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slideLayouts/slideLayout10.xml" ContentType="application/vnd.openxmlformats-officedocument.presentationml.slideLayout+xml"/>
  <Default Extension="gif" ContentType="image/gif"/>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20.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Layouts/slideLayout3.xml" ContentType="application/vnd.openxmlformats-officedocument.presentationml.slideLayout+xml"/>
  <Default Extension="jpeg" ContentType="image/jpeg"/>
  <Override PartName="/ppt/notesSlides/notesSlide17.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4"/>
  </p:notesMasterIdLst>
  <p:sldIdLst>
    <p:sldId id="470" r:id="rId2"/>
    <p:sldId id="472" r:id="rId3"/>
    <p:sldId id="473" r:id="rId4"/>
    <p:sldId id="379" r:id="rId5"/>
    <p:sldId id="442" r:id="rId6"/>
    <p:sldId id="443" r:id="rId7"/>
    <p:sldId id="446" r:id="rId8"/>
    <p:sldId id="451" r:id="rId9"/>
    <p:sldId id="452" r:id="rId10"/>
    <p:sldId id="453" r:id="rId11"/>
    <p:sldId id="454" r:id="rId12"/>
    <p:sldId id="455" r:id="rId13"/>
    <p:sldId id="456" r:id="rId14"/>
    <p:sldId id="449" r:id="rId15"/>
    <p:sldId id="457" r:id="rId16"/>
    <p:sldId id="447" r:id="rId17"/>
    <p:sldId id="458" r:id="rId18"/>
    <p:sldId id="459" r:id="rId19"/>
    <p:sldId id="460" r:id="rId20"/>
    <p:sldId id="462" r:id="rId21"/>
    <p:sldId id="463" r:id="rId22"/>
    <p:sldId id="275" r:id="rId23"/>
  </p:sldIdLst>
  <p:sldSz cx="9144000" cy="6858000" type="screen4x3"/>
  <p:notesSz cx="6858000" cy="9199563"/>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6600"/>
    <a:srgbClr val="0033CC"/>
    <a:srgbClr val="000099"/>
    <a:srgbClr val="008000"/>
    <a:srgbClr val="FF0000"/>
    <a:srgbClr val="CC0000"/>
    <a:srgbClr val="FFFF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914" autoAdjust="0"/>
    <p:restoredTop sz="94664" autoAdjust="0"/>
  </p:normalViewPr>
  <p:slideViewPr>
    <p:cSldViewPr>
      <p:cViewPr varScale="1">
        <p:scale>
          <a:sx n="66" d="100"/>
          <a:sy n="66" d="100"/>
        </p:scale>
        <p:origin x="-426" y="-10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0050" name="Rectangle 2"/>
          <p:cNvSpPr>
            <a:spLocks noGrp="1" noChangeArrowheads="1"/>
          </p:cNvSpPr>
          <p:nvPr>
            <p:ph type="hdr" sz="quarter"/>
          </p:nvPr>
        </p:nvSpPr>
        <p:spPr bwMode="auto">
          <a:xfrm>
            <a:off x="0" y="0"/>
            <a:ext cx="2971800" cy="4603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US"/>
          </a:p>
        </p:txBody>
      </p:sp>
      <p:sp>
        <p:nvSpPr>
          <p:cNvPr id="130051" name="Rectangle 3"/>
          <p:cNvSpPr>
            <a:spLocks noGrp="1" noChangeArrowheads="1"/>
          </p:cNvSpPr>
          <p:nvPr>
            <p:ph type="dt" idx="1"/>
          </p:nvPr>
        </p:nvSpPr>
        <p:spPr bwMode="auto">
          <a:xfrm>
            <a:off x="3884613" y="0"/>
            <a:ext cx="2971800" cy="4603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a:p>
        </p:txBody>
      </p:sp>
      <p:sp>
        <p:nvSpPr>
          <p:cNvPr id="24580" name="Rectangle 4"/>
          <p:cNvSpPr>
            <a:spLocks noGrp="1" noRot="1" noChangeAspect="1" noChangeArrowheads="1" noTextEdit="1"/>
          </p:cNvSpPr>
          <p:nvPr>
            <p:ph type="sldImg" idx="2"/>
          </p:nvPr>
        </p:nvSpPr>
        <p:spPr bwMode="auto">
          <a:xfrm>
            <a:off x="1130300" y="690563"/>
            <a:ext cx="4597400" cy="3449637"/>
          </a:xfrm>
          <a:prstGeom prst="rect">
            <a:avLst/>
          </a:prstGeom>
          <a:noFill/>
          <a:ln w="9525">
            <a:solidFill>
              <a:srgbClr val="000000"/>
            </a:solidFill>
            <a:miter lim="800000"/>
            <a:headEnd/>
            <a:tailEnd/>
          </a:ln>
        </p:spPr>
      </p:sp>
      <p:sp>
        <p:nvSpPr>
          <p:cNvPr id="130053" name="Rectangle 5"/>
          <p:cNvSpPr>
            <a:spLocks noGrp="1" noChangeArrowheads="1"/>
          </p:cNvSpPr>
          <p:nvPr>
            <p:ph type="body" sz="quarter" idx="3"/>
          </p:nvPr>
        </p:nvSpPr>
        <p:spPr bwMode="auto">
          <a:xfrm>
            <a:off x="685800" y="4370388"/>
            <a:ext cx="5486400" cy="413861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130054" name="Rectangle 6"/>
          <p:cNvSpPr>
            <a:spLocks noGrp="1" noChangeArrowheads="1"/>
          </p:cNvSpPr>
          <p:nvPr>
            <p:ph type="ftr" sz="quarter" idx="4"/>
          </p:nvPr>
        </p:nvSpPr>
        <p:spPr bwMode="auto">
          <a:xfrm>
            <a:off x="0" y="8737600"/>
            <a:ext cx="2971800" cy="460375"/>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US"/>
          </a:p>
        </p:txBody>
      </p:sp>
      <p:sp>
        <p:nvSpPr>
          <p:cNvPr id="130055" name="Rectangle 7"/>
          <p:cNvSpPr>
            <a:spLocks noGrp="1" noChangeArrowheads="1"/>
          </p:cNvSpPr>
          <p:nvPr>
            <p:ph type="sldNum" sz="quarter" idx="5"/>
          </p:nvPr>
        </p:nvSpPr>
        <p:spPr bwMode="auto">
          <a:xfrm>
            <a:off x="3884613" y="8737600"/>
            <a:ext cx="2971800" cy="460375"/>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2FE23DD2-2E18-42E6-B7B9-3D97F3A609D3}"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7"/>
          <p:cNvSpPr>
            <a:spLocks noGrp="1" noChangeArrowheads="1"/>
          </p:cNvSpPr>
          <p:nvPr>
            <p:ph type="sldNum" sz="quarter" idx="5"/>
          </p:nvPr>
        </p:nvSpPr>
        <p:spPr>
          <a:noFill/>
        </p:spPr>
        <p:txBody>
          <a:bodyPr/>
          <a:lstStyle/>
          <a:p>
            <a:fld id="{AD7F9499-AFD8-48D4-A0A0-0CB147118E21}" type="slidenum">
              <a:rPr lang="en-US" smtClean="0"/>
              <a:pPr/>
              <a:t>1</a:t>
            </a:fld>
            <a:endParaRPr lang="en-US" smtClean="0"/>
          </a:p>
        </p:txBody>
      </p:sp>
      <p:sp>
        <p:nvSpPr>
          <p:cNvPr id="25603" name="Rectangle 2"/>
          <p:cNvSpPr>
            <a:spLocks noGrp="1" noRot="1" noChangeAspect="1" noChangeArrowheads="1" noTextEdit="1"/>
          </p:cNvSpPr>
          <p:nvPr>
            <p:ph type="sldImg"/>
          </p:nvPr>
        </p:nvSpPr>
        <p:spPr>
          <a:ln/>
        </p:spPr>
      </p:sp>
      <p:sp>
        <p:nvSpPr>
          <p:cNvPr id="25604"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7"/>
          <p:cNvSpPr>
            <a:spLocks noGrp="1" noChangeArrowheads="1"/>
          </p:cNvSpPr>
          <p:nvPr>
            <p:ph type="sldNum" sz="quarter" idx="5"/>
          </p:nvPr>
        </p:nvSpPr>
        <p:spPr>
          <a:noFill/>
        </p:spPr>
        <p:txBody>
          <a:bodyPr/>
          <a:lstStyle/>
          <a:p>
            <a:fld id="{AC4F4AAE-BEDC-42FB-9DB0-B083F9DCC374}" type="slidenum">
              <a:rPr lang="en-US" smtClean="0"/>
              <a:pPr/>
              <a:t>12</a:t>
            </a:fld>
            <a:endParaRPr lang="en-US" smtClean="0"/>
          </a:p>
        </p:txBody>
      </p:sp>
      <p:sp>
        <p:nvSpPr>
          <p:cNvPr id="34819" name="Rectangle 2"/>
          <p:cNvSpPr>
            <a:spLocks noGrp="1" noRot="1" noChangeAspect="1" noChangeArrowheads="1" noTextEdit="1"/>
          </p:cNvSpPr>
          <p:nvPr>
            <p:ph type="sldImg"/>
          </p:nvPr>
        </p:nvSpPr>
        <p:spPr>
          <a:ln/>
        </p:spPr>
      </p:sp>
      <p:sp>
        <p:nvSpPr>
          <p:cNvPr id="34820"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7"/>
          <p:cNvSpPr>
            <a:spLocks noGrp="1" noChangeArrowheads="1"/>
          </p:cNvSpPr>
          <p:nvPr>
            <p:ph type="sldNum" sz="quarter" idx="5"/>
          </p:nvPr>
        </p:nvSpPr>
        <p:spPr>
          <a:noFill/>
        </p:spPr>
        <p:txBody>
          <a:bodyPr/>
          <a:lstStyle/>
          <a:p>
            <a:fld id="{240501D2-E4A3-4DE7-9118-73CE05F6B066}" type="slidenum">
              <a:rPr lang="en-US" smtClean="0"/>
              <a:pPr/>
              <a:t>13</a:t>
            </a:fld>
            <a:endParaRPr lang="en-US" smtClean="0"/>
          </a:p>
        </p:txBody>
      </p:sp>
      <p:sp>
        <p:nvSpPr>
          <p:cNvPr id="35843" name="Rectangle 2"/>
          <p:cNvSpPr>
            <a:spLocks noGrp="1" noRot="1" noChangeAspect="1" noChangeArrowheads="1" noTextEdit="1"/>
          </p:cNvSpPr>
          <p:nvPr>
            <p:ph type="sldImg"/>
          </p:nvPr>
        </p:nvSpPr>
        <p:spPr>
          <a:ln/>
        </p:spPr>
      </p:sp>
      <p:sp>
        <p:nvSpPr>
          <p:cNvPr id="35844"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7"/>
          <p:cNvSpPr>
            <a:spLocks noGrp="1" noChangeArrowheads="1"/>
          </p:cNvSpPr>
          <p:nvPr>
            <p:ph type="sldNum" sz="quarter" idx="5"/>
          </p:nvPr>
        </p:nvSpPr>
        <p:spPr>
          <a:noFill/>
        </p:spPr>
        <p:txBody>
          <a:bodyPr/>
          <a:lstStyle/>
          <a:p>
            <a:fld id="{E19B0722-94D8-42FD-A48E-1727C6BC5687}" type="slidenum">
              <a:rPr lang="en-US" smtClean="0"/>
              <a:pPr/>
              <a:t>14</a:t>
            </a:fld>
            <a:endParaRPr lang="en-US" smtClean="0"/>
          </a:p>
        </p:txBody>
      </p:sp>
      <p:sp>
        <p:nvSpPr>
          <p:cNvPr id="36867" name="Rectangle 2"/>
          <p:cNvSpPr>
            <a:spLocks noGrp="1" noRot="1" noChangeAspect="1" noChangeArrowheads="1" noTextEdit="1"/>
          </p:cNvSpPr>
          <p:nvPr>
            <p:ph type="sldImg"/>
          </p:nvPr>
        </p:nvSpPr>
        <p:spPr>
          <a:ln/>
        </p:spPr>
      </p:sp>
      <p:sp>
        <p:nvSpPr>
          <p:cNvPr id="36868"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7"/>
          <p:cNvSpPr>
            <a:spLocks noGrp="1" noChangeArrowheads="1"/>
          </p:cNvSpPr>
          <p:nvPr>
            <p:ph type="sldNum" sz="quarter" idx="5"/>
          </p:nvPr>
        </p:nvSpPr>
        <p:spPr>
          <a:noFill/>
        </p:spPr>
        <p:txBody>
          <a:bodyPr/>
          <a:lstStyle/>
          <a:p>
            <a:fld id="{D63FA713-C7EE-4796-A29C-0E8CF55D2F05}" type="slidenum">
              <a:rPr lang="en-US" smtClean="0"/>
              <a:pPr/>
              <a:t>15</a:t>
            </a:fld>
            <a:endParaRPr lang="en-US" smtClean="0"/>
          </a:p>
        </p:txBody>
      </p:sp>
      <p:sp>
        <p:nvSpPr>
          <p:cNvPr id="37891" name="Rectangle 2"/>
          <p:cNvSpPr>
            <a:spLocks noGrp="1" noRot="1" noChangeAspect="1" noChangeArrowheads="1" noTextEdit="1"/>
          </p:cNvSpPr>
          <p:nvPr>
            <p:ph type="sldImg"/>
          </p:nvPr>
        </p:nvSpPr>
        <p:spPr>
          <a:ln/>
        </p:spPr>
      </p:sp>
      <p:sp>
        <p:nvSpPr>
          <p:cNvPr id="37892"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7"/>
          <p:cNvSpPr>
            <a:spLocks noGrp="1" noChangeArrowheads="1"/>
          </p:cNvSpPr>
          <p:nvPr>
            <p:ph type="sldNum" sz="quarter" idx="5"/>
          </p:nvPr>
        </p:nvSpPr>
        <p:spPr>
          <a:noFill/>
        </p:spPr>
        <p:txBody>
          <a:bodyPr/>
          <a:lstStyle/>
          <a:p>
            <a:fld id="{AA9E61A5-A26F-43AE-8744-4B65EC398CFC}" type="slidenum">
              <a:rPr lang="en-US" smtClean="0"/>
              <a:pPr/>
              <a:t>16</a:t>
            </a:fld>
            <a:endParaRPr lang="en-US" smtClean="0"/>
          </a:p>
        </p:txBody>
      </p:sp>
      <p:sp>
        <p:nvSpPr>
          <p:cNvPr id="38915" name="Rectangle 2"/>
          <p:cNvSpPr>
            <a:spLocks noGrp="1" noRot="1" noChangeAspect="1" noChangeArrowheads="1" noTextEdit="1"/>
          </p:cNvSpPr>
          <p:nvPr>
            <p:ph type="sldImg"/>
          </p:nvPr>
        </p:nvSpPr>
        <p:spPr>
          <a:ln/>
        </p:spPr>
      </p:sp>
      <p:sp>
        <p:nvSpPr>
          <p:cNvPr id="38916"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7"/>
          <p:cNvSpPr>
            <a:spLocks noGrp="1" noChangeArrowheads="1"/>
          </p:cNvSpPr>
          <p:nvPr>
            <p:ph type="sldNum" sz="quarter" idx="5"/>
          </p:nvPr>
        </p:nvSpPr>
        <p:spPr>
          <a:noFill/>
        </p:spPr>
        <p:txBody>
          <a:bodyPr/>
          <a:lstStyle/>
          <a:p>
            <a:fld id="{4E712B83-0C44-439B-96AB-2A595261CC47}" type="slidenum">
              <a:rPr lang="en-US" smtClean="0"/>
              <a:pPr/>
              <a:t>17</a:t>
            </a:fld>
            <a:endParaRPr lang="en-US" smtClean="0"/>
          </a:p>
        </p:txBody>
      </p:sp>
      <p:sp>
        <p:nvSpPr>
          <p:cNvPr id="39939" name="Rectangle 2"/>
          <p:cNvSpPr>
            <a:spLocks noGrp="1" noRot="1" noChangeAspect="1" noChangeArrowheads="1" noTextEdit="1"/>
          </p:cNvSpPr>
          <p:nvPr>
            <p:ph type="sldImg"/>
          </p:nvPr>
        </p:nvSpPr>
        <p:spPr>
          <a:ln/>
        </p:spPr>
      </p:sp>
      <p:sp>
        <p:nvSpPr>
          <p:cNvPr id="39940"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7"/>
          <p:cNvSpPr>
            <a:spLocks noGrp="1" noChangeArrowheads="1"/>
          </p:cNvSpPr>
          <p:nvPr>
            <p:ph type="sldNum" sz="quarter" idx="5"/>
          </p:nvPr>
        </p:nvSpPr>
        <p:spPr>
          <a:noFill/>
        </p:spPr>
        <p:txBody>
          <a:bodyPr/>
          <a:lstStyle/>
          <a:p>
            <a:fld id="{FEAF2A1A-D210-4240-B3F7-19A50841FBE1}" type="slidenum">
              <a:rPr lang="en-US" smtClean="0"/>
              <a:pPr/>
              <a:t>18</a:t>
            </a:fld>
            <a:endParaRPr lang="en-US" smtClean="0"/>
          </a:p>
        </p:txBody>
      </p:sp>
      <p:sp>
        <p:nvSpPr>
          <p:cNvPr id="40963" name="Rectangle 2"/>
          <p:cNvSpPr>
            <a:spLocks noGrp="1" noRot="1" noChangeAspect="1" noChangeArrowheads="1" noTextEdit="1"/>
          </p:cNvSpPr>
          <p:nvPr>
            <p:ph type="sldImg"/>
          </p:nvPr>
        </p:nvSpPr>
        <p:spPr>
          <a:ln/>
        </p:spPr>
      </p:sp>
      <p:sp>
        <p:nvSpPr>
          <p:cNvPr id="40964"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7"/>
          <p:cNvSpPr>
            <a:spLocks noGrp="1" noChangeArrowheads="1"/>
          </p:cNvSpPr>
          <p:nvPr>
            <p:ph type="sldNum" sz="quarter" idx="5"/>
          </p:nvPr>
        </p:nvSpPr>
        <p:spPr>
          <a:noFill/>
        </p:spPr>
        <p:txBody>
          <a:bodyPr/>
          <a:lstStyle/>
          <a:p>
            <a:fld id="{8970387A-575B-47DB-8D6C-0D64B6948704}" type="slidenum">
              <a:rPr lang="en-US" smtClean="0"/>
              <a:pPr/>
              <a:t>19</a:t>
            </a:fld>
            <a:endParaRPr lang="en-US" smtClean="0"/>
          </a:p>
        </p:txBody>
      </p:sp>
      <p:sp>
        <p:nvSpPr>
          <p:cNvPr id="41987" name="Rectangle 2"/>
          <p:cNvSpPr>
            <a:spLocks noGrp="1" noRot="1" noChangeAspect="1" noChangeArrowheads="1" noTextEdit="1"/>
          </p:cNvSpPr>
          <p:nvPr>
            <p:ph type="sldImg"/>
          </p:nvPr>
        </p:nvSpPr>
        <p:spPr>
          <a:ln/>
        </p:spPr>
      </p:sp>
      <p:sp>
        <p:nvSpPr>
          <p:cNvPr id="41988"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7"/>
          <p:cNvSpPr>
            <a:spLocks noGrp="1" noChangeArrowheads="1"/>
          </p:cNvSpPr>
          <p:nvPr>
            <p:ph type="sldNum" sz="quarter" idx="5"/>
          </p:nvPr>
        </p:nvSpPr>
        <p:spPr>
          <a:noFill/>
        </p:spPr>
        <p:txBody>
          <a:bodyPr/>
          <a:lstStyle/>
          <a:p>
            <a:fld id="{89847B40-5941-429A-B0C2-8ECC5016948D}" type="slidenum">
              <a:rPr lang="en-US" smtClean="0"/>
              <a:pPr/>
              <a:t>20</a:t>
            </a:fld>
            <a:endParaRPr lang="en-US" smtClean="0"/>
          </a:p>
        </p:txBody>
      </p:sp>
      <p:sp>
        <p:nvSpPr>
          <p:cNvPr id="43011" name="Rectangle 2"/>
          <p:cNvSpPr>
            <a:spLocks noGrp="1" noRot="1" noChangeAspect="1" noChangeArrowheads="1" noTextEdit="1"/>
          </p:cNvSpPr>
          <p:nvPr>
            <p:ph type="sldImg"/>
          </p:nvPr>
        </p:nvSpPr>
        <p:spPr>
          <a:ln/>
        </p:spPr>
      </p:sp>
      <p:sp>
        <p:nvSpPr>
          <p:cNvPr id="43012"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7"/>
          <p:cNvSpPr>
            <a:spLocks noGrp="1" noChangeArrowheads="1"/>
          </p:cNvSpPr>
          <p:nvPr>
            <p:ph type="sldNum" sz="quarter" idx="5"/>
          </p:nvPr>
        </p:nvSpPr>
        <p:spPr>
          <a:noFill/>
        </p:spPr>
        <p:txBody>
          <a:bodyPr/>
          <a:lstStyle/>
          <a:p>
            <a:fld id="{CAE157F4-A99A-4B47-BF23-6C9E6D70059B}" type="slidenum">
              <a:rPr lang="en-US" smtClean="0"/>
              <a:pPr/>
              <a:t>21</a:t>
            </a:fld>
            <a:endParaRPr lang="en-US" smtClean="0"/>
          </a:p>
        </p:txBody>
      </p:sp>
      <p:sp>
        <p:nvSpPr>
          <p:cNvPr id="44035" name="Rectangle 2"/>
          <p:cNvSpPr>
            <a:spLocks noGrp="1" noRot="1" noChangeAspect="1" noChangeArrowheads="1" noTextEdit="1"/>
          </p:cNvSpPr>
          <p:nvPr>
            <p:ph type="sldImg"/>
          </p:nvPr>
        </p:nvSpPr>
        <p:spPr>
          <a:ln/>
        </p:spPr>
      </p:sp>
      <p:sp>
        <p:nvSpPr>
          <p:cNvPr id="44036"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7"/>
          <p:cNvSpPr>
            <a:spLocks noGrp="1" noChangeArrowheads="1"/>
          </p:cNvSpPr>
          <p:nvPr>
            <p:ph type="sldNum" sz="quarter" idx="5"/>
          </p:nvPr>
        </p:nvSpPr>
        <p:spPr>
          <a:noFill/>
        </p:spPr>
        <p:txBody>
          <a:bodyPr/>
          <a:lstStyle/>
          <a:p>
            <a:fld id="{8C6179CE-ADF3-4F94-B9BC-E61429736787}" type="slidenum">
              <a:rPr lang="en-US" smtClean="0"/>
              <a:pPr/>
              <a:t>4</a:t>
            </a:fld>
            <a:endParaRPr lang="en-US" smtClean="0"/>
          </a:p>
        </p:txBody>
      </p:sp>
      <p:sp>
        <p:nvSpPr>
          <p:cNvPr id="26627" name="Rectangle 2"/>
          <p:cNvSpPr>
            <a:spLocks noGrp="1" noRot="1" noChangeAspect="1" noChangeArrowheads="1" noTextEdit="1"/>
          </p:cNvSpPr>
          <p:nvPr>
            <p:ph type="sldImg"/>
          </p:nvPr>
        </p:nvSpPr>
        <p:spPr>
          <a:ln/>
        </p:spPr>
      </p:sp>
      <p:sp>
        <p:nvSpPr>
          <p:cNvPr id="26628"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7"/>
          <p:cNvSpPr>
            <a:spLocks noGrp="1" noChangeArrowheads="1"/>
          </p:cNvSpPr>
          <p:nvPr>
            <p:ph type="sldNum" sz="quarter" idx="5"/>
          </p:nvPr>
        </p:nvSpPr>
        <p:spPr>
          <a:noFill/>
        </p:spPr>
        <p:txBody>
          <a:bodyPr/>
          <a:lstStyle/>
          <a:p>
            <a:fld id="{E4E4111A-B65F-4E4E-B3CF-6BA62878DEEC}" type="slidenum">
              <a:rPr lang="en-US" smtClean="0"/>
              <a:pPr/>
              <a:t>22</a:t>
            </a:fld>
            <a:endParaRPr lang="en-US" smtClean="0"/>
          </a:p>
        </p:txBody>
      </p:sp>
      <p:sp>
        <p:nvSpPr>
          <p:cNvPr id="45059" name="Rectangle 2"/>
          <p:cNvSpPr>
            <a:spLocks noGrp="1" noRot="1" noChangeAspect="1" noChangeArrowheads="1" noTextEdit="1"/>
          </p:cNvSpPr>
          <p:nvPr>
            <p:ph type="sldImg"/>
          </p:nvPr>
        </p:nvSpPr>
        <p:spPr>
          <a:ln/>
        </p:spPr>
      </p:sp>
      <p:sp>
        <p:nvSpPr>
          <p:cNvPr id="45060"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a:noFill/>
        </p:spPr>
        <p:txBody>
          <a:bodyPr/>
          <a:lstStyle/>
          <a:p>
            <a:fld id="{8D8666AC-3FCC-4DC1-990C-CB4B9C2DDE56}" type="slidenum">
              <a:rPr lang="en-US" smtClean="0"/>
              <a:pPr/>
              <a:t>5</a:t>
            </a:fld>
            <a:endParaRPr lang="en-US" smtClean="0"/>
          </a:p>
        </p:txBody>
      </p:sp>
      <p:sp>
        <p:nvSpPr>
          <p:cNvPr id="27651" name="Rectangle 2"/>
          <p:cNvSpPr>
            <a:spLocks noGrp="1" noRot="1" noChangeAspect="1" noChangeArrowheads="1" noTextEdit="1"/>
          </p:cNvSpPr>
          <p:nvPr>
            <p:ph type="sldImg"/>
          </p:nvPr>
        </p:nvSpPr>
        <p:spPr>
          <a:ln/>
        </p:spPr>
      </p:sp>
      <p:sp>
        <p:nvSpPr>
          <p:cNvPr id="27652"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a:noFill/>
        </p:spPr>
        <p:txBody>
          <a:bodyPr/>
          <a:lstStyle/>
          <a:p>
            <a:fld id="{CC318739-2555-49BE-803B-356162EFE7A0}" type="slidenum">
              <a:rPr lang="en-US" smtClean="0"/>
              <a:pPr/>
              <a:t>6</a:t>
            </a:fld>
            <a:endParaRPr lang="en-US" smtClean="0"/>
          </a:p>
        </p:txBody>
      </p:sp>
      <p:sp>
        <p:nvSpPr>
          <p:cNvPr id="28675" name="Rectangle 2"/>
          <p:cNvSpPr>
            <a:spLocks noGrp="1" noRot="1" noChangeAspect="1" noChangeArrowheads="1" noTextEdit="1"/>
          </p:cNvSpPr>
          <p:nvPr>
            <p:ph type="sldImg"/>
          </p:nvPr>
        </p:nvSpPr>
        <p:spPr>
          <a:ln/>
        </p:spPr>
      </p:sp>
      <p:sp>
        <p:nvSpPr>
          <p:cNvPr id="28676"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7"/>
          <p:cNvSpPr>
            <a:spLocks noGrp="1" noChangeArrowheads="1"/>
          </p:cNvSpPr>
          <p:nvPr>
            <p:ph type="sldNum" sz="quarter" idx="5"/>
          </p:nvPr>
        </p:nvSpPr>
        <p:spPr>
          <a:noFill/>
        </p:spPr>
        <p:txBody>
          <a:bodyPr/>
          <a:lstStyle/>
          <a:p>
            <a:fld id="{D3A883FE-2712-4D40-A16A-7916D859AC1E}" type="slidenum">
              <a:rPr lang="en-US" smtClean="0"/>
              <a:pPr/>
              <a:t>7</a:t>
            </a:fld>
            <a:endParaRPr lang="en-US" smtClean="0"/>
          </a:p>
        </p:txBody>
      </p:sp>
      <p:sp>
        <p:nvSpPr>
          <p:cNvPr id="29699" name="Rectangle 2"/>
          <p:cNvSpPr>
            <a:spLocks noGrp="1" noRot="1" noChangeAspect="1" noChangeArrowheads="1" noTextEdit="1"/>
          </p:cNvSpPr>
          <p:nvPr>
            <p:ph type="sldImg"/>
          </p:nvPr>
        </p:nvSpPr>
        <p:spPr>
          <a:ln/>
        </p:spPr>
      </p:sp>
      <p:sp>
        <p:nvSpPr>
          <p:cNvPr id="29700"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7"/>
          <p:cNvSpPr>
            <a:spLocks noGrp="1" noChangeArrowheads="1"/>
          </p:cNvSpPr>
          <p:nvPr>
            <p:ph type="sldNum" sz="quarter" idx="5"/>
          </p:nvPr>
        </p:nvSpPr>
        <p:spPr>
          <a:noFill/>
        </p:spPr>
        <p:txBody>
          <a:bodyPr/>
          <a:lstStyle/>
          <a:p>
            <a:fld id="{4757D1BF-B34C-4154-9741-E722F50FE7E8}" type="slidenum">
              <a:rPr lang="en-US" smtClean="0"/>
              <a:pPr/>
              <a:t>8</a:t>
            </a:fld>
            <a:endParaRPr lang="en-US" smtClean="0"/>
          </a:p>
        </p:txBody>
      </p:sp>
      <p:sp>
        <p:nvSpPr>
          <p:cNvPr id="30723" name="Rectangle 2"/>
          <p:cNvSpPr>
            <a:spLocks noGrp="1" noRot="1" noChangeAspect="1" noChangeArrowheads="1" noTextEdit="1"/>
          </p:cNvSpPr>
          <p:nvPr>
            <p:ph type="sldImg"/>
          </p:nvPr>
        </p:nvSpPr>
        <p:spPr>
          <a:ln/>
        </p:spPr>
      </p:sp>
      <p:sp>
        <p:nvSpPr>
          <p:cNvPr id="30724"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7"/>
          <p:cNvSpPr>
            <a:spLocks noGrp="1" noChangeArrowheads="1"/>
          </p:cNvSpPr>
          <p:nvPr>
            <p:ph type="sldNum" sz="quarter" idx="5"/>
          </p:nvPr>
        </p:nvSpPr>
        <p:spPr>
          <a:noFill/>
        </p:spPr>
        <p:txBody>
          <a:bodyPr/>
          <a:lstStyle/>
          <a:p>
            <a:fld id="{CC113575-D14F-4A1C-877D-4D8B46366B71}" type="slidenum">
              <a:rPr lang="en-US" smtClean="0"/>
              <a:pPr/>
              <a:t>9</a:t>
            </a:fld>
            <a:endParaRPr lang="en-US" smtClean="0"/>
          </a:p>
        </p:txBody>
      </p:sp>
      <p:sp>
        <p:nvSpPr>
          <p:cNvPr id="31747" name="Rectangle 2"/>
          <p:cNvSpPr>
            <a:spLocks noGrp="1" noRot="1" noChangeAspect="1" noChangeArrowheads="1" noTextEdit="1"/>
          </p:cNvSpPr>
          <p:nvPr>
            <p:ph type="sldImg"/>
          </p:nvPr>
        </p:nvSpPr>
        <p:spPr>
          <a:ln/>
        </p:spPr>
      </p:sp>
      <p:sp>
        <p:nvSpPr>
          <p:cNvPr id="31748"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7"/>
          <p:cNvSpPr>
            <a:spLocks noGrp="1" noChangeArrowheads="1"/>
          </p:cNvSpPr>
          <p:nvPr>
            <p:ph type="sldNum" sz="quarter" idx="5"/>
          </p:nvPr>
        </p:nvSpPr>
        <p:spPr>
          <a:noFill/>
        </p:spPr>
        <p:txBody>
          <a:bodyPr/>
          <a:lstStyle/>
          <a:p>
            <a:fld id="{9CBC8932-BA94-4F69-8307-FB262AF7E45A}" type="slidenum">
              <a:rPr lang="en-US" smtClean="0"/>
              <a:pPr/>
              <a:t>10</a:t>
            </a:fld>
            <a:endParaRPr lang="en-US" smtClean="0"/>
          </a:p>
        </p:txBody>
      </p:sp>
      <p:sp>
        <p:nvSpPr>
          <p:cNvPr id="32771" name="Rectangle 2"/>
          <p:cNvSpPr>
            <a:spLocks noGrp="1" noRot="1" noChangeAspect="1" noChangeArrowheads="1" noTextEdit="1"/>
          </p:cNvSpPr>
          <p:nvPr>
            <p:ph type="sldImg"/>
          </p:nvPr>
        </p:nvSpPr>
        <p:spPr>
          <a:ln/>
        </p:spPr>
      </p:sp>
      <p:sp>
        <p:nvSpPr>
          <p:cNvPr id="32772"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7"/>
          <p:cNvSpPr>
            <a:spLocks noGrp="1" noChangeArrowheads="1"/>
          </p:cNvSpPr>
          <p:nvPr>
            <p:ph type="sldNum" sz="quarter" idx="5"/>
          </p:nvPr>
        </p:nvSpPr>
        <p:spPr>
          <a:noFill/>
        </p:spPr>
        <p:txBody>
          <a:bodyPr/>
          <a:lstStyle/>
          <a:p>
            <a:fld id="{C2716530-1143-4745-AC61-0ADCAC1A8E7E}" type="slidenum">
              <a:rPr lang="en-US" smtClean="0"/>
              <a:pPr/>
              <a:t>11</a:t>
            </a:fld>
            <a:endParaRPr lang="en-US" smtClean="0"/>
          </a:p>
        </p:txBody>
      </p:sp>
      <p:sp>
        <p:nvSpPr>
          <p:cNvPr id="33795" name="Rectangle 2"/>
          <p:cNvSpPr>
            <a:spLocks noGrp="1" noRot="1" noChangeAspect="1" noChangeArrowheads="1" noTextEdit="1"/>
          </p:cNvSpPr>
          <p:nvPr>
            <p:ph type="sldImg"/>
          </p:nvPr>
        </p:nvSpPr>
        <p:spPr>
          <a:ln/>
        </p:spPr>
      </p:sp>
      <p:sp>
        <p:nvSpPr>
          <p:cNvPr id="33796"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1B9A3373-CA9A-4632-AD1F-0B8C4487201B}"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CBDE6C0E-E41F-4755-AAE2-3753B2F4E686}"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22FB9B7A-8BC2-4284-B075-C0DBC37DC9A4}" type="slidenum">
              <a:rPr lang="en-US"/>
              <a:pPr>
                <a:defRPr/>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reserve="1">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457200" y="274638"/>
            <a:ext cx="8229600" cy="58515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EA53B659-015E-492F-A4D5-D684100CCED3}"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93BC27FB-0CCA-4937-A34C-E065C7E5EAD4}"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F1819FC3-5EAA-4DEC-A104-2F1A59269FDB}"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41C63CB5-5ACC-4BC1-A8E2-6A525FB98F09}"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9497DEE9-FE12-44DA-A8AA-407555D413D4}"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0DBABCFC-0914-4771-9931-F89BF979F3F6}"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9475CA88-59FA-463A-8949-2AFBAEF75D5E}"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E3613E0B-B0EC-4DD8-8FBD-629012A28A07}"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09EBE1C0-361D-4F82-AE3C-0CC900A8FFB4}"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4" cstate="print">
            <a:lum/>
          </a:blip>
          <a:srcRect/>
          <a:stretch>
            <a:fillRect t="-1000" b="-1000"/>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pPr>
              <a:defRPr/>
            </a:pPr>
            <a:endParaRPr 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pPr>
              <a:defRPr/>
            </a:pPr>
            <a:endParaRPr lang="en-U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pPr>
              <a:defRPr/>
            </a:pPr>
            <a:fld id="{63DAF1FD-2B36-4482-BD6E-A1A356C2F876}"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hf hdr="0" ftr="0" dt="0"/>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3.jpe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9.xml"/><Relationship Id="rId1" Type="http://schemas.openxmlformats.org/officeDocument/2006/relationships/slideLayout" Target="../slideLayouts/slideLayout7.xml"/><Relationship Id="rId5" Type="http://schemas.openxmlformats.org/officeDocument/2006/relationships/image" Target="../media/image9.jpeg"/><Relationship Id="rId4" Type="http://schemas.openxmlformats.org/officeDocument/2006/relationships/image" Target="../media/image8.jpeg"/></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3"/>
          <p:cNvSpPr>
            <a:spLocks noGrp="1" noChangeArrowheads="1"/>
          </p:cNvSpPr>
          <p:nvPr>
            <p:ph type="subTitle" idx="1"/>
          </p:nvPr>
        </p:nvSpPr>
        <p:spPr>
          <a:xfrm>
            <a:off x="838200" y="4876800"/>
            <a:ext cx="7543800" cy="1600200"/>
          </a:xfrm>
          <a:solidFill>
            <a:schemeClr val="tx1"/>
          </a:solidFill>
        </p:spPr>
        <p:txBody>
          <a:bodyPr/>
          <a:lstStyle/>
          <a:p>
            <a:pPr eaLnBrk="1" hangingPunct="1"/>
            <a:r>
              <a:rPr lang="en-US" b="1" smtClean="0">
                <a:solidFill>
                  <a:srgbClr val="FFFF00"/>
                </a:solidFill>
              </a:rPr>
              <a:t>Class Nine:</a:t>
            </a:r>
          </a:p>
          <a:p>
            <a:pPr eaLnBrk="1" hangingPunct="1"/>
            <a:r>
              <a:rPr lang="en-US" sz="2400" b="1" smtClean="0">
                <a:solidFill>
                  <a:srgbClr val="FFFF00"/>
                </a:solidFill>
              </a:rPr>
              <a:t>Personal Property IV</a:t>
            </a:r>
          </a:p>
          <a:p>
            <a:pPr eaLnBrk="1" hangingPunct="1"/>
            <a:r>
              <a:rPr lang="en-US" sz="2000" b="1" smtClean="0">
                <a:solidFill>
                  <a:srgbClr val="FFFF00"/>
                </a:solidFill>
              </a:rPr>
              <a:t>Bailments</a:t>
            </a:r>
          </a:p>
        </p:txBody>
      </p:sp>
      <p:pic>
        <p:nvPicPr>
          <p:cNvPr id="2051" name="Picture 7" descr="myIMG_12"/>
          <p:cNvPicPr>
            <a:picLocks noChangeAspect="1" noChangeArrowheads="1" noCrop="1"/>
          </p:cNvPicPr>
          <p:nvPr/>
        </p:nvPicPr>
        <p:blipFill>
          <a:blip r:embed="rId3" cstate="print"/>
          <a:srcRect/>
          <a:stretch>
            <a:fillRect/>
          </a:stretch>
        </p:blipFill>
        <p:spPr bwMode="auto">
          <a:xfrm>
            <a:off x="2819400" y="1676400"/>
            <a:ext cx="3009900" cy="3009900"/>
          </a:xfrm>
          <a:prstGeom prst="rect">
            <a:avLst/>
          </a:prstGeom>
          <a:noFill/>
          <a:ln w="9525">
            <a:noFill/>
            <a:miter lim="800000"/>
            <a:headEnd/>
            <a:tailEnd/>
          </a:ln>
        </p:spPr>
      </p:pic>
      <p:pic>
        <p:nvPicPr>
          <p:cNvPr id="2052" name="Picture 4"/>
          <p:cNvPicPr>
            <a:picLocks noChangeAspect="1"/>
          </p:cNvPicPr>
          <p:nvPr/>
        </p:nvPicPr>
        <p:blipFill>
          <a:blip r:embed="rId4" cstate="print"/>
          <a:srcRect/>
          <a:stretch>
            <a:fillRect/>
          </a:stretch>
        </p:blipFill>
        <p:spPr bwMode="auto">
          <a:xfrm>
            <a:off x="1447800" y="228600"/>
            <a:ext cx="5700713" cy="1238250"/>
          </a:xfrm>
          <a:prstGeom prst="rect">
            <a:avLst/>
          </a:prstGeom>
          <a:noFill/>
          <a:ln w="9525">
            <a:noFill/>
            <a:miter lim="800000"/>
            <a:headEnd/>
            <a:tailEnd/>
          </a:ln>
        </p:spPr>
      </p:pic>
      <p:sp>
        <p:nvSpPr>
          <p:cNvPr id="2053" name="Slide Number Placeholder 4"/>
          <p:cNvSpPr>
            <a:spLocks noGrp="1"/>
          </p:cNvSpPr>
          <p:nvPr>
            <p:ph type="sldNum" sz="quarter" idx="12"/>
          </p:nvPr>
        </p:nvSpPr>
        <p:spPr>
          <a:noFill/>
        </p:spPr>
        <p:txBody>
          <a:bodyPr/>
          <a:lstStyle/>
          <a:p>
            <a:fld id="{9876B49A-A7A0-4167-ADC1-AEF61769438A}" type="slidenum">
              <a:rPr lang="en-US" smtClean="0"/>
              <a:pPr/>
              <a:t>1</a:t>
            </a:fld>
            <a:endParaRPr lang="en-US" smtClean="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ChangeArrowheads="1"/>
          </p:cNvSpPr>
          <p:nvPr/>
        </p:nvSpPr>
        <p:spPr bwMode="auto">
          <a:xfrm>
            <a:off x="457200" y="274638"/>
            <a:ext cx="8229600" cy="1143000"/>
          </a:xfrm>
          <a:prstGeom prst="rect">
            <a:avLst/>
          </a:prstGeom>
          <a:noFill/>
          <a:ln w="9525">
            <a:noFill/>
            <a:miter lim="800000"/>
            <a:headEnd/>
            <a:tailEnd/>
          </a:ln>
        </p:spPr>
        <p:txBody>
          <a:bodyPr anchor="ctr"/>
          <a:lstStyle/>
          <a:p>
            <a:pPr algn="ctr"/>
            <a:endParaRPr lang="en-US" sz="4400">
              <a:solidFill>
                <a:schemeClr val="tx2"/>
              </a:solidFill>
            </a:endParaRPr>
          </a:p>
        </p:txBody>
      </p:sp>
      <p:sp>
        <p:nvSpPr>
          <p:cNvPr id="45060" name="Rectangle 3"/>
          <p:cNvSpPr>
            <a:spLocks noChangeArrowheads="1"/>
          </p:cNvSpPr>
          <p:nvPr/>
        </p:nvSpPr>
        <p:spPr bwMode="auto">
          <a:xfrm>
            <a:off x="304800" y="1066800"/>
            <a:ext cx="8610600" cy="5334000"/>
          </a:xfrm>
          <a:prstGeom prst="rect">
            <a:avLst/>
          </a:prstGeom>
          <a:noFill/>
          <a:ln w="9525">
            <a:noFill/>
            <a:miter lim="800000"/>
            <a:headEnd/>
            <a:tailEnd/>
          </a:ln>
        </p:spPr>
        <p:txBody>
          <a:bodyPr/>
          <a:lstStyle/>
          <a:p>
            <a:pPr marL="342900" indent="-342900">
              <a:lnSpc>
                <a:spcPct val="85000"/>
              </a:lnSpc>
              <a:spcBef>
                <a:spcPct val="20000"/>
              </a:spcBef>
              <a:defRPr/>
            </a:pPr>
            <a:r>
              <a:rPr lang="en-US" sz="3200" b="1" dirty="0" err="1">
                <a:solidFill>
                  <a:srgbClr val="CC0000"/>
                </a:solidFill>
              </a:rPr>
              <a:t>BAILMENTS</a:t>
            </a:r>
            <a:r>
              <a:rPr lang="en-US" sz="3200" b="1" dirty="0">
                <a:solidFill>
                  <a:srgbClr val="CC0000"/>
                </a:solidFill>
              </a:rPr>
              <a:t> </a:t>
            </a:r>
          </a:p>
          <a:p>
            <a:pPr marL="342900" indent="-342900">
              <a:lnSpc>
                <a:spcPct val="85000"/>
              </a:lnSpc>
              <a:spcBef>
                <a:spcPct val="20000"/>
              </a:spcBef>
              <a:defRPr/>
            </a:pPr>
            <a:r>
              <a:rPr lang="en-US" sz="2400" b="1" dirty="0">
                <a:solidFill>
                  <a:srgbClr val="0033CC"/>
                </a:solidFill>
              </a:rPr>
              <a:t>CREATION OF A </a:t>
            </a:r>
            <a:r>
              <a:rPr lang="en-US" sz="2400" b="1" dirty="0" err="1">
                <a:solidFill>
                  <a:srgbClr val="0033CC"/>
                </a:solidFill>
              </a:rPr>
              <a:t>BAlLMENT</a:t>
            </a:r>
            <a:r>
              <a:rPr lang="en-US" sz="2400" b="1" dirty="0">
                <a:solidFill>
                  <a:srgbClr val="0033CC"/>
                </a:solidFill>
              </a:rPr>
              <a:t> (Continued) </a:t>
            </a:r>
          </a:p>
          <a:p>
            <a:pPr marL="342900" indent="-342900" algn="just">
              <a:lnSpc>
                <a:spcPct val="85000"/>
              </a:lnSpc>
              <a:spcBef>
                <a:spcPct val="20000"/>
              </a:spcBef>
              <a:defRPr/>
            </a:pPr>
            <a:r>
              <a:rPr lang="en-US" sz="2000" b="1" dirty="0">
                <a:solidFill>
                  <a:schemeClr val="accent1">
                    <a:lumMod val="25000"/>
                  </a:schemeClr>
                </a:solidFill>
              </a:rPr>
              <a:t>	2. Intent to Exercise Control (Continued) </a:t>
            </a:r>
          </a:p>
          <a:p>
            <a:pPr marL="342900" indent="-342900" algn="just">
              <a:lnSpc>
                <a:spcPct val="85000"/>
              </a:lnSpc>
              <a:spcBef>
                <a:spcPct val="20000"/>
              </a:spcBef>
              <a:buFontTx/>
              <a:buChar char="•"/>
              <a:defRPr/>
            </a:pPr>
            <a:endParaRPr lang="en-US" sz="600" b="1" dirty="0">
              <a:solidFill>
                <a:srgbClr val="CC0000"/>
              </a:solidFill>
            </a:endParaRPr>
          </a:p>
          <a:p>
            <a:pPr marL="342900" indent="-342900" algn="just">
              <a:lnSpc>
                <a:spcPct val="85000"/>
              </a:lnSpc>
              <a:spcBef>
                <a:spcPct val="20000"/>
              </a:spcBef>
              <a:defRPr/>
            </a:pPr>
            <a:r>
              <a:rPr lang="en-US" dirty="0">
                <a:solidFill>
                  <a:srgbClr val="FF0000"/>
                </a:solidFill>
              </a:rPr>
              <a:t>	</a:t>
            </a:r>
            <a:r>
              <a:rPr lang="en-US" b="1" dirty="0">
                <a:solidFill>
                  <a:srgbClr val="FF0000"/>
                </a:solidFill>
              </a:rPr>
              <a:t>d. Examples </a:t>
            </a:r>
          </a:p>
          <a:p>
            <a:pPr marL="342900" indent="-342900" algn="just">
              <a:lnSpc>
                <a:spcPct val="85000"/>
              </a:lnSpc>
              <a:spcBef>
                <a:spcPct val="20000"/>
              </a:spcBef>
              <a:buFontTx/>
              <a:buChar char="•"/>
              <a:defRPr/>
            </a:pPr>
            <a:endParaRPr lang="en-US" sz="600" b="1" dirty="0">
              <a:solidFill>
                <a:srgbClr val="0033CC"/>
              </a:solidFill>
            </a:endParaRPr>
          </a:p>
          <a:p>
            <a:pPr marL="342900" indent="-342900" algn="just">
              <a:lnSpc>
                <a:spcPct val="85000"/>
              </a:lnSpc>
              <a:spcBef>
                <a:spcPct val="20000"/>
              </a:spcBef>
              <a:defRPr/>
            </a:pPr>
            <a:r>
              <a:rPr lang="en-US" sz="1400" b="1" dirty="0">
                <a:solidFill>
                  <a:srgbClr val="0033CC"/>
                </a:solidFill>
              </a:rPr>
              <a:t>	</a:t>
            </a:r>
            <a:r>
              <a:rPr lang="en-US" sz="1400" b="1" dirty="0"/>
              <a:t>1) </a:t>
            </a:r>
            <a:r>
              <a:rPr lang="en-US" sz="1400" b="1" i="1" dirty="0">
                <a:solidFill>
                  <a:srgbClr val="FF0000"/>
                </a:solidFill>
              </a:rPr>
              <a:t>Usual Automobile Contents:</a:t>
            </a:r>
            <a:r>
              <a:rPr lang="en-US" sz="1400" b="1" dirty="0"/>
              <a:t>  An automobile is brought to a parking lot and bailed. The </a:t>
            </a:r>
            <a:r>
              <a:rPr lang="en-US" sz="1400" b="1" dirty="0" err="1"/>
              <a:t>bailee</a:t>
            </a:r>
            <a:r>
              <a:rPr lang="en-US" sz="1400" b="1" dirty="0"/>
              <a:t> has created a voluntary bailment with regard to not only the automobile but also all contents which are normally found within the automobile.  The </a:t>
            </a:r>
            <a:r>
              <a:rPr lang="en-US" sz="1400" b="1" dirty="0" err="1"/>
              <a:t>bailee</a:t>
            </a:r>
            <a:r>
              <a:rPr lang="en-US" sz="1400" b="1" dirty="0"/>
              <a:t> will be presumed to have constructive knowledge of, and be liable for, such normal contents as a spare tire even though they may have no precise knowledge that the item is contained within the automobile. </a:t>
            </a:r>
          </a:p>
          <a:p>
            <a:pPr marL="342900" indent="-342900" algn="just">
              <a:lnSpc>
                <a:spcPct val="85000"/>
              </a:lnSpc>
              <a:spcBef>
                <a:spcPct val="20000"/>
              </a:spcBef>
              <a:buFontTx/>
              <a:buChar char="•"/>
              <a:defRPr/>
            </a:pPr>
            <a:endParaRPr lang="en-US" sz="600" b="1" dirty="0">
              <a:solidFill>
                <a:srgbClr val="0033CC"/>
              </a:solidFill>
            </a:endParaRPr>
          </a:p>
          <a:p>
            <a:pPr marL="342900" indent="-342900" algn="just">
              <a:lnSpc>
                <a:spcPct val="85000"/>
              </a:lnSpc>
              <a:spcBef>
                <a:spcPct val="20000"/>
              </a:spcBef>
              <a:defRPr/>
            </a:pPr>
            <a:r>
              <a:rPr lang="en-US" sz="1400" b="1" dirty="0">
                <a:solidFill>
                  <a:srgbClr val="0033CC"/>
                </a:solidFill>
              </a:rPr>
              <a:t>	</a:t>
            </a:r>
            <a:r>
              <a:rPr lang="en-US" sz="1400" b="1" dirty="0"/>
              <a:t>2) </a:t>
            </a:r>
            <a:r>
              <a:rPr lang="en-US" sz="1400" b="1" i="1" dirty="0">
                <a:solidFill>
                  <a:srgbClr val="FF0000"/>
                </a:solidFill>
              </a:rPr>
              <a:t>Special Automobile Contents:</a:t>
            </a:r>
            <a:r>
              <a:rPr lang="en-US" sz="1400" b="1" dirty="0"/>
              <a:t> Other articles in the trunk of a car stored in a parking lot may not be the subject of a bailment (nor should they be considered the subject of an involuntary bailment) where the </a:t>
            </a:r>
            <a:r>
              <a:rPr lang="en-US" sz="1400" b="1" dirty="0" err="1"/>
              <a:t>bailee</a:t>
            </a:r>
            <a:r>
              <a:rPr lang="en-US" sz="1400" b="1" dirty="0"/>
              <a:t> does not actually know or have constructive knowledge of the contents.  On this basis, if the car were to contain a fur coat, no bailment would result as long as the </a:t>
            </a:r>
            <a:r>
              <a:rPr lang="en-US" sz="1400" b="1" dirty="0" err="1"/>
              <a:t>bailee</a:t>
            </a:r>
            <a:r>
              <a:rPr lang="en-US" sz="1400" b="1" dirty="0"/>
              <a:t> of the automobile did not actually know of the fur coat. As a result, such </a:t>
            </a:r>
            <a:r>
              <a:rPr lang="en-US" sz="1400" b="1" dirty="0" err="1"/>
              <a:t>bailee</a:t>
            </a:r>
            <a:r>
              <a:rPr lang="en-US" sz="1400" b="1" dirty="0"/>
              <a:t> would not be charged with constructive knowledge of the fur coat. </a:t>
            </a:r>
          </a:p>
          <a:p>
            <a:pPr marL="342900" indent="-342900" algn="just">
              <a:lnSpc>
                <a:spcPct val="85000"/>
              </a:lnSpc>
              <a:spcBef>
                <a:spcPct val="20000"/>
              </a:spcBef>
              <a:buFontTx/>
              <a:buChar char="•"/>
              <a:defRPr/>
            </a:pPr>
            <a:endParaRPr lang="en-US" sz="600" b="1" dirty="0">
              <a:solidFill>
                <a:srgbClr val="0033CC"/>
              </a:solidFill>
            </a:endParaRPr>
          </a:p>
          <a:p>
            <a:pPr marL="342900" indent="-342900" algn="just">
              <a:lnSpc>
                <a:spcPct val="85000"/>
              </a:lnSpc>
              <a:spcBef>
                <a:spcPct val="20000"/>
              </a:spcBef>
              <a:defRPr/>
            </a:pPr>
            <a:r>
              <a:rPr lang="en-US" sz="1400" b="1" dirty="0">
                <a:solidFill>
                  <a:srgbClr val="0033CC"/>
                </a:solidFill>
              </a:rPr>
              <a:t>	</a:t>
            </a:r>
            <a:r>
              <a:rPr lang="en-US" sz="1400" b="1" dirty="0"/>
              <a:t>3) </a:t>
            </a:r>
            <a:r>
              <a:rPr lang="en-US" sz="1400" b="1" i="1" dirty="0">
                <a:solidFill>
                  <a:srgbClr val="FF0000"/>
                </a:solidFill>
              </a:rPr>
              <a:t>Hidden Fur Piece:</a:t>
            </a:r>
            <a:r>
              <a:rPr lang="en-US" sz="1400" b="1" dirty="0"/>
              <a:t> Where a coat in which a fur piece is concealed is deposited in a checkroom and the fur piece is not returned, the owner of the checkroom is not liable for the loss because he was not a </a:t>
            </a:r>
            <a:r>
              <a:rPr lang="en-US" sz="1400" b="1" dirty="0" err="1"/>
              <a:t>bailee</a:t>
            </a:r>
            <a:r>
              <a:rPr lang="en-US" sz="1400" b="1" dirty="0"/>
              <a:t> for the fur piece.  For in this case, the owner of the checkroom did not know the fur piece was concealed in the coat and would have no reason to know that such item would be concealed within a cloth coat.  On this basis, one could say that no bailment resulted nor did an involuntary bailment result. 	</a:t>
            </a:r>
          </a:p>
          <a:p>
            <a:pPr marL="342900" indent="-342900" algn="just">
              <a:lnSpc>
                <a:spcPct val="85000"/>
              </a:lnSpc>
              <a:spcBef>
                <a:spcPct val="20000"/>
              </a:spcBef>
              <a:defRPr/>
            </a:pPr>
            <a:endParaRPr lang="en-US" sz="1400" b="1" dirty="0">
              <a:solidFill>
                <a:srgbClr val="0033CC"/>
              </a:solidFill>
            </a:endParaRPr>
          </a:p>
        </p:txBody>
      </p:sp>
      <p:sp>
        <p:nvSpPr>
          <p:cNvPr id="11268" name="Slide Number Placeholder 4"/>
          <p:cNvSpPr>
            <a:spLocks noGrp="1"/>
          </p:cNvSpPr>
          <p:nvPr>
            <p:ph type="sldNum" sz="quarter" idx="12"/>
          </p:nvPr>
        </p:nvSpPr>
        <p:spPr>
          <a:noFill/>
        </p:spPr>
        <p:txBody>
          <a:bodyPr/>
          <a:lstStyle/>
          <a:p>
            <a:fld id="{DA967648-AA1D-4CD8-B099-AA7C97F5A1D4}" type="slidenum">
              <a:rPr lang="en-US" smtClean="0"/>
              <a:pPr/>
              <a:t>10</a:t>
            </a:fld>
            <a:endParaRPr lang="en-US" smtClean="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ChangeArrowheads="1"/>
          </p:cNvSpPr>
          <p:nvPr/>
        </p:nvSpPr>
        <p:spPr bwMode="auto">
          <a:xfrm>
            <a:off x="457200" y="274638"/>
            <a:ext cx="8229600" cy="1143000"/>
          </a:xfrm>
          <a:prstGeom prst="rect">
            <a:avLst/>
          </a:prstGeom>
          <a:noFill/>
          <a:ln w="9525">
            <a:noFill/>
            <a:miter lim="800000"/>
            <a:headEnd/>
            <a:tailEnd/>
          </a:ln>
        </p:spPr>
        <p:txBody>
          <a:bodyPr anchor="ctr"/>
          <a:lstStyle/>
          <a:p>
            <a:pPr algn="ctr"/>
            <a:endParaRPr lang="en-US" sz="4400">
              <a:solidFill>
                <a:schemeClr val="tx2"/>
              </a:solidFill>
            </a:endParaRPr>
          </a:p>
        </p:txBody>
      </p:sp>
      <p:sp>
        <p:nvSpPr>
          <p:cNvPr id="46084" name="Rectangle 3"/>
          <p:cNvSpPr>
            <a:spLocks noChangeArrowheads="1"/>
          </p:cNvSpPr>
          <p:nvPr/>
        </p:nvSpPr>
        <p:spPr bwMode="auto">
          <a:xfrm>
            <a:off x="304800" y="1066800"/>
            <a:ext cx="7010400" cy="5562600"/>
          </a:xfrm>
          <a:prstGeom prst="rect">
            <a:avLst/>
          </a:prstGeom>
          <a:noFill/>
          <a:ln w="9525">
            <a:noFill/>
            <a:miter lim="800000"/>
            <a:headEnd/>
            <a:tailEnd/>
          </a:ln>
        </p:spPr>
        <p:txBody>
          <a:bodyPr/>
          <a:lstStyle/>
          <a:p>
            <a:pPr marL="342900" indent="-342900">
              <a:lnSpc>
                <a:spcPct val="85000"/>
              </a:lnSpc>
              <a:spcBef>
                <a:spcPct val="20000"/>
              </a:spcBef>
              <a:defRPr/>
            </a:pPr>
            <a:r>
              <a:rPr lang="en-US" sz="3200" b="1" dirty="0" err="1">
                <a:solidFill>
                  <a:srgbClr val="CC0000"/>
                </a:solidFill>
              </a:rPr>
              <a:t>BAILMENTS</a:t>
            </a:r>
            <a:r>
              <a:rPr lang="en-US" sz="2400" b="1" dirty="0">
                <a:solidFill>
                  <a:srgbClr val="CC0000"/>
                </a:solidFill>
              </a:rPr>
              <a:t> </a:t>
            </a:r>
            <a:endParaRPr lang="en-US" sz="600" b="1" dirty="0">
              <a:solidFill>
                <a:srgbClr val="CC0000"/>
              </a:solidFill>
            </a:endParaRPr>
          </a:p>
          <a:p>
            <a:pPr marL="342900" indent="-342900">
              <a:lnSpc>
                <a:spcPct val="90000"/>
              </a:lnSpc>
              <a:spcBef>
                <a:spcPct val="20000"/>
              </a:spcBef>
              <a:defRPr/>
            </a:pPr>
            <a:r>
              <a:rPr lang="en-US" sz="2400" b="1" dirty="0">
                <a:solidFill>
                  <a:srgbClr val="0033CC"/>
                </a:solidFill>
              </a:rPr>
              <a:t>SPECIAL SITUATIONS</a:t>
            </a:r>
          </a:p>
          <a:p>
            <a:pPr marL="342900" indent="-342900" algn="just">
              <a:lnSpc>
                <a:spcPct val="90000"/>
              </a:lnSpc>
              <a:spcBef>
                <a:spcPct val="20000"/>
              </a:spcBef>
              <a:defRPr/>
            </a:pPr>
            <a:r>
              <a:rPr lang="en-US" sz="2000" b="1" dirty="0">
                <a:solidFill>
                  <a:schemeClr val="accent1">
                    <a:lumMod val="25000"/>
                  </a:schemeClr>
                </a:solidFill>
              </a:rPr>
              <a:t>	1. Parking Lots (Bailment of Space Rental?)</a:t>
            </a:r>
          </a:p>
          <a:p>
            <a:pPr marL="342900" indent="-342900" algn="just">
              <a:lnSpc>
                <a:spcPct val="90000"/>
              </a:lnSpc>
              <a:spcBef>
                <a:spcPct val="20000"/>
              </a:spcBef>
              <a:defRPr/>
            </a:pPr>
            <a:r>
              <a:rPr lang="en-US" sz="1400" b="1" dirty="0">
                <a:solidFill>
                  <a:srgbClr val="0033CC"/>
                </a:solidFill>
              </a:rPr>
              <a:t>	</a:t>
            </a:r>
            <a:r>
              <a:rPr lang="en-US" sz="1400" b="1" dirty="0"/>
              <a:t>Parking a car in a parking lot may constitute a renting of parking space or it may create a bailment.  Whether a particular transaction amounts to a bailment or to the mere renting of parking space will depend on whether the owner surrendered control over the car to the operator of the parking garage.  Thus, the turning over of the keys by the owner to the operator or the use by the latter of a checking system would indicate a bailment. [Fire Association of Philadelphia v. Fabian, 170 Misc. 665 (1938)]  </a:t>
            </a:r>
          </a:p>
          <a:p>
            <a:pPr marL="342900" indent="-342900" algn="just">
              <a:lnSpc>
                <a:spcPct val="90000"/>
              </a:lnSpc>
              <a:spcBef>
                <a:spcPct val="20000"/>
              </a:spcBef>
              <a:defRPr/>
            </a:pPr>
            <a:r>
              <a:rPr lang="en-US" sz="1400" b="1" dirty="0"/>
              <a:t>	If, however, the car owner does not surrender the keys, the New York position is that the transaction was a mere leasing of space. </a:t>
            </a:r>
          </a:p>
          <a:p>
            <a:pPr marL="342900" indent="-342900" algn="just">
              <a:lnSpc>
                <a:spcPct val="90000"/>
              </a:lnSpc>
              <a:spcBef>
                <a:spcPct val="20000"/>
              </a:spcBef>
              <a:buFontTx/>
              <a:buChar char="•"/>
              <a:defRPr/>
            </a:pPr>
            <a:endParaRPr lang="en-US" sz="600" b="1" dirty="0">
              <a:solidFill>
                <a:srgbClr val="0033CC"/>
              </a:solidFill>
            </a:endParaRPr>
          </a:p>
          <a:p>
            <a:pPr marL="342900" indent="-342900" algn="just">
              <a:lnSpc>
                <a:spcPct val="90000"/>
              </a:lnSpc>
              <a:spcBef>
                <a:spcPct val="20000"/>
              </a:spcBef>
              <a:defRPr/>
            </a:pPr>
            <a:r>
              <a:rPr lang="en-US" sz="2000" b="1" dirty="0">
                <a:solidFill>
                  <a:schemeClr val="accent1">
                    <a:lumMod val="25000"/>
                  </a:schemeClr>
                </a:solidFill>
              </a:rPr>
              <a:t>	2. Safe Deposit Boxes </a:t>
            </a:r>
          </a:p>
          <a:p>
            <a:pPr marL="342900" indent="-342900" algn="just">
              <a:lnSpc>
                <a:spcPct val="90000"/>
              </a:lnSpc>
              <a:spcBef>
                <a:spcPct val="20000"/>
              </a:spcBef>
              <a:defRPr/>
            </a:pPr>
            <a:r>
              <a:rPr lang="en-US" sz="1400" b="1" dirty="0"/>
              <a:t>	The relationship between the proprietor of a safe deposit vault and one who rents a box is that of </a:t>
            </a:r>
            <a:r>
              <a:rPr lang="en-US" sz="1400" b="1" dirty="0" err="1"/>
              <a:t>bailor</a:t>
            </a:r>
            <a:r>
              <a:rPr lang="en-US" sz="1400" b="1" dirty="0"/>
              <a:t> and </a:t>
            </a:r>
            <a:r>
              <a:rPr lang="en-US" sz="1400" b="1" dirty="0" err="1"/>
              <a:t>bailee</a:t>
            </a:r>
            <a:r>
              <a:rPr lang="en-US" sz="1400" b="1" dirty="0"/>
              <a:t>. Usually, the bank and the "renter" of the box have duplicate keys, but the renter cannot have access to the box without the consent and use of the bank's duplicate key.  </a:t>
            </a:r>
          </a:p>
          <a:p>
            <a:pPr marL="342900" indent="-342900" algn="just">
              <a:lnSpc>
                <a:spcPct val="90000"/>
              </a:lnSpc>
              <a:spcBef>
                <a:spcPct val="20000"/>
              </a:spcBef>
              <a:defRPr/>
            </a:pPr>
            <a:r>
              <a:rPr lang="en-US" sz="1400" b="1" dirty="0"/>
              <a:t>	This type of almost absolute control by the bank over the box and its contents renders the bank a </a:t>
            </a:r>
            <a:r>
              <a:rPr lang="en-US" sz="1400" b="1" dirty="0" err="1"/>
              <a:t>bailee</a:t>
            </a:r>
            <a:r>
              <a:rPr lang="en-US" sz="1400" b="1" dirty="0"/>
              <a:t>. </a:t>
            </a:r>
          </a:p>
          <a:p>
            <a:pPr marL="342900" indent="-342900" algn="just">
              <a:lnSpc>
                <a:spcPct val="90000"/>
              </a:lnSpc>
              <a:spcBef>
                <a:spcPct val="20000"/>
              </a:spcBef>
              <a:buFontTx/>
              <a:buChar char="•"/>
              <a:defRPr/>
            </a:pPr>
            <a:endParaRPr lang="en-US" sz="600" b="1" dirty="0">
              <a:solidFill>
                <a:srgbClr val="0033CC"/>
              </a:solidFill>
            </a:endParaRPr>
          </a:p>
          <a:p>
            <a:pPr marL="342900" indent="-342900" algn="just">
              <a:lnSpc>
                <a:spcPct val="90000"/>
              </a:lnSpc>
              <a:spcBef>
                <a:spcPct val="20000"/>
              </a:spcBef>
              <a:defRPr/>
            </a:pPr>
            <a:r>
              <a:rPr lang="en-US" sz="2000" b="1" dirty="0">
                <a:solidFill>
                  <a:schemeClr val="accent1">
                    <a:lumMod val="25000"/>
                  </a:schemeClr>
                </a:solidFill>
              </a:rPr>
              <a:t>	3. </a:t>
            </a:r>
            <a:r>
              <a:rPr lang="en-US" sz="2000" b="1" dirty="0" err="1">
                <a:solidFill>
                  <a:schemeClr val="accent1">
                    <a:lumMod val="25000"/>
                  </a:schemeClr>
                </a:solidFill>
              </a:rPr>
              <a:t>Garagekeeper</a:t>
            </a:r>
            <a:r>
              <a:rPr lang="en-US" sz="2000" b="1" dirty="0">
                <a:solidFill>
                  <a:schemeClr val="accent1">
                    <a:lumMod val="25000"/>
                  </a:schemeClr>
                </a:solidFill>
              </a:rPr>
              <a:t> </a:t>
            </a:r>
          </a:p>
          <a:p>
            <a:pPr marL="342900" indent="-342900" algn="just">
              <a:lnSpc>
                <a:spcPct val="90000"/>
              </a:lnSpc>
              <a:spcBef>
                <a:spcPct val="20000"/>
              </a:spcBef>
              <a:defRPr/>
            </a:pPr>
            <a:r>
              <a:rPr lang="en-US" sz="1400" b="1" dirty="0">
                <a:solidFill>
                  <a:srgbClr val="0033CC"/>
                </a:solidFill>
              </a:rPr>
              <a:t>	</a:t>
            </a:r>
            <a:r>
              <a:rPr lang="en-US" sz="1400" b="1" dirty="0"/>
              <a:t>A </a:t>
            </a:r>
            <a:r>
              <a:rPr lang="en-US" sz="1400" b="1" dirty="0" err="1"/>
              <a:t>garagekeeper</a:t>
            </a:r>
            <a:r>
              <a:rPr lang="en-US" sz="1400" b="1" dirty="0"/>
              <a:t> is a </a:t>
            </a:r>
            <a:r>
              <a:rPr lang="en-US" sz="1400" b="1" dirty="0" err="1"/>
              <a:t>bailee</a:t>
            </a:r>
            <a:r>
              <a:rPr lang="en-US" sz="1400" b="1" dirty="0"/>
              <a:t> for hire. </a:t>
            </a:r>
          </a:p>
          <a:p>
            <a:pPr marL="342900" indent="-342900" algn="just">
              <a:lnSpc>
                <a:spcPct val="85000"/>
              </a:lnSpc>
              <a:spcBef>
                <a:spcPct val="20000"/>
              </a:spcBef>
              <a:defRPr/>
            </a:pPr>
            <a:endParaRPr lang="en-US" sz="1400" b="1" dirty="0">
              <a:solidFill>
                <a:srgbClr val="0033CC"/>
              </a:solidFill>
            </a:endParaRPr>
          </a:p>
          <a:p>
            <a:pPr marL="342900" indent="-342900" algn="just">
              <a:lnSpc>
                <a:spcPct val="85000"/>
              </a:lnSpc>
              <a:spcBef>
                <a:spcPct val="20000"/>
              </a:spcBef>
              <a:defRPr/>
            </a:pPr>
            <a:endParaRPr lang="en-US" sz="1400" b="1" dirty="0">
              <a:solidFill>
                <a:srgbClr val="0033CC"/>
              </a:solidFill>
            </a:endParaRPr>
          </a:p>
        </p:txBody>
      </p:sp>
      <p:pic>
        <p:nvPicPr>
          <p:cNvPr id="12292" name="Picture 7" descr="http://weblogs.amny.com/entertainment/urbanite/blog/gara1.JPG"/>
          <p:cNvPicPr>
            <a:picLocks noChangeAspect="1" noChangeArrowheads="1"/>
          </p:cNvPicPr>
          <p:nvPr/>
        </p:nvPicPr>
        <p:blipFill>
          <a:blip r:embed="rId3" cstate="print"/>
          <a:srcRect/>
          <a:stretch>
            <a:fillRect/>
          </a:stretch>
        </p:blipFill>
        <p:spPr bwMode="auto">
          <a:xfrm>
            <a:off x="7391400" y="2133600"/>
            <a:ext cx="1447800" cy="2120900"/>
          </a:xfrm>
          <a:prstGeom prst="rect">
            <a:avLst/>
          </a:prstGeom>
          <a:noFill/>
          <a:ln w="9525">
            <a:noFill/>
            <a:miter lim="800000"/>
            <a:headEnd/>
            <a:tailEnd/>
          </a:ln>
        </p:spPr>
      </p:pic>
      <p:pic>
        <p:nvPicPr>
          <p:cNvPr id="12293" name="Picture 9" descr="http://www.losthatch.com/images%5Cscreen_captures%5CS1E12_Safe_Deposit_Box.jpg"/>
          <p:cNvPicPr>
            <a:picLocks noChangeAspect="1" noChangeArrowheads="1"/>
          </p:cNvPicPr>
          <p:nvPr/>
        </p:nvPicPr>
        <p:blipFill>
          <a:blip r:embed="rId4" cstate="print"/>
          <a:srcRect/>
          <a:stretch>
            <a:fillRect/>
          </a:stretch>
        </p:blipFill>
        <p:spPr bwMode="auto">
          <a:xfrm>
            <a:off x="7391400" y="4495800"/>
            <a:ext cx="1447800" cy="914400"/>
          </a:xfrm>
          <a:prstGeom prst="rect">
            <a:avLst/>
          </a:prstGeom>
          <a:noFill/>
          <a:ln w="9525">
            <a:noFill/>
            <a:miter lim="800000"/>
            <a:headEnd/>
            <a:tailEnd/>
          </a:ln>
        </p:spPr>
      </p:pic>
      <p:pic>
        <p:nvPicPr>
          <p:cNvPr id="12294" name="Picture 11" descr="http://www.christianvalet.com/images/hands-keys-243x265.jpg"/>
          <p:cNvPicPr>
            <a:picLocks noChangeAspect="1" noChangeArrowheads="1"/>
          </p:cNvPicPr>
          <p:nvPr/>
        </p:nvPicPr>
        <p:blipFill>
          <a:blip r:embed="rId5" cstate="print"/>
          <a:srcRect/>
          <a:stretch>
            <a:fillRect/>
          </a:stretch>
        </p:blipFill>
        <p:spPr bwMode="auto">
          <a:xfrm>
            <a:off x="7391400" y="5562600"/>
            <a:ext cx="1476375" cy="1049338"/>
          </a:xfrm>
          <a:prstGeom prst="rect">
            <a:avLst/>
          </a:prstGeom>
          <a:noFill/>
          <a:ln w="9525">
            <a:noFill/>
            <a:miter lim="800000"/>
            <a:headEnd/>
            <a:tailEnd/>
          </a:ln>
        </p:spPr>
      </p:pic>
      <p:sp>
        <p:nvSpPr>
          <p:cNvPr id="12295" name="Slide Number Placeholder 7"/>
          <p:cNvSpPr>
            <a:spLocks noGrp="1"/>
          </p:cNvSpPr>
          <p:nvPr>
            <p:ph type="sldNum" sz="quarter" idx="12"/>
          </p:nvPr>
        </p:nvSpPr>
        <p:spPr>
          <a:noFill/>
        </p:spPr>
        <p:txBody>
          <a:bodyPr/>
          <a:lstStyle/>
          <a:p>
            <a:fld id="{C2AEC336-6DA9-4211-9614-CEC3C5F8A652}" type="slidenum">
              <a:rPr lang="en-US" smtClean="0"/>
              <a:pPr/>
              <a:t>11</a:t>
            </a:fld>
            <a:endParaRPr lang="en-US" smtClean="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ChangeArrowheads="1"/>
          </p:cNvSpPr>
          <p:nvPr/>
        </p:nvSpPr>
        <p:spPr bwMode="auto">
          <a:xfrm>
            <a:off x="457200" y="274638"/>
            <a:ext cx="8229600" cy="1143000"/>
          </a:xfrm>
          <a:prstGeom prst="rect">
            <a:avLst/>
          </a:prstGeom>
          <a:noFill/>
          <a:ln w="9525">
            <a:noFill/>
            <a:miter lim="800000"/>
            <a:headEnd/>
            <a:tailEnd/>
          </a:ln>
        </p:spPr>
        <p:txBody>
          <a:bodyPr anchor="ctr"/>
          <a:lstStyle/>
          <a:p>
            <a:pPr algn="ctr"/>
            <a:endParaRPr lang="en-US" sz="4400">
              <a:solidFill>
                <a:schemeClr val="tx2"/>
              </a:solidFill>
            </a:endParaRPr>
          </a:p>
        </p:txBody>
      </p:sp>
      <p:sp>
        <p:nvSpPr>
          <p:cNvPr id="47108" name="Rectangle 3"/>
          <p:cNvSpPr>
            <a:spLocks noChangeArrowheads="1"/>
          </p:cNvSpPr>
          <p:nvPr/>
        </p:nvSpPr>
        <p:spPr bwMode="auto">
          <a:xfrm>
            <a:off x="304800" y="914400"/>
            <a:ext cx="8610600" cy="5791200"/>
          </a:xfrm>
          <a:prstGeom prst="rect">
            <a:avLst/>
          </a:prstGeom>
          <a:noFill/>
          <a:ln w="9525">
            <a:noFill/>
            <a:miter lim="800000"/>
            <a:headEnd/>
            <a:tailEnd/>
          </a:ln>
        </p:spPr>
        <p:txBody>
          <a:bodyPr/>
          <a:lstStyle/>
          <a:p>
            <a:pPr marL="342900" indent="-342900">
              <a:lnSpc>
                <a:spcPct val="70000"/>
              </a:lnSpc>
              <a:spcBef>
                <a:spcPct val="20000"/>
              </a:spcBef>
              <a:defRPr/>
            </a:pPr>
            <a:r>
              <a:rPr lang="en-US" sz="3200" b="1" dirty="0" err="1">
                <a:solidFill>
                  <a:srgbClr val="CC0000"/>
                </a:solidFill>
              </a:rPr>
              <a:t>BAILMENTS</a:t>
            </a:r>
            <a:r>
              <a:rPr lang="en-US" sz="3200" b="1" dirty="0">
                <a:solidFill>
                  <a:srgbClr val="CC0000"/>
                </a:solidFill>
              </a:rPr>
              <a:t> </a:t>
            </a:r>
          </a:p>
          <a:p>
            <a:pPr marL="342900" indent="-342900" algn="just">
              <a:lnSpc>
                <a:spcPct val="70000"/>
              </a:lnSpc>
              <a:spcBef>
                <a:spcPct val="20000"/>
              </a:spcBef>
              <a:defRPr/>
            </a:pPr>
            <a:r>
              <a:rPr lang="en-US" sz="2400" b="1" dirty="0">
                <a:solidFill>
                  <a:srgbClr val="0033CC"/>
                </a:solidFill>
              </a:rPr>
              <a:t>SPECIAL SITUATIONS (Continued)</a:t>
            </a:r>
          </a:p>
          <a:p>
            <a:pPr marL="342900" indent="-342900" algn="just">
              <a:lnSpc>
                <a:spcPct val="70000"/>
              </a:lnSpc>
              <a:spcBef>
                <a:spcPct val="20000"/>
              </a:spcBef>
              <a:defRPr/>
            </a:pPr>
            <a:r>
              <a:rPr lang="en-US" sz="2000" b="1" dirty="0">
                <a:solidFill>
                  <a:schemeClr val="accent1">
                    <a:lumMod val="25000"/>
                  </a:schemeClr>
                </a:solidFill>
              </a:rPr>
              <a:t>	4. Checkroom Deposit </a:t>
            </a:r>
          </a:p>
          <a:p>
            <a:pPr marL="342900" indent="-342900" algn="just">
              <a:lnSpc>
                <a:spcPct val="70000"/>
              </a:lnSpc>
              <a:spcBef>
                <a:spcPct val="20000"/>
              </a:spcBef>
              <a:defRPr/>
            </a:pPr>
            <a:endParaRPr lang="en-US" sz="600" b="1" dirty="0">
              <a:solidFill>
                <a:srgbClr val="CC0000"/>
              </a:solidFill>
            </a:endParaRPr>
          </a:p>
          <a:p>
            <a:pPr marL="342900" indent="-342900" algn="just">
              <a:lnSpc>
                <a:spcPct val="60000"/>
              </a:lnSpc>
              <a:spcBef>
                <a:spcPct val="20000"/>
              </a:spcBef>
              <a:defRPr/>
            </a:pPr>
            <a:r>
              <a:rPr lang="en-US" b="1" dirty="0">
                <a:solidFill>
                  <a:srgbClr val="FF0000"/>
                </a:solidFill>
              </a:rPr>
              <a:t>	a. Negligence </a:t>
            </a:r>
          </a:p>
          <a:p>
            <a:pPr marL="342900" indent="-342900" algn="just">
              <a:lnSpc>
                <a:spcPct val="60000"/>
              </a:lnSpc>
              <a:spcBef>
                <a:spcPct val="20000"/>
              </a:spcBef>
              <a:defRPr/>
            </a:pPr>
            <a:r>
              <a:rPr lang="en-US" sz="1400" b="1" dirty="0">
                <a:solidFill>
                  <a:srgbClr val="0033CC"/>
                </a:solidFill>
              </a:rPr>
              <a:t>	</a:t>
            </a:r>
            <a:r>
              <a:rPr lang="en-US" sz="1400" b="1" dirty="0"/>
              <a:t>General Business Law Section 201: </a:t>
            </a:r>
            <a:r>
              <a:rPr lang="en-US" sz="1400" b="1" i="1" dirty="0">
                <a:solidFill>
                  <a:schemeClr val="accent1">
                    <a:lumMod val="50000"/>
                  </a:schemeClr>
                </a:solidFill>
              </a:rPr>
              <a:t>Limits recovery by a patron who sues for negligence:</a:t>
            </a:r>
            <a:r>
              <a:rPr lang="en-US" sz="1400" b="1" dirty="0"/>
              <a:t> </a:t>
            </a:r>
          </a:p>
          <a:p>
            <a:pPr marL="342900" indent="-342900" algn="just">
              <a:lnSpc>
                <a:spcPct val="60000"/>
              </a:lnSpc>
              <a:spcBef>
                <a:spcPct val="20000"/>
              </a:spcBef>
              <a:buFontTx/>
              <a:buChar char="•"/>
              <a:defRPr/>
            </a:pPr>
            <a:endParaRPr lang="en-US" sz="600" b="1" dirty="0">
              <a:solidFill>
                <a:srgbClr val="0033CC"/>
              </a:solidFill>
            </a:endParaRPr>
          </a:p>
          <a:p>
            <a:pPr marL="342900" indent="-342900" algn="just">
              <a:lnSpc>
                <a:spcPct val="60000"/>
              </a:lnSpc>
              <a:spcBef>
                <a:spcPct val="20000"/>
              </a:spcBef>
              <a:defRPr/>
            </a:pPr>
            <a:r>
              <a:rPr lang="en-US" sz="1400" b="1" dirty="0">
                <a:solidFill>
                  <a:srgbClr val="0033CC"/>
                </a:solidFill>
              </a:rPr>
              <a:t>	</a:t>
            </a:r>
            <a:r>
              <a:rPr lang="en-US" sz="1500" b="1" dirty="0">
                <a:solidFill>
                  <a:srgbClr val="0033CC"/>
                </a:solidFill>
              </a:rPr>
              <a:t>1) To the value of the coat if: </a:t>
            </a:r>
          </a:p>
          <a:p>
            <a:pPr marL="342900" indent="-342900" algn="just">
              <a:lnSpc>
                <a:spcPct val="60000"/>
              </a:lnSpc>
              <a:spcBef>
                <a:spcPct val="20000"/>
              </a:spcBef>
              <a:defRPr/>
            </a:pPr>
            <a:r>
              <a:rPr lang="en-US" sz="1400" b="1" dirty="0"/>
              <a:t>	(</a:t>
            </a:r>
            <a:r>
              <a:rPr lang="en-US" sz="1400" b="1" dirty="0" err="1"/>
              <a:t>i</a:t>
            </a:r>
            <a:r>
              <a:rPr lang="en-US" sz="1400" b="1" dirty="0"/>
              <a:t>) negligence is shown, </a:t>
            </a:r>
          </a:p>
          <a:p>
            <a:pPr marL="342900" indent="-342900" algn="just">
              <a:lnSpc>
                <a:spcPct val="60000"/>
              </a:lnSpc>
              <a:spcBef>
                <a:spcPct val="20000"/>
              </a:spcBef>
              <a:defRPr/>
            </a:pPr>
            <a:r>
              <a:rPr lang="en-US" sz="1400" b="1" dirty="0"/>
              <a:t>	(ii) a fee is charged for checking the coat, </a:t>
            </a:r>
          </a:p>
          <a:p>
            <a:pPr marL="342900" indent="-342900" algn="just">
              <a:lnSpc>
                <a:spcPct val="60000"/>
              </a:lnSpc>
              <a:spcBef>
                <a:spcPct val="20000"/>
              </a:spcBef>
              <a:defRPr/>
            </a:pPr>
            <a:r>
              <a:rPr lang="en-US" sz="1400" b="1" dirty="0"/>
              <a:t>	(iii) a value in excess of $200 is declared, and </a:t>
            </a:r>
          </a:p>
          <a:p>
            <a:pPr marL="342900" indent="-342900" algn="just">
              <a:lnSpc>
                <a:spcPct val="60000"/>
              </a:lnSpc>
              <a:spcBef>
                <a:spcPct val="20000"/>
              </a:spcBef>
              <a:defRPr/>
            </a:pPr>
            <a:r>
              <a:rPr lang="en-US" sz="1400" b="1" dirty="0"/>
              <a:t>	(iv) a written receipt stating the value is issued when the coat is given to the attendant. </a:t>
            </a:r>
          </a:p>
          <a:p>
            <a:pPr marL="342900" indent="-342900" algn="just">
              <a:lnSpc>
                <a:spcPct val="60000"/>
              </a:lnSpc>
              <a:spcBef>
                <a:spcPct val="20000"/>
              </a:spcBef>
              <a:buFontTx/>
              <a:buChar char="•"/>
              <a:defRPr/>
            </a:pPr>
            <a:endParaRPr lang="en-US" sz="600" b="1" dirty="0">
              <a:solidFill>
                <a:srgbClr val="0033CC"/>
              </a:solidFill>
            </a:endParaRPr>
          </a:p>
          <a:p>
            <a:pPr marL="342900" indent="-342900" algn="just">
              <a:lnSpc>
                <a:spcPct val="60000"/>
              </a:lnSpc>
              <a:spcBef>
                <a:spcPct val="20000"/>
              </a:spcBef>
              <a:defRPr/>
            </a:pPr>
            <a:r>
              <a:rPr lang="en-US" sz="1400" b="1" dirty="0">
                <a:solidFill>
                  <a:srgbClr val="0033CC"/>
                </a:solidFill>
              </a:rPr>
              <a:t>	</a:t>
            </a:r>
            <a:r>
              <a:rPr lang="en-US" sz="1500" b="1" dirty="0">
                <a:solidFill>
                  <a:srgbClr val="0033CC"/>
                </a:solidFill>
              </a:rPr>
              <a:t>2) To $300 if: </a:t>
            </a:r>
          </a:p>
          <a:p>
            <a:pPr marL="342900" indent="-342900" algn="just">
              <a:lnSpc>
                <a:spcPct val="60000"/>
              </a:lnSpc>
              <a:spcBef>
                <a:spcPct val="20000"/>
              </a:spcBef>
              <a:defRPr/>
            </a:pPr>
            <a:r>
              <a:rPr lang="en-US" sz="1500" b="1" dirty="0"/>
              <a:t>	</a:t>
            </a:r>
            <a:r>
              <a:rPr lang="en-US" sz="1400" b="1" dirty="0"/>
              <a:t>(</a:t>
            </a:r>
            <a:r>
              <a:rPr lang="en-US" sz="1400" b="1" dirty="0" err="1"/>
              <a:t>i</a:t>
            </a:r>
            <a:r>
              <a:rPr lang="en-US" sz="1400" b="1" dirty="0"/>
              <a:t>) a value in excess of $200 is declared, and </a:t>
            </a:r>
          </a:p>
          <a:p>
            <a:pPr marL="342900" indent="-342900" algn="just">
              <a:lnSpc>
                <a:spcPct val="60000"/>
              </a:lnSpc>
              <a:spcBef>
                <a:spcPct val="20000"/>
              </a:spcBef>
              <a:defRPr/>
            </a:pPr>
            <a:r>
              <a:rPr lang="en-US" sz="1400" b="1" dirty="0"/>
              <a:t>	(ii) the other conditions are met, but negligence cannot be shown.</a:t>
            </a:r>
          </a:p>
          <a:p>
            <a:pPr marL="342900" indent="-342900" algn="just">
              <a:lnSpc>
                <a:spcPct val="60000"/>
              </a:lnSpc>
              <a:spcBef>
                <a:spcPct val="20000"/>
              </a:spcBef>
              <a:defRPr/>
            </a:pPr>
            <a:endParaRPr lang="en-US" sz="600" b="1" dirty="0">
              <a:solidFill>
                <a:srgbClr val="0033CC"/>
              </a:solidFill>
            </a:endParaRPr>
          </a:p>
          <a:p>
            <a:pPr marL="342900" indent="-342900" algn="just">
              <a:lnSpc>
                <a:spcPct val="60000"/>
              </a:lnSpc>
              <a:spcBef>
                <a:spcPct val="20000"/>
              </a:spcBef>
              <a:defRPr/>
            </a:pPr>
            <a:r>
              <a:rPr lang="en-US" sz="1400" b="1" dirty="0">
                <a:solidFill>
                  <a:srgbClr val="0033CC"/>
                </a:solidFill>
              </a:rPr>
              <a:t>	</a:t>
            </a:r>
            <a:r>
              <a:rPr lang="en-US" sz="1500" b="1" dirty="0">
                <a:solidFill>
                  <a:srgbClr val="0033CC"/>
                </a:solidFill>
              </a:rPr>
              <a:t>3) To $200 if:</a:t>
            </a:r>
          </a:p>
          <a:p>
            <a:pPr marL="342900" indent="-342900" algn="just">
              <a:lnSpc>
                <a:spcPct val="60000"/>
              </a:lnSpc>
              <a:spcBef>
                <a:spcPct val="20000"/>
              </a:spcBef>
              <a:defRPr/>
            </a:pPr>
            <a:r>
              <a:rPr lang="en-US" sz="1500" b="1" dirty="0">
                <a:solidFill>
                  <a:srgbClr val="0033CC"/>
                </a:solidFill>
              </a:rPr>
              <a:t>	</a:t>
            </a:r>
            <a:r>
              <a:rPr lang="en-US" sz="1400" b="1" dirty="0"/>
              <a:t>No fee or charge is exacted; or </a:t>
            </a:r>
          </a:p>
          <a:p>
            <a:pPr marL="342900" indent="-342900" algn="just">
              <a:lnSpc>
                <a:spcPct val="60000"/>
              </a:lnSpc>
              <a:spcBef>
                <a:spcPct val="20000"/>
              </a:spcBef>
              <a:defRPr/>
            </a:pPr>
            <a:r>
              <a:rPr lang="en-US" sz="1400" b="1" dirty="0"/>
              <a:t>	(</a:t>
            </a:r>
            <a:r>
              <a:rPr lang="en-US" sz="1400" b="1" dirty="0" err="1"/>
              <a:t>i</a:t>
            </a:r>
            <a:r>
              <a:rPr lang="en-US" sz="1400" b="1" dirty="0"/>
              <a:t>) a value in excess of $200 is not declared; and </a:t>
            </a:r>
          </a:p>
          <a:p>
            <a:pPr marL="342900" indent="-342900" algn="just">
              <a:lnSpc>
                <a:spcPct val="60000"/>
              </a:lnSpc>
              <a:spcBef>
                <a:spcPct val="20000"/>
              </a:spcBef>
              <a:defRPr/>
            </a:pPr>
            <a:r>
              <a:rPr lang="en-US" sz="1400" b="1" dirty="0"/>
              <a:t>	(ii) a written receipt is not obtained when the coat is delivered. </a:t>
            </a:r>
          </a:p>
          <a:p>
            <a:pPr marL="342900" indent="-342900" algn="just">
              <a:lnSpc>
                <a:spcPct val="60000"/>
              </a:lnSpc>
              <a:spcBef>
                <a:spcPct val="20000"/>
              </a:spcBef>
              <a:buFontTx/>
              <a:buChar char="•"/>
              <a:defRPr/>
            </a:pPr>
            <a:endParaRPr lang="en-US" sz="600" b="1" dirty="0">
              <a:solidFill>
                <a:srgbClr val="0033CC"/>
              </a:solidFill>
            </a:endParaRPr>
          </a:p>
          <a:p>
            <a:pPr marL="342900" indent="-342900" algn="just">
              <a:lnSpc>
                <a:spcPct val="60000"/>
              </a:lnSpc>
              <a:spcBef>
                <a:spcPct val="20000"/>
              </a:spcBef>
              <a:buFontTx/>
              <a:buChar char="•"/>
              <a:defRPr/>
            </a:pPr>
            <a:endParaRPr lang="en-US" sz="600" b="1" dirty="0">
              <a:solidFill>
                <a:srgbClr val="0033CC"/>
              </a:solidFill>
            </a:endParaRPr>
          </a:p>
          <a:p>
            <a:pPr marL="342900" indent="-342900" algn="just">
              <a:lnSpc>
                <a:spcPct val="60000"/>
              </a:lnSpc>
              <a:spcBef>
                <a:spcPct val="20000"/>
              </a:spcBef>
              <a:defRPr/>
            </a:pPr>
            <a:r>
              <a:rPr lang="en-US" sz="1400" b="1" dirty="0">
                <a:solidFill>
                  <a:srgbClr val="0033CC"/>
                </a:solidFill>
              </a:rPr>
              <a:t>	</a:t>
            </a:r>
            <a:r>
              <a:rPr lang="en-US" b="1" dirty="0">
                <a:solidFill>
                  <a:srgbClr val="FF0000"/>
                </a:solidFill>
              </a:rPr>
              <a:t>b. Posting of Statute </a:t>
            </a:r>
          </a:p>
          <a:p>
            <a:pPr marL="342900" indent="-342900" algn="just">
              <a:lnSpc>
                <a:spcPct val="60000"/>
              </a:lnSpc>
              <a:spcBef>
                <a:spcPct val="20000"/>
              </a:spcBef>
              <a:buFontTx/>
              <a:buChar char="•"/>
              <a:defRPr/>
            </a:pPr>
            <a:endParaRPr lang="en-US" sz="600" b="1" dirty="0"/>
          </a:p>
          <a:p>
            <a:pPr marL="342900" indent="-342900" algn="just">
              <a:lnSpc>
                <a:spcPct val="70000"/>
              </a:lnSpc>
              <a:spcBef>
                <a:spcPct val="20000"/>
              </a:spcBef>
              <a:defRPr/>
            </a:pPr>
            <a:r>
              <a:rPr lang="en-US" sz="1400" b="1" dirty="0">
                <a:solidFill>
                  <a:srgbClr val="0033CC"/>
                </a:solidFill>
              </a:rPr>
              <a:t>	</a:t>
            </a:r>
            <a:r>
              <a:rPr lang="en-US" sz="1400" b="1" dirty="0"/>
              <a:t>General Business Law section 201 protects owners of hotels, motels, or inns, provided that the owner causes copies of the statute to be posted in conspicuous places on the premises.  </a:t>
            </a:r>
          </a:p>
          <a:p>
            <a:pPr marL="342900" indent="-342900" algn="just">
              <a:lnSpc>
                <a:spcPct val="70000"/>
              </a:lnSpc>
              <a:spcBef>
                <a:spcPct val="20000"/>
              </a:spcBef>
              <a:defRPr/>
            </a:pPr>
            <a:r>
              <a:rPr lang="en-US" sz="1400" b="1" dirty="0"/>
              <a:t>	This section can also protects the owner of a restaurant, even though the statute is not clearly posted about the premises. [Weinberg v. D-M Restaurant Corp., 53 </a:t>
            </a:r>
            <a:r>
              <a:rPr lang="en-US" sz="1400" b="1" dirty="0" err="1"/>
              <a:t>N.Y.2d</a:t>
            </a:r>
            <a:r>
              <a:rPr lang="en-US" sz="1400" b="1" dirty="0"/>
              <a:t> 499 (1981)]</a:t>
            </a:r>
          </a:p>
          <a:p>
            <a:pPr marL="342900" indent="-342900" algn="just">
              <a:lnSpc>
                <a:spcPct val="60000"/>
              </a:lnSpc>
              <a:spcBef>
                <a:spcPct val="20000"/>
              </a:spcBef>
              <a:buFontTx/>
              <a:buChar char="•"/>
              <a:defRPr/>
            </a:pPr>
            <a:endParaRPr lang="en-US" sz="600" b="1" dirty="0">
              <a:solidFill>
                <a:srgbClr val="0033CC"/>
              </a:solidFill>
            </a:endParaRPr>
          </a:p>
          <a:p>
            <a:pPr marL="342900" indent="-342900" algn="just">
              <a:lnSpc>
                <a:spcPct val="60000"/>
              </a:lnSpc>
              <a:spcBef>
                <a:spcPct val="20000"/>
              </a:spcBef>
              <a:defRPr/>
            </a:pPr>
            <a:r>
              <a:rPr lang="en-US" b="1" dirty="0">
                <a:solidFill>
                  <a:srgbClr val="FF0000"/>
                </a:solidFill>
              </a:rPr>
              <a:t>	c. Conversion </a:t>
            </a:r>
          </a:p>
          <a:p>
            <a:pPr marL="342900" indent="-342900" algn="just">
              <a:lnSpc>
                <a:spcPct val="60000"/>
              </a:lnSpc>
              <a:spcBef>
                <a:spcPct val="20000"/>
              </a:spcBef>
              <a:buFontTx/>
              <a:buChar char="•"/>
              <a:defRPr/>
            </a:pPr>
            <a:endParaRPr lang="en-US" sz="600" b="1" dirty="0"/>
          </a:p>
          <a:p>
            <a:pPr marL="342900" indent="-342900" algn="just">
              <a:lnSpc>
                <a:spcPct val="70000"/>
              </a:lnSpc>
              <a:spcBef>
                <a:spcPct val="20000"/>
              </a:spcBef>
              <a:defRPr/>
            </a:pPr>
            <a:r>
              <a:rPr lang="en-US" sz="1400" b="1" dirty="0"/>
              <a:t>	The provisions of General Business Law section 201 DO NOT APPLY when the customer </a:t>
            </a:r>
          </a:p>
          <a:p>
            <a:pPr marL="342900" indent="-342900" algn="just">
              <a:lnSpc>
                <a:spcPct val="70000"/>
              </a:lnSpc>
              <a:spcBef>
                <a:spcPct val="20000"/>
              </a:spcBef>
              <a:defRPr/>
            </a:pPr>
            <a:r>
              <a:rPr lang="en-US" sz="1400" b="1" dirty="0"/>
              <a:t>       sues for theft (conversion) by the owner or owner's employees.</a:t>
            </a:r>
          </a:p>
          <a:p>
            <a:pPr marL="342900" indent="-342900" algn="just">
              <a:lnSpc>
                <a:spcPct val="60000"/>
              </a:lnSpc>
              <a:spcBef>
                <a:spcPct val="20000"/>
              </a:spcBef>
              <a:defRPr/>
            </a:pPr>
            <a:endParaRPr lang="en-US" sz="1400" b="1" dirty="0">
              <a:solidFill>
                <a:srgbClr val="0033CC"/>
              </a:solidFill>
            </a:endParaRPr>
          </a:p>
        </p:txBody>
      </p:sp>
      <p:sp>
        <p:nvSpPr>
          <p:cNvPr id="13316" name="Slide Number Placeholder 4"/>
          <p:cNvSpPr>
            <a:spLocks noGrp="1"/>
          </p:cNvSpPr>
          <p:nvPr>
            <p:ph type="sldNum" sz="quarter" idx="12"/>
          </p:nvPr>
        </p:nvSpPr>
        <p:spPr>
          <a:noFill/>
        </p:spPr>
        <p:txBody>
          <a:bodyPr/>
          <a:lstStyle/>
          <a:p>
            <a:fld id="{E8C3AECA-2983-4E7B-861F-F9F10534EC87}" type="slidenum">
              <a:rPr lang="en-US" smtClean="0"/>
              <a:pPr/>
              <a:t>12</a:t>
            </a:fld>
            <a:endParaRPr lang="en-US" smtClean="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ChangeArrowheads="1"/>
          </p:cNvSpPr>
          <p:nvPr/>
        </p:nvSpPr>
        <p:spPr bwMode="auto">
          <a:xfrm>
            <a:off x="457200" y="274638"/>
            <a:ext cx="8229600" cy="1143000"/>
          </a:xfrm>
          <a:prstGeom prst="rect">
            <a:avLst/>
          </a:prstGeom>
          <a:noFill/>
          <a:ln w="9525">
            <a:noFill/>
            <a:miter lim="800000"/>
            <a:headEnd/>
            <a:tailEnd/>
          </a:ln>
        </p:spPr>
        <p:txBody>
          <a:bodyPr anchor="ctr"/>
          <a:lstStyle/>
          <a:p>
            <a:pPr algn="ctr"/>
            <a:endParaRPr lang="en-US" sz="4400">
              <a:solidFill>
                <a:schemeClr val="tx2"/>
              </a:solidFill>
            </a:endParaRPr>
          </a:p>
        </p:txBody>
      </p:sp>
      <p:sp>
        <p:nvSpPr>
          <p:cNvPr id="48132" name="Rectangle 3"/>
          <p:cNvSpPr>
            <a:spLocks noChangeArrowheads="1"/>
          </p:cNvSpPr>
          <p:nvPr/>
        </p:nvSpPr>
        <p:spPr bwMode="auto">
          <a:xfrm>
            <a:off x="228600" y="1066800"/>
            <a:ext cx="8686800" cy="5791200"/>
          </a:xfrm>
          <a:prstGeom prst="rect">
            <a:avLst/>
          </a:prstGeom>
          <a:noFill/>
          <a:ln w="9525">
            <a:noFill/>
            <a:miter lim="800000"/>
            <a:headEnd/>
            <a:tailEnd/>
          </a:ln>
        </p:spPr>
        <p:txBody>
          <a:bodyPr/>
          <a:lstStyle/>
          <a:p>
            <a:pPr marL="342900" indent="-342900">
              <a:lnSpc>
                <a:spcPct val="85000"/>
              </a:lnSpc>
              <a:spcBef>
                <a:spcPct val="20000"/>
              </a:spcBef>
              <a:defRPr/>
            </a:pPr>
            <a:r>
              <a:rPr lang="en-US" sz="3200" b="1" dirty="0" err="1">
                <a:solidFill>
                  <a:srgbClr val="CC0000"/>
                </a:solidFill>
              </a:rPr>
              <a:t>BAILMENTS</a:t>
            </a:r>
            <a:r>
              <a:rPr lang="en-US" sz="3200" b="1" dirty="0">
                <a:solidFill>
                  <a:srgbClr val="CC0000"/>
                </a:solidFill>
              </a:rPr>
              <a:t> </a:t>
            </a:r>
          </a:p>
          <a:p>
            <a:pPr marL="342900" indent="-342900">
              <a:lnSpc>
                <a:spcPct val="90000"/>
              </a:lnSpc>
              <a:spcBef>
                <a:spcPct val="20000"/>
              </a:spcBef>
              <a:defRPr/>
            </a:pPr>
            <a:r>
              <a:rPr lang="en-US" sz="2400" b="1" dirty="0">
                <a:solidFill>
                  <a:srgbClr val="0033CC"/>
                </a:solidFill>
              </a:rPr>
              <a:t>SPECIAL SITUATIONS (Continued)</a:t>
            </a:r>
          </a:p>
          <a:p>
            <a:pPr marL="342900" indent="-342900" algn="just">
              <a:lnSpc>
                <a:spcPct val="90000"/>
              </a:lnSpc>
              <a:spcBef>
                <a:spcPct val="20000"/>
              </a:spcBef>
              <a:buFontTx/>
              <a:buChar char="•"/>
              <a:defRPr/>
            </a:pPr>
            <a:endParaRPr lang="en-US" sz="600" b="1" dirty="0">
              <a:solidFill>
                <a:srgbClr val="0033CC"/>
              </a:solidFill>
            </a:endParaRPr>
          </a:p>
          <a:p>
            <a:pPr marL="342900" indent="-342900">
              <a:spcBef>
                <a:spcPct val="20000"/>
              </a:spcBef>
              <a:defRPr/>
            </a:pPr>
            <a:r>
              <a:rPr lang="en-US" sz="2000" b="1" dirty="0">
                <a:solidFill>
                  <a:schemeClr val="accent1">
                    <a:lumMod val="25000"/>
                  </a:schemeClr>
                </a:solidFill>
              </a:rPr>
              <a:t>	5. </a:t>
            </a:r>
            <a:r>
              <a:rPr lang="en-US" sz="2000" b="1" dirty="0" err="1">
                <a:solidFill>
                  <a:schemeClr val="accent1">
                    <a:lumMod val="25000"/>
                  </a:schemeClr>
                </a:solidFill>
              </a:rPr>
              <a:t>Restauranteurs</a:t>
            </a:r>
            <a:r>
              <a:rPr lang="en-US" sz="2000" b="1" dirty="0">
                <a:solidFill>
                  <a:schemeClr val="accent1">
                    <a:lumMod val="25000"/>
                  </a:schemeClr>
                </a:solidFill>
              </a:rPr>
              <a:t> </a:t>
            </a:r>
          </a:p>
          <a:p>
            <a:pPr marL="342900" indent="-342900">
              <a:spcBef>
                <a:spcPct val="20000"/>
              </a:spcBef>
              <a:defRPr/>
            </a:pPr>
            <a:r>
              <a:rPr lang="en-US" sz="1400" b="1" dirty="0">
                <a:solidFill>
                  <a:srgbClr val="0033CC"/>
                </a:solidFill>
              </a:rPr>
              <a:t>	</a:t>
            </a:r>
            <a:r>
              <a:rPr lang="en-US" sz="1600" b="1" dirty="0">
                <a:solidFill>
                  <a:srgbClr val="FF0000"/>
                </a:solidFill>
              </a:rPr>
              <a:t>Coats on Hooks:</a:t>
            </a:r>
            <a:r>
              <a:rPr lang="en-US" sz="1600" b="1" dirty="0"/>
              <a:t> Restaurateurs are not liable for coats on hooks near a guest's seat. </a:t>
            </a:r>
          </a:p>
          <a:p>
            <a:pPr marL="342900" indent="-342900">
              <a:spcBef>
                <a:spcPct val="20000"/>
              </a:spcBef>
              <a:defRPr/>
            </a:pPr>
            <a:r>
              <a:rPr lang="en-US" sz="1600" b="1" dirty="0"/>
              <a:t>	[</a:t>
            </a:r>
            <a:r>
              <a:rPr lang="en-US" sz="1600" b="1" dirty="0" err="1"/>
              <a:t>Wielar</a:t>
            </a:r>
            <a:r>
              <a:rPr lang="en-US" sz="1600" b="1" dirty="0"/>
              <a:t> v Silver Standard, Inc., 263 A.D. 521 (1942)] </a:t>
            </a:r>
          </a:p>
          <a:p>
            <a:pPr marL="342900" indent="-342900">
              <a:spcBef>
                <a:spcPct val="20000"/>
              </a:spcBef>
              <a:defRPr/>
            </a:pPr>
            <a:endParaRPr lang="en-US" sz="1400" b="1" dirty="0">
              <a:solidFill>
                <a:srgbClr val="0033CC"/>
              </a:solidFill>
            </a:endParaRPr>
          </a:p>
          <a:p>
            <a:pPr marL="342900" indent="-342900">
              <a:spcBef>
                <a:spcPct val="20000"/>
              </a:spcBef>
              <a:defRPr/>
            </a:pPr>
            <a:r>
              <a:rPr lang="en-US" sz="2000" b="1" dirty="0">
                <a:solidFill>
                  <a:schemeClr val="accent1">
                    <a:lumMod val="25000"/>
                  </a:schemeClr>
                </a:solidFill>
              </a:rPr>
              <a:t>	6. Storekeeper </a:t>
            </a:r>
          </a:p>
          <a:p>
            <a:pPr marL="342900" indent="-342900">
              <a:spcBef>
                <a:spcPct val="20000"/>
              </a:spcBef>
              <a:defRPr/>
            </a:pPr>
            <a:r>
              <a:rPr lang="en-US" sz="1600" b="1" dirty="0">
                <a:solidFill>
                  <a:srgbClr val="0033CC"/>
                </a:solidFill>
              </a:rPr>
              <a:t>	</a:t>
            </a:r>
            <a:r>
              <a:rPr lang="en-US" sz="1600" b="1" dirty="0">
                <a:solidFill>
                  <a:srgbClr val="FF0000"/>
                </a:solidFill>
              </a:rPr>
              <a:t>Items Necessarily Laid Aside: </a:t>
            </a:r>
            <a:r>
              <a:rPr lang="en-US" sz="1600" b="1" dirty="0"/>
              <a:t>A storekeeper is a </a:t>
            </a:r>
            <a:r>
              <a:rPr lang="en-US" sz="1600" b="1" dirty="0" err="1"/>
              <a:t>bailee</a:t>
            </a:r>
            <a:r>
              <a:rPr lang="en-US" sz="1600" b="1" dirty="0"/>
              <a:t> of articles necessarily laid aside and is liable for loss or damage, such as where an old coat is put aside while the customer is trying on a new one, or where money is stolen from pants in a booth while the customer is involved in a new measuring. </a:t>
            </a:r>
          </a:p>
          <a:p>
            <a:pPr marL="342900" indent="-342900">
              <a:spcBef>
                <a:spcPct val="20000"/>
              </a:spcBef>
              <a:buFontTx/>
              <a:buChar char="•"/>
              <a:defRPr/>
            </a:pPr>
            <a:endParaRPr lang="en-US" sz="1400" b="1" dirty="0">
              <a:solidFill>
                <a:srgbClr val="0033CC"/>
              </a:solidFill>
            </a:endParaRPr>
          </a:p>
          <a:p>
            <a:pPr marL="342900" indent="-342900">
              <a:spcBef>
                <a:spcPct val="20000"/>
              </a:spcBef>
              <a:defRPr/>
            </a:pPr>
            <a:r>
              <a:rPr lang="en-US" sz="2000" b="1" dirty="0">
                <a:solidFill>
                  <a:schemeClr val="accent1">
                    <a:lumMod val="25000"/>
                  </a:schemeClr>
                </a:solidFill>
              </a:rPr>
              <a:t>	9. Bank as </a:t>
            </a:r>
            <a:r>
              <a:rPr lang="en-US" sz="2000" b="1" dirty="0" err="1">
                <a:solidFill>
                  <a:schemeClr val="accent1">
                    <a:lumMod val="25000"/>
                  </a:schemeClr>
                </a:solidFill>
              </a:rPr>
              <a:t>Bailee</a:t>
            </a:r>
            <a:endParaRPr lang="en-US" sz="2000" b="1" dirty="0">
              <a:solidFill>
                <a:schemeClr val="accent1">
                  <a:lumMod val="25000"/>
                </a:schemeClr>
              </a:solidFill>
            </a:endParaRPr>
          </a:p>
          <a:p>
            <a:pPr marL="342900" indent="-342900">
              <a:spcBef>
                <a:spcPct val="20000"/>
              </a:spcBef>
              <a:defRPr/>
            </a:pPr>
            <a:r>
              <a:rPr lang="en-US" sz="1400" b="1" dirty="0">
                <a:solidFill>
                  <a:srgbClr val="0033CC"/>
                </a:solidFill>
              </a:rPr>
              <a:t>	</a:t>
            </a:r>
            <a:r>
              <a:rPr lang="en-US" sz="1600" b="1" dirty="0" err="1">
                <a:solidFill>
                  <a:srgbClr val="FF0000"/>
                </a:solidFill>
              </a:rPr>
              <a:t>Bailee</a:t>
            </a:r>
            <a:r>
              <a:rPr lang="en-US" sz="1600" b="1" dirty="0">
                <a:solidFill>
                  <a:srgbClr val="FF0000"/>
                </a:solidFill>
              </a:rPr>
              <a:t> of Deposits:</a:t>
            </a:r>
            <a:r>
              <a:rPr lang="en-US" sz="1400" b="1" dirty="0">
                <a:solidFill>
                  <a:srgbClr val="0033CC"/>
                </a:solidFill>
              </a:rPr>
              <a:t> </a:t>
            </a:r>
            <a:r>
              <a:rPr lang="en-US" sz="1600" b="1" dirty="0"/>
              <a:t>A bank is a </a:t>
            </a:r>
            <a:r>
              <a:rPr lang="en-US" sz="1600" b="1" dirty="0" err="1"/>
              <a:t>bailee</a:t>
            </a:r>
            <a:r>
              <a:rPr lang="en-US" sz="1600" b="1" dirty="0"/>
              <a:t> of deposits received during the period after its closing time and the opening of its next business day.</a:t>
            </a:r>
          </a:p>
          <a:p>
            <a:pPr marL="342900" indent="-342900">
              <a:spcBef>
                <a:spcPct val="20000"/>
              </a:spcBef>
              <a:defRPr/>
            </a:pPr>
            <a:r>
              <a:rPr lang="en-US" sz="3200" b="1" dirty="0">
                <a:solidFill>
                  <a:srgbClr val="0033CC"/>
                </a:solidFill>
              </a:rPr>
              <a:t> </a:t>
            </a:r>
          </a:p>
          <a:p>
            <a:pPr marL="342900" indent="-342900" algn="just">
              <a:lnSpc>
                <a:spcPct val="85000"/>
              </a:lnSpc>
              <a:spcBef>
                <a:spcPct val="20000"/>
              </a:spcBef>
              <a:defRPr/>
            </a:pPr>
            <a:endParaRPr lang="en-US" sz="1400" b="1" dirty="0">
              <a:solidFill>
                <a:srgbClr val="0033CC"/>
              </a:solidFill>
            </a:endParaRPr>
          </a:p>
        </p:txBody>
      </p:sp>
      <p:sp>
        <p:nvSpPr>
          <p:cNvPr id="14340" name="Slide Number Placeholder 4"/>
          <p:cNvSpPr>
            <a:spLocks noGrp="1"/>
          </p:cNvSpPr>
          <p:nvPr>
            <p:ph type="sldNum" sz="quarter" idx="12"/>
          </p:nvPr>
        </p:nvSpPr>
        <p:spPr>
          <a:noFill/>
        </p:spPr>
        <p:txBody>
          <a:bodyPr/>
          <a:lstStyle/>
          <a:p>
            <a:fld id="{720C0BD5-E905-4A29-9CDF-6ED21DDE3FB7}" type="slidenum">
              <a:rPr lang="en-US" smtClean="0"/>
              <a:pPr/>
              <a:t>13</a:t>
            </a:fld>
            <a:endParaRPr lang="en-US" smtClean="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ChangeArrowheads="1"/>
          </p:cNvSpPr>
          <p:nvPr/>
        </p:nvSpPr>
        <p:spPr bwMode="auto">
          <a:xfrm>
            <a:off x="457200" y="274638"/>
            <a:ext cx="8229600" cy="1143000"/>
          </a:xfrm>
          <a:prstGeom prst="rect">
            <a:avLst/>
          </a:prstGeom>
          <a:noFill/>
          <a:ln w="9525">
            <a:noFill/>
            <a:miter lim="800000"/>
            <a:headEnd/>
            <a:tailEnd/>
          </a:ln>
        </p:spPr>
        <p:txBody>
          <a:bodyPr anchor="ctr"/>
          <a:lstStyle/>
          <a:p>
            <a:pPr algn="ctr"/>
            <a:endParaRPr lang="en-US" sz="4400">
              <a:solidFill>
                <a:schemeClr val="tx2"/>
              </a:solidFill>
            </a:endParaRPr>
          </a:p>
        </p:txBody>
      </p:sp>
      <p:sp>
        <p:nvSpPr>
          <p:cNvPr id="49156" name="Rectangle 3"/>
          <p:cNvSpPr>
            <a:spLocks noChangeArrowheads="1"/>
          </p:cNvSpPr>
          <p:nvPr/>
        </p:nvSpPr>
        <p:spPr bwMode="auto">
          <a:xfrm>
            <a:off x="304800" y="914400"/>
            <a:ext cx="8610600" cy="5943600"/>
          </a:xfrm>
          <a:prstGeom prst="rect">
            <a:avLst/>
          </a:prstGeom>
          <a:noFill/>
          <a:ln w="9525">
            <a:noFill/>
            <a:miter lim="800000"/>
            <a:headEnd/>
            <a:tailEnd/>
          </a:ln>
        </p:spPr>
        <p:txBody>
          <a:bodyPr/>
          <a:lstStyle/>
          <a:p>
            <a:pPr marL="342900" indent="-342900">
              <a:spcBef>
                <a:spcPct val="20000"/>
              </a:spcBef>
              <a:defRPr/>
            </a:pPr>
            <a:r>
              <a:rPr lang="en-US" sz="3200" b="1" dirty="0" err="1">
                <a:solidFill>
                  <a:srgbClr val="CC0000"/>
                </a:solidFill>
              </a:rPr>
              <a:t>BAILMENTS</a:t>
            </a:r>
            <a:r>
              <a:rPr lang="en-US" sz="3200" b="1" dirty="0">
                <a:solidFill>
                  <a:srgbClr val="CC0000"/>
                </a:solidFill>
              </a:rPr>
              <a:t> </a:t>
            </a:r>
          </a:p>
          <a:p>
            <a:pPr marL="342900" indent="-342900">
              <a:spcBef>
                <a:spcPct val="20000"/>
              </a:spcBef>
              <a:defRPr/>
            </a:pPr>
            <a:r>
              <a:rPr lang="en-US" sz="2400" b="1" dirty="0" err="1">
                <a:solidFill>
                  <a:srgbClr val="0033CC"/>
                </a:solidFill>
              </a:rPr>
              <a:t>BAILMENTS</a:t>
            </a:r>
            <a:r>
              <a:rPr lang="en-US" sz="2400" b="1" dirty="0">
                <a:solidFill>
                  <a:srgbClr val="0033CC"/>
                </a:solidFill>
              </a:rPr>
              <a:t> DISTINGUISHED</a:t>
            </a:r>
            <a:r>
              <a:rPr lang="en-US" sz="1600" b="1" dirty="0"/>
              <a:t> </a:t>
            </a:r>
          </a:p>
          <a:p>
            <a:pPr marL="342900" indent="-342900">
              <a:spcBef>
                <a:spcPct val="20000"/>
              </a:spcBef>
              <a:buFontTx/>
              <a:buChar char="•"/>
              <a:defRPr/>
            </a:pPr>
            <a:endParaRPr lang="en-US" sz="600" b="1" dirty="0"/>
          </a:p>
          <a:p>
            <a:pPr marL="342900" indent="-342900" algn="just">
              <a:spcBef>
                <a:spcPct val="20000"/>
              </a:spcBef>
              <a:defRPr/>
            </a:pPr>
            <a:r>
              <a:rPr lang="en-US" sz="1400" dirty="0"/>
              <a:t>	</a:t>
            </a:r>
            <a:r>
              <a:rPr lang="en-US" sz="2000" b="1" dirty="0">
                <a:solidFill>
                  <a:schemeClr val="accent1">
                    <a:lumMod val="25000"/>
                  </a:schemeClr>
                </a:solidFill>
              </a:rPr>
              <a:t>1. Bailment vs. Consignment </a:t>
            </a:r>
          </a:p>
          <a:p>
            <a:pPr marL="342900" indent="-342900" algn="just">
              <a:spcBef>
                <a:spcPts val="0"/>
              </a:spcBef>
              <a:defRPr/>
            </a:pPr>
            <a:r>
              <a:rPr lang="en-US" sz="1600" b="1" dirty="0"/>
              <a:t>	A consignee differs from an ordinary </a:t>
            </a:r>
            <a:r>
              <a:rPr lang="en-US" sz="1600" b="1" dirty="0" err="1"/>
              <a:t>bailee</a:t>
            </a:r>
            <a:r>
              <a:rPr lang="en-US" sz="1600" b="1" dirty="0"/>
              <a:t> in that he is authorized to sell the goods in the ordinary course of trade.  </a:t>
            </a:r>
          </a:p>
          <a:p>
            <a:pPr marL="342900" indent="-342900" algn="just">
              <a:spcBef>
                <a:spcPts val="0"/>
              </a:spcBef>
              <a:defRPr/>
            </a:pPr>
            <a:r>
              <a:rPr lang="en-US" sz="500" b="1" dirty="0"/>
              <a:t>	</a:t>
            </a:r>
          </a:p>
          <a:p>
            <a:pPr marL="342900" indent="-342900" algn="just">
              <a:spcBef>
                <a:spcPts val="0"/>
              </a:spcBef>
              <a:defRPr/>
            </a:pPr>
            <a:r>
              <a:rPr lang="en-US" sz="1600" b="1" dirty="0"/>
              <a:t>	Hence, a consignment may be described as a special bailment for the purpose of sale.  In a true consignment for sale, the consignee is not only a </a:t>
            </a:r>
            <a:r>
              <a:rPr lang="en-US" sz="1600" b="1" dirty="0" err="1"/>
              <a:t>bailee</a:t>
            </a:r>
            <a:r>
              <a:rPr lang="en-US" sz="1600" b="1" dirty="0"/>
              <a:t> but also an agent of the consignor to sell the goods. </a:t>
            </a:r>
          </a:p>
          <a:p>
            <a:pPr marL="342900" indent="-342900" algn="just">
              <a:spcBef>
                <a:spcPts val="0"/>
              </a:spcBef>
              <a:buFontTx/>
              <a:buChar char="•"/>
              <a:defRPr/>
            </a:pPr>
            <a:endParaRPr lang="en-US" sz="600" b="1" dirty="0">
              <a:solidFill>
                <a:srgbClr val="0033CC"/>
              </a:solidFill>
            </a:endParaRPr>
          </a:p>
          <a:p>
            <a:pPr marL="342900" indent="-342900" algn="just">
              <a:spcBef>
                <a:spcPts val="0"/>
              </a:spcBef>
              <a:defRPr/>
            </a:pPr>
            <a:r>
              <a:rPr lang="en-US" sz="2000" b="1" dirty="0">
                <a:solidFill>
                  <a:schemeClr val="accent1">
                    <a:lumMod val="25000"/>
                  </a:schemeClr>
                </a:solidFill>
              </a:rPr>
              <a:t>	2. Bailment vs. Sale</a:t>
            </a:r>
          </a:p>
          <a:p>
            <a:pPr marL="342900" indent="-342900" algn="just">
              <a:spcBef>
                <a:spcPts val="0"/>
              </a:spcBef>
              <a:defRPr/>
            </a:pPr>
            <a:r>
              <a:rPr lang="en-US" sz="1600" b="1" dirty="0"/>
              <a:t>	A sale involves the transfer of title to the vendee.  </a:t>
            </a:r>
          </a:p>
          <a:p>
            <a:pPr marL="342900" indent="-342900" algn="just">
              <a:spcBef>
                <a:spcPts val="0"/>
              </a:spcBef>
              <a:defRPr/>
            </a:pPr>
            <a:endParaRPr lang="en-US" sz="500" b="1" dirty="0"/>
          </a:p>
          <a:p>
            <a:pPr marL="342900" indent="-342900" algn="just">
              <a:spcBef>
                <a:spcPts val="0"/>
              </a:spcBef>
              <a:defRPr/>
            </a:pPr>
            <a:r>
              <a:rPr lang="en-US" sz="1600" b="1" dirty="0"/>
              <a:t>	A bailment, on the other hand, involves merely a transfer of possession to the </a:t>
            </a:r>
            <a:r>
              <a:rPr lang="en-US" sz="1600" b="1" dirty="0" err="1"/>
              <a:t>ballee</a:t>
            </a:r>
            <a:r>
              <a:rPr lang="en-US" sz="1600" b="1" dirty="0"/>
              <a:t>.  The title to the goods remains in the </a:t>
            </a:r>
            <a:r>
              <a:rPr lang="en-US" sz="1600" b="1" dirty="0" err="1"/>
              <a:t>bailor</a:t>
            </a:r>
            <a:r>
              <a:rPr lang="en-US" sz="1600" b="1" dirty="0"/>
              <a:t>.  </a:t>
            </a:r>
          </a:p>
          <a:p>
            <a:pPr marL="342900" indent="-342900" algn="just">
              <a:spcBef>
                <a:spcPts val="0"/>
              </a:spcBef>
              <a:defRPr/>
            </a:pPr>
            <a:endParaRPr lang="en-US" sz="500" b="1" dirty="0"/>
          </a:p>
          <a:p>
            <a:pPr marL="342900" indent="-342900" algn="just">
              <a:spcBef>
                <a:spcPts val="0"/>
              </a:spcBef>
              <a:defRPr/>
            </a:pPr>
            <a:r>
              <a:rPr lang="en-US" sz="1600" b="1" dirty="0"/>
              <a:t>	A fairly workable rule to determine the nature of any given transaction has been presented as follows: </a:t>
            </a:r>
          </a:p>
          <a:p>
            <a:pPr marL="342900" indent="-342900" algn="just">
              <a:spcBef>
                <a:spcPct val="20000"/>
              </a:spcBef>
              <a:defRPr/>
            </a:pPr>
            <a:endParaRPr lang="en-US" sz="500" b="1" dirty="0"/>
          </a:p>
          <a:p>
            <a:pPr marL="342900" indent="-342900" algn="just">
              <a:lnSpc>
                <a:spcPct val="90000"/>
              </a:lnSpc>
              <a:spcBef>
                <a:spcPts val="0"/>
              </a:spcBef>
              <a:defRPr/>
            </a:pPr>
            <a:r>
              <a:rPr lang="en-US" sz="1600" b="1" i="1" dirty="0">
                <a:solidFill>
                  <a:srgbClr val="0033CC"/>
                </a:solidFill>
              </a:rPr>
              <a:t>	</a:t>
            </a:r>
            <a:r>
              <a:rPr lang="en-US" sz="1400" b="1" i="1" dirty="0">
                <a:solidFill>
                  <a:srgbClr val="002060"/>
                </a:solidFill>
              </a:rPr>
              <a:t>When the identical thing delivered, is to be restored in the same or in an altered form, the contract is one of bailment, and the title to the property is not changed.  When there is no obligation to restore the specific article, and the receiver is at liberty to return another </a:t>
            </a:r>
          </a:p>
          <a:p>
            <a:pPr marL="342900" indent="-342900" algn="just">
              <a:lnSpc>
                <a:spcPct val="90000"/>
              </a:lnSpc>
              <a:spcBef>
                <a:spcPts val="0"/>
              </a:spcBef>
              <a:defRPr/>
            </a:pPr>
            <a:r>
              <a:rPr lang="en-US" sz="1400" b="1" i="1" dirty="0">
                <a:solidFill>
                  <a:srgbClr val="002060"/>
                </a:solidFill>
              </a:rPr>
              <a:t>	thing of equal value, or the money value, then the title to the property is passed </a:t>
            </a:r>
          </a:p>
          <a:p>
            <a:pPr marL="342900" indent="-342900" algn="just">
              <a:lnSpc>
                <a:spcPct val="90000"/>
              </a:lnSpc>
              <a:spcBef>
                <a:spcPts val="0"/>
              </a:spcBef>
              <a:defRPr/>
            </a:pPr>
            <a:r>
              <a:rPr lang="en-US" sz="1400" b="1" i="1" dirty="0">
                <a:solidFill>
                  <a:srgbClr val="002060"/>
                </a:solidFill>
              </a:rPr>
              <a:t>	and it is a sale and NOT a Bailment.	</a:t>
            </a:r>
          </a:p>
        </p:txBody>
      </p:sp>
      <p:sp>
        <p:nvSpPr>
          <p:cNvPr id="15364" name="Slide Number Placeholder 4"/>
          <p:cNvSpPr>
            <a:spLocks noGrp="1"/>
          </p:cNvSpPr>
          <p:nvPr>
            <p:ph type="sldNum" sz="quarter" idx="12"/>
          </p:nvPr>
        </p:nvSpPr>
        <p:spPr>
          <a:noFill/>
        </p:spPr>
        <p:txBody>
          <a:bodyPr/>
          <a:lstStyle/>
          <a:p>
            <a:fld id="{4954F111-B267-4134-8271-75B8E29629CA}" type="slidenum">
              <a:rPr lang="en-US" smtClean="0"/>
              <a:pPr/>
              <a:t>14</a:t>
            </a:fld>
            <a:endParaRPr lang="en-US" smtClean="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ChangeArrowheads="1"/>
          </p:cNvSpPr>
          <p:nvPr/>
        </p:nvSpPr>
        <p:spPr bwMode="auto">
          <a:xfrm>
            <a:off x="457200" y="274638"/>
            <a:ext cx="8229600" cy="1143000"/>
          </a:xfrm>
          <a:prstGeom prst="rect">
            <a:avLst/>
          </a:prstGeom>
          <a:noFill/>
          <a:ln w="9525">
            <a:noFill/>
            <a:miter lim="800000"/>
            <a:headEnd/>
            <a:tailEnd/>
          </a:ln>
        </p:spPr>
        <p:txBody>
          <a:bodyPr anchor="ctr"/>
          <a:lstStyle/>
          <a:p>
            <a:pPr algn="ctr"/>
            <a:endParaRPr lang="en-US" sz="4400">
              <a:solidFill>
                <a:schemeClr val="tx2"/>
              </a:solidFill>
            </a:endParaRPr>
          </a:p>
        </p:txBody>
      </p:sp>
      <p:sp>
        <p:nvSpPr>
          <p:cNvPr id="50180" name="Rectangle 3"/>
          <p:cNvSpPr>
            <a:spLocks noChangeArrowheads="1"/>
          </p:cNvSpPr>
          <p:nvPr/>
        </p:nvSpPr>
        <p:spPr bwMode="auto">
          <a:xfrm>
            <a:off x="228600" y="914400"/>
            <a:ext cx="8686800" cy="5791200"/>
          </a:xfrm>
          <a:prstGeom prst="rect">
            <a:avLst/>
          </a:prstGeom>
          <a:noFill/>
          <a:ln w="9525">
            <a:noFill/>
            <a:miter lim="800000"/>
            <a:headEnd/>
            <a:tailEnd/>
          </a:ln>
        </p:spPr>
        <p:txBody>
          <a:bodyPr/>
          <a:lstStyle/>
          <a:p>
            <a:pPr marL="342900" indent="-342900">
              <a:lnSpc>
                <a:spcPct val="80000"/>
              </a:lnSpc>
              <a:spcBef>
                <a:spcPct val="20000"/>
              </a:spcBef>
              <a:defRPr/>
            </a:pPr>
            <a:r>
              <a:rPr lang="en-US" sz="3200" b="1" dirty="0" err="1">
                <a:solidFill>
                  <a:srgbClr val="CC0000"/>
                </a:solidFill>
              </a:rPr>
              <a:t>BAILMENTS</a:t>
            </a:r>
            <a:r>
              <a:rPr lang="en-US" sz="2400" b="1" dirty="0">
                <a:solidFill>
                  <a:srgbClr val="CC0000"/>
                </a:solidFill>
              </a:rPr>
              <a:t> </a:t>
            </a:r>
            <a:endParaRPr lang="en-US" sz="600" b="1" dirty="0">
              <a:solidFill>
                <a:srgbClr val="CC0000"/>
              </a:solidFill>
            </a:endParaRPr>
          </a:p>
          <a:p>
            <a:pPr marL="342900" indent="-342900">
              <a:lnSpc>
                <a:spcPct val="80000"/>
              </a:lnSpc>
              <a:spcBef>
                <a:spcPct val="20000"/>
              </a:spcBef>
              <a:defRPr/>
            </a:pPr>
            <a:r>
              <a:rPr lang="en-US" sz="2300" b="1" dirty="0" err="1">
                <a:solidFill>
                  <a:srgbClr val="0033CC"/>
                </a:solidFill>
              </a:rPr>
              <a:t>BAILEE'S</a:t>
            </a:r>
            <a:r>
              <a:rPr lang="en-US" sz="2300" b="1" dirty="0">
                <a:solidFill>
                  <a:srgbClr val="0033CC"/>
                </a:solidFill>
              </a:rPr>
              <a:t> RIGHTS WITH RESPECT TO THE BAILED GOODS</a:t>
            </a:r>
          </a:p>
          <a:p>
            <a:pPr marL="342900" indent="-342900" algn="just">
              <a:lnSpc>
                <a:spcPct val="80000"/>
              </a:lnSpc>
              <a:spcBef>
                <a:spcPct val="20000"/>
              </a:spcBef>
              <a:defRPr/>
            </a:pPr>
            <a:r>
              <a:rPr lang="en-US" sz="1400" b="1" dirty="0">
                <a:solidFill>
                  <a:srgbClr val="0033CC"/>
                </a:solidFill>
              </a:rPr>
              <a:t>	</a:t>
            </a:r>
            <a:r>
              <a:rPr lang="en-US" sz="2000" b="1" dirty="0">
                <a:solidFill>
                  <a:schemeClr val="accent1">
                    <a:lumMod val="25000"/>
                  </a:schemeClr>
                </a:solidFill>
              </a:rPr>
              <a:t>1. Possession </a:t>
            </a:r>
          </a:p>
          <a:p>
            <a:pPr marL="342900" indent="-342900" algn="just">
              <a:lnSpc>
                <a:spcPct val="70000"/>
              </a:lnSpc>
              <a:spcBef>
                <a:spcPct val="20000"/>
              </a:spcBef>
              <a:defRPr/>
            </a:pPr>
            <a:r>
              <a:rPr lang="en-US" sz="1400" b="1" dirty="0">
                <a:solidFill>
                  <a:srgbClr val="CC0000"/>
                </a:solidFill>
              </a:rPr>
              <a:t>	</a:t>
            </a:r>
            <a:r>
              <a:rPr lang="en-US" sz="1400" b="1" dirty="0"/>
              <a:t>The </a:t>
            </a:r>
            <a:r>
              <a:rPr lang="en-US" sz="1400" b="1" dirty="0" err="1"/>
              <a:t>bailee</a:t>
            </a:r>
            <a:r>
              <a:rPr lang="en-US" sz="1400" b="1" dirty="0"/>
              <a:t> has the exclusive right to possession of the property during the bailment, provided he is exercising this right according to the terms and conditions of the bailment. </a:t>
            </a:r>
          </a:p>
          <a:p>
            <a:pPr marL="342900" indent="-342900" algn="just">
              <a:lnSpc>
                <a:spcPct val="70000"/>
              </a:lnSpc>
              <a:spcBef>
                <a:spcPct val="20000"/>
              </a:spcBef>
              <a:buFontTx/>
              <a:buChar char="•"/>
              <a:defRPr/>
            </a:pPr>
            <a:endParaRPr lang="en-US" sz="600" b="1" dirty="0">
              <a:solidFill>
                <a:srgbClr val="0033CC"/>
              </a:solidFill>
            </a:endParaRPr>
          </a:p>
          <a:p>
            <a:pPr marL="342900" indent="-342900" algn="just">
              <a:lnSpc>
                <a:spcPct val="70000"/>
              </a:lnSpc>
              <a:spcBef>
                <a:spcPct val="20000"/>
              </a:spcBef>
              <a:defRPr/>
            </a:pPr>
            <a:r>
              <a:rPr lang="en-US" sz="2000" b="1" dirty="0">
                <a:solidFill>
                  <a:schemeClr val="accent1">
                    <a:lumMod val="25000"/>
                  </a:schemeClr>
                </a:solidFill>
              </a:rPr>
              <a:t>	2. Use of Bailed Goods</a:t>
            </a:r>
          </a:p>
          <a:p>
            <a:pPr marL="342900" indent="-342900" algn="just">
              <a:lnSpc>
                <a:spcPct val="70000"/>
              </a:lnSpc>
              <a:spcBef>
                <a:spcPct val="20000"/>
              </a:spcBef>
              <a:defRPr/>
            </a:pPr>
            <a:r>
              <a:rPr lang="en-US" sz="1400" b="1" dirty="0"/>
              <a:t>	Ordinarily, </a:t>
            </a:r>
            <a:r>
              <a:rPr lang="en-US" sz="1400" b="1" i="1" dirty="0"/>
              <a:t>the </a:t>
            </a:r>
            <a:r>
              <a:rPr lang="en-US" sz="1400" b="1" i="1" dirty="0" err="1"/>
              <a:t>bailee</a:t>
            </a:r>
            <a:r>
              <a:rPr lang="en-US" sz="1400" b="1" i="1" dirty="0"/>
              <a:t> has no right to use the subject matter of the bailment.  </a:t>
            </a:r>
            <a:r>
              <a:rPr lang="en-US" sz="1400" b="1" dirty="0"/>
              <a:t>However, </a:t>
            </a:r>
            <a:r>
              <a:rPr lang="en-US" sz="1400" b="1" i="1" dirty="0"/>
              <a:t>he may acquire this right by express or implied agreement </a:t>
            </a:r>
            <a:r>
              <a:rPr lang="en-US" sz="1400" b="1" dirty="0"/>
              <a:t>with the </a:t>
            </a:r>
            <a:r>
              <a:rPr lang="en-US" sz="1400" b="1" dirty="0" err="1"/>
              <a:t>bailor</a:t>
            </a:r>
            <a:r>
              <a:rPr lang="en-US" sz="1400" b="1" dirty="0"/>
              <a:t>. </a:t>
            </a:r>
          </a:p>
          <a:p>
            <a:pPr marL="342900" indent="-342900" algn="just">
              <a:lnSpc>
                <a:spcPct val="70000"/>
              </a:lnSpc>
              <a:spcBef>
                <a:spcPct val="20000"/>
              </a:spcBef>
              <a:defRPr/>
            </a:pPr>
            <a:endParaRPr lang="en-US" sz="500" b="1" dirty="0"/>
          </a:p>
          <a:p>
            <a:pPr marL="342900" indent="-342900" algn="just">
              <a:lnSpc>
                <a:spcPct val="70000"/>
              </a:lnSpc>
              <a:spcBef>
                <a:spcPct val="20000"/>
              </a:spcBef>
              <a:defRPr/>
            </a:pPr>
            <a:r>
              <a:rPr lang="en-US" sz="1400" b="1" dirty="0">
                <a:solidFill>
                  <a:srgbClr val="002060"/>
                </a:solidFill>
              </a:rPr>
              <a:t>	</a:t>
            </a:r>
            <a:r>
              <a:rPr lang="en-US" b="1" dirty="0">
                <a:solidFill>
                  <a:srgbClr val="002060"/>
                </a:solidFill>
              </a:rPr>
              <a:t>a. Implied Use </a:t>
            </a:r>
          </a:p>
          <a:p>
            <a:pPr marL="342900" indent="-342900" algn="just">
              <a:lnSpc>
                <a:spcPct val="70000"/>
              </a:lnSpc>
              <a:spcBef>
                <a:spcPct val="20000"/>
              </a:spcBef>
              <a:defRPr/>
            </a:pPr>
            <a:r>
              <a:rPr lang="en-US" sz="1400" b="1" dirty="0">
                <a:solidFill>
                  <a:srgbClr val="0033CC"/>
                </a:solidFill>
              </a:rPr>
              <a:t>	</a:t>
            </a:r>
            <a:r>
              <a:rPr lang="en-US" sz="1400" b="1" i="1" dirty="0"/>
              <a:t>Preserve the Condition of the Item:</a:t>
            </a:r>
            <a:r>
              <a:rPr lang="en-US" sz="1400" b="1" dirty="0"/>
              <a:t> Older decisions establish that a stable keeper has presumed authority to exercise a horse or to milk a cow to preserve the health of the animal. </a:t>
            </a:r>
          </a:p>
          <a:p>
            <a:pPr marL="342900" indent="-342900" algn="just">
              <a:lnSpc>
                <a:spcPct val="70000"/>
              </a:lnSpc>
              <a:spcBef>
                <a:spcPct val="20000"/>
              </a:spcBef>
              <a:defRPr/>
            </a:pPr>
            <a:endParaRPr lang="en-US" sz="500" b="1" dirty="0"/>
          </a:p>
          <a:p>
            <a:pPr marL="342900" indent="-342900" algn="just">
              <a:lnSpc>
                <a:spcPct val="70000"/>
              </a:lnSpc>
              <a:spcBef>
                <a:spcPct val="20000"/>
              </a:spcBef>
              <a:defRPr/>
            </a:pPr>
            <a:r>
              <a:rPr lang="en-US" sz="1400" b="1" dirty="0">
                <a:solidFill>
                  <a:srgbClr val="002060"/>
                </a:solidFill>
              </a:rPr>
              <a:t>	</a:t>
            </a:r>
            <a:r>
              <a:rPr lang="en-US" b="1" dirty="0">
                <a:solidFill>
                  <a:srgbClr val="002060"/>
                </a:solidFill>
              </a:rPr>
              <a:t>b Agreed Use </a:t>
            </a:r>
          </a:p>
          <a:p>
            <a:pPr marL="342900" indent="-342900" algn="just">
              <a:lnSpc>
                <a:spcPct val="70000"/>
              </a:lnSpc>
              <a:spcBef>
                <a:spcPct val="20000"/>
              </a:spcBef>
              <a:defRPr/>
            </a:pPr>
            <a:r>
              <a:rPr lang="en-US" sz="1400" b="1" dirty="0">
                <a:solidFill>
                  <a:srgbClr val="0033CC"/>
                </a:solidFill>
              </a:rPr>
              <a:t>	</a:t>
            </a:r>
            <a:r>
              <a:rPr lang="en-US" sz="1400" b="1" dirty="0"/>
              <a:t>The Parties Agree to the Use: In </a:t>
            </a:r>
            <a:r>
              <a:rPr lang="en-US" sz="1400" b="1" dirty="0" err="1"/>
              <a:t>bailments</a:t>
            </a:r>
            <a:r>
              <a:rPr lang="en-US" sz="1400" b="1" dirty="0"/>
              <a:t> for the </a:t>
            </a:r>
            <a:r>
              <a:rPr lang="en-US" sz="1400" b="1" i="1" dirty="0"/>
              <a:t>hired use of personal property</a:t>
            </a:r>
            <a:r>
              <a:rPr lang="en-US" sz="1400" b="1" dirty="0"/>
              <a:t>, the </a:t>
            </a:r>
            <a:r>
              <a:rPr lang="en-US" sz="1400" b="1" dirty="0" err="1"/>
              <a:t>bailee</a:t>
            </a:r>
            <a:r>
              <a:rPr lang="en-US" sz="1400" b="1" dirty="0"/>
              <a:t> obviously has the right to make the agreed use of the property bailed.  The same is true of the </a:t>
            </a:r>
            <a:r>
              <a:rPr lang="en-US" sz="1400" b="1" i="1" dirty="0"/>
              <a:t>gratuitous loan of an article for use</a:t>
            </a:r>
            <a:r>
              <a:rPr lang="en-US" sz="1400" b="1" dirty="0"/>
              <a:t>.  In such cases, however, the </a:t>
            </a:r>
            <a:r>
              <a:rPr lang="en-US" sz="1400" b="1" dirty="0" err="1"/>
              <a:t>bailee's</a:t>
            </a:r>
            <a:r>
              <a:rPr lang="en-US" sz="1400" b="1" dirty="0"/>
              <a:t> use of the bailed article is limited by the terms of the agreement.</a:t>
            </a:r>
            <a:r>
              <a:rPr lang="en-US" sz="1400" b="1" dirty="0">
                <a:solidFill>
                  <a:srgbClr val="0033CC"/>
                </a:solidFill>
              </a:rPr>
              <a:t> </a:t>
            </a:r>
          </a:p>
          <a:p>
            <a:pPr marL="342900" indent="-342900" algn="just">
              <a:lnSpc>
                <a:spcPct val="70000"/>
              </a:lnSpc>
              <a:spcBef>
                <a:spcPct val="20000"/>
              </a:spcBef>
              <a:defRPr/>
            </a:pPr>
            <a:endParaRPr lang="en-US" sz="500" b="1" dirty="0">
              <a:solidFill>
                <a:srgbClr val="0033CC"/>
              </a:solidFill>
            </a:endParaRPr>
          </a:p>
          <a:p>
            <a:pPr marL="342900" indent="-342900" algn="just">
              <a:lnSpc>
                <a:spcPct val="70000"/>
              </a:lnSpc>
              <a:spcBef>
                <a:spcPct val="20000"/>
              </a:spcBef>
              <a:defRPr/>
            </a:pPr>
            <a:r>
              <a:rPr lang="en-US" sz="1400" b="1" dirty="0">
                <a:solidFill>
                  <a:srgbClr val="002060"/>
                </a:solidFill>
              </a:rPr>
              <a:t>	</a:t>
            </a:r>
            <a:r>
              <a:rPr lang="en-US" b="1" dirty="0">
                <a:solidFill>
                  <a:srgbClr val="002060"/>
                </a:solidFill>
              </a:rPr>
              <a:t>c. Incidental Use </a:t>
            </a:r>
          </a:p>
          <a:p>
            <a:pPr marL="342900" indent="-342900" algn="just">
              <a:lnSpc>
                <a:spcPct val="70000"/>
              </a:lnSpc>
              <a:spcBef>
                <a:spcPct val="20000"/>
              </a:spcBef>
              <a:defRPr/>
            </a:pPr>
            <a:r>
              <a:rPr lang="en-US" sz="1400" b="1" dirty="0">
                <a:solidFill>
                  <a:srgbClr val="0033CC"/>
                </a:solidFill>
              </a:rPr>
              <a:t>	</a:t>
            </a:r>
            <a:r>
              <a:rPr lang="en-US" sz="1400" b="1" dirty="0"/>
              <a:t>Incident to Bailment Purpose:  In </a:t>
            </a:r>
            <a:r>
              <a:rPr lang="en-US" sz="1400" b="1" dirty="0" err="1"/>
              <a:t>bailments</a:t>
            </a:r>
            <a:r>
              <a:rPr lang="en-US" sz="1400" b="1" dirty="0"/>
              <a:t> for storage, repairs, or transportation, the </a:t>
            </a:r>
            <a:r>
              <a:rPr lang="en-US" sz="1400" b="1" dirty="0" err="1"/>
              <a:t>bailee</a:t>
            </a:r>
            <a:r>
              <a:rPr lang="en-US" sz="1400" b="1" dirty="0"/>
              <a:t> is under a duty not to make any use of the property except such use as is incidental to the performance of his services.</a:t>
            </a:r>
            <a:endParaRPr lang="en-US" sz="600" b="1" dirty="0"/>
          </a:p>
          <a:p>
            <a:pPr marL="342900" indent="-342900" algn="just">
              <a:lnSpc>
                <a:spcPct val="70000"/>
              </a:lnSpc>
              <a:spcBef>
                <a:spcPct val="20000"/>
              </a:spcBef>
              <a:defRPr/>
            </a:pPr>
            <a:r>
              <a:rPr lang="en-US" sz="600" b="1" dirty="0"/>
              <a:t> </a:t>
            </a:r>
          </a:p>
          <a:p>
            <a:pPr marL="342900" indent="-342900" algn="just">
              <a:lnSpc>
                <a:spcPct val="70000"/>
              </a:lnSpc>
              <a:spcBef>
                <a:spcPct val="20000"/>
              </a:spcBef>
              <a:defRPr/>
            </a:pPr>
            <a:r>
              <a:rPr lang="en-US" sz="1400" b="1" dirty="0">
                <a:solidFill>
                  <a:srgbClr val="0033CC"/>
                </a:solidFill>
              </a:rPr>
              <a:t>	</a:t>
            </a:r>
            <a:r>
              <a:rPr lang="en-US" sz="2000" b="1" dirty="0">
                <a:solidFill>
                  <a:schemeClr val="accent1">
                    <a:lumMod val="25000"/>
                  </a:schemeClr>
                </a:solidFill>
              </a:rPr>
              <a:t>3. Actions Against the </a:t>
            </a:r>
            <a:r>
              <a:rPr lang="en-US" sz="2000" b="1" dirty="0" err="1">
                <a:solidFill>
                  <a:schemeClr val="accent1">
                    <a:lumMod val="25000"/>
                  </a:schemeClr>
                </a:solidFill>
              </a:rPr>
              <a:t>Bailee</a:t>
            </a:r>
            <a:r>
              <a:rPr lang="en-US" sz="2000" b="1" dirty="0">
                <a:solidFill>
                  <a:schemeClr val="accent1">
                    <a:lumMod val="25000"/>
                  </a:schemeClr>
                </a:solidFill>
              </a:rPr>
              <a:t> </a:t>
            </a:r>
          </a:p>
          <a:p>
            <a:pPr marL="342900" indent="-342900">
              <a:lnSpc>
                <a:spcPct val="70000"/>
              </a:lnSpc>
              <a:spcBef>
                <a:spcPct val="20000"/>
              </a:spcBef>
              <a:defRPr/>
            </a:pPr>
            <a:r>
              <a:rPr lang="en-US" sz="1400" b="1" dirty="0">
                <a:solidFill>
                  <a:srgbClr val="0033CC"/>
                </a:solidFill>
              </a:rPr>
              <a:t>	</a:t>
            </a:r>
            <a:r>
              <a:rPr lang="en-US" sz="1400" b="1" dirty="0"/>
              <a:t>When, due to the wrongful act of the </a:t>
            </a:r>
            <a:r>
              <a:rPr lang="en-US" sz="1400" b="1" dirty="0" err="1"/>
              <a:t>bailee</a:t>
            </a:r>
            <a:r>
              <a:rPr lang="en-US" sz="1400" b="1" dirty="0"/>
              <a:t>, the goods bailed have been lost or damaged, the </a:t>
            </a:r>
            <a:r>
              <a:rPr lang="en-US" sz="1400" b="1" dirty="0" err="1"/>
              <a:t>bailor</a:t>
            </a:r>
            <a:r>
              <a:rPr lang="en-US" sz="1400" b="1" dirty="0"/>
              <a:t> has several options available to him. </a:t>
            </a:r>
          </a:p>
          <a:p>
            <a:pPr marL="342900" indent="-342900">
              <a:lnSpc>
                <a:spcPct val="70000"/>
              </a:lnSpc>
              <a:spcBef>
                <a:spcPct val="20000"/>
              </a:spcBef>
              <a:buFontTx/>
              <a:buChar char="•"/>
              <a:defRPr/>
            </a:pPr>
            <a:endParaRPr lang="en-US" sz="400" b="1" dirty="0">
              <a:solidFill>
                <a:srgbClr val="0033CC"/>
              </a:solidFill>
            </a:endParaRPr>
          </a:p>
          <a:p>
            <a:pPr marL="342900" indent="-342900">
              <a:lnSpc>
                <a:spcPct val="70000"/>
              </a:lnSpc>
              <a:spcBef>
                <a:spcPct val="20000"/>
              </a:spcBef>
              <a:defRPr/>
            </a:pPr>
            <a:r>
              <a:rPr lang="en-US" sz="1400" b="1" i="1" dirty="0">
                <a:solidFill>
                  <a:schemeClr val="accent1">
                    <a:lumMod val="25000"/>
                  </a:schemeClr>
                </a:solidFill>
              </a:rPr>
              <a:t>	</a:t>
            </a:r>
            <a:r>
              <a:rPr lang="en-US" sz="1400" b="1" i="1" dirty="0">
                <a:solidFill>
                  <a:srgbClr val="0033CC"/>
                </a:solidFill>
              </a:rPr>
              <a:t>a. Breach of Contract; b. Action in Tort for Damages; c. Action in Conversion; and </a:t>
            </a:r>
          </a:p>
          <a:p>
            <a:pPr marL="342900" indent="-342900">
              <a:lnSpc>
                <a:spcPct val="70000"/>
              </a:lnSpc>
              <a:spcBef>
                <a:spcPct val="20000"/>
              </a:spcBef>
              <a:defRPr/>
            </a:pPr>
            <a:r>
              <a:rPr lang="en-US" sz="1400" b="1" i="1" dirty="0">
                <a:solidFill>
                  <a:srgbClr val="0033CC"/>
                </a:solidFill>
              </a:rPr>
              <a:t>	d. </a:t>
            </a:r>
            <a:r>
              <a:rPr lang="en-US" sz="1400" b="1" i="1" dirty="0" err="1">
                <a:solidFill>
                  <a:srgbClr val="0033CC"/>
                </a:solidFill>
              </a:rPr>
              <a:t>Replevin</a:t>
            </a:r>
            <a:r>
              <a:rPr lang="en-US" sz="1400" b="1" i="1" dirty="0">
                <a:solidFill>
                  <a:srgbClr val="0033CC"/>
                </a:solidFill>
              </a:rPr>
              <a:t> for return of the item. </a:t>
            </a:r>
          </a:p>
          <a:p>
            <a:pPr marL="342900" indent="-342900">
              <a:lnSpc>
                <a:spcPct val="70000"/>
              </a:lnSpc>
              <a:spcBef>
                <a:spcPct val="20000"/>
              </a:spcBef>
              <a:defRPr/>
            </a:pPr>
            <a:r>
              <a:rPr lang="en-US" sz="1400" b="1" i="1" dirty="0">
                <a:solidFill>
                  <a:srgbClr val="0033CC"/>
                </a:solidFill>
              </a:rPr>
              <a:t>	</a:t>
            </a:r>
          </a:p>
          <a:p>
            <a:pPr marL="342900" indent="-342900" algn="just">
              <a:lnSpc>
                <a:spcPct val="70000"/>
              </a:lnSpc>
              <a:spcBef>
                <a:spcPct val="20000"/>
              </a:spcBef>
              <a:defRPr/>
            </a:pPr>
            <a:endParaRPr lang="en-US" sz="1400" b="1" dirty="0">
              <a:solidFill>
                <a:srgbClr val="0033CC"/>
              </a:solidFill>
            </a:endParaRPr>
          </a:p>
        </p:txBody>
      </p:sp>
      <p:sp>
        <p:nvSpPr>
          <p:cNvPr id="16388" name="Slide Number Placeholder 4"/>
          <p:cNvSpPr>
            <a:spLocks noGrp="1"/>
          </p:cNvSpPr>
          <p:nvPr>
            <p:ph type="sldNum" sz="quarter" idx="12"/>
          </p:nvPr>
        </p:nvSpPr>
        <p:spPr>
          <a:noFill/>
        </p:spPr>
        <p:txBody>
          <a:bodyPr/>
          <a:lstStyle/>
          <a:p>
            <a:fld id="{116E1AE7-FB56-4884-8C93-0BE7C91D0068}" type="slidenum">
              <a:rPr lang="en-US" smtClean="0"/>
              <a:pPr/>
              <a:t>15</a:t>
            </a:fld>
            <a:endParaRPr lang="en-US" smtClean="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ChangeArrowheads="1"/>
          </p:cNvSpPr>
          <p:nvPr/>
        </p:nvSpPr>
        <p:spPr bwMode="auto">
          <a:xfrm>
            <a:off x="457200" y="274638"/>
            <a:ext cx="8229600" cy="1143000"/>
          </a:xfrm>
          <a:prstGeom prst="rect">
            <a:avLst/>
          </a:prstGeom>
          <a:noFill/>
          <a:ln w="9525">
            <a:noFill/>
            <a:miter lim="800000"/>
            <a:headEnd/>
            <a:tailEnd/>
          </a:ln>
        </p:spPr>
        <p:txBody>
          <a:bodyPr anchor="ctr"/>
          <a:lstStyle/>
          <a:p>
            <a:pPr algn="ctr"/>
            <a:endParaRPr lang="en-US" sz="4400">
              <a:solidFill>
                <a:schemeClr val="tx2"/>
              </a:solidFill>
            </a:endParaRPr>
          </a:p>
        </p:txBody>
      </p:sp>
      <p:sp>
        <p:nvSpPr>
          <p:cNvPr id="52228" name="Rectangle 3"/>
          <p:cNvSpPr>
            <a:spLocks noChangeArrowheads="1"/>
          </p:cNvSpPr>
          <p:nvPr/>
        </p:nvSpPr>
        <p:spPr bwMode="auto">
          <a:xfrm>
            <a:off x="304800" y="914400"/>
            <a:ext cx="8610600" cy="5638800"/>
          </a:xfrm>
          <a:prstGeom prst="rect">
            <a:avLst/>
          </a:prstGeom>
          <a:noFill/>
          <a:ln w="9525">
            <a:noFill/>
            <a:miter lim="800000"/>
            <a:headEnd/>
            <a:tailEnd/>
          </a:ln>
        </p:spPr>
        <p:txBody>
          <a:bodyPr/>
          <a:lstStyle/>
          <a:p>
            <a:pPr marL="342900" indent="-342900">
              <a:spcBef>
                <a:spcPts val="0"/>
              </a:spcBef>
              <a:defRPr/>
            </a:pPr>
            <a:r>
              <a:rPr lang="en-US" sz="3200" b="1" dirty="0" err="1">
                <a:solidFill>
                  <a:srgbClr val="CC0000"/>
                </a:solidFill>
              </a:rPr>
              <a:t>BAILMENTS</a:t>
            </a:r>
            <a:r>
              <a:rPr lang="en-US" sz="3200" b="1" dirty="0">
                <a:solidFill>
                  <a:srgbClr val="CC0000"/>
                </a:solidFill>
              </a:rPr>
              <a:t> </a:t>
            </a:r>
          </a:p>
          <a:p>
            <a:pPr marL="342900" indent="-342900">
              <a:spcBef>
                <a:spcPts val="0"/>
              </a:spcBef>
              <a:defRPr/>
            </a:pPr>
            <a:r>
              <a:rPr lang="en-US" sz="2300" b="1" dirty="0" err="1">
                <a:solidFill>
                  <a:srgbClr val="0033CC"/>
                </a:solidFill>
              </a:rPr>
              <a:t>BAILEE'S</a:t>
            </a:r>
            <a:r>
              <a:rPr lang="en-US" sz="2300" b="1" dirty="0">
                <a:solidFill>
                  <a:srgbClr val="0033CC"/>
                </a:solidFill>
              </a:rPr>
              <a:t> DUTY WITH RESPECT TO THE BAILED GOODS</a:t>
            </a:r>
            <a:r>
              <a:rPr lang="en-US" sz="1600" dirty="0"/>
              <a:t> </a:t>
            </a:r>
          </a:p>
          <a:p>
            <a:pPr marL="342900" indent="-342900">
              <a:spcBef>
                <a:spcPts val="0"/>
              </a:spcBef>
              <a:buFontTx/>
              <a:buChar char="•"/>
              <a:defRPr/>
            </a:pPr>
            <a:endParaRPr lang="en-US" sz="600" dirty="0"/>
          </a:p>
          <a:p>
            <a:pPr marL="342900" indent="-342900">
              <a:spcBef>
                <a:spcPts val="0"/>
              </a:spcBef>
              <a:defRPr/>
            </a:pPr>
            <a:r>
              <a:rPr lang="en-US" sz="2000" b="1" dirty="0">
                <a:solidFill>
                  <a:srgbClr val="CC0000"/>
                </a:solidFill>
              </a:rPr>
              <a:t>	</a:t>
            </a:r>
            <a:r>
              <a:rPr lang="en-US" sz="2000" b="1" dirty="0">
                <a:solidFill>
                  <a:schemeClr val="accent1">
                    <a:lumMod val="25000"/>
                  </a:schemeClr>
                </a:solidFill>
              </a:rPr>
              <a:t>4. </a:t>
            </a:r>
            <a:r>
              <a:rPr lang="en-US" sz="2000" b="1" dirty="0" err="1">
                <a:solidFill>
                  <a:schemeClr val="accent1">
                    <a:lumMod val="25000"/>
                  </a:schemeClr>
                </a:solidFill>
              </a:rPr>
              <a:t>Bailee's</a:t>
            </a:r>
            <a:r>
              <a:rPr lang="en-US" sz="2000" b="1" dirty="0">
                <a:solidFill>
                  <a:schemeClr val="accent1">
                    <a:lumMod val="25000"/>
                  </a:schemeClr>
                </a:solidFill>
              </a:rPr>
              <a:t> Duty of Care </a:t>
            </a:r>
          </a:p>
          <a:p>
            <a:pPr marL="342900" indent="-342900">
              <a:spcBef>
                <a:spcPts val="0"/>
              </a:spcBef>
              <a:buFontTx/>
              <a:buChar char="•"/>
              <a:defRPr/>
            </a:pPr>
            <a:endParaRPr lang="en-US" sz="600" b="1" dirty="0">
              <a:solidFill>
                <a:srgbClr val="CC0000"/>
              </a:solidFill>
            </a:endParaRPr>
          </a:p>
          <a:p>
            <a:pPr marL="342900" indent="-342900">
              <a:spcBef>
                <a:spcPts val="0"/>
              </a:spcBef>
              <a:defRPr/>
            </a:pPr>
            <a:r>
              <a:rPr lang="en-US" sz="1400" b="1" dirty="0"/>
              <a:t>	The traditional view is that the </a:t>
            </a:r>
            <a:r>
              <a:rPr lang="en-US" sz="1400" b="1" i="1" dirty="0"/>
              <a:t>standard of care applicable</a:t>
            </a:r>
            <a:r>
              <a:rPr lang="en-US" sz="1400" b="1" dirty="0"/>
              <a:t> to a </a:t>
            </a:r>
            <a:r>
              <a:rPr lang="en-US" sz="1400" b="1" dirty="0" err="1"/>
              <a:t>bailee</a:t>
            </a:r>
            <a:r>
              <a:rPr lang="en-US" sz="1400" b="1" dirty="0"/>
              <a:t> </a:t>
            </a:r>
            <a:r>
              <a:rPr lang="en-US" sz="1400" b="1" i="1" dirty="0"/>
              <a:t>depends on the type of bailment </a:t>
            </a:r>
            <a:r>
              <a:rPr lang="en-US" sz="1400" b="1" dirty="0"/>
              <a:t>involved.  </a:t>
            </a:r>
          </a:p>
          <a:p>
            <a:pPr marL="342900" indent="-342900">
              <a:spcBef>
                <a:spcPts val="0"/>
              </a:spcBef>
              <a:defRPr/>
            </a:pPr>
            <a:r>
              <a:rPr lang="en-US" sz="600" b="1" dirty="0"/>
              <a:t>	</a:t>
            </a:r>
            <a:endParaRPr lang="en-US" sz="1400" b="1" dirty="0"/>
          </a:p>
          <a:p>
            <a:pPr marL="342900" indent="-342900">
              <a:spcBef>
                <a:spcPts val="0"/>
              </a:spcBef>
              <a:defRPr/>
            </a:pPr>
            <a:r>
              <a:rPr lang="en-US" sz="1400" b="1" dirty="0"/>
              <a:t>	A </a:t>
            </a:r>
            <a:r>
              <a:rPr lang="en-US" sz="1400" b="1" dirty="0" err="1"/>
              <a:t>bailee</a:t>
            </a:r>
            <a:r>
              <a:rPr lang="en-US" sz="1400" b="1" dirty="0"/>
              <a:t> is not an insurer of the safety of the goods bailed, but </a:t>
            </a:r>
            <a:r>
              <a:rPr lang="en-US" sz="1400" b="1" i="1" dirty="0"/>
              <a:t>will be liable only for failure to adhere to the standard of care </a:t>
            </a:r>
            <a:r>
              <a:rPr lang="en-US" sz="1400" b="1" dirty="0"/>
              <a:t>imposed on them by virtue of the type of bailment. </a:t>
            </a:r>
          </a:p>
          <a:p>
            <a:pPr marL="342900" indent="-342900">
              <a:spcBef>
                <a:spcPts val="0"/>
              </a:spcBef>
              <a:buFontTx/>
              <a:buChar char="•"/>
              <a:defRPr/>
            </a:pPr>
            <a:endParaRPr lang="en-US" sz="600" b="1" dirty="0">
              <a:solidFill>
                <a:srgbClr val="000099"/>
              </a:solidFill>
            </a:endParaRPr>
          </a:p>
          <a:p>
            <a:pPr marL="342900" indent="-342900">
              <a:spcBef>
                <a:spcPts val="0"/>
              </a:spcBef>
              <a:defRPr/>
            </a:pPr>
            <a:r>
              <a:rPr lang="en-US" b="1" dirty="0">
                <a:solidFill>
                  <a:srgbClr val="FF0000"/>
                </a:solidFill>
              </a:rPr>
              <a:t>	</a:t>
            </a:r>
            <a:r>
              <a:rPr lang="en-US" b="1" dirty="0">
                <a:solidFill>
                  <a:srgbClr val="002060"/>
                </a:solidFill>
              </a:rPr>
              <a:t>a. Sole Benefit of the </a:t>
            </a:r>
            <a:r>
              <a:rPr lang="en-US" b="1" dirty="0" err="1">
                <a:solidFill>
                  <a:srgbClr val="002060"/>
                </a:solidFill>
              </a:rPr>
              <a:t>Bailor</a:t>
            </a:r>
            <a:r>
              <a:rPr lang="en-US" b="1" dirty="0">
                <a:solidFill>
                  <a:srgbClr val="002060"/>
                </a:solidFill>
              </a:rPr>
              <a:t> (Gratuitous) </a:t>
            </a:r>
          </a:p>
          <a:p>
            <a:pPr marL="342900" indent="-342900">
              <a:spcBef>
                <a:spcPts val="0"/>
              </a:spcBef>
              <a:buFontTx/>
              <a:buChar char="•"/>
              <a:defRPr/>
            </a:pPr>
            <a:endParaRPr lang="en-US" sz="600" b="1" dirty="0">
              <a:solidFill>
                <a:schemeClr val="tx2"/>
              </a:solidFill>
            </a:endParaRPr>
          </a:p>
          <a:p>
            <a:pPr marL="342900" indent="-342900">
              <a:spcBef>
                <a:spcPts val="0"/>
              </a:spcBef>
              <a:defRPr/>
            </a:pPr>
            <a:r>
              <a:rPr lang="en-US" sz="1400" b="1" dirty="0"/>
              <a:t>	Generally, where the bailment is for the sole benefit of the </a:t>
            </a:r>
            <a:r>
              <a:rPr lang="en-US" sz="1400" b="1" dirty="0" err="1"/>
              <a:t>bailor</a:t>
            </a:r>
            <a:r>
              <a:rPr lang="en-US" sz="1400" b="1" dirty="0"/>
              <a:t> (e.g., where the </a:t>
            </a:r>
            <a:r>
              <a:rPr lang="en-US" sz="1400" b="1" dirty="0" err="1"/>
              <a:t>bailee</a:t>
            </a:r>
            <a:r>
              <a:rPr lang="en-US" sz="1400" b="1" dirty="0"/>
              <a:t> is uncompensated), </a:t>
            </a:r>
            <a:r>
              <a:rPr lang="en-US" sz="1400" b="1" i="1" dirty="0"/>
              <a:t>the </a:t>
            </a:r>
            <a:r>
              <a:rPr lang="en-US" sz="1400" b="1" i="1" dirty="0" err="1"/>
              <a:t>bailee</a:t>
            </a:r>
            <a:r>
              <a:rPr lang="en-US" sz="1400" b="1" i="1" dirty="0"/>
              <a:t> must exercise only slight care </a:t>
            </a:r>
            <a:r>
              <a:rPr lang="en-US" sz="1400" b="1" dirty="0"/>
              <a:t>with respect to the goods bailed.   </a:t>
            </a:r>
          </a:p>
          <a:p>
            <a:pPr marL="342900" indent="-342900">
              <a:spcBef>
                <a:spcPts val="0"/>
              </a:spcBef>
              <a:defRPr/>
            </a:pPr>
            <a:r>
              <a:rPr lang="en-US" sz="1400" b="1" dirty="0"/>
              <a:t>	He </a:t>
            </a:r>
            <a:r>
              <a:rPr lang="en-US" sz="1400" b="1" i="1" dirty="0"/>
              <a:t>is liable only for gross negligence </a:t>
            </a:r>
            <a:r>
              <a:rPr lang="en-US" sz="1400" b="1" dirty="0"/>
              <a:t>with respect to the bailed goods. </a:t>
            </a:r>
          </a:p>
          <a:p>
            <a:pPr marL="342900" indent="-342900">
              <a:spcBef>
                <a:spcPts val="0"/>
              </a:spcBef>
              <a:defRPr/>
            </a:pPr>
            <a:r>
              <a:rPr lang="en-US" sz="600" b="1" dirty="0">
                <a:solidFill>
                  <a:srgbClr val="000099"/>
                </a:solidFill>
              </a:rPr>
              <a:t>	</a:t>
            </a:r>
          </a:p>
          <a:p>
            <a:pPr marL="342900" indent="-342900">
              <a:spcBef>
                <a:spcPts val="0"/>
              </a:spcBef>
              <a:defRPr/>
            </a:pPr>
            <a:r>
              <a:rPr lang="en-US" sz="1400" b="1" dirty="0">
                <a:solidFill>
                  <a:srgbClr val="000099"/>
                </a:solidFill>
              </a:rPr>
              <a:t>		</a:t>
            </a:r>
            <a:r>
              <a:rPr lang="en-US" sz="1400" b="1" dirty="0">
                <a:solidFill>
                  <a:srgbClr val="FF0000"/>
                </a:solidFill>
              </a:rPr>
              <a:t>Examples: </a:t>
            </a:r>
          </a:p>
          <a:p>
            <a:pPr marL="342900" indent="-342900">
              <a:spcBef>
                <a:spcPts val="0"/>
              </a:spcBef>
              <a:defRPr/>
            </a:pPr>
            <a:r>
              <a:rPr lang="en-US" sz="1400" b="1" dirty="0"/>
              <a:t>	1) A gratuitous </a:t>
            </a:r>
            <a:r>
              <a:rPr lang="en-US" sz="1400" b="1" dirty="0" err="1"/>
              <a:t>bailee</a:t>
            </a:r>
            <a:r>
              <a:rPr lang="en-US" sz="1400" b="1" dirty="0"/>
              <a:t> of furniture could be held liable for failure to insure the furniture after making a promise to insure it </a:t>
            </a:r>
          </a:p>
          <a:p>
            <a:pPr marL="342900" indent="-342900">
              <a:spcBef>
                <a:spcPts val="0"/>
              </a:spcBef>
              <a:defRPr/>
            </a:pPr>
            <a:endParaRPr lang="en-US" sz="500" b="1" dirty="0"/>
          </a:p>
          <a:p>
            <a:pPr marL="342900" indent="-342900">
              <a:spcBef>
                <a:spcPts val="0"/>
              </a:spcBef>
              <a:defRPr/>
            </a:pPr>
            <a:r>
              <a:rPr lang="en-US" sz="1400" b="1" dirty="0"/>
              <a:t>	2) A gratuitous </a:t>
            </a:r>
            <a:r>
              <a:rPr lang="en-US" sz="1400" b="1" dirty="0" err="1"/>
              <a:t>bailee</a:t>
            </a:r>
            <a:r>
              <a:rPr lang="en-US" sz="1400" b="1" dirty="0"/>
              <a:t> of storage trunks may be liable for an unexplained failure to return the property. [Dalton v. Hamilton Hotel Operating Co., 242 N.Y. 481 (1926)] </a:t>
            </a:r>
          </a:p>
          <a:p>
            <a:pPr marL="342900" indent="-342900">
              <a:spcBef>
                <a:spcPts val="0"/>
              </a:spcBef>
              <a:defRPr/>
            </a:pPr>
            <a:endParaRPr lang="en-US" sz="500" b="1" dirty="0"/>
          </a:p>
          <a:p>
            <a:pPr marL="342900" indent="-342900">
              <a:spcBef>
                <a:spcPts val="0"/>
              </a:spcBef>
              <a:defRPr/>
            </a:pPr>
            <a:r>
              <a:rPr lang="en-US" sz="1400" b="1" dirty="0"/>
              <a:t>	</a:t>
            </a:r>
            <a:r>
              <a:rPr lang="en-US" sz="1400" b="1" dirty="0">
                <a:solidFill>
                  <a:srgbClr val="006600"/>
                </a:solidFill>
              </a:rPr>
              <a:t>Note:</a:t>
            </a:r>
            <a:r>
              <a:rPr lang="en-US" sz="1400" b="1" dirty="0"/>
              <a:t> A three-year statute of limitations applies to actions in which a </a:t>
            </a:r>
            <a:r>
              <a:rPr lang="en-US" sz="1400" b="1" dirty="0" err="1"/>
              <a:t>bailor</a:t>
            </a:r>
            <a:r>
              <a:rPr lang="en-US" sz="1400" b="1" dirty="0"/>
              <a:t> seeks a recovery because of loss of or damage to goods held under a gratuitous bailment. </a:t>
            </a:r>
            <a:r>
              <a:rPr lang="en-US" sz="1400" b="1" i="1" dirty="0"/>
              <a:t>	</a:t>
            </a:r>
          </a:p>
        </p:txBody>
      </p:sp>
      <p:sp>
        <p:nvSpPr>
          <p:cNvPr id="17412" name="Slide Number Placeholder 4"/>
          <p:cNvSpPr>
            <a:spLocks noGrp="1"/>
          </p:cNvSpPr>
          <p:nvPr>
            <p:ph type="sldNum" sz="quarter" idx="12"/>
          </p:nvPr>
        </p:nvSpPr>
        <p:spPr>
          <a:noFill/>
        </p:spPr>
        <p:txBody>
          <a:bodyPr/>
          <a:lstStyle/>
          <a:p>
            <a:fld id="{1F83BE16-5AB9-4DD1-BDDE-145152C0168D}" type="slidenum">
              <a:rPr lang="en-US" smtClean="0"/>
              <a:pPr/>
              <a:t>16</a:t>
            </a:fld>
            <a:endParaRPr lang="en-US" smtClean="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ChangeArrowheads="1"/>
          </p:cNvSpPr>
          <p:nvPr/>
        </p:nvSpPr>
        <p:spPr bwMode="auto">
          <a:xfrm>
            <a:off x="457200" y="274638"/>
            <a:ext cx="8229600" cy="1143000"/>
          </a:xfrm>
          <a:prstGeom prst="rect">
            <a:avLst/>
          </a:prstGeom>
          <a:noFill/>
          <a:ln w="9525">
            <a:noFill/>
            <a:miter lim="800000"/>
            <a:headEnd/>
            <a:tailEnd/>
          </a:ln>
        </p:spPr>
        <p:txBody>
          <a:bodyPr anchor="ctr"/>
          <a:lstStyle/>
          <a:p>
            <a:pPr algn="ctr"/>
            <a:endParaRPr lang="en-US" sz="4400">
              <a:solidFill>
                <a:schemeClr val="tx2"/>
              </a:solidFill>
            </a:endParaRPr>
          </a:p>
        </p:txBody>
      </p:sp>
      <p:sp>
        <p:nvSpPr>
          <p:cNvPr id="53252" name="Rectangle 3"/>
          <p:cNvSpPr>
            <a:spLocks noChangeArrowheads="1"/>
          </p:cNvSpPr>
          <p:nvPr/>
        </p:nvSpPr>
        <p:spPr bwMode="auto">
          <a:xfrm>
            <a:off x="304800" y="914400"/>
            <a:ext cx="8610600" cy="5638800"/>
          </a:xfrm>
          <a:prstGeom prst="rect">
            <a:avLst/>
          </a:prstGeom>
          <a:noFill/>
          <a:ln w="9525">
            <a:noFill/>
            <a:miter lim="800000"/>
            <a:headEnd/>
            <a:tailEnd/>
          </a:ln>
        </p:spPr>
        <p:txBody>
          <a:bodyPr/>
          <a:lstStyle/>
          <a:p>
            <a:pPr marL="342900" indent="-342900">
              <a:spcBef>
                <a:spcPts val="0"/>
              </a:spcBef>
              <a:defRPr/>
            </a:pPr>
            <a:r>
              <a:rPr lang="en-US" sz="3200" b="1" dirty="0" err="1">
                <a:solidFill>
                  <a:srgbClr val="CC0000"/>
                </a:solidFill>
              </a:rPr>
              <a:t>BAILMENTS</a:t>
            </a:r>
            <a:r>
              <a:rPr lang="en-US" sz="2400" b="1" dirty="0">
                <a:solidFill>
                  <a:srgbClr val="CC0000"/>
                </a:solidFill>
              </a:rPr>
              <a:t> </a:t>
            </a:r>
            <a:endParaRPr lang="en-US" sz="600" b="1" dirty="0">
              <a:solidFill>
                <a:srgbClr val="CC0000"/>
              </a:solidFill>
            </a:endParaRPr>
          </a:p>
          <a:p>
            <a:pPr marL="342900" indent="-342900">
              <a:spcBef>
                <a:spcPts val="0"/>
              </a:spcBef>
              <a:defRPr/>
            </a:pPr>
            <a:r>
              <a:rPr lang="en-US" sz="2300" b="1" dirty="0" err="1">
                <a:solidFill>
                  <a:srgbClr val="0033CC"/>
                </a:solidFill>
              </a:rPr>
              <a:t>BAILEE'S</a:t>
            </a:r>
            <a:r>
              <a:rPr lang="en-US" sz="2300" b="1" dirty="0">
                <a:solidFill>
                  <a:srgbClr val="0033CC"/>
                </a:solidFill>
              </a:rPr>
              <a:t> DUTY WITH RESPECT TO THE BAILED GOODS</a:t>
            </a:r>
            <a:r>
              <a:rPr lang="en-US" sz="2300" dirty="0">
                <a:solidFill>
                  <a:srgbClr val="0033CC"/>
                </a:solidFill>
              </a:rPr>
              <a:t> </a:t>
            </a:r>
          </a:p>
          <a:p>
            <a:pPr marL="342900" indent="-342900">
              <a:spcBef>
                <a:spcPts val="0"/>
              </a:spcBef>
              <a:buFontTx/>
              <a:buChar char="•"/>
              <a:defRPr/>
            </a:pPr>
            <a:endParaRPr lang="en-US" sz="600" dirty="0"/>
          </a:p>
          <a:p>
            <a:pPr marL="342900" indent="-342900" algn="just">
              <a:spcBef>
                <a:spcPts val="0"/>
              </a:spcBef>
              <a:defRPr/>
            </a:pPr>
            <a:r>
              <a:rPr lang="en-US" sz="2000" b="1" dirty="0">
                <a:solidFill>
                  <a:schemeClr val="accent1">
                    <a:lumMod val="25000"/>
                  </a:schemeClr>
                </a:solidFill>
              </a:rPr>
              <a:t>	4. </a:t>
            </a:r>
            <a:r>
              <a:rPr lang="en-US" sz="2000" b="1" dirty="0" err="1">
                <a:solidFill>
                  <a:schemeClr val="accent1">
                    <a:lumMod val="25000"/>
                  </a:schemeClr>
                </a:solidFill>
              </a:rPr>
              <a:t>Bailee's</a:t>
            </a:r>
            <a:r>
              <a:rPr lang="en-US" sz="2000" b="1" dirty="0">
                <a:solidFill>
                  <a:schemeClr val="accent1">
                    <a:lumMod val="25000"/>
                  </a:schemeClr>
                </a:solidFill>
              </a:rPr>
              <a:t> Duty of Care (Continued) </a:t>
            </a:r>
          </a:p>
          <a:p>
            <a:pPr marL="342900" indent="-342900" algn="just">
              <a:spcBef>
                <a:spcPts val="0"/>
              </a:spcBef>
              <a:buFontTx/>
              <a:buChar char="•"/>
              <a:defRPr/>
            </a:pPr>
            <a:endParaRPr lang="en-US" sz="600" b="1" dirty="0">
              <a:solidFill>
                <a:srgbClr val="CC0000"/>
              </a:solidFill>
            </a:endParaRPr>
          </a:p>
          <a:p>
            <a:pPr marL="342900" indent="-342900" algn="just">
              <a:spcBef>
                <a:spcPts val="0"/>
              </a:spcBef>
              <a:defRPr/>
            </a:pPr>
            <a:r>
              <a:rPr lang="en-US" sz="1400" b="1" dirty="0"/>
              <a:t>	</a:t>
            </a:r>
            <a:r>
              <a:rPr lang="en-US" b="1" dirty="0">
                <a:solidFill>
                  <a:srgbClr val="002060"/>
                </a:solidFill>
              </a:rPr>
              <a:t>b. Sole Benefit of the </a:t>
            </a:r>
            <a:r>
              <a:rPr lang="en-US" b="1" dirty="0" err="1">
                <a:solidFill>
                  <a:srgbClr val="002060"/>
                </a:solidFill>
              </a:rPr>
              <a:t>Bailee</a:t>
            </a:r>
            <a:r>
              <a:rPr lang="en-US" b="1" dirty="0">
                <a:solidFill>
                  <a:srgbClr val="002060"/>
                </a:solidFill>
              </a:rPr>
              <a:t> (Gratuitous) </a:t>
            </a:r>
          </a:p>
          <a:p>
            <a:pPr marL="342900" indent="-342900" algn="just">
              <a:spcBef>
                <a:spcPts val="0"/>
              </a:spcBef>
              <a:buFontTx/>
              <a:buChar char="•"/>
              <a:defRPr/>
            </a:pPr>
            <a:endParaRPr lang="en-US" sz="600" b="1" dirty="0"/>
          </a:p>
          <a:p>
            <a:pPr marL="342900" indent="-342900" algn="just">
              <a:spcBef>
                <a:spcPts val="0"/>
              </a:spcBef>
              <a:defRPr/>
            </a:pPr>
            <a:r>
              <a:rPr lang="en-US" sz="1500" b="1" dirty="0"/>
              <a:t>	When the bailment is for the sole benefit of the </a:t>
            </a:r>
            <a:r>
              <a:rPr lang="en-US" sz="1500" b="1" dirty="0" err="1"/>
              <a:t>bailee</a:t>
            </a:r>
            <a:r>
              <a:rPr lang="en-US" sz="1500" b="1" dirty="0"/>
              <a:t> (e.g., the </a:t>
            </a:r>
            <a:r>
              <a:rPr lang="en-US" sz="1500" b="1" dirty="0" err="1"/>
              <a:t>bailor</a:t>
            </a:r>
            <a:r>
              <a:rPr lang="en-US" sz="1500" b="1" dirty="0"/>
              <a:t> gratuitously loans his property), </a:t>
            </a:r>
            <a:r>
              <a:rPr lang="en-US" sz="1500" b="1" i="1" dirty="0"/>
              <a:t>great diligence is required</a:t>
            </a:r>
            <a:r>
              <a:rPr lang="en-US" sz="1500" b="1" dirty="0"/>
              <a:t>.  The </a:t>
            </a:r>
            <a:r>
              <a:rPr lang="en-US" sz="1500" b="1" dirty="0" err="1"/>
              <a:t>bailee</a:t>
            </a:r>
            <a:r>
              <a:rPr lang="en-US" sz="1500" b="1" dirty="0"/>
              <a:t> will be </a:t>
            </a:r>
            <a:r>
              <a:rPr lang="en-US" sz="1500" b="1" i="1" dirty="0"/>
              <a:t>liable for even slight negligence. </a:t>
            </a:r>
          </a:p>
          <a:p>
            <a:pPr marL="342900" indent="-342900" algn="just">
              <a:spcBef>
                <a:spcPts val="0"/>
              </a:spcBef>
              <a:buFontTx/>
              <a:buChar char="•"/>
              <a:defRPr/>
            </a:pPr>
            <a:endParaRPr lang="en-US" sz="600" b="1" dirty="0">
              <a:solidFill>
                <a:srgbClr val="000099"/>
              </a:solidFill>
            </a:endParaRPr>
          </a:p>
          <a:p>
            <a:pPr marL="342900" indent="-342900" algn="just">
              <a:spcBef>
                <a:spcPts val="0"/>
              </a:spcBef>
              <a:defRPr/>
            </a:pPr>
            <a:r>
              <a:rPr lang="en-US" sz="1600" b="1" dirty="0">
                <a:solidFill>
                  <a:srgbClr val="FF0000"/>
                </a:solidFill>
              </a:rPr>
              <a:t>		1. Limitation   </a:t>
            </a:r>
          </a:p>
          <a:p>
            <a:pPr marL="342900" indent="-342900" algn="just">
              <a:spcBef>
                <a:spcPts val="0"/>
              </a:spcBef>
              <a:defRPr/>
            </a:pPr>
            <a:r>
              <a:rPr lang="en-US" sz="1500" b="1" dirty="0"/>
              <a:t>	No liability is imposed on a </a:t>
            </a:r>
            <a:r>
              <a:rPr lang="en-US" sz="1500" b="1" dirty="0" err="1"/>
              <a:t>bailee</a:t>
            </a:r>
            <a:r>
              <a:rPr lang="en-US" sz="1500" b="1" dirty="0"/>
              <a:t> for loss caused by an independent agency where the </a:t>
            </a:r>
            <a:r>
              <a:rPr lang="en-US" sz="1500" b="1" dirty="0" err="1"/>
              <a:t>bailee</a:t>
            </a:r>
            <a:r>
              <a:rPr lang="en-US" sz="1500" b="1" dirty="0"/>
              <a:t> exercised at least ordinary care. [</a:t>
            </a:r>
            <a:r>
              <a:rPr lang="en-US" sz="1500" b="1" dirty="0" err="1"/>
              <a:t>Hobbie</a:t>
            </a:r>
            <a:r>
              <a:rPr lang="en-US" sz="1500" b="1" dirty="0"/>
              <a:t> v. Ryan, 130 Misc. 221 (1927)] </a:t>
            </a:r>
          </a:p>
          <a:p>
            <a:pPr marL="342900" indent="-342900" algn="just">
              <a:spcBef>
                <a:spcPts val="0"/>
              </a:spcBef>
              <a:defRPr/>
            </a:pPr>
            <a:endParaRPr lang="en-US" sz="500" b="1" dirty="0"/>
          </a:p>
          <a:p>
            <a:pPr marL="342900" indent="-342900" algn="just">
              <a:spcBef>
                <a:spcPts val="0"/>
              </a:spcBef>
              <a:defRPr/>
            </a:pPr>
            <a:r>
              <a:rPr lang="en-US" sz="1500" b="1" dirty="0"/>
              <a:t>	Note: A </a:t>
            </a:r>
            <a:r>
              <a:rPr lang="en-US" sz="1500" b="1" dirty="0" err="1"/>
              <a:t>bailee's</a:t>
            </a:r>
            <a:r>
              <a:rPr lang="en-US" sz="1500" b="1" dirty="0"/>
              <a:t> promise of freedom from "risk from all hazards“ makes them liable for robbery. [</a:t>
            </a:r>
            <a:r>
              <a:rPr lang="en-US" sz="1500" b="1" dirty="0" err="1"/>
              <a:t>Eckel</a:t>
            </a:r>
            <a:r>
              <a:rPr lang="en-US" sz="1500" b="1" dirty="0"/>
              <a:t> v. Trencher Furs, Inc., 191 Misc. 14 (1947); </a:t>
            </a:r>
            <a:r>
              <a:rPr lang="en-US" sz="1500" b="1" dirty="0" err="1"/>
              <a:t>Balice</a:t>
            </a:r>
            <a:r>
              <a:rPr lang="en-US" sz="1500" b="1" dirty="0"/>
              <a:t> v. Erie Railroad, 208 A.D. 427 (1924)] </a:t>
            </a:r>
          </a:p>
          <a:p>
            <a:pPr marL="342900" indent="-342900" algn="just">
              <a:spcBef>
                <a:spcPts val="0"/>
              </a:spcBef>
              <a:buFontTx/>
              <a:buChar char="•"/>
              <a:defRPr/>
            </a:pPr>
            <a:endParaRPr lang="en-US" sz="600" b="1" dirty="0">
              <a:solidFill>
                <a:srgbClr val="000099"/>
              </a:solidFill>
            </a:endParaRPr>
          </a:p>
          <a:p>
            <a:pPr marL="342900" indent="-342900" algn="just">
              <a:spcBef>
                <a:spcPts val="0"/>
              </a:spcBef>
              <a:defRPr/>
            </a:pPr>
            <a:r>
              <a:rPr lang="en-US" sz="1600" b="1" dirty="0">
                <a:solidFill>
                  <a:srgbClr val="FF0000"/>
                </a:solidFill>
              </a:rPr>
              <a:t>		2. </a:t>
            </a:r>
            <a:r>
              <a:rPr lang="en-US" sz="1600" b="1" dirty="0" err="1">
                <a:solidFill>
                  <a:srgbClr val="FF0000"/>
                </a:solidFill>
              </a:rPr>
              <a:t>Bailor's</a:t>
            </a:r>
            <a:r>
              <a:rPr lang="en-US" sz="1600" b="1" dirty="0">
                <a:solidFill>
                  <a:srgbClr val="FF0000"/>
                </a:solidFill>
              </a:rPr>
              <a:t> Duty </a:t>
            </a:r>
          </a:p>
          <a:p>
            <a:pPr marL="342900" indent="-342900" algn="just">
              <a:spcBef>
                <a:spcPts val="0"/>
              </a:spcBef>
              <a:defRPr/>
            </a:pPr>
            <a:r>
              <a:rPr lang="en-US" sz="1500" b="1" dirty="0">
                <a:solidFill>
                  <a:srgbClr val="000099"/>
                </a:solidFill>
              </a:rPr>
              <a:t>	</a:t>
            </a:r>
            <a:r>
              <a:rPr lang="en-US" sz="1500" b="1" dirty="0"/>
              <a:t>A </a:t>
            </a:r>
            <a:r>
              <a:rPr lang="en-US" sz="1500" b="1" dirty="0" err="1"/>
              <a:t>bailor</a:t>
            </a:r>
            <a:r>
              <a:rPr lang="en-US" sz="1500" b="1" dirty="0"/>
              <a:t> has a duty to warn a gratuitous </a:t>
            </a:r>
            <a:r>
              <a:rPr lang="en-US" sz="1500" b="1" dirty="0" err="1"/>
              <a:t>bailee</a:t>
            </a:r>
            <a:r>
              <a:rPr lang="en-US" sz="1500" b="1" dirty="0"/>
              <a:t> user of known defects. [Hood v. State, 48 Misc. </a:t>
            </a:r>
            <a:r>
              <a:rPr lang="en-US" sz="1500" b="1" dirty="0" err="1"/>
              <a:t>2d</a:t>
            </a:r>
            <a:r>
              <a:rPr lang="en-US" sz="1500" b="1" dirty="0"/>
              <a:t> 43 (1965), </a:t>
            </a:r>
            <a:r>
              <a:rPr lang="en-US" sz="1500" b="1" dirty="0" err="1"/>
              <a:t>aff’d</a:t>
            </a:r>
            <a:r>
              <a:rPr lang="en-US" sz="1500" b="1" dirty="0"/>
              <a:t>: 28 </a:t>
            </a:r>
            <a:r>
              <a:rPr lang="en-US" sz="1500" b="1" dirty="0" err="1"/>
              <a:t>A.D.2d</a:t>
            </a:r>
            <a:r>
              <a:rPr lang="en-US" sz="1500" b="1" dirty="0"/>
              <a:t> 1034 (1967)] </a:t>
            </a:r>
          </a:p>
        </p:txBody>
      </p:sp>
      <p:sp>
        <p:nvSpPr>
          <p:cNvPr id="18436" name="Text Box 5"/>
          <p:cNvSpPr txBox="1">
            <a:spLocks noChangeArrowheads="1"/>
          </p:cNvSpPr>
          <p:nvPr/>
        </p:nvSpPr>
        <p:spPr bwMode="auto">
          <a:xfrm>
            <a:off x="381000" y="2362200"/>
            <a:ext cx="8458200" cy="366713"/>
          </a:xfrm>
          <a:prstGeom prst="rect">
            <a:avLst/>
          </a:prstGeom>
          <a:noFill/>
          <a:ln w="9525">
            <a:noFill/>
            <a:miter lim="800000"/>
            <a:headEnd/>
            <a:tailEnd/>
          </a:ln>
        </p:spPr>
        <p:txBody>
          <a:bodyPr>
            <a:spAutoFit/>
          </a:bodyPr>
          <a:lstStyle/>
          <a:p>
            <a:endParaRPr lang="en-US"/>
          </a:p>
        </p:txBody>
      </p:sp>
      <p:sp>
        <p:nvSpPr>
          <p:cNvPr id="18437" name="Slide Number Placeholder 5"/>
          <p:cNvSpPr>
            <a:spLocks noGrp="1"/>
          </p:cNvSpPr>
          <p:nvPr>
            <p:ph type="sldNum" sz="quarter" idx="12"/>
          </p:nvPr>
        </p:nvSpPr>
        <p:spPr>
          <a:noFill/>
        </p:spPr>
        <p:txBody>
          <a:bodyPr/>
          <a:lstStyle/>
          <a:p>
            <a:fld id="{05A56A41-8F62-4408-AFEC-73D3FB7A9B5F}" type="slidenum">
              <a:rPr lang="en-US" smtClean="0"/>
              <a:pPr/>
              <a:t>17</a:t>
            </a:fld>
            <a:endParaRPr lang="en-US" smtClean="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6" name="Rectangle 3"/>
          <p:cNvSpPr>
            <a:spLocks noChangeArrowheads="1"/>
          </p:cNvSpPr>
          <p:nvPr/>
        </p:nvSpPr>
        <p:spPr bwMode="auto">
          <a:xfrm>
            <a:off x="304800" y="1066800"/>
            <a:ext cx="8610600" cy="5486400"/>
          </a:xfrm>
          <a:prstGeom prst="rect">
            <a:avLst/>
          </a:prstGeom>
          <a:noFill/>
          <a:ln w="9525">
            <a:noFill/>
            <a:miter lim="800000"/>
            <a:headEnd/>
            <a:tailEnd/>
          </a:ln>
        </p:spPr>
        <p:txBody>
          <a:bodyPr/>
          <a:lstStyle/>
          <a:p>
            <a:pPr marL="342900" indent="-342900">
              <a:spcBef>
                <a:spcPct val="20000"/>
              </a:spcBef>
              <a:defRPr/>
            </a:pPr>
            <a:r>
              <a:rPr lang="en-US" sz="3200" b="1" dirty="0" err="1">
                <a:solidFill>
                  <a:srgbClr val="CC0000"/>
                </a:solidFill>
              </a:rPr>
              <a:t>BAILMENTS</a:t>
            </a:r>
            <a:r>
              <a:rPr lang="en-US" sz="2400" b="1" dirty="0">
                <a:solidFill>
                  <a:srgbClr val="CC0000"/>
                </a:solidFill>
              </a:rPr>
              <a:t> </a:t>
            </a:r>
            <a:endParaRPr lang="en-US" sz="600" b="1" dirty="0">
              <a:solidFill>
                <a:srgbClr val="CC0000"/>
              </a:solidFill>
            </a:endParaRPr>
          </a:p>
          <a:p>
            <a:pPr marL="342900" indent="-342900">
              <a:spcBef>
                <a:spcPct val="20000"/>
              </a:spcBef>
              <a:defRPr/>
            </a:pPr>
            <a:r>
              <a:rPr lang="en-US" sz="2300" b="1" dirty="0" err="1">
                <a:solidFill>
                  <a:srgbClr val="0033CC"/>
                </a:solidFill>
              </a:rPr>
              <a:t>BAILEE'S</a:t>
            </a:r>
            <a:r>
              <a:rPr lang="en-US" sz="2300" b="1" dirty="0">
                <a:solidFill>
                  <a:srgbClr val="0033CC"/>
                </a:solidFill>
              </a:rPr>
              <a:t> DUTY WITH RESPECT TO THE BAILED GOODS</a:t>
            </a:r>
            <a:r>
              <a:rPr lang="en-US" sz="2300" dirty="0">
                <a:solidFill>
                  <a:srgbClr val="0033CC"/>
                </a:solidFill>
              </a:rPr>
              <a:t> </a:t>
            </a:r>
          </a:p>
          <a:p>
            <a:pPr marL="342900" indent="-342900">
              <a:spcBef>
                <a:spcPct val="20000"/>
              </a:spcBef>
              <a:buFontTx/>
              <a:buChar char="•"/>
              <a:defRPr/>
            </a:pPr>
            <a:endParaRPr lang="en-US" sz="600" dirty="0"/>
          </a:p>
          <a:p>
            <a:pPr marL="342900" indent="-342900" algn="just">
              <a:spcBef>
                <a:spcPct val="20000"/>
              </a:spcBef>
              <a:defRPr/>
            </a:pPr>
            <a:r>
              <a:rPr lang="en-US" sz="2000" b="1" dirty="0">
                <a:solidFill>
                  <a:schemeClr val="accent1">
                    <a:lumMod val="25000"/>
                  </a:schemeClr>
                </a:solidFill>
              </a:rPr>
              <a:t>	4. </a:t>
            </a:r>
            <a:r>
              <a:rPr lang="en-US" sz="2000" b="1" dirty="0" err="1">
                <a:solidFill>
                  <a:schemeClr val="accent1">
                    <a:lumMod val="25000"/>
                  </a:schemeClr>
                </a:solidFill>
              </a:rPr>
              <a:t>Bailee's</a:t>
            </a:r>
            <a:r>
              <a:rPr lang="en-US" sz="2000" b="1" dirty="0">
                <a:solidFill>
                  <a:schemeClr val="accent1">
                    <a:lumMod val="25000"/>
                  </a:schemeClr>
                </a:solidFill>
              </a:rPr>
              <a:t> Duty of Care </a:t>
            </a:r>
          </a:p>
          <a:p>
            <a:pPr marL="342900" indent="-342900" algn="just">
              <a:spcBef>
                <a:spcPct val="20000"/>
              </a:spcBef>
              <a:buFontTx/>
              <a:buChar char="•"/>
              <a:defRPr/>
            </a:pPr>
            <a:endParaRPr lang="en-US" sz="600" b="1" dirty="0">
              <a:solidFill>
                <a:srgbClr val="002060"/>
              </a:solidFill>
            </a:endParaRPr>
          </a:p>
          <a:p>
            <a:pPr marL="342900" indent="-342900">
              <a:spcBef>
                <a:spcPct val="20000"/>
              </a:spcBef>
              <a:defRPr/>
            </a:pPr>
            <a:r>
              <a:rPr lang="en-US" b="1" dirty="0">
                <a:solidFill>
                  <a:srgbClr val="002060"/>
                </a:solidFill>
              </a:rPr>
              <a:t>	c. Mutual Benefit Bailment (Commercial) </a:t>
            </a:r>
          </a:p>
          <a:p>
            <a:pPr marL="342900" indent="-342900">
              <a:spcBef>
                <a:spcPct val="20000"/>
              </a:spcBef>
              <a:defRPr/>
            </a:pPr>
            <a:r>
              <a:rPr lang="en-US" sz="600" b="1" dirty="0"/>
              <a:t>	</a:t>
            </a:r>
            <a:r>
              <a:rPr lang="en-US" sz="1600" b="1" dirty="0" err="1"/>
              <a:t>Bailments</a:t>
            </a:r>
            <a:r>
              <a:rPr lang="en-US" sz="1600" b="1" dirty="0"/>
              <a:t> for hire and pledges are for the mutual benefit </a:t>
            </a:r>
          </a:p>
          <a:p>
            <a:pPr marL="342900" indent="-342900">
              <a:spcBef>
                <a:spcPct val="20000"/>
              </a:spcBef>
              <a:defRPr/>
            </a:pPr>
            <a:r>
              <a:rPr lang="en-US" sz="1600" b="1" dirty="0"/>
              <a:t>	of the </a:t>
            </a:r>
            <a:r>
              <a:rPr lang="en-US" sz="1600" b="1" dirty="0" err="1"/>
              <a:t>bailor</a:t>
            </a:r>
            <a:r>
              <a:rPr lang="en-US" sz="1600" b="1" dirty="0"/>
              <a:t> and </a:t>
            </a:r>
            <a:r>
              <a:rPr lang="en-US" sz="1600" b="1" dirty="0" err="1"/>
              <a:t>bailee</a:t>
            </a:r>
            <a:r>
              <a:rPr lang="en-US" sz="1600" b="1" dirty="0"/>
              <a:t>.  In such instances, </a:t>
            </a:r>
            <a:r>
              <a:rPr lang="en-US" sz="1600" b="1" i="1" dirty="0"/>
              <a:t>the </a:t>
            </a:r>
            <a:r>
              <a:rPr lang="en-US" sz="1600" b="1" i="1" dirty="0" err="1"/>
              <a:t>bailee</a:t>
            </a:r>
            <a:r>
              <a:rPr lang="en-US" sz="1600" b="1" i="1" dirty="0"/>
              <a:t> must </a:t>
            </a:r>
          </a:p>
          <a:p>
            <a:pPr marL="342900" indent="-342900">
              <a:spcBef>
                <a:spcPct val="20000"/>
              </a:spcBef>
              <a:defRPr/>
            </a:pPr>
            <a:r>
              <a:rPr lang="en-US" sz="1600" b="1" i="1" dirty="0"/>
              <a:t>	exercise a duty of ordinary care</a:t>
            </a:r>
            <a:r>
              <a:rPr lang="en-US" sz="1600" b="1" dirty="0"/>
              <a:t>.   The </a:t>
            </a:r>
            <a:r>
              <a:rPr lang="en-US" sz="1600" b="1" dirty="0" err="1"/>
              <a:t>bailee</a:t>
            </a:r>
            <a:r>
              <a:rPr lang="en-US" sz="1600" b="1" dirty="0"/>
              <a:t> will be </a:t>
            </a:r>
            <a:r>
              <a:rPr lang="en-US" sz="1600" b="1" i="1" dirty="0"/>
              <a:t>liable </a:t>
            </a:r>
          </a:p>
          <a:p>
            <a:pPr marL="342900" indent="-342900">
              <a:spcBef>
                <a:spcPct val="20000"/>
              </a:spcBef>
              <a:defRPr/>
            </a:pPr>
            <a:r>
              <a:rPr lang="en-US" sz="1600" b="1" i="1" dirty="0"/>
              <a:t>	for their ordinary negligence</a:t>
            </a:r>
            <a:r>
              <a:rPr lang="en-US" sz="1600" b="1" dirty="0"/>
              <a:t>. </a:t>
            </a:r>
          </a:p>
          <a:p>
            <a:pPr marL="342900" indent="-342900">
              <a:spcBef>
                <a:spcPct val="20000"/>
              </a:spcBef>
              <a:buFontTx/>
              <a:buChar char="•"/>
              <a:defRPr/>
            </a:pPr>
            <a:endParaRPr lang="en-US" sz="600" b="1" dirty="0"/>
          </a:p>
          <a:p>
            <a:pPr marL="342900" indent="-342900">
              <a:spcBef>
                <a:spcPct val="20000"/>
              </a:spcBef>
              <a:buFontTx/>
              <a:buChar char="•"/>
              <a:defRPr/>
            </a:pPr>
            <a:endParaRPr lang="en-US" sz="600" b="1" dirty="0"/>
          </a:p>
          <a:p>
            <a:pPr marL="342900" indent="-342900">
              <a:spcBef>
                <a:spcPct val="20000"/>
              </a:spcBef>
              <a:defRPr/>
            </a:pPr>
            <a:r>
              <a:rPr lang="en-US" b="1" dirty="0">
                <a:solidFill>
                  <a:srgbClr val="002060"/>
                </a:solidFill>
              </a:rPr>
              <a:t>	d. Modern Approach to Duties </a:t>
            </a:r>
          </a:p>
          <a:p>
            <a:pPr marL="342900" indent="-342900">
              <a:spcBef>
                <a:spcPct val="20000"/>
              </a:spcBef>
              <a:defRPr/>
            </a:pPr>
            <a:r>
              <a:rPr lang="en-US" sz="1600" b="1" dirty="0"/>
              <a:t>	Modern courts tend to reject this three-step standard and </a:t>
            </a:r>
          </a:p>
          <a:p>
            <a:pPr marL="342900" indent="-342900">
              <a:spcBef>
                <a:spcPct val="20000"/>
              </a:spcBef>
              <a:defRPr/>
            </a:pPr>
            <a:r>
              <a:rPr lang="en-US" sz="1600" b="1" dirty="0"/>
              <a:t>	simply hold the </a:t>
            </a:r>
            <a:r>
              <a:rPr lang="en-US" sz="1600" b="1" dirty="0" err="1"/>
              <a:t>bailee</a:t>
            </a:r>
            <a:r>
              <a:rPr lang="en-US" sz="1600" b="1" dirty="0"/>
              <a:t> to a duty of ordinary care in light of </a:t>
            </a:r>
          </a:p>
          <a:p>
            <a:pPr marL="342900" indent="-342900">
              <a:spcBef>
                <a:spcPct val="20000"/>
              </a:spcBef>
              <a:defRPr/>
            </a:pPr>
            <a:r>
              <a:rPr lang="en-US" sz="1600" b="1" dirty="0"/>
              <a:t>	the circumstances.  New York decisions appear to be moving </a:t>
            </a:r>
          </a:p>
          <a:p>
            <a:pPr marL="342900" indent="-342900">
              <a:spcBef>
                <a:spcPct val="20000"/>
              </a:spcBef>
              <a:defRPr/>
            </a:pPr>
            <a:r>
              <a:rPr lang="en-US" sz="1600" b="1" dirty="0"/>
              <a:t>	toward this trend.</a:t>
            </a:r>
          </a:p>
          <a:p>
            <a:pPr marL="342900" indent="-342900">
              <a:spcBef>
                <a:spcPct val="20000"/>
              </a:spcBef>
              <a:defRPr/>
            </a:pPr>
            <a:r>
              <a:rPr lang="en-US" sz="3200" dirty="0"/>
              <a:t> </a:t>
            </a:r>
          </a:p>
          <a:p>
            <a:pPr marL="342900" indent="-342900" algn="just">
              <a:spcBef>
                <a:spcPct val="20000"/>
              </a:spcBef>
              <a:defRPr/>
            </a:pPr>
            <a:endParaRPr lang="en-US" sz="1400" b="1" dirty="0"/>
          </a:p>
        </p:txBody>
      </p:sp>
      <p:pic>
        <p:nvPicPr>
          <p:cNvPr id="19459" name="Picture 6"/>
          <p:cNvPicPr>
            <a:picLocks noChangeAspect="1" noChangeArrowheads="1"/>
          </p:cNvPicPr>
          <p:nvPr/>
        </p:nvPicPr>
        <p:blipFill>
          <a:blip r:embed="rId3" cstate="print"/>
          <a:srcRect/>
          <a:stretch>
            <a:fillRect/>
          </a:stretch>
        </p:blipFill>
        <p:spPr bwMode="auto">
          <a:xfrm>
            <a:off x="6781800" y="2286000"/>
            <a:ext cx="2181225" cy="3305175"/>
          </a:xfrm>
          <a:prstGeom prst="rect">
            <a:avLst/>
          </a:prstGeom>
          <a:noFill/>
          <a:ln w="9525">
            <a:noFill/>
            <a:miter lim="800000"/>
            <a:headEnd/>
            <a:tailEnd/>
          </a:ln>
        </p:spPr>
      </p:pic>
      <p:sp>
        <p:nvSpPr>
          <p:cNvPr id="19460" name="Slide Number Placeholder 4"/>
          <p:cNvSpPr>
            <a:spLocks noGrp="1"/>
          </p:cNvSpPr>
          <p:nvPr>
            <p:ph type="sldNum" sz="quarter" idx="12"/>
          </p:nvPr>
        </p:nvSpPr>
        <p:spPr>
          <a:noFill/>
        </p:spPr>
        <p:txBody>
          <a:bodyPr/>
          <a:lstStyle/>
          <a:p>
            <a:fld id="{B675F21D-EB65-4893-92AC-A09D5712AE45}" type="slidenum">
              <a:rPr lang="en-US" smtClean="0"/>
              <a:pPr/>
              <a:t>18</a:t>
            </a:fld>
            <a:endParaRPr lang="en-US" smtClean="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ChangeArrowheads="1"/>
          </p:cNvSpPr>
          <p:nvPr/>
        </p:nvSpPr>
        <p:spPr bwMode="auto">
          <a:xfrm>
            <a:off x="457200" y="274638"/>
            <a:ext cx="8229600" cy="1143000"/>
          </a:xfrm>
          <a:prstGeom prst="rect">
            <a:avLst/>
          </a:prstGeom>
          <a:noFill/>
          <a:ln w="9525">
            <a:noFill/>
            <a:miter lim="800000"/>
            <a:headEnd/>
            <a:tailEnd/>
          </a:ln>
        </p:spPr>
        <p:txBody>
          <a:bodyPr anchor="ctr"/>
          <a:lstStyle/>
          <a:p>
            <a:pPr algn="ctr"/>
            <a:endParaRPr lang="en-US" sz="4400">
              <a:solidFill>
                <a:schemeClr val="tx2"/>
              </a:solidFill>
            </a:endParaRPr>
          </a:p>
        </p:txBody>
      </p:sp>
      <p:sp>
        <p:nvSpPr>
          <p:cNvPr id="55300" name="Rectangle 3"/>
          <p:cNvSpPr>
            <a:spLocks noChangeArrowheads="1"/>
          </p:cNvSpPr>
          <p:nvPr/>
        </p:nvSpPr>
        <p:spPr bwMode="auto">
          <a:xfrm>
            <a:off x="304800" y="990600"/>
            <a:ext cx="8686800" cy="5638800"/>
          </a:xfrm>
          <a:prstGeom prst="rect">
            <a:avLst/>
          </a:prstGeom>
          <a:noFill/>
          <a:ln w="9525">
            <a:noFill/>
            <a:miter lim="800000"/>
            <a:headEnd/>
            <a:tailEnd/>
          </a:ln>
        </p:spPr>
        <p:txBody>
          <a:bodyPr/>
          <a:lstStyle/>
          <a:p>
            <a:pPr marL="342900" indent="-342900">
              <a:lnSpc>
                <a:spcPct val="85000"/>
              </a:lnSpc>
              <a:spcBef>
                <a:spcPct val="20000"/>
              </a:spcBef>
              <a:defRPr/>
            </a:pPr>
            <a:r>
              <a:rPr lang="en-US" sz="3200" b="1" dirty="0" err="1">
                <a:solidFill>
                  <a:srgbClr val="CC0000"/>
                </a:solidFill>
              </a:rPr>
              <a:t>BAILMENTS</a:t>
            </a:r>
            <a:r>
              <a:rPr lang="en-US" sz="2400" b="1" dirty="0">
                <a:solidFill>
                  <a:srgbClr val="CC0000"/>
                </a:solidFill>
              </a:rPr>
              <a:t> </a:t>
            </a:r>
            <a:endParaRPr lang="en-US" sz="600" b="1" dirty="0">
              <a:solidFill>
                <a:srgbClr val="CC0000"/>
              </a:solidFill>
            </a:endParaRPr>
          </a:p>
          <a:p>
            <a:pPr marL="342900" indent="-342900">
              <a:lnSpc>
                <a:spcPct val="85000"/>
              </a:lnSpc>
              <a:spcBef>
                <a:spcPct val="20000"/>
              </a:spcBef>
              <a:defRPr/>
            </a:pPr>
            <a:r>
              <a:rPr lang="en-US" sz="2300" b="1" dirty="0" err="1">
                <a:solidFill>
                  <a:srgbClr val="0033CC"/>
                </a:solidFill>
              </a:rPr>
              <a:t>BAILEE'S</a:t>
            </a:r>
            <a:r>
              <a:rPr lang="en-US" sz="2300" b="1" dirty="0">
                <a:solidFill>
                  <a:srgbClr val="0033CC"/>
                </a:solidFill>
              </a:rPr>
              <a:t> DUTY WITH RESPECT TO THE BAILED GOODS</a:t>
            </a:r>
            <a:r>
              <a:rPr lang="en-US" sz="200" dirty="0"/>
              <a:t> </a:t>
            </a:r>
          </a:p>
          <a:p>
            <a:pPr marL="342900" indent="-342900">
              <a:lnSpc>
                <a:spcPct val="70000"/>
              </a:lnSpc>
              <a:spcBef>
                <a:spcPct val="20000"/>
              </a:spcBef>
              <a:defRPr/>
            </a:pPr>
            <a:r>
              <a:rPr lang="en-US" sz="200" b="1" dirty="0">
                <a:solidFill>
                  <a:schemeClr val="accent1">
                    <a:lumMod val="25000"/>
                  </a:schemeClr>
                </a:solidFill>
              </a:rPr>
              <a:t>	</a:t>
            </a:r>
          </a:p>
          <a:p>
            <a:pPr marL="342900" indent="-342900">
              <a:lnSpc>
                <a:spcPct val="70000"/>
              </a:lnSpc>
              <a:spcBef>
                <a:spcPct val="20000"/>
              </a:spcBef>
              <a:defRPr/>
            </a:pPr>
            <a:r>
              <a:rPr lang="en-US" sz="2000" b="1" dirty="0">
                <a:solidFill>
                  <a:schemeClr val="accent1">
                    <a:lumMod val="25000"/>
                  </a:schemeClr>
                </a:solidFill>
              </a:rPr>
              <a:t>	5. Absolute Liability </a:t>
            </a:r>
          </a:p>
          <a:p>
            <a:pPr marL="342900" indent="-342900">
              <a:lnSpc>
                <a:spcPct val="70000"/>
              </a:lnSpc>
              <a:spcBef>
                <a:spcPct val="20000"/>
              </a:spcBef>
              <a:buFontTx/>
              <a:buChar char="•"/>
              <a:defRPr/>
            </a:pPr>
            <a:endParaRPr lang="en-US" sz="600" b="1" dirty="0"/>
          </a:p>
          <a:p>
            <a:pPr marL="342900" indent="-342900">
              <a:lnSpc>
                <a:spcPct val="70000"/>
              </a:lnSpc>
              <a:spcBef>
                <a:spcPct val="20000"/>
              </a:spcBef>
              <a:defRPr/>
            </a:pPr>
            <a:r>
              <a:rPr lang="en-US" b="1" dirty="0"/>
              <a:t>	The </a:t>
            </a:r>
            <a:r>
              <a:rPr lang="en-US" b="1" dirty="0" err="1"/>
              <a:t>bailee</a:t>
            </a:r>
            <a:r>
              <a:rPr lang="en-US" b="1" dirty="0"/>
              <a:t> is </a:t>
            </a:r>
            <a:r>
              <a:rPr lang="en-US" b="1" dirty="0">
                <a:solidFill>
                  <a:schemeClr val="accent5">
                    <a:lumMod val="50000"/>
                  </a:schemeClr>
                </a:solidFill>
              </a:rPr>
              <a:t>absolutely liable for loss or damage</a:t>
            </a:r>
            <a:r>
              <a:rPr lang="en-US" b="1" dirty="0"/>
              <a:t> without regard to her degree of care under each of the following circumstances: </a:t>
            </a:r>
          </a:p>
          <a:p>
            <a:pPr marL="342900" indent="-342900">
              <a:lnSpc>
                <a:spcPct val="70000"/>
              </a:lnSpc>
              <a:spcBef>
                <a:spcPct val="20000"/>
              </a:spcBef>
              <a:defRPr/>
            </a:pPr>
            <a:endParaRPr lang="en-US" sz="600" b="1" dirty="0"/>
          </a:p>
          <a:p>
            <a:pPr marL="342900" indent="-342900">
              <a:lnSpc>
                <a:spcPct val="70000"/>
              </a:lnSpc>
              <a:spcBef>
                <a:spcPct val="20000"/>
              </a:spcBef>
              <a:defRPr/>
            </a:pPr>
            <a:r>
              <a:rPr lang="en-US" b="1" dirty="0">
                <a:solidFill>
                  <a:srgbClr val="FF0000"/>
                </a:solidFill>
              </a:rPr>
              <a:t>	</a:t>
            </a:r>
            <a:r>
              <a:rPr lang="en-US" b="1" dirty="0">
                <a:solidFill>
                  <a:srgbClr val="002060"/>
                </a:solidFill>
              </a:rPr>
              <a:t>a. Departure from Terms of Bailment </a:t>
            </a:r>
          </a:p>
          <a:p>
            <a:pPr marL="342900" indent="-342900">
              <a:lnSpc>
                <a:spcPct val="70000"/>
              </a:lnSpc>
              <a:spcBef>
                <a:spcPct val="20000"/>
              </a:spcBef>
              <a:defRPr/>
            </a:pPr>
            <a:r>
              <a:rPr lang="en-US" sz="1600" b="1" dirty="0"/>
              <a:t>	</a:t>
            </a:r>
            <a:r>
              <a:rPr lang="en-US" sz="1400" b="1" dirty="0"/>
              <a:t>The </a:t>
            </a:r>
            <a:r>
              <a:rPr lang="en-US" sz="1400" b="1" dirty="0" err="1"/>
              <a:t>bailee</a:t>
            </a:r>
            <a:r>
              <a:rPr lang="en-US" sz="1400" b="1" dirty="0"/>
              <a:t> is rendered absolutely liable as a converter if they depart from the terms of the bailment, (e.g., by using the goods for a different purpose than the one agreed on). </a:t>
            </a:r>
          </a:p>
          <a:p>
            <a:pPr marL="342900" indent="-342900">
              <a:lnSpc>
                <a:spcPct val="70000"/>
              </a:lnSpc>
              <a:spcBef>
                <a:spcPct val="20000"/>
              </a:spcBef>
              <a:defRPr/>
            </a:pPr>
            <a:r>
              <a:rPr lang="en-US" sz="1400" b="1" dirty="0"/>
              <a:t>	In addition, absolute liability attaches if the </a:t>
            </a:r>
            <a:r>
              <a:rPr lang="en-US" sz="1400" b="1" dirty="0" err="1"/>
              <a:t>bailee</a:t>
            </a:r>
            <a:r>
              <a:rPr lang="en-US" sz="1400" b="1" dirty="0"/>
              <a:t> removes the goods from an agreed place of storage to another without the </a:t>
            </a:r>
            <a:r>
              <a:rPr lang="en-US" sz="1400" b="1" dirty="0" err="1"/>
              <a:t>bailor's</a:t>
            </a:r>
            <a:r>
              <a:rPr lang="en-US" sz="1400" b="1" dirty="0"/>
              <a:t> knowledge or consent. </a:t>
            </a:r>
          </a:p>
          <a:p>
            <a:pPr marL="342900" indent="-342900">
              <a:lnSpc>
                <a:spcPct val="70000"/>
              </a:lnSpc>
              <a:spcBef>
                <a:spcPct val="20000"/>
              </a:spcBef>
              <a:buFontTx/>
              <a:buChar char="•"/>
              <a:defRPr/>
            </a:pPr>
            <a:endParaRPr lang="en-US" sz="600" b="1" dirty="0"/>
          </a:p>
          <a:p>
            <a:pPr marL="342900" indent="-342900">
              <a:lnSpc>
                <a:spcPct val="70000"/>
              </a:lnSpc>
              <a:spcBef>
                <a:spcPct val="20000"/>
              </a:spcBef>
              <a:defRPr/>
            </a:pPr>
            <a:r>
              <a:rPr lang="en-US" sz="1400" b="1" dirty="0">
                <a:solidFill>
                  <a:srgbClr val="002060"/>
                </a:solidFill>
              </a:rPr>
              <a:t>	</a:t>
            </a:r>
            <a:r>
              <a:rPr lang="en-US" b="1" dirty="0">
                <a:solidFill>
                  <a:srgbClr val="002060"/>
                </a:solidFill>
              </a:rPr>
              <a:t>b. Breach of an Agreement to Insure </a:t>
            </a:r>
          </a:p>
          <a:p>
            <a:pPr marL="342900" indent="-342900">
              <a:lnSpc>
                <a:spcPct val="70000"/>
              </a:lnSpc>
              <a:spcBef>
                <a:spcPct val="20000"/>
              </a:spcBef>
              <a:defRPr/>
            </a:pPr>
            <a:r>
              <a:rPr lang="en-US" sz="1400" b="1" dirty="0"/>
              <a:t>	When the </a:t>
            </a:r>
            <a:r>
              <a:rPr lang="en-US" sz="1400" b="1" dirty="0" err="1"/>
              <a:t>bailee</a:t>
            </a:r>
            <a:r>
              <a:rPr lang="en-US" sz="1400" b="1" dirty="0"/>
              <a:t> expressly agrees, or by custom or previous course of dealing impliedly agrees, to insure the goods against hazards, but fails to do so, and the goods are damaged or destroyed by such hazard, the </a:t>
            </a:r>
            <a:r>
              <a:rPr lang="en-US" sz="1400" b="1" dirty="0" err="1"/>
              <a:t>bailee</a:t>
            </a:r>
            <a:r>
              <a:rPr lang="en-US" sz="1400" b="1" dirty="0"/>
              <a:t> is rendered absolutely liable.</a:t>
            </a:r>
            <a:endParaRPr lang="en-US" sz="600" b="1" dirty="0"/>
          </a:p>
          <a:p>
            <a:pPr marL="342900" indent="-342900">
              <a:lnSpc>
                <a:spcPct val="70000"/>
              </a:lnSpc>
              <a:spcBef>
                <a:spcPct val="20000"/>
              </a:spcBef>
              <a:defRPr/>
            </a:pPr>
            <a:endParaRPr lang="en-US" sz="600" b="1" dirty="0"/>
          </a:p>
          <a:p>
            <a:pPr marL="342900" indent="-342900">
              <a:lnSpc>
                <a:spcPct val="70000"/>
              </a:lnSpc>
              <a:spcBef>
                <a:spcPct val="20000"/>
              </a:spcBef>
              <a:defRPr/>
            </a:pPr>
            <a:r>
              <a:rPr lang="en-US" b="1" dirty="0">
                <a:solidFill>
                  <a:srgbClr val="002060"/>
                </a:solidFill>
              </a:rPr>
              <a:t>	c. </a:t>
            </a:r>
            <a:r>
              <a:rPr lang="en-US" b="1" dirty="0" err="1">
                <a:solidFill>
                  <a:srgbClr val="002060"/>
                </a:solidFill>
              </a:rPr>
              <a:t>Misdelivery</a:t>
            </a:r>
            <a:endParaRPr lang="en-US" b="1" dirty="0">
              <a:solidFill>
                <a:srgbClr val="002060"/>
              </a:solidFill>
            </a:endParaRPr>
          </a:p>
          <a:p>
            <a:pPr marL="342900" indent="-342900">
              <a:lnSpc>
                <a:spcPct val="70000"/>
              </a:lnSpc>
              <a:spcBef>
                <a:spcPct val="20000"/>
              </a:spcBef>
              <a:defRPr/>
            </a:pPr>
            <a:r>
              <a:rPr lang="en-US" sz="1400" b="1" dirty="0"/>
              <a:t>	Upon the termination of the bailment, the </a:t>
            </a:r>
            <a:r>
              <a:rPr lang="en-US" sz="1400" b="1" dirty="0" err="1"/>
              <a:t>bailee</a:t>
            </a:r>
            <a:r>
              <a:rPr lang="en-US" sz="1400" b="1" dirty="0"/>
              <a:t> owes a duty to redeliver or account for the thing bailed in its original or agreed-upon altered form.  Delivery must be made to the </a:t>
            </a:r>
            <a:r>
              <a:rPr lang="en-US" sz="1400" b="1" dirty="0" err="1"/>
              <a:t>bailor</a:t>
            </a:r>
            <a:r>
              <a:rPr lang="en-US" sz="1400" b="1" dirty="0"/>
              <a:t> or someone claiming under him. </a:t>
            </a:r>
          </a:p>
          <a:p>
            <a:pPr marL="342900" indent="-342900">
              <a:lnSpc>
                <a:spcPct val="70000"/>
              </a:lnSpc>
              <a:spcBef>
                <a:spcPct val="20000"/>
              </a:spcBef>
              <a:buFontTx/>
              <a:buChar char="•"/>
              <a:defRPr/>
            </a:pPr>
            <a:endParaRPr lang="en-US" sz="600" b="1" dirty="0"/>
          </a:p>
          <a:p>
            <a:pPr marL="342900" indent="-342900">
              <a:lnSpc>
                <a:spcPct val="70000"/>
              </a:lnSpc>
              <a:spcBef>
                <a:spcPct val="20000"/>
              </a:spcBef>
              <a:defRPr/>
            </a:pPr>
            <a:r>
              <a:rPr lang="en-US" sz="1400" b="1" dirty="0">
                <a:solidFill>
                  <a:srgbClr val="FF0000"/>
                </a:solidFill>
              </a:rPr>
              <a:t>		Almost Always Absolute Liability </a:t>
            </a:r>
          </a:p>
          <a:p>
            <a:pPr marL="342900" indent="-342900">
              <a:lnSpc>
                <a:spcPct val="70000"/>
              </a:lnSpc>
              <a:spcBef>
                <a:spcPct val="20000"/>
              </a:spcBef>
              <a:buFontTx/>
              <a:buChar char="•"/>
              <a:defRPr/>
            </a:pPr>
            <a:endParaRPr lang="en-US" sz="600" b="1" dirty="0"/>
          </a:p>
          <a:p>
            <a:pPr marL="342900" indent="-342900">
              <a:lnSpc>
                <a:spcPct val="70000"/>
              </a:lnSpc>
              <a:spcBef>
                <a:spcPct val="20000"/>
              </a:spcBef>
              <a:defRPr/>
            </a:pPr>
            <a:r>
              <a:rPr lang="en-US" sz="1400" b="1" dirty="0"/>
              <a:t>	Although a </a:t>
            </a:r>
            <a:r>
              <a:rPr lang="en-US" sz="1400" b="1" dirty="0" err="1"/>
              <a:t>bailee</a:t>
            </a:r>
            <a:r>
              <a:rPr lang="en-US" sz="1400" b="1" dirty="0"/>
              <a:t> is held only to a standard of reasonable care with respect to protection and preservation of the bailed chattel, they are absolutely liable for improperly delivering the bailed chattel to someone other than the </a:t>
            </a:r>
            <a:r>
              <a:rPr lang="en-US" sz="1400" b="1" dirty="0" err="1"/>
              <a:t>bailor</a:t>
            </a:r>
            <a:r>
              <a:rPr lang="en-US" sz="1400" b="1" dirty="0"/>
              <a:t>.   Such </a:t>
            </a:r>
            <a:r>
              <a:rPr lang="en-US" sz="1400" b="1" dirty="0" err="1"/>
              <a:t>misdelivery</a:t>
            </a:r>
            <a:r>
              <a:rPr lang="en-US" sz="1400" b="1" dirty="0"/>
              <a:t> is a breach of the bailment and a conversion of the bailed chattel. Therefore, the liability is absolute and not based on negligence. </a:t>
            </a:r>
          </a:p>
          <a:p>
            <a:pPr marL="342900" indent="-342900">
              <a:lnSpc>
                <a:spcPct val="70000"/>
              </a:lnSpc>
              <a:spcBef>
                <a:spcPct val="20000"/>
              </a:spcBef>
              <a:buFontTx/>
              <a:buChar char="•"/>
              <a:defRPr/>
            </a:pPr>
            <a:endParaRPr lang="en-US" sz="600" b="1" dirty="0"/>
          </a:p>
          <a:p>
            <a:pPr marL="342900" indent="-342900">
              <a:lnSpc>
                <a:spcPct val="70000"/>
              </a:lnSpc>
              <a:spcBef>
                <a:spcPct val="20000"/>
              </a:spcBef>
              <a:defRPr/>
            </a:pPr>
            <a:r>
              <a:rPr lang="en-US" sz="1400" b="1" dirty="0"/>
              <a:t>		</a:t>
            </a:r>
            <a:r>
              <a:rPr lang="en-US" sz="1400" b="1" dirty="0">
                <a:solidFill>
                  <a:srgbClr val="FF0000"/>
                </a:solidFill>
              </a:rPr>
              <a:t>Exceptions - </a:t>
            </a:r>
            <a:r>
              <a:rPr lang="en-US" sz="1400" b="1" dirty="0"/>
              <a:t>Adverse Claimants and Contractual Limitation of Liability </a:t>
            </a:r>
          </a:p>
          <a:p>
            <a:pPr marL="342900" indent="-342900">
              <a:lnSpc>
                <a:spcPct val="70000"/>
              </a:lnSpc>
              <a:spcBef>
                <a:spcPct val="20000"/>
              </a:spcBef>
              <a:defRPr/>
            </a:pPr>
            <a:endParaRPr lang="en-US" sz="1400" b="1" dirty="0"/>
          </a:p>
          <a:p>
            <a:pPr marL="342900" indent="-342900" algn="just">
              <a:lnSpc>
                <a:spcPct val="70000"/>
              </a:lnSpc>
              <a:spcBef>
                <a:spcPct val="20000"/>
              </a:spcBef>
              <a:defRPr/>
            </a:pPr>
            <a:endParaRPr lang="en-US" sz="1400" b="1" dirty="0"/>
          </a:p>
        </p:txBody>
      </p:sp>
      <p:sp>
        <p:nvSpPr>
          <p:cNvPr id="20484" name="Slide Number Placeholder 4"/>
          <p:cNvSpPr>
            <a:spLocks noGrp="1"/>
          </p:cNvSpPr>
          <p:nvPr>
            <p:ph type="sldNum" sz="quarter" idx="12"/>
          </p:nvPr>
        </p:nvSpPr>
        <p:spPr>
          <a:noFill/>
        </p:spPr>
        <p:txBody>
          <a:bodyPr/>
          <a:lstStyle/>
          <a:p>
            <a:fld id="{4275BAC4-2046-407F-BE84-D3F969FC279F}" type="slidenum">
              <a:rPr lang="en-US" smtClean="0"/>
              <a:pPr/>
              <a:t>19</a:t>
            </a:fld>
            <a:endParaRPr lang="en-US" smtClean="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3"/>
          <p:cNvPicPr>
            <a:picLocks noChangeAspect="1" noChangeArrowheads="1"/>
          </p:cNvPicPr>
          <p:nvPr/>
        </p:nvPicPr>
        <p:blipFill>
          <a:blip r:embed="rId2" cstate="print"/>
          <a:srcRect/>
          <a:stretch>
            <a:fillRect/>
          </a:stretch>
        </p:blipFill>
        <p:spPr bwMode="auto">
          <a:xfrm>
            <a:off x="228600" y="914400"/>
            <a:ext cx="8686800" cy="5791200"/>
          </a:xfrm>
          <a:prstGeom prst="rect">
            <a:avLst/>
          </a:prstGeom>
          <a:noFill/>
          <a:ln w="9525">
            <a:noFill/>
            <a:miter lim="800000"/>
            <a:headEnd/>
            <a:tailEnd/>
          </a:ln>
        </p:spPr>
      </p:pic>
      <p:sp>
        <p:nvSpPr>
          <p:cNvPr id="5" name="TextBox 4"/>
          <p:cNvSpPr txBox="1"/>
          <p:nvPr/>
        </p:nvSpPr>
        <p:spPr>
          <a:xfrm>
            <a:off x="685800" y="1905000"/>
            <a:ext cx="7696200" cy="2351088"/>
          </a:xfrm>
          <a:prstGeom prst="rect">
            <a:avLst/>
          </a:prstGeom>
          <a:solidFill>
            <a:schemeClr val="accent3"/>
          </a:solidFill>
        </p:spPr>
        <p:txBody>
          <a:bodyPr>
            <a:spAutoFit/>
          </a:bodyPr>
          <a:lstStyle/>
          <a:p>
            <a:pPr>
              <a:lnSpc>
                <a:spcPct val="80000"/>
              </a:lnSpc>
              <a:defRPr/>
            </a:pPr>
            <a:r>
              <a:rPr lang="en-US" sz="3200" b="1" dirty="0">
                <a:latin typeface="Arial" pitchFamily="34" charset="0"/>
              </a:rPr>
              <a:t>Last Time – We Spoke About:</a:t>
            </a:r>
          </a:p>
          <a:p>
            <a:pPr>
              <a:defRPr/>
            </a:pPr>
            <a:endParaRPr lang="en-US" sz="600" b="1" dirty="0">
              <a:latin typeface="Arial" pitchFamily="34" charset="0"/>
            </a:endParaRPr>
          </a:p>
          <a:p>
            <a:pPr marL="342900" indent="-342900">
              <a:spcBef>
                <a:spcPct val="20000"/>
              </a:spcBef>
              <a:buFontTx/>
              <a:buChar char="•"/>
              <a:defRPr/>
            </a:pPr>
            <a:r>
              <a:rPr lang="en-US" sz="2400" b="1" dirty="0">
                <a:solidFill>
                  <a:srgbClr val="006600"/>
                </a:solidFill>
              </a:rPr>
              <a:t>Part One: A Continuation of Exercising Rights in Personal Property – Including:</a:t>
            </a:r>
            <a:endParaRPr lang="en-US" sz="2400" dirty="0">
              <a:solidFill>
                <a:srgbClr val="0033CC"/>
              </a:solidFill>
            </a:endParaRPr>
          </a:p>
          <a:p>
            <a:pPr marL="342900" indent="-342900">
              <a:spcBef>
                <a:spcPct val="20000"/>
              </a:spcBef>
              <a:defRPr/>
            </a:pPr>
            <a:r>
              <a:rPr lang="en-US" sz="2400" dirty="0">
                <a:solidFill>
                  <a:srgbClr val="C00000"/>
                </a:solidFill>
              </a:rPr>
              <a:t>	- </a:t>
            </a:r>
            <a:r>
              <a:rPr lang="en-US" sz="2400" b="1" i="1" dirty="0">
                <a:solidFill>
                  <a:srgbClr val="C00000"/>
                </a:solidFill>
              </a:rPr>
              <a:t>Liens and Security Interests</a:t>
            </a:r>
          </a:p>
          <a:p>
            <a:pPr marL="342900" indent="-342900">
              <a:spcBef>
                <a:spcPct val="20000"/>
              </a:spcBef>
              <a:defRPr/>
            </a:pPr>
            <a:r>
              <a:rPr lang="en-US" sz="2400" b="1" i="1" dirty="0">
                <a:solidFill>
                  <a:srgbClr val="C00000"/>
                </a:solidFill>
              </a:rPr>
              <a:t>	</a:t>
            </a:r>
            <a:r>
              <a:rPr lang="en-US" sz="2400" b="1" dirty="0">
                <a:solidFill>
                  <a:srgbClr val="0033CC"/>
                </a:solidFill>
              </a:rPr>
              <a:t>So here we go.</a:t>
            </a:r>
            <a:endParaRPr lang="en-US" sz="1600" b="1" i="1" dirty="0">
              <a:solidFill>
                <a:srgbClr val="C00000"/>
              </a:solidFill>
            </a:endParaRPr>
          </a:p>
        </p:txBody>
      </p:sp>
      <p:sp>
        <p:nvSpPr>
          <p:cNvPr id="3076" name="Slide Number Placeholder 5"/>
          <p:cNvSpPr>
            <a:spLocks noGrp="1"/>
          </p:cNvSpPr>
          <p:nvPr>
            <p:ph type="sldNum" sz="quarter" idx="12"/>
          </p:nvPr>
        </p:nvSpPr>
        <p:spPr>
          <a:noFill/>
        </p:spPr>
        <p:txBody>
          <a:bodyPr/>
          <a:lstStyle/>
          <a:p>
            <a:fld id="{F6F57C58-8BDA-42BC-853B-EA116C4CB907}" type="slidenum">
              <a:rPr lang="en-US" smtClean="0"/>
              <a:pPr/>
              <a:t>2</a:t>
            </a:fld>
            <a:endParaRPr lang="en-US" smtClean="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ChangeArrowheads="1"/>
          </p:cNvSpPr>
          <p:nvPr/>
        </p:nvSpPr>
        <p:spPr bwMode="auto">
          <a:xfrm>
            <a:off x="457200" y="274638"/>
            <a:ext cx="8229600" cy="1143000"/>
          </a:xfrm>
          <a:prstGeom prst="rect">
            <a:avLst/>
          </a:prstGeom>
          <a:noFill/>
          <a:ln w="9525">
            <a:noFill/>
            <a:miter lim="800000"/>
            <a:headEnd/>
            <a:tailEnd/>
          </a:ln>
        </p:spPr>
        <p:txBody>
          <a:bodyPr anchor="ctr"/>
          <a:lstStyle/>
          <a:p>
            <a:pPr algn="ctr"/>
            <a:endParaRPr lang="en-US" sz="4400">
              <a:solidFill>
                <a:schemeClr val="tx2"/>
              </a:solidFill>
            </a:endParaRPr>
          </a:p>
        </p:txBody>
      </p:sp>
      <p:sp>
        <p:nvSpPr>
          <p:cNvPr id="57348" name="Rectangle 3"/>
          <p:cNvSpPr>
            <a:spLocks noChangeArrowheads="1"/>
          </p:cNvSpPr>
          <p:nvPr/>
        </p:nvSpPr>
        <p:spPr bwMode="auto">
          <a:xfrm>
            <a:off x="304800" y="990600"/>
            <a:ext cx="8610600" cy="5867400"/>
          </a:xfrm>
          <a:prstGeom prst="rect">
            <a:avLst/>
          </a:prstGeom>
          <a:noFill/>
          <a:ln w="9525">
            <a:noFill/>
            <a:miter lim="800000"/>
            <a:headEnd/>
            <a:tailEnd/>
          </a:ln>
        </p:spPr>
        <p:txBody>
          <a:bodyPr/>
          <a:lstStyle/>
          <a:p>
            <a:pPr marL="342900" indent="-342900">
              <a:spcBef>
                <a:spcPts val="0"/>
              </a:spcBef>
              <a:defRPr/>
            </a:pPr>
            <a:r>
              <a:rPr lang="en-US" sz="3200" b="1" dirty="0" err="1">
                <a:solidFill>
                  <a:srgbClr val="CC0000"/>
                </a:solidFill>
              </a:rPr>
              <a:t>BAILMENTS</a:t>
            </a:r>
            <a:endParaRPr lang="en-US" sz="2400" b="1" dirty="0">
              <a:solidFill>
                <a:srgbClr val="CC0000"/>
              </a:solidFill>
            </a:endParaRPr>
          </a:p>
          <a:p>
            <a:pPr marL="342900" indent="-342900">
              <a:spcBef>
                <a:spcPts val="0"/>
              </a:spcBef>
              <a:defRPr/>
            </a:pPr>
            <a:r>
              <a:rPr lang="en-US" sz="2400" b="1" dirty="0">
                <a:solidFill>
                  <a:srgbClr val="0033CC"/>
                </a:solidFill>
              </a:rPr>
              <a:t>REIMBURSEMENT AND COMPENSATION</a:t>
            </a:r>
          </a:p>
          <a:p>
            <a:pPr marL="342900" indent="-342900" algn="just">
              <a:spcBef>
                <a:spcPts val="0"/>
              </a:spcBef>
              <a:defRPr/>
            </a:pPr>
            <a:r>
              <a:rPr lang="en-US" sz="2000" b="1" dirty="0">
                <a:solidFill>
                  <a:schemeClr val="accent1">
                    <a:lumMod val="25000"/>
                  </a:schemeClr>
                </a:solidFill>
              </a:rPr>
              <a:t>	1. Reimbursement </a:t>
            </a:r>
          </a:p>
          <a:p>
            <a:pPr marL="342900" indent="-342900" algn="just">
              <a:spcBef>
                <a:spcPts val="0"/>
              </a:spcBef>
              <a:defRPr/>
            </a:pPr>
            <a:r>
              <a:rPr lang="en-US" sz="1600" b="1" dirty="0"/>
              <a:t>	The general rule is that ordinary expenses must be borne by he </a:t>
            </a:r>
            <a:r>
              <a:rPr lang="en-US" sz="1600" b="1" dirty="0" err="1"/>
              <a:t>bailee</a:t>
            </a:r>
            <a:r>
              <a:rPr lang="en-US" sz="1600" b="1" dirty="0"/>
              <a:t> and extraordinary expenses by the </a:t>
            </a:r>
            <a:r>
              <a:rPr lang="en-US" sz="1600" b="1" dirty="0" err="1"/>
              <a:t>bailor</a:t>
            </a:r>
            <a:r>
              <a:rPr lang="en-US" sz="1600" b="1" dirty="0"/>
              <a:t>.</a:t>
            </a:r>
            <a:endParaRPr lang="en-US" sz="500" b="1" dirty="0"/>
          </a:p>
          <a:p>
            <a:pPr marL="342900" indent="-342900" algn="just">
              <a:spcBef>
                <a:spcPts val="0"/>
              </a:spcBef>
              <a:defRPr/>
            </a:pPr>
            <a:r>
              <a:rPr lang="en-US" sz="500" b="1" dirty="0"/>
              <a:t>  </a:t>
            </a:r>
          </a:p>
          <a:p>
            <a:pPr marL="342900" indent="-342900" algn="just">
              <a:spcBef>
                <a:spcPts val="0"/>
              </a:spcBef>
              <a:defRPr/>
            </a:pPr>
            <a:r>
              <a:rPr lang="en-US" sz="1600" b="1" dirty="0"/>
              <a:t>	Consequently, if the </a:t>
            </a:r>
            <a:r>
              <a:rPr lang="en-US" sz="1600" b="1" dirty="0" err="1"/>
              <a:t>bailee</a:t>
            </a:r>
            <a:r>
              <a:rPr lang="en-US" sz="1600" b="1" dirty="0"/>
              <a:t> pays an extraordinary expense, not incurred through their own fault, they are entitled to reimbursement from the </a:t>
            </a:r>
            <a:r>
              <a:rPr lang="en-US" sz="1600" b="1" dirty="0" err="1"/>
              <a:t>bailor</a:t>
            </a:r>
            <a:r>
              <a:rPr lang="en-US" sz="1600" b="1" dirty="0"/>
              <a:t> with respect to such expense.</a:t>
            </a:r>
            <a:endParaRPr lang="en-US" sz="500" b="1" dirty="0"/>
          </a:p>
          <a:p>
            <a:pPr marL="342900" indent="-342900" algn="just">
              <a:spcBef>
                <a:spcPts val="0"/>
              </a:spcBef>
              <a:defRPr/>
            </a:pPr>
            <a:r>
              <a:rPr lang="en-US" sz="500" b="1" dirty="0"/>
              <a:t>  </a:t>
            </a:r>
          </a:p>
          <a:p>
            <a:pPr marL="342900" indent="-342900" algn="just">
              <a:spcBef>
                <a:spcPts val="0"/>
              </a:spcBef>
              <a:defRPr/>
            </a:pPr>
            <a:r>
              <a:rPr lang="en-US" sz="1600" b="1" dirty="0"/>
              <a:t>	For example, in the rental of a car, the cost of gasoline, oil, and such minor repairs as fixing a flat tire, would be ordinary expenses.</a:t>
            </a:r>
            <a:r>
              <a:rPr lang="en-US" sz="500" b="1" dirty="0"/>
              <a:t>  </a:t>
            </a:r>
          </a:p>
          <a:p>
            <a:pPr marL="342900" indent="-342900" algn="just">
              <a:spcBef>
                <a:spcPts val="0"/>
              </a:spcBef>
              <a:defRPr/>
            </a:pPr>
            <a:endParaRPr lang="en-US" sz="500" b="1" dirty="0"/>
          </a:p>
          <a:p>
            <a:pPr marL="342900" indent="-342900" algn="just">
              <a:spcBef>
                <a:spcPts val="0"/>
              </a:spcBef>
              <a:defRPr/>
            </a:pPr>
            <a:r>
              <a:rPr lang="en-US" sz="1600" b="1" dirty="0"/>
              <a:t>	The cost of a new tire and tube, necessitated by a blowout (there being no spare tire), or the repair of a broken axle would be extraordinary expenses. </a:t>
            </a:r>
          </a:p>
          <a:p>
            <a:pPr marL="342900" indent="-342900" algn="just">
              <a:spcBef>
                <a:spcPts val="0"/>
              </a:spcBef>
              <a:buFontTx/>
              <a:buChar char="•"/>
              <a:defRPr/>
            </a:pPr>
            <a:endParaRPr lang="en-US" sz="600" b="1" dirty="0">
              <a:solidFill>
                <a:srgbClr val="000099"/>
              </a:solidFill>
            </a:endParaRPr>
          </a:p>
          <a:p>
            <a:pPr marL="342900" indent="-342900" algn="just">
              <a:spcBef>
                <a:spcPts val="0"/>
              </a:spcBef>
              <a:defRPr/>
            </a:pPr>
            <a:r>
              <a:rPr lang="en-US" sz="2000" b="1" dirty="0">
                <a:solidFill>
                  <a:schemeClr val="accent1">
                    <a:lumMod val="25000"/>
                  </a:schemeClr>
                </a:solidFill>
              </a:rPr>
              <a:t>	2. Compensation </a:t>
            </a:r>
          </a:p>
          <a:p>
            <a:pPr marL="342900" indent="-342900" algn="just">
              <a:spcBef>
                <a:spcPts val="0"/>
              </a:spcBef>
              <a:defRPr/>
            </a:pPr>
            <a:r>
              <a:rPr lang="en-US" sz="1600" b="1" dirty="0"/>
              <a:t>	In a bailment for the mutual benefit of the </a:t>
            </a:r>
            <a:r>
              <a:rPr lang="en-US" sz="1600" b="1" dirty="0" err="1"/>
              <a:t>bailor</a:t>
            </a:r>
            <a:r>
              <a:rPr lang="en-US" sz="1600" b="1" dirty="0"/>
              <a:t> and the </a:t>
            </a:r>
            <a:r>
              <a:rPr lang="en-US" sz="1600" b="1" dirty="0" err="1"/>
              <a:t>bailee</a:t>
            </a:r>
            <a:r>
              <a:rPr lang="en-US" sz="1600" b="1" dirty="0"/>
              <a:t>, the </a:t>
            </a:r>
            <a:r>
              <a:rPr lang="en-US" sz="1600" b="1" dirty="0" err="1"/>
              <a:t>bailee</a:t>
            </a:r>
            <a:r>
              <a:rPr lang="en-US" sz="1600" b="1" dirty="0"/>
              <a:t> is entitled to receive the agreed compensation for their services or, in the absence of such agreement, the reasonable value of such services.</a:t>
            </a:r>
            <a:r>
              <a:rPr lang="en-US" sz="500" b="1" dirty="0"/>
              <a:t>  </a:t>
            </a:r>
          </a:p>
          <a:p>
            <a:pPr marL="342900" indent="-342900" algn="just">
              <a:spcBef>
                <a:spcPts val="0"/>
              </a:spcBef>
              <a:defRPr/>
            </a:pPr>
            <a:endParaRPr lang="en-US" sz="500" b="1" dirty="0"/>
          </a:p>
          <a:p>
            <a:pPr marL="342900" indent="-342900" algn="just">
              <a:spcBef>
                <a:spcPts val="0"/>
              </a:spcBef>
              <a:defRPr/>
            </a:pPr>
            <a:r>
              <a:rPr lang="en-US" sz="1600" b="1" dirty="0"/>
              <a:t>	In other types of </a:t>
            </a:r>
            <a:r>
              <a:rPr lang="en-US" sz="1600" b="1" dirty="0" err="1"/>
              <a:t>bailments</a:t>
            </a:r>
            <a:r>
              <a:rPr lang="en-US" sz="1600" b="1" dirty="0"/>
              <a:t> (</a:t>
            </a:r>
            <a:r>
              <a:rPr lang="en-US" sz="1600" b="1" dirty="0" err="1"/>
              <a:t>ie</a:t>
            </a:r>
            <a:r>
              <a:rPr lang="en-US" sz="1600" b="1" dirty="0"/>
              <a:t>., gratuitous, sole benefit of </a:t>
            </a:r>
            <a:r>
              <a:rPr lang="en-US" sz="1600" b="1" dirty="0" err="1"/>
              <a:t>bailee</a:t>
            </a:r>
            <a:r>
              <a:rPr lang="en-US" sz="1600" b="1" dirty="0"/>
              <a:t> or </a:t>
            </a:r>
            <a:r>
              <a:rPr lang="en-US" sz="1600" b="1" dirty="0" err="1"/>
              <a:t>bailor</a:t>
            </a:r>
            <a:r>
              <a:rPr lang="en-US" sz="1600" b="1" dirty="0"/>
              <a:t>), however, the </a:t>
            </a:r>
            <a:r>
              <a:rPr lang="en-US" sz="1600" b="1" dirty="0" err="1"/>
              <a:t>bailee</a:t>
            </a:r>
            <a:r>
              <a:rPr lang="en-US" sz="1600" b="1" dirty="0"/>
              <a:t> is entitled to no compensation. </a:t>
            </a:r>
          </a:p>
        </p:txBody>
      </p:sp>
      <p:sp>
        <p:nvSpPr>
          <p:cNvPr id="21508" name="Slide Number Placeholder 4"/>
          <p:cNvSpPr>
            <a:spLocks noGrp="1"/>
          </p:cNvSpPr>
          <p:nvPr>
            <p:ph type="sldNum" sz="quarter" idx="12"/>
          </p:nvPr>
        </p:nvSpPr>
        <p:spPr>
          <a:noFill/>
        </p:spPr>
        <p:txBody>
          <a:bodyPr/>
          <a:lstStyle/>
          <a:p>
            <a:fld id="{82940166-B750-47FE-8410-C705D3DABE63}" type="slidenum">
              <a:rPr lang="en-US" smtClean="0"/>
              <a:pPr/>
              <a:t>20</a:t>
            </a:fld>
            <a:endParaRPr lang="en-US" smtClean="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ChangeArrowheads="1"/>
          </p:cNvSpPr>
          <p:nvPr/>
        </p:nvSpPr>
        <p:spPr bwMode="auto">
          <a:xfrm>
            <a:off x="457200" y="274638"/>
            <a:ext cx="8229600" cy="1143000"/>
          </a:xfrm>
          <a:prstGeom prst="rect">
            <a:avLst/>
          </a:prstGeom>
          <a:noFill/>
          <a:ln w="9525">
            <a:noFill/>
            <a:miter lim="800000"/>
            <a:headEnd/>
            <a:tailEnd/>
          </a:ln>
        </p:spPr>
        <p:txBody>
          <a:bodyPr anchor="ctr"/>
          <a:lstStyle/>
          <a:p>
            <a:pPr algn="ctr"/>
            <a:endParaRPr lang="en-US" sz="4400">
              <a:solidFill>
                <a:schemeClr val="tx2"/>
              </a:solidFill>
            </a:endParaRPr>
          </a:p>
        </p:txBody>
      </p:sp>
      <p:sp>
        <p:nvSpPr>
          <p:cNvPr id="58372" name="Rectangle 3"/>
          <p:cNvSpPr>
            <a:spLocks noChangeArrowheads="1"/>
          </p:cNvSpPr>
          <p:nvPr/>
        </p:nvSpPr>
        <p:spPr bwMode="auto">
          <a:xfrm>
            <a:off x="304800" y="1066800"/>
            <a:ext cx="8610600" cy="5181600"/>
          </a:xfrm>
          <a:prstGeom prst="rect">
            <a:avLst/>
          </a:prstGeom>
          <a:noFill/>
          <a:ln w="9525">
            <a:noFill/>
            <a:miter lim="800000"/>
            <a:headEnd/>
            <a:tailEnd/>
          </a:ln>
        </p:spPr>
        <p:txBody>
          <a:bodyPr/>
          <a:lstStyle/>
          <a:p>
            <a:pPr marL="342900" indent="-342900">
              <a:lnSpc>
                <a:spcPct val="85000"/>
              </a:lnSpc>
              <a:spcBef>
                <a:spcPct val="20000"/>
              </a:spcBef>
              <a:defRPr/>
            </a:pPr>
            <a:r>
              <a:rPr lang="en-US" sz="3200" b="1" dirty="0" err="1">
                <a:solidFill>
                  <a:srgbClr val="CC0000"/>
                </a:solidFill>
              </a:rPr>
              <a:t>BAILMENTS</a:t>
            </a:r>
            <a:r>
              <a:rPr lang="en-US" sz="2400" b="1" dirty="0">
                <a:solidFill>
                  <a:srgbClr val="CC0000"/>
                </a:solidFill>
              </a:rPr>
              <a:t> </a:t>
            </a:r>
            <a:endParaRPr lang="en-US" sz="600" b="1" dirty="0">
              <a:solidFill>
                <a:srgbClr val="CC0000"/>
              </a:solidFill>
            </a:endParaRPr>
          </a:p>
          <a:p>
            <a:pPr marL="342900" indent="-342900">
              <a:spcBef>
                <a:spcPct val="20000"/>
              </a:spcBef>
              <a:defRPr/>
            </a:pPr>
            <a:r>
              <a:rPr lang="en-US" sz="2400" b="1" dirty="0">
                <a:solidFill>
                  <a:srgbClr val="0033CC"/>
                </a:solidFill>
              </a:rPr>
              <a:t>TERMINATION</a:t>
            </a:r>
            <a:r>
              <a:rPr lang="en-US" sz="2400" b="1" dirty="0"/>
              <a:t> </a:t>
            </a:r>
          </a:p>
          <a:p>
            <a:pPr marL="342900" indent="-342900">
              <a:spcBef>
                <a:spcPct val="20000"/>
              </a:spcBef>
              <a:buFontTx/>
              <a:buChar char="•"/>
              <a:defRPr/>
            </a:pPr>
            <a:endParaRPr lang="en-US" sz="600" dirty="0"/>
          </a:p>
          <a:p>
            <a:pPr marL="342900" indent="-342900">
              <a:spcBef>
                <a:spcPct val="20000"/>
              </a:spcBef>
              <a:defRPr/>
            </a:pPr>
            <a:r>
              <a:rPr lang="en-US" sz="1600" b="1" dirty="0"/>
              <a:t>	</a:t>
            </a:r>
            <a:r>
              <a:rPr lang="en-US" b="1" dirty="0"/>
              <a:t>Generally, a bailment may be terminated by agreement </a:t>
            </a:r>
          </a:p>
          <a:p>
            <a:pPr marL="342900" indent="-342900">
              <a:spcBef>
                <a:spcPct val="20000"/>
              </a:spcBef>
              <a:defRPr/>
            </a:pPr>
            <a:r>
              <a:rPr lang="en-US" b="1" dirty="0"/>
              <a:t>	or by conduct of the parties. </a:t>
            </a:r>
          </a:p>
          <a:p>
            <a:pPr marL="342900" indent="-342900">
              <a:spcBef>
                <a:spcPct val="20000"/>
              </a:spcBef>
              <a:buFontTx/>
              <a:buChar char="•"/>
              <a:defRPr/>
            </a:pPr>
            <a:endParaRPr lang="en-US" sz="600" b="1" dirty="0">
              <a:solidFill>
                <a:srgbClr val="000099"/>
              </a:solidFill>
            </a:endParaRPr>
          </a:p>
          <a:p>
            <a:pPr marL="342900" indent="-342900">
              <a:spcBef>
                <a:spcPct val="20000"/>
              </a:spcBef>
              <a:defRPr/>
            </a:pPr>
            <a:r>
              <a:rPr lang="en-US" sz="2000" b="1" dirty="0">
                <a:solidFill>
                  <a:schemeClr val="accent1">
                    <a:lumMod val="25000"/>
                  </a:schemeClr>
                </a:solidFill>
              </a:rPr>
              <a:t>	1. By Agreement </a:t>
            </a:r>
          </a:p>
          <a:p>
            <a:pPr marL="342900" indent="-342900">
              <a:spcBef>
                <a:spcPct val="20000"/>
              </a:spcBef>
              <a:buFontTx/>
              <a:buChar char="•"/>
              <a:defRPr/>
            </a:pPr>
            <a:endParaRPr lang="en-US" sz="600" b="1" dirty="0"/>
          </a:p>
          <a:p>
            <a:pPr marL="342900" indent="-342900">
              <a:spcBef>
                <a:spcPct val="20000"/>
              </a:spcBef>
              <a:defRPr/>
            </a:pPr>
            <a:r>
              <a:rPr lang="en-US" sz="1600" b="1" dirty="0"/>
              <a:t>	</a:t>
            </a:r>
            <a:r>
              <a:rPr lang="en-US" b="1" dirty="0"/>
              <a:t>The mere lapse of a specified time for the accomplishment of the purpose terminates a bailment. [</a:t>
            </a:r>
            <a:r>
              <a:rPr lang="en-US" b="1" dirty="0" err="1"/>
              <a:t>Rentways</a:t>
            </a:r>
            <a:r>
              <a:rPr lang="en-US" b="1" dirty="0"/>
              <a:t>, </a:t>
            </a:r>
            <a:r>
              <a:rPr lang="en-US" b="1" dirty="0" err="1"/>
              <a:t>lnc</a:t>
            </a:r>
            <a:r>
              <a:rPr lang="en-US" b="1" dirty="0"/>
              <a:t>. v. O'Neill Milk &amp; Cream Co., 308 N.Y. 342 (1955)] </a:t>
            </a:r>
          </a:p>
          <a:p>
            <a:pPr marL="342900" indent="-342900">
              <a:spcBef>
                <a:spcPct val="20000"/>
              </a:spcBef>
              <a:buFontTx/>
              <a:buChar char="•"/>
              <a:defRPr/>
            </a:pPr>
            <a:endParaRPr lang="en-US" sz="600" b="1" dirty="0">
              <a:solidFill>
                <a:srgbClr val="CC0000"/>
              </a:solidFill>
            </a:endParaRPr>
          </a:p>
          <a:p>
            <a:pPr marL="342900" indent="-342900">
              <a:spcBef>
                <a:spcPct val="20000"/>
              </a:spcBef>
              <a:defRPr/>
            </a:pPr>
            <a:r>
              <a:rPr lang="en-US" sz="1600" b="1" dirty="0">
                <a:solidFill>
                  <a:srgbClr val="CC0000"/>
                </a:solidFill>
              </a:rPr>
              <a:t>	</a:t>
            </a:r>
            <a:r>
              <a:rPr lang="en-US" sz="2000" b="1" dirty="0">
                <a:solidFill>
                  <a:schemeClr val="accent1">
                    <a:lumMod val="25000"/>
                  </a:schemeClr>
                </a:solidFill>
              </a:rPr>
              <a:t>2. By Conduct of the Parties </a:t>
            </a:r>
          </a:p>
          <a:p>
            <a:pPr marL="342900" indent="-342900">
              <a:spcBef>
                <a:spcPct val="20000"/>
              </a:spcBef>
              <a:buFontTx/>
              <a:buChar char="•"/>
              <a:defRPr/>
            </a:pPr>
            <a:endParaRPr lang="en-US" sz="600" b="1" dirty="0">
              <a:solidFill>
                <a:srgbClr val="CC0000"/>
              </a:solidFill>
            </a:endParaRPr>
          </a:p>
          <a:p>
            <a:pPr marL="342900" indent="-342900">
              <a:spcBef>
                <a:spcPct val="20000"/>
              </a:spcBef>
              <a:defRPr/>
            </a:pPr>
            <a:r>
              <a:rPr lang="en-US" b="1" dirty="0">
                <a:solidFill>
                  <a:srgbClr val="000099"/>
                </a:solidFill>
              </a:rPr>
              <a:t>	</a:t>
            </a:r>
            <a:r>
              <a:rPr lang="en-US" b="1" dirty="0"/>
              <a:t>Notice to the other party, where the bailment is for an indefinite period, resumption of possession by the </a:t>
            </a:r>
            <a:r>
              <a:rPr lang="en-US" b="1" dirty="0" err="1"/>
              <a:t>bailor</a:t>
            </a:r>
            <a:r>
              <a:rPr lang="en-US" b="1" dirty="0"/>
              <a:t>, mutual agreement, destruction of the property, or misconduct of the </a:t>
            </a:r>
            <a:r>
              <a:rPr lang="en-US" b="1" dirty="0" err="1"/>
              <a:t>bailee</a:t>
            </a:r>
            <a:r>
              <a:rPr lang="en-US" b="1" dirty="0"/>
              <a:t> will terminate a bailment. [</a:t>
            </a:r>
            <a:r>
              <a:rPr lang="en-US" b="1" dirty="0" err="1"/>
              <a:t>Pezzo</a:t>
            </a:r>
            <a:r>
              <a:rPr lang="en-US" b="1" dirty="0"/>
              <a:t> v. </a:t>
            </a:r>
            <a:r>
              <a:rPr lang="en-US" b="1" dirty="0" err="1"/>
              <a:t>Paterno</a:t>
            </a:r>
            <a:r>
              <a:rPr lang="en-US" b="1" dirty="0"/>
              <a:t>, 277 </a:t>
            </a:r>
            <a:r>
              <a:rPr lang="en-US" b="1" dirty="0" err="1"/>
              <a:t>AD.</a:t>
            </a:r>
            <a:r>
              <a:rPr lang="en-US" b="1" dirty="0"/>
              <a:t> 496(1950), </a:t>
            </a:r>
            <a:r>
              <a:rPr lang="en-US" b="1" dirty="0" err="1"/>
              <a:t>rev'd</a:t>
            </a:r>
            <a:r>
              <a:rPr lang="en-US" b="1" dirty="0"/>
              <a:t> on other grounds, 302 N.Y. 884 (1951)] </a:t>
            </a:r>
          </a:p>
        </p:txBody>
      </p:sp>
      <p:sp>
        <p:nvSpPr>
          <p:cNvPr id="22532" name="Slide Number Placeholder 4"/>
          <p:cNvSpPr>
            <a:spLocks noGrp="1"/>
          </p:cNvSpPr>
          <p:nvPr>
            <p:ph type="sldNum" sz="quarter" idx="12"/>
          </p:nvPr>
        </p:nvSpPr>
        <p:spPr>
          <a:noFill/>
        </p:spPr>
        <p:txBody>
          <a:bodyPr/>
          <a:lstStyle/>
          <a:p>
            <a:fld id="{0F795484-6749-4929-ABBE-62A05013C9D3}" type="slidenum">
              <a:rPr lang="en-US" smtClean="0"/>
              <a:pPr/>
              <a:t>21</a:t>
            </a:fld>
            <a:endParaRPr lang="en-US" smtClean="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5"/>
          <p:cNvSpPr>
            <a:spLocks noChangeArrowheads="1"/>
          </p:cNvSpPr>
          <p:nvPr/>
        </p:nvSpPr>
        <p:spPr bwMode="auto">
          <a:xfrm>
            <a:off x="381000" y="1066800"/>
            <a:ext cx="8229600" cy="5410200"/>
          </a:xfrm>
          <a:prstGeom prst="rect">
            <a:avLst/>
          </a:prstGeom>
          <a:noFill/>
          <a:ln w="9525">
            <a:noFill/>
            <a:miter lim="800000"/>
            <a:headEnd/>
            <a:tailEnd/>
          </a:ln>
        </p:spPr>
        <p:txBody>
          <a:bodyPr/>
          <a:lstStyle/>
          <a:p>
            <a:pPr marL="342900" indent="-342900">
              <a:spcBef>
                <a:spcPct val="20000"/>
              </a:spcBef>
              <a:buFontTx/>
              <a:buChar char="•"/>
            </a:pPr>
            <a:r>
              <a:rPr lang="en-US" sz="2400" b="1">
                <a:solidFill>
                  <a:srgbClr val="000099"/>
                </a:solidFill>
              </a:rPr>
              <a:t>Bonus Question of the Day</a:t>
            </a:r>
          </a:p>
          <a:p>
            <a:pPr marL="342900" indent="-342900">
              <a:spcBef>
                <a:spcPct val="20000"/>
              </a:spcBef>
              <a:buFontTx/>
              <a:buChar char="•"/>
            </a:pPr>
            <a:endParaRPr lang="en-US" sz="1000" b="1">
              <a:solidFill>
                <a:srgbClr val="000099"/>
              </a:solidFill>
            </a:endParaRPr>
          </a:p>
          <a:p>
            <a:pPr marL="342900" indent="-342900">
              <a:spcBef>
                <a:spcPct val="20000"/>
              </a:spcBef>
              <a:buFont typeface="Arial" charset="0"/>
              <a:buChar char="•"/>
            </a:pPr>
            <a:r>
              <a:rPr lang="en-US" sz="2400" b="1">
                <a:solidFill>
                  <a:srgbClr val="000099"/>
                </a:solidFill>
              </a:rPr>
              <a:t>For next time – Read Assignments on the Website for Intellectual Property and Criminal Law</a:t>
            </a:r>
          </a:p>
          <a:p>
            <a:pPr marL="342900" indent="-342900">
              <a:spcBef>
                <a:spcPct val="20000"/>
              </a:spcBef>
              <a:buFontTx/>
              <a:buChar char="•"/>
            </a:pPr>
            <a:endParaRPr lang="en-US" sz="2400" b="1">
              <a:solidFill>
                <a:srgbClr val="000099"/>
              </a:solidFill>
            </a:endParaRPr>
          </a:p>
          <a:p>
            <a:pPr marL="342900" indent="-342900">
              <a:spcBef>
                <a:spcPct val="20000"/>
              </a:spcBef>
              <a:buFontTx/>
              <a:buChar char="•"/>
            </a:pPr>
            <a:r>
              <a:rPr lang="en-US" sz="2400" b="1">
                <a:solidFill>
                  <a:srgbClr val="000099"/>
                </a:solidFill>
              </a:rPr>
              <a:t>Questions???</a:t>
            </a:r>
          </a:p>
          <a:p>
            <a:pPr marL="342900" indent="-342900">
              <a:spcBef>
                <a:spcPct val="20000"/>
              </a:spcBef>
              <a:buFontTx/>
              <a:buChar char="•"/>
            </a:pPr>
            <a:endParaRPr lang="en-US" sz="2400" b="1">
              <a:solidFill>
                <a:srgbClr val="000099"/>
              </a:solidFill>
            </a:endParaRPr>
          </a:p>
          <a:p>
            <a:pPr marL="342900" indent="-342900">
              <a:spcBef>
                <a:spcPct val="20000"/>
              </a:spcBef>
              <a:buFontTx/>
              <a:buChar char="•"/>
            </a:pPr>
            <a:r>
              <a:rPr lang="en-US" sz="2400" b="1">
                <a:solidFill>
                  <a:srgbClr val="000099"/>
                </a:solidFill>
              </a:rPr>
              <a:t>Have a Wonderful Week</a:t>
            </a:r>
          </a:p>
          <a:p>
            <a:pPr marL="342900" indent="-342900">
              <a:spcBef>
                <a:spcPct val="20000"/>
              </a:spcBef>
            </a:pPr>
            <a:endParaRPr lang="en-US" sz="2400">
              <a:solidFill>
                <a:srgbClr val="0033CC"/>
              </a:solidFill>
            </a:endParaRPr>
          </a:p>
        </p:txBody>
      </p:sp>
      <p:sp>
        <p:nvSpPr>
          <p:cNvPr id="23555" name="Slide Number Placeholder 3"/>
          <p:cNvSpPr>
            <a:spLocks noGrp="1"/>
          </p:cNvSpPr>
          <p:nvPr>
            <p:ph type="sldNum" sz="quarter" idx="12"/>
          </p:nvPr>
        </p:nvSpPr>
        <p:spPr>
          <a:noFill/>
        </p:spPr>
        <p:txBody>
          <a:bodyPr/>
          <a:lstStyle/>
          <a:p>
            <a:fld id="{5883A0CE-129F-4AE0-88C0-B2E1EBCAAB65}" type="slidenum">
              <a:rPr lang="en-US" smtClean="0"/>
              <a:pPr/>
              <a:t>22</a:t>
            </a:fld>
            <a:endParaRPr lang="en-US" smtClean="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3"/>
          <p:cNvPicPr>
            <a:picLocks noChangeAspect="1" noChangeArrowheads="1"/>
          </p:cNvPicPr>
          <p:nvPr/>
        </p:nvPicPr>
        <p:blipFill>
          <a:blip r:embed="rId2" cstate="print"/>
          <a:srcRect/>
          <a:stretch>
            <a:fillRect/>
          </a:stretch>
        </p:blipFill>
        <p:spPr bwMode="auto">
          <a:xfrm>
            <a:off x="228600" y="914400"/>
            <a:ext cx="8686800" cy="5791200"/>
          </a:xfrm>
          <a:prstGeom prst="rect">
            <a:avLst/>
          </a:prstGeom>
          <a:noFill/>
          <a:ln w="9525">
            <a:noFill/>
            <a:miter lim="800000"/>
            <a:headEnd/>
            <a:tailEnd/>
          </a:ln>
        </p:spPr>
      </p:pic>
      <p:sp>
        <p:nvSpPr>
          <p:cNvPr id="5" name="TextBox 4"/>
          <p:cNvSpPr txBox="1"/>
          <p:nvPr/>
        </p:nvSpPr>
        <p:spPr>
          <a:xfrm>
            <a:off x="685800" y="1905000"/>
            <a:ext cx="7696200" cy="2351088"/>
          </a:xfrm>
          <a:prstGeom prst="rect">
            <a:avLst/>
          </a:prstGeom>
          <a:solidFill>
            <a:schemeClr val="accent3"/>
          </a:solidFill>
        </p:spPr>
        <p:txBody>
          <a:bodyPr>
            <a:spAutoFit/>
          </a:bodyPr>
          <a:lstStyle/>
          <a:p>
            <a:pPr>
              <a:lnSpc>
                <a:spcPct val="80000"/>
              </a:lnSpc>
              <a:defRPr/>
            </a:pPr>
            <a:r>
              <a:rPr lang="en-US" sz="3200" b="1" dirty="0">
                <a:latin typeface="Arial" pitchFamily="34" charset="0"/>
              </a:rPr>
              <a:t>Tonight – We Will Speak About:</a:t>
            </a:r>
          </a:p>
          <a:p>
            <a:pPr>
              <a:defRPr/>
            </a:pPr>
            <a:endParaRPr lang="en-US" sz="600" b="1" dirty="0">
              <a:latin typeface="Arial" pitchFamily="34" charset="0"/>
            </a:endParaRPr>
          </a:p>
          <a:p>
            <a:pPr marL="342900" indent="-342900">
              <a:spcBef>
                <a:spcPct val="20000"/>
              </a:spcBef>
              <a:buFontTx/>
              <a:buChar char="•"/>
              <a:defRPr/>
            </a:pPr>
            <a:r>
              <a:rPr lang="en-US" sz="2400" b="1" dirty="0">
                <a:solidFill>
                  <a:srgbClr val="006600"/>
                </a:solidFill>
              </a:rPr>
              <a:t>Part One: A Continuation of Exercising Rights in Personal Property – Including:</a:t>
            </a:r>
            <a:endParaRPr lang="en-US" sz="2400" dirty="0">
              <a:solidFill>
                <a:srgbClr val="0033CC"/>
              </a:solidFill>
            </a:endParaRPr>
          </a:p>
          <a:p>
            <a:pPr marL="342900" indent="-342900">
              <a:spcBef>
                <a:spcPct val="20000"/>
              </a:spcBef>
              <a:defRPr/>
            </a:pPr>
            <a:r>
              <a:rPr lang="en-US" sz="2400" dirty="0">
                <a:solidFill>
                  <a:srgbClr val="C00000"/>
                </a:solidFill>
              </a:rPr>
              <a:t>	- </a:t>
            </a:r>
            <a:r>
              <a:rPr lang="en-US" sz="2400" b="1" i="1" dirty="0">
                <a:solidFill>
                  <a:srgbClr val="C00000"/>
                </a:solidFill>
              </a:rPr>
              <a:t>Liens and Security Interests</a:t>
            </a:r>
          </a:p>
          <a:p>
            <a:pPr marL="342900" indent="-342900">
              <a:spcBef>
                <a:spcPct val="20000"/>
              </a:spcBef>
              <a:defRPr/>
            </a:pPr>
            <a:r>
              <a:rPr lang="en-US" sz="2400" b="1" i="1" dirty="0">
                <a:solidFill>
                  <a:srgbClr val="C00000"/>
                </a:solidFill>
              </a:rPr>
              <a:t>	</a:t>
            </a:r>
            <a:r>
              <a:rPr lang="en-US" sz="2400" b="1" dirty="0">
                <a:solidFill>
                  <a:srgbClr val="0033CC"/>
                </a:solidFill>
              </a:rPr>
              <a:t>So here we go.</a:t>
            </a:r>
            <a:endParaRPr lang="en-US" sz="1600" b="1" i="1" dirty="0">
              <a:solidFill>
                <a:srgbClr val="C00000"/>
              </a:solidFill>
            </a:endParaRPr>
          </a:p>
        </p:txBody>
      </p:sp>
      <p:sp>
        <p:nvSpPr>
          <p:cNvPr id="4100" name="Slide Number Placeholder 5"/>
          <p:cNvSpPr>
            <a:spLocks noGrp="1"/>
          </p:cNvSpPr>
          <p:nvPr>
            <p:ph type="sldNum" sz="quarter" idx="12"/>
          </p:nvPr>
        </p:nvSpPr>
        <p:spPr>
          <a:noFill/>
        </p:spPr>
        <p:txBody>
          <a:bodyPr/>
          <a:lstStyle/>
          <a:p>
            <a:fld id="{C6AF71C4-01CD-4502-8ED2-E8B536CB6AAD}" type="slidenum">
              <a:rPr lang="en-US" smtClean="0"/>
              <a:pPr/>
              <a:t>3</a:t>
            </a:fld>
            <a:endParaRPr lang="en-US" smtClean="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ChangeArrowheads="1"/>
          </p:cNvSpPr>
          <p:nvPr/>
        </p:nvSpPr>
        <p:spPr bwMode="auto">
          <a:xfrm>
            <a:off x="457200" y="274638"/>
            <a:ext cx="8229600" cy="1143000"/>
          </a:xfrm>
          <a:prstGeom prst="rect">
            <a:avLst/>
          </a:prstGeom>
          <a:noFill/>
          <a:ln w="9525">
            <a:noFill/>
            <a:miter lim="800000"/>
            <a:headEnd/>
            <a:tailEnd/>
          </a:ln>
        </p:spPr>
        <p:txBody>
          <a:bodyPr anchor="ctr"/>
          <a:lstStyle/>
          <a:p>
            <a:pPr algn="ctr"/>
            <a:endParaRPr lang="en-US" sz="4400">
              <a:solidFill>
                <a:schemeClr val="tx2"/>
              </a:solidFill>
            </a:endParaRPr>
          </a:p>
        </p:txBody>
      </p:sp>
      <p:sp>
        <p:nvSpPr>
          <p:cNvPr id="38916" name="Rectangle 3"/>
          <p:cNvSpPr>
            <a:spLocks noChangeArrowheads="1"/>
          </p:cNvSpPr>
          <p:nvPr/>
        </p:nvSpPr>
        <p:spPr bwMode="auto">
          <a:xfrm>
            <a:off x="304800" y="1066800"/>
            <a:ext cx="8534400" cy="5562600"/>
          </a:xfrm>
          <a:prstGeom prst="rect">
            <a:avLst/>
          </a:prstGeom>
          <a:noFill/>
          <a:ln w="9525">
            <a:noFill/>
            <a:miter lim="800000"/>
            <a:headEnd/>
            <a:tailEnd/>
          </a:ln>
        </p:spPr>
        <p:txBody>
          <a:bodyPr/>
          <a:lstStyle/>
          <a:p>
            <a:pPr marL="342900" indent="-342900">
              <a:spcBef>
                <a:spcPct val="20000"/>
              </a:spcBef>
              <a:defRPr/>
            </a:pPr>
            <a:r>
              <a:rPr lang="en-US" sz="3200" b="1" dirty="0" err="1">
                <a:solidFill>
                  <a:srgbClr val="CC0000"/>
                </a:solidFill>
              </a:rPr>
              <a:t>BAILMENTS</a:t>
            </a:r>
            <a:r>
              <a:rPr lang="en-US" sz="2400" b="1" dirty="0">
                <a:solidFill>
                  <a:srgbClr val="CC0000"/>
                </a:solidFill>
              </a:rPr>
              <a:t> </a:t>
            </a:r>
            <a:endParaRPr lang="en-US" sz="600" b="1" dirty="0">
              <a:solidFill>
                <a:srgbClr val="CC0000"/>
              </a:solidFill>
            </a:endParaRPr>
          </a:p>
          <a:p>
            <a:pPr marL="342900" indent="-342900">
              <a:spcBef>
                <a:spcPct val="20000"/>
              </a:spcBef>
              <a:defRPr/>
            </a:pPr>
            <a:r>
              <a:rPr lang="en-US" sz="2400" b="1" dirty="0">
                <a:solidFill>
                  <a:srgbClr val="0033CC"/>
                </a:solidFill>
              </a:rPr>
              <a:t>DEFINITION</a:t>
            </a:r>
            <a:r>
              <a:rPr lang="en-US" sz="2400" b="1" dirty="0"/>
              <a:t> </a:t>
            </a:r>
          </a:p>
          <a:p>
            <a:pPr marL="342900" indent="-342900" algn="just">
              <a:spcBef>
                <a:spcPct val="20000"/>
              </a:spcBef>
              <a:buFontTx/>
              <a:buChar char="•"/>
              <a:defRPr/>
            </a:pPr>
            <a:endParaRPr lang="en-US" sz="600" b="1" dirty="0">
              <a:solidFill>
                <a:srgbClr val="0033CC"/>
              </a:solidFill>
            </a:endParaRPr>
          </a:p>
          <a:p>
            <a:pPr marL="342900" indent="-342900" algn="just">
              <a:spcBef>
                <a:spcPct val="20000"/>
              </a:spcBef>
              <a:defRPr/>
            </a:pPr>
            <a:r>
              <a:rPr lang="en-US" b="1" dirty="0">
                <a:solidFill>
                  <a:srgbClr val="FF0000"/>
                </a:solidFill>
              </a:rPr>
              <a:t>General Definition</a:t>
            </a:r>
          </a:p>
          <a:p>
            <a:pPr marL="342900" indent="-342900" algn="just">
              <a:lnSpc>
                <a:spcPct val="70000"/>
              </a:lnSpc>
              <a:spcBef>
                <a:spcPct val="20000"/>
              </a:spcBef>
              <a:buFontTx/>
              <a:buChar char="•"/>
              <a:defRPr/>
            </a:pPr>
            <a:r>
              <a:rPr lang="en-US" b="1" dirty="0">
                <a:solidFill>
                  <a:srgbClr val="0033CC"/>
                </a:solidFill>
              </a:rPr>
              <a:t>A bailment is the relationship created by the transfer </a:t>
            </a:r>
          </a:p>
          <a:p>
            <a:pPr marL="342900" indent="-342900" algn="just">
              <a:lnSpc>
                <a:spcPct val="70000"/>
              </a:lnSpc>
              <a:spcBef>
                <a:spcPct val="20000"/>
              </a:spcBef>
              <a:defRPr/>
            </a:pPr>
            <a:r>
              <a:rPr lang="en-US" b="1" dirty="0">
                <a:solidFill>
                  <a:srgbClr val="0033CC"/>
                </a:solidFill>
              </a:rPr>
              <a:t>	of possession of an item of personal property </a:t>
            </a:r>
          </a:p>
          <a:p>
            <a:pPr marL="342900" indent="-342900" algn="just">
              <a:lnSpc>
                <a:spcPct val="70000"/>
              </a:lnSpc>
              <a:spcBef>
                <a:spcPct val="20000"/>
              </a:spcBef>
              <a:defRPr/>
            </a:pPr>
            <a:r>
              <a:rPr lang="en-US" b="1" dirty="0">
                <a:solidFill>
                  <a:srgbClr val="0033CC"/>
                </a:solidFill>
              </a:rPr>
              <a:t>	by one called the </a:t>
            </a:r>
            <a:r>
              <a:rPr lang="en-US" b="1" dirty="0" err="1">
                <a:solidFill>
                  <a:srgbClr val="0033CC"/>
                </a:solidFill>
              </a:rPr>
              <a:t>bailor</a:t>
            </a:r>
            <a:r>
              <a:rPr lang="en-US" b="1" dirty="0">
                <a:solidFill>
                  <a:srgbClr val="0033CC"/>
                </a:solidFill>
              </a:rPr>
              <a:t> </a:t>
            </a:r>
          </a:p>
          <a:p>
            <a:pPr marL="342900" indent="-342900" algn="just">
              <a:lnSpc>
                <a:spcPct val="70000"/>
              </a:lnSpc>
              <a:spcBef>
                <a:spcPct val="20000"/>
              </a:spcBef>
              <a:defRPr/>
            </a:pPr>
            <a:r>
              <a:rPr lang="en-US" b="1" dirty="0">
                <a:solidFill>
                  <a:srgbClr val="0033CC"/>
                </a:solidFill>
              </a:rPr>
              <a:t>	to another called the </a:t>
            </a:r>
            <a:r>
              <a:rPr lang="en-US" b="1" dirty="0" err="1">
                <a:solidFill>
                  <a:srgbClr val="0033CC"/>
                </a:solidFill>
              </a:rPr>
              <a:t>bailee</a:t>
            </a:r>
            <a:r>
              <a:rPr lang="en-US" b="1" dirty="0">
                <a:solidFill>
                  <a:srgbClr val="0033CC"/>
                </a:solidFill>
              </a:rPr>
              <a:t> </a:t>
            </a:r>
          </a:p>
          <a:p>
            <a:pPr marL="342900" indent="-342900" algn="just">
              <a:lnSpc>
                <a:spcPct val="70000"/>
              </a:lnSpc>
              <a:spcBef>
                <a:spcPct val="20000"/>
              </a:spcBef>
              <a:defRPr/>
            </a:pPr>
            <a:r>
              <a:rPr lang="en-US" b="1" dirty="0">
                <a:solidFill>
                  <a:srgbClr val="0033CC"/>
                </a:solidFill>
              </a:rPr>
              <a:t>	for the accomplishment of a certain purpose. </a:t>
            </a:r>
          </a:p>
          <a:p>
            <a:pPr marL="342900" indent="-342900" algn="just">
              <a:spcBef>
                <a:spcPct val="20000"/>
              </a:spcBef>
              <a:buFontTx/>
              <a:buChar char="•"/>
              <a:defRPr/>
            </a:pPr>
            <a:endParaRPr lang="en-US" sz="600" b="1" dirty="0">
              <a:solidFill>
                <a:srgbClr val="0033CC"/>
              </a:solidFill>
            </a:endParaRPr>
          </a:p>
          <a:p>
            <a:pPr marL="342900" indent="-342900" algn="just">
              <a:lnSpc>
                <a:spcPct val="80000"/>
              </a:lnSpc>
              <a:spcBef>
                <a:spcPct val="20000"/>
              </a:spcBef>
              <a:buFontTx/>
              <a:buChar char="•"/>
              <a:defRPr/>
            </a:pPr>
            <a:r>
              <a:rPr lang="en-US" b="1" dirty="0">
                <a:solidFill>
                  <a:srgbClr val="0033CC"/>
                </a:solidFill>
              </a:rPr>
              <a:t>Blacks defines Bailment as: </a:t>
            </a:r>
            <a:r>
              <a:rPr lang="en-US" sz="1700" b="1" i="1" dirty="0">
                <a:solidFill>
                  <a:schemeClr val="tx2"/>
                </a:solidFill>
              </a:rPr>
              <a:t>“A delivery of goods or personal property, by one person to another, in trust for the execution of a special object upon or in relation to such goods, beneficial to the </a:t>
            </a:r>
            <a:r>
              <a:rPr lang="en-US" sz="1700" b="1" i="1" dirty="0" err="1">
                <a:solidFill>
                  <a:schemeClr val="tx2"/>
                </a:solidFill>
              </a:rPr>
              <a:t>bailor</a:t>
            </a:r>
            <a:r>
              <a:rPr lang="en-US" sz="1700" b="1" i="1" dirty="0">
                <a:solidFill>
                  <a:schemeClr val="tx2"/>
                </a:solidFill>
              </a:rPr>
              <a:t> or the </a:t>
            </a:r>
            <a:r>
              <a:rPr lang="en-US" sz="1700" b="1" i="1" dirty="0" err="1">
                <a:solidFill>
                  <a:schemeClr val="tx2"/>
                </a:solidFill>
              </a:rPr>
              <a:t>bailee</a:t>
            </a:r>
            <a:r>
              <a:rPr lang="en-US" sz="1700" b="1" i="1" dirty="0">
                <a:solidFill>
                  <a:schemeClr val="tx2"/>
                </a:solidFill>
              </a:rPr>
              <a:t> or both, and upon a contract, express or implied, to perform the trust and carry out such object, and thereupon redeliver the goods to the </a:t>
            </a:r>
            <a:r>
              <a:rPr lang="en-US" sz="1700" b="1" i="1" dirty="0" err="1">
                <a:solidFill>
                  <a:schemeClr val="tx2"/>
                </a:solidFill>
              </a:rPr>
              <a:t>bailor</a:t>
            </a:r>
            <a:r>
              <a:rPr lang="en-US" sz="1700" b="1" i="1" dirty="0">
                <a:solidFill>
                  <a:schemeClr val="tx2"/>
                </a:solidFill>
              </a:rPr>
              <a:t> or otherwise dispose of the same in conformity with the purpose of the trust.”</a:t>
            </a:r>
          </a:p>
          <a:p>
            <a:pPr marL="342900" indent="-342900" algn="just">
              <a:lnSpc>
                <a:spcPct val="80000"/>
              </a:lnSpc>
              <a:spcBef>
                <a:spcPct val="20000"/>
              </a:spcBef>
              <a:defRPr/>
            </a:pPr>
            <a:endParaRPr lang="en-US" sz="1700" b="1" i="1" dirty="0">
              <a:solidFill>
                <a:schemeClr val="tx2"/>
              </a:solidFill>
            </a:endParaRPr>
          </a:p>
          <a:p>
            <a:pPr marL="609600" indent="-609600" algn="just">
              <a:lnSpc>
                <a:spcPct val="80000"/>
              </a:lnSpc>
              <a:spcBef>
                <a:spcPct val="20000"/>
              </a:spcBef>
              <a:defRPr/>
            </a:pPr>
            <a:r>
              <a:rPr lang="en-US" sz="2000" b="1" i="1" dirty="0">
                <a:solidFill>
                  <a:schemeClr val="tx2"/>
                </a:solidFill>
              </a:rPr>
              <a:t>A simple definition of a </a:t>
            </a:r>
            <a:r>
              <a:rPr lang="en-US" sz="2000" b="1" i="1" dirty="0">
                <a:solidFill>
                  <a:srgbClr val="C00000"/>
                </a:solidFill>
              </a:rPr>
              <a:t>Bailment</a:t>
            </a:r>
            <a:r>
              <a:rPr lang="en-US" sz="2000" b="1" i="1" dirty="0">
                <a:solidFill>
                  <a:schemeClr val="tx2"/>
                </a:solidFill>
              </a:rPr>
              <a:t> is:</a:t>
            </a:r>
          </a:p>
          <a:p>
            <a:pPr marL="609600" indent="-609600" algn="just">
              <a:lnSpc>
                <a:spcPct val="80000"/>
              </a:lnSpc>
              <a:spcBef>
                <a:spcPct val="20000"/>
              </a:spcBef>
              <a:defRPr/>
            </a:pPr>
            <a:endParaRPr lang="en-US" sz="800" b="1" i="1" dirty="0">
              <a:solidFill>
                <a:srgbClr val="FF0000"/>
              </a:solidFill>
            </a:endParaRPr>
          </a:p>
          <a:p>
            <a:pPr marL="609600" indent="-609600" algn="just">
              <a:lnSpc>
                <a:spcPct val="80000"/>
              </a:lnSpc>
              <a:spcBef>
                <a:spcPct val="20000"/>
              </a:spcBef>
              <a:defRPr/>
            </a:pPr>
            <a:r>
              <a:rPr lang="en-US" sz="2000" b="1" i="1" dirty="0">
                <a:solidFill>
                  <a:srgbClr val="FF0000"/>
                </a:solidFill>
              </a:rPr>
              <a:t> “</a:t>
            </a:r>
            <a:r>
              <a:rPr lang="en-US" sz="2000" b="1" dirty="0">
                <a:solidFill>
                  <a:srgbClr val="FF0000"/>
                </a:solidFill>
              </a:rPr>
              <a:t>A contractual relationship created by the transfer of possession </a:t>
            </a:r>
          </a:p>
          <a:p>
            <a:pPr marL="609600" indent="-609600" algn="just">
              <a:lnSpc>
                <a:spcPct val="80000"/>
              </a:lnSpc>
              <a:spcBef>
                <a:spcPct val="20000"/>
              </a:spcBef>
              <a:defRPr/>
            </a:pPr>
            <a:r>
              <a:rPr lang="en-US" sz="2000" b="1" dirty="0">
                <a:solidFill>
                  <a:srgbClr val="FF0000"/>
                </a:solidFill>
              </a:rPr>
              <a:t>   of personal property for a purpose</a:t>
            </a:r>
            <a:r>
              <a:rPr lang="en-US" sz="2000" b="1" i="1" dirty="0">
                <a:solidFill>
                  <a:srgbClr val="FF0000"/>
                </a:solidFill>
              </a:rPr>
              <a:t>”</a:t>
            </a:r>
          </a:p>
          <a:p>
            <a:pPr marL="342900" indent="-342900" algn="just">
              <a:lnSpc>
                <a:spcPct val="80000"/>
              </a:lnSpc>
              <a:spcBef>
                <a:spcPct val="20000"/>
              </a:spcBef>
              <a:defRPr/>
            </a:pPr>
            <a:r>
              <a:rPr lang="en-US" b="1" i="1" dirty="0">
                <a:solidFill>
                  <a:schemeClr val="tx2"/>
                </a:solidFill>
              </a:rPr>
              <a:t>	</a:t>
            </a:r>
          </a:p>
        </p:txBody>
      </p:sp>
      <p:sp>
        <p:nvSpPr>
          <p:cNvPr id="5124" name="Text Box 6"/>
          <p:cNvSpPr txBox="1">
            <a:spLocks noChangeArrowheads="1"/>
          </p:cNvSpPr>
          <p:nvPr/>
        </p:nvSpPr>
        <p:spPr bwMode="auto">
          <a:xfrm>
            <a:off x="381000" y="2362200"/>
            <a:ext cx="8458200" cy="366713"/>
          </a:xfrm>
          <a:prstGeom prst="rect">
            <a:avLst/>
          </a:prstGeom>
          <a:noFill/>
          <a:ln w="9525">
            <a:noFill/>
            <a:miter lim="800000"/>
            <a:headEnd/>
            <a:tailEnd/>
          </a:ln>
        </p:spPr>
        <p:txBody>
          <a:bodyPr>
            <a:spAutoFit/>
          </a:bodyPr>
          <a:lstStyle/>
          <a:p>
            <a:endParaRPr lang="en-US"/>
          </a:p>
        </p:txBody>
      </p:sp>
      <p:pic>
        <p:nvPicPr>
          <p:cNvPr id="5125" name="Picture 4" descr="GARNER, BRYAN A. (EDITOR) - Black's Law Dictionary. Eighth Edition. Hardcover. June 2004."/>
          <p:cNvPicPr>
            <a:picLocks noChangeAspect="1" noChangeArrowheads="1"/>
          </p:cNvPicPr>
          <p:nvPr/>
        </p:nvPicPr>
        <p:blipFill>
          <a:blip r:embed="rId3" cstate="print"/>
          <a:srcRect/>
          <a:stretch>
            <a:fillRect/>
          </a:stretch>
        </p:blipFill>
        <p:spPr bwMode="auto">
          <a:xfrm>
            <a:off x="6858000" y="1524000"/>
            <a:ext cx="1741488" cy="2000250"/>
          </a:xfrm>
          <a:prstGeom prst="rect">
            <a:avLst/>
          </a:prstGeom>
          <a:noFill/>
          <a:ln w="9525">
            <a:noFill/>
            <a:miter lim="800000"/>
            <a:headEnd/>
            <a:tailEnd/>
          </a:ln>
        </p:spPr>
      </p:pic>
      <p:sp>
        <p:nvSpPr>
          <p:cNvPr id="5126" name="Slide Number Placeholder 6"/>
          <p:cNvSpPr>
            <a:spLocks noGrp="1"/>
          </p:cNvSpPr>
          <p:nvPr>
            <p:ph type="sldNum" sz="quarter" idx="12"/>
          </p:nvPr>
        </p:nvSpPr>
        <p:spPr>
          <a:noFill/>
        </p:spPr>
        <p:txBody>
          <a:bodyPr/>
          <a:lstStyle/>
          <a:p>
            <a:fld id="{242DB9DD-21FF-4D85-AEC4-6DDAD614FFF0}" type="slidenum">
              <a:rPr lang="en-US" smtClean="0"/>
              <a:pPr/>
              <a:t>4</a:t>
            </a:fld>
            <a:endParaRPr lang="en-US" smtClean="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ChangeArrowheads="1"/>
          </p:cNvSpPr>
          <p:nvPr/>
        </p:nvSpPr>
        <p:spPr bwMode="auto">
          <a:xfrm>
            <a:off x="457200" y="274638"/>
            <a:ext cx="8229600" cy="1143000"/>
          </a:xfrm>
          <a:prstGeom prst="rect">
            <a:avLst/>
          </a:prstGeom>
          <a:noFill/>
          <a:ln w="9525">
            <a:noFill/>
            <a:miter lim="800000"/>
            <a:headEnd/>
            <a:tailEnd/>
          </a:ln>
        </p:spPr>
        <p:txBody>
          <a:bodyPr anchor="ctr"/>
          <a:lstStyle/>
          <a:p>
            <a:pPr algn="ctr"/>
            <a:endParaRPr lang="en-US" sz="4400">
              <a:solidFill>
                <a:schemeClr val="tx2"/>
              </a:solidFill>
            </a:endParaRPr>
          </a:p>
        </p:txBody>
      </p:sp>
      <p:sp>
        <p:nvSpPr>
          <p:cNvPr id="275459" name="Rectangle 3"/>
          <p:cNvSpPr>
            <a:spLocks noChangeArrowheads="1"/>
          </p:cNvSpPr>
          <p:nvPr/>
        </p:nvSpPr>
        <p:spPr bwMode="auto">
          <a:xfrm>
            <a:off x="304800" y="1143000"/>
            <a:ext cx="8610600" cy="5715000"/>
          </a:xfrm>
          <a:prstGeom prst="rect">
            <a:avLst/>
          </a:prstGeom>
          <a:noFill/>
          <a:ln w="9525">
            <a:noFill/>
            <a:miter lim="800000"/>
            <a:headEnd/>
            <a:tailEnd/>
          </a:ln>
          <a:effectLst/>
        </p:spPr>
        <p:txBody>
          <a:bodyPr/>
          <a:lstStyle/>
          <a:p>
            <a:pPr marL="342900" indent="-342900">
              <a:spcBef>
                <a:spcPct val="20000"/>
              </a:spcBef>
              <a:defRPr/>
            </a:pPr>
            <a:r>
              <a:rPr lang="en-US" sz="3200" b="1" dirty="0" err="1">
                <a:solidFill>
                  <a:srgbClr val="CC0000"/>
                </a:solidFill>
              </a:rPr>
              <a:t>BAILMENTS</a:t>
            </a:r>
            <a:r>
              <a:rPr lang="en-US" sz="2400" b="1" dirty="0">
                <a:solidFill>
                  <a:srgbClr val="CC0000"/>
                </a:solidFill>
              </a:rPr>
              <a:t> </a:t>
            </a:r>
            <a:endParaRPr lang="en-US" sz="600" b="1" dirty="0">
              <a:solidFill>
                <a:srgbClr val="CC0000"/>
              </a:solidFill>
            </a:endParaRPr>
          </a:p>
          <a:p>
            <a:pPr marL="342900" indent="-342900">
              <a:spcBef>
                <a:spcPct val="20000"/>
              </a:spcBef>
              <a:defRPr/>
            </a:pPr>
            <a:r>
              <a:rPr lang="en-US" sz="2400" b="1" dirty="0">
                <a:solidFill>
                  <a:srgbClr val="0033CC"/>
                </a:solidFill>
              </a:rPr>
              <a:t>Elements of a Bailment</a:t>
            </a:r>
          </a:p>
          <a:p>
            <a:pPr marL="342900" indent="-342900">
              <a:spcBef>
                <a:spcPct val="20000"/>
              </a:spcBef>
              <a:buFontTx/>
              <a:buChar char="•"/>
              <a:defRPr/>
            </a:pPr>
            <a:endParaRPr lang="en-US" sz="600" b="1" dirty="0">
              <a:solidFill>
                <a:srgbClr val="0033CC"/>
              </a:solidFill>
            </a:endParaRPr>
          </a:p>
          <a:p>
            <a:pPr marL="342900" indent="-342900">
              <a:spcBef>
                <a:spcPct val="20000"/>
              </a:spcBef>
              <a:defRPr/>
            </a:pPr>
            <a:r>
              <a:rPr lang="en-US" sz="5400" b="1" dirty="0">
                <a:solidFill>
                  <a:srgbClr val="FF0000"/>
                </a:solidFill>
              </a:rPr>
              <a:t>	DAPPER</a:t>
            </a:r>
          </a:p>
          <a:p>
            <a:pPr marL="342900" indent="-342900">
              <a:spcBef>
                <a:spcPct val="20000"/>
              </a:spcBef>
              <a:buFontTx/>
              <a:buChar char="•"/>
              <a:defRPr/>
            </a:pPr>
            <a:endParaRPr lang="en-US" sz="600" b="1" i="1" dirty="0">
              <a:solidFill>
                <a:srgbClr val="0033CC"/>
              </a:solidFill>
            </a:endParaRPr>
          </a:p>
          <a:p>
            <a:pPr marL="342900" indent="-342900">
              <a:spcBef>
                <a:spcPct val="20000"/>
              </a:spcBef>
              <a:buFontTx/>
              <a:buChar char="•"/>
              <a:defRPr/>
            </a:pPr>
            <a:r>
              <a:rPr lang="en-US" sz="2400" b="1" i="1" dirty="0">
                <a:solidFill>
                  <a:srgbClr val="C00000"/>
                </a:solidFill>
              </a:rPr>
              <a:t>D</a:t>
            </a:r>
            <a:r>
              <a:rPr lang="en-US" sz="2400" b="1" i="1" dirty="0">
                <a:solidFill>
                  <a:schemeClr val="accent1">
                    <a:lumMod val="25000"/>
                  </a:schemeClr>
                </a:solidFill>
              </a:rPr>
              <a:t>elivery</a:t>
            </a:r>
          </a:p>
          <a:p>
            <a:pPr marL="342900" indent="-342900">
              <a:spcBef>
                <a:spcPct val="20000"/>
              </a:spcBef>
              <a:buFontTx/>
              <a:buChar char="•"/>
              <a:defRPr/>
            </a:pPr>
            <a:r>
              <a:rPr lang="en-US" sz="2400" b="1" i="1" dirty="0">
                <a:solidFill>
                  <a:srgbClr val="C00000"/>
                </a:solidFill>
              </a:rPr>
              <a:t>A</a:t>
            </a:r>
            <a:r>
              <a:rPr lang="en-US" sz="2400" b="1" i="1" dirty="0">
                <a:solidFill>
                  <a:schemeClr val="accent1">
                    <a:lumMod val="25000"/>
                  </a:schemeClr>
                </a:solidFill>
              </a:rPr>
              <a:t>greement</a:t>
            </a:r>
          </a:p>
          <a:p>
            <a:pPr marL="342900" indent="-342900">
              <a:spcBef>
                <a:spcPct val="20000"/>
              </a:spcBef>
              <a:buFontTx/>
              <a:buChar char="•"/>
              <a:defRPr/>
            </a:pPr>
            <a:r>
              <a:rPr lang="en-US" sz="2400" b="1" i="1" dirty="0">
                <a:solidFill>
                  <a:srgbClr val="C00000"/>
                </a:solidFill>
              </a:rPr>
              <a:t>P</a:t>
            </a:r>
            <a:r>
              <a:rPr lang="en-US" sz="2400" b="1" i="1" dirty="0">
                <a:solidFill>
                  <a:schemeClr val="accent1">
                    <a:lumMod val="25000"/>
                  </a:schemeClr>
                </a:solidFill>
              </a:rPr>
              <a:t>ersonal Property</a:t>
            </a:r>
          </a:p>
          <a:p>
            <a:pPr marL="342900" indent="-342900">
              <a:spcBef>
                <a:spcPct val="20000"/>
              </a:spcBef>
              <a:buFontTx/>
              <a:buChar char="•"/>
              <a:defRPr/>
            </a:pPr>
            <a:r>
              <a:rPr lang="en-US" sz="2400" b="1" i="1" dirty="0">
                <a:solidFill>
                  <a:srgbClr val="C00000"/>
                </a:solidFill>
              </a:rPr>
              <a:t>P</a:t>
            </a:r>
            <a:r>
              <a:rPr lang="en-US" sz="2400" b="1" i="1" dirty="0">
                <a:solidFill>
                  <a:schemeClr val="accent1">
                    <a:lumMod val="25000"/>
                  </a:schemeClr>
                </a:solidFill>
              </a:rPr>
              <a:t>urpose</a:t>
            </a:r>
          </a:p>
          <a:p>
            <a:pPr marL="342900" indent="-342900">
              <a:spcBef>
                <a:spcPct val="20000"/>
              </a:spcBef>
              <a:buFontTx/>
              <a:buChar char="•"/>
              <a:defRPr/>
            </a:pPr>
            <a:r>
              <a:rPr lang="en-US" sz="2400" b="1" i="1" dirty="0">
                <a:solidFill>
                  <a:srgbClr val="C00000"/>
                </a:solidFill>
              </a:rPr>
              <a:t>E</a:t>
            </a:r>
            <a:r>
              <a:rPr lang="en-US" sz="2400" b="1" i="1" dirty="0">
                <a:solidFill>
                  <a:schemeClr val="accent1">
                    <a:lumMod val="25000"/>
                  </a:schemeClr>
                </a:solidFill>
              </a:rPr>
              <a:t>ntered into for the Benefit of one or both parties; and</a:t>
            </a:r>
          </a:p>
          <a:p>
            <a:pPr marL="342900" indent="-342900">
              <a:spcBef>
                <a:spcPct val="20000"/>
              </a:spcBef>
              <a:buFontTx/>
              <a:buChar char="•"/>
              <a:defRPr/>
            </a:pPr>
            <a:r>
              <a:rPr lang="en-US" sz="2400" b="1" i="1" dirty="0">
                <a:solidFill>
                  <a:schemeClr val="accent1">
                    <a:lumMod val="25000"/>
                  </a:schemeClr>
                </a:solidFill>
              </a:rPr>
              <a:t>ended with </a:t>
            </a:r>
            <a:r>
              <a:rPr lang="en-US" sz="2400" b="1" i="1" dirty="0">
                <a:solidFill>
                  <a:srgbClr val="C00000"/>
                </a:solidFill>
              </a:rPr>
              <a:t>R</a:t>
            </a:r>
            <a:r>
              <a:rPr lang="en-US" sz="2400" b="1" i="1" dirty="0">
                <a:solidFill>
                  <a:schemeClr val="accent1">
                    <a:lumMod val="25000"/>
                  </a:schemeClr>
                </a:solidFill>
              </a:rPr>
              <a:t>edelivery</a:t>
            </a:r>
            <a:r>
              <a:rPr lang="en-US" sz="2400" b="1" i="1" dirty="0">
                <a:solidFill>
                  <a:schemeClr val="tx2"/>
                </a:solidFill>
              </a:rPr>
              <a:t>	</a:t>
            </a:r>
          </a:p>
        </p:txBody>
      </p:sp>
      <p:sp>
        <p:nvSpPr>
          <p:cNvPr id="6148" name="Text Box 5"/>
          <p:cNvSpPr txBox="1">
            <a:spLocks noChangeArrowheads="1"/>
          </p:cNvSpPr>
          <p:nvPr/>
        </p:nvSpPr>
        <p:spPr bwMode="auto">
          <a:xfrm>
            <a:off x="381000" y="2362200"/>
            <a:ext cx="8458200" cy="366713"/>
          </a:xfrm>
          <a:prstGeom prst="rect">
            <a:avLst/>
          </a:prstGeom>
          <a:noFill/>
          <a:ln w="9525">
            <a:noFill/>
            <a:miter lim="800000"/>
            <a:headEnd/>
            <a:tailEnd/>
          </a:ln>
        </p:spPr>
        <p:txBody>
          <a:bodyPr>
            <a:spAutoFit/>
          </a:bodyPr>
          <a:lstStyle/>
          <a:p>
            <a:endParaRPr lang="en-US"/>
          </a:p>
        </p:txBody>
      </p:sp>
      <p:pic>
        <p:nvPicPr>
          <p:cNvPr id="6149" name="Picture 7" descr="u-0018"/>
          <p:cNvPicPr>
            <a:picLocks noChangeAspect="1" noChangeArrowheads="1"/>
          </p:cNvPicPr>
          <p:nvPr/>
        </p:nvPicPr>
        <p:blipFill>
          <a:blip r:embed="rId3" cstate="print"/>
          <a:srcRect/>
          <a:stretch>
            <a:fillRect/>
          </a:stretch>
        </p:blipFill>
        <p:spPr bwMode="auto">
          <a:xfrm>
            <a:off x="4267200" y="1676400"/>
            <a:ext cx="4305300" cy="3314700"/>
          </a:xfrm>
          <a:prstGeom prst="rect">
            <a:avLst/>
          </a:prstGeom>
          <a:noFill/>
          <a:ln w="9525">
            <a:noFill/>
            <a:miter lim="800000"/>
            <a:headEnd/>
            <a:tailEnd/>
          </a:ln>
        </p:spPr>
      </p:pic>
      <p:sp>
        <p:nvSpPr>
          <p:cNvPr id="6150" name="Slide Number Placeholder 6"/>
          <p:cNvSpPr>
            <a:spLocks noGrp="1"/>
          </p:cNvSpPr>
          <p:nvPr>
            <p:ph type="sldNum" sz="quarter" idx="12"/>
          </p:nvPr>
        </p:nvSpPr>
        <p:spPr>
          <a:noFill/>
        </p:spPr>
        <p:txBody>
          <a:bodyPr/>
          <a:lstStyle/>
          <a:p>
            <a:fld id="{745B7AA6-7618-4087-AF7F-74594DAF27B2}" type="slidenum">
              <a:rPr lang="en-US" smtClean="0"/>
              <a:pPr/>
              <a:t>5</a:t>
            </a:fld>
            <a:endParaRPr lang="en-US" smtClean="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ChangeArrowheads="1"/>
          </p:cNvSpPr>
          <p:nvPr/>
        </p:nvSpPr>
        <p:spPr bwMode="auto">
          <a:xfrm>
            <a:off x="457200" y="274638"/>
            <a:ext cx="8229600" cy="1143000"/>
          </a:xfrm>
          <a:prstGeom prst="rect">
            <a:avLst/>
          </a:prstGeom>
          <a:noFill/>
          <a:ln w="9525">
            <a:noFill/>
            <a:miter lim="800000"/>
            <a:headEnd/>
            <a:tailEnd/>
          </a:ln>
        </p:spPr>
        <p:txBody>
          <a:bodyPr anchor="ctr"/>
          <a:lstStyle/>
          <a:p>
            <a:pPr algn="ctr"/>
            <a:endParaRPr lang="en-US" sz="4400">
              <a:solidFill>
                <a:schemeClr val="tx2"/>
              </a:solidFill>
            </a:endParaRPr>
          </a:p>
        </p:txBody>
      </p:sp>
      <p:sp>
        <p:nvSpPr>
          <p:cNvPr id="7171" name="Rectangle 3"/>
          <p:cNvSpPr>
            <a:spLocks noChangeArrowheads="1"/>
          </p:cNvSpPr>
          <p:nvPr/>
        </p:nvSpPr>
        <p:spPr bwMode="auto">
          <a:xfrm>
            <a:off x="304800" y="1143000"/>
            <a:ext cx="8305800" cy="5181600"/>
          </a:xfrm>
          <a:prstGeom prst="rect">
            <a:avLst/>
          </a:prstGeom>
          <a:noFill/>
          <a:ln w="9525">
            <a:noFill/>
            <a:miter lim="800000"/>
            <a:headEnd/>
            <a:tailEnd/>
          </a:ln>
        </p:spPr>
        <p:txBody>
          <a:bodyPr/>
          <a:lstStyle/>
          <a:p>
            <a:pPr marL="342900" indent="-342900">
              <a:lnSpc>
                <a:spcPct val="90000"/>
              </a:lnSpc>
              <a:spcBef>
                <a:spcPct val="20000"/>
              </a:spcBef>
            </a:pPr>
            <a:r>
              <a:rPr lang="en-US" sz="3200" b="1">
                <a:solidFill>
                  <a:srgbClr val="CC0000"/>
                </a:solidFill>
              </a:rPr>
              <a:t>BAILMENTS </a:t>
            </a:r>
          </a:p>
          <a:p>
            <a:pPr marL="342900" indent="-342900">
              <a:lnSpc>
                <a:spcPct val="90000"/>
              </a:lnSpc>
              <a:spcBef>
                <a:spcPct val="20000"/>
              </a:spcBef>
            </a:pPr>
            <a:r>
              <a:rPr lang="en-US" sz="2400" b="1">
                <a:solidFill>
                  <a:srgbClr val="0033CC"/>
                </a:solidFill>
              </a:rPr>
              <a:t>Specific Issues Concerning Bailment Relationship</a:t>
            </a:r>
          </a:p>
          <a:p>
            <a:pPr marL="342900" indent="-342900" algn="just">
              <a:lnSpc>
                <a:spcPct val="90000"/>
              </a:lnSpc>
              <a:spcBef>
                <a:spcPct val="20000"/>
              </a:spcBef>
            </a:pPr>
            <a:r>
              <a:rPr lang="en-US" sz="600" b="1">
                <a:solidFill>
                  <a:srgbClr val="0033CC"/>
                </a:solidFill>
              </a:rPr>
              <a:t>	</a:t>
            </a:r>
          </a:p>
          <a:p>
            <a:pPr marL="342900" indent="-342900" algn="just">
              <a:lnSpc>
                <a:spcPct val="90000"/>
              </a:lnSpc>
              <a:spcBef>
                <a:spcPct val="20000"/>
              </a:spcBef>
            </a:pPr>
            <a:r>
              <a:rPr lang="en-US" sz="2000" b="1">
                <a:solidFill>
                  <a:srgbClr val="FF0000"/>
                </a:solidFill>
              </a:rPr>
              <a:t>No Transfer of Title </a:t>
            </a:r>
          </a:p>
          <a:p>
            <a:pPr marL="342900" indent="-342900" algn="just">
              <a:spcBef>
                <a:spcPct val="20000"/>
              </a:spcBef>
            </a:pPr>
            <a:r>
              <a:rPr lang="en-US" b="1">
                <a:solidFill>
                  <a:srgbClr val="0033CC"/>
                </a:solidFill>
              </a:rPr>
              <a:t>	</a:t>
            </a:r>
            <a:r>
              <a:rPr lang="en-US" b="1"/>
              <a:t>The bailment relationship involves the transfer of possession of an item of personal property to the bailee without a transfer of title.  Under the terms of the typical bailment, the bailee has the right to possess the property for a period of time and the obligation to return it to the bailor or otherwise dispose of it. </a:t>
            </a:r>
          </a:p>
          <a:p>
            <a:pPr marL="342900" indent="-342900" algn="just">
              <a:lnSpc>
                <a:spcPct val="90000"/>
              </a:lnSpc>
              <a:spcBef>
                <a:spcPct val="20000"/>
              </a:spcBef>
              <a:buFontTx/>
              <a:buChar char="•"/>
            </a:pPr>
            <a:endParaRPr lang="en-US" sz="600" b="1">
              <a:solidFill>
                <a:srgbClr val="0033CC"/>
              </a:solidFill>
            </a:endParaRPr>
          </a:p>
          <a:p>
            <a:pPr marL="342900" indent="-342900" algn="just">
              <a:lnSpc>
                <a:spcPct val="90000"/>
              </a:lnSpc>
              <a:spcBef>
                <a:spcPct val="20000"/>
              </a:spcBef>
            </a:pPr>
            <a:r>
              <a:rPr lang="en-US" sz="2000" b="1">
                <a:solidFill>
                  <a:srgbClr val="FF0000"/>
                </a:solidFill>
              </a:rPr>
              <a:t>Contractual Aspect </a:t>
            </a:r>
          </a:p>
          <a:p>
            <a:pPr marL="342900" indent="-342900" algn="just">
              <a:spcBef>
                <a:spcPct val="20000"/>
              </a:spcBef>
            </a:pPr>
            <a:r>
              <a:rPr lang="en-US" b="1"/>
              <a:t>	The bailment relationship may arise from an express contractual arrangement between the parties; however, an express contract is not necessary.</a:t>
            </a:r>
          </a:p>
          <a:p>
            <a:pPr marL="342900" indent="-342900" algn="just">
              <a:lnSpc>
                <a:spcPct val="90000"/>
              </a:lnSpc>
              <a:spcBef>
                <a:spcPct val="20000"/>
              </a:spcBef>
            </a:pPr>
            <a:r>
              <a:rPr lang="en-US" sz="3200"/>
              <a:t> </a:t>
            </a:r>
            <a:endParaRPr lang="en-US" b="1" i="1">
              <a:solidFill>
                <a:schemeClr val="tx2"/>
              </a:solidFill>
            </a:endParaRPr>
          </a:p>
        </p:txBody>
      </p:sp>
      <p:sp>
        <p:nvSpPr>
          <p:cNvPr id="7172" name="Slide Number Placeholder 4"/>
          <p:cNvSpPr>
            <a:spLocks noGrp="1"/>
          </p:cNvSpPr>
          <p:nvPr>
            <p:ph type="sldNum" sz="quarter" idx="12"/>
          </p:nvPr>
        </p:nvSpPr>
        <p:spPr>
          <a:noFill/>
        </p:spPr>
        <p:txBody>
          <a:bodyPr/>
          <a:lstStyle/>
          <a:p>
            <a:fld id="{45F5F3C3-8B90-4B5C-B167-A3CD179E2580}" type="slidenum">
              <a:rPr lang="en-US" smtClean="0"/>
              <a:pPr/>
              <a:t>6</a:t>
            </a:fld>
            <a:endParaRPr lang="en-US" smtClean="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ChangeArrowheads="1"/>
          </p:cNvSpPr>
          <p:nvPr/>
        </p:nvSpPr>
        <p:spPr bwMode="auto">
          <a:xfrm>
            <a:off x="457200" y="274638"/>
            <a:ext cx="8229600" cy="1143000"/>
          </a:xfrm>
          <a:prstGeom prst="rect">
            <a:avLst/>
          </a:prstGeom>
          <a:noFill/>
          <a:ln w="9525">
            <a:noFill/>
            <a:miter lim="800000"/>
            <a:headEnd/>
            <a:tailEnd/>
          </a:ln>
        </p:spPr>
        <p:txBody>
          <a:bodyPr anchor="ctr"/>
          <a:lstStyle/>
          <a:p>
            <a:pPr algn="ctr"/>
            <a:endParaRPr lang="en-US" sz="4400">
              <a:solidFill>
                <a:schemeClr val="tx2"/>
              </a:solidFill>
            </a:endParaRPr>
          </a:p>
        </p:txBody>
      </p:sp>
      <p:sp>
        <p:nvSpPr>
          <p:cNvPr id="41988" name="Rectangle 3"/>
          <p:cNvSpPr>
            <a:spLocks noChangeArrowheads="1"/>
          </p:cNvSpPr>
          <p:nvPr/>
        </p:nvSpPr>
        <p:spPr bwMode="auto">
          <a:xfrm>
            <a:off x="304800" y="914400"/>
            <a:ext cx="8534400" cy="5638800"/>
          </a:xfrm>
          <a:prstGeom prst="rect">
            <a:avLst/>
          </a:prstGeom>
          <a:noFill/>
          <a:ln w="9525">
            <a:noFill/>
            <a:miter lim="800000"/>
            <a:headEnd/>
            <a:tailEnd/>
          </a:ln>
        </p:spPr>
        <p:txBody>
          <a:bodyPr/>
          <a:lstStyle/>
          <a:p>
            <a:pPr marL="342900" indent="-342900">
              <a:spcBef>
                <a:spcPct val="20000"/>
              </a:spcBef>
              <a:defRPr/>
            </a:pPr>
            <a:r>
              <a:rPr lang="en-US" sz="3200" b="1" dirty="0" err="1">
                <a:solidFill>
                  <a:srgbClr val="CC0000"/>
                </a:solidFill>
              </a:rPr>
              <a:t>BAILMENTS</a:t>
            </a:r>
            <a:r>
              <a:rPr lang="en-US" sz="2400" b="1" dirty="0">
                <a:solidFill>
                  <a:srgbClr val="CC0000"/>
                </a:solidFill>
              </a:rPr>
              <a:t> </a:t>
            </a:r>
            <a:endParaRPr lang="en-US" sz="600" b="1" dirty="0">
              <a:solidFill>
                <a:srgbClr val="CC0000"/>
              </a:solidFill>
            </a:endParaRPr>
          </a:p>
          <a:p>
            <a:pPr marL="342900" indent="-342900">
              <a:lnSpc>
                <a:spcPct val="80000"/>
              </a:lnSpc>
              <a:spcBef>
                <a:spcPct val="20000"/>
              </a:spcBef>
              <a:defRPr/>
            </a:pPr>
            <a:r>
              <a:rPr lang="en-US" sz="2400" b="1" dirty="0">
                <a:solidFill>
                  <a:srgbClr val="0033CC"/>
                </a:solidFill>
              </a:rPr>
              <a:t>CREATION OF A </a:t>
            </a:r>
            <a:r>
              <a:rPr lang="en-US" sz="2400" b="1" dirty="0" err="1">
                <a:solidFill>
                  <a:srgbClr val="0033CC"/>
                </a:solidFill>
              </a:rPr>
              <a:t>BAlLMENT</a:t>
            </a:r>
            <a:r>
              <a:rPr lang="en-US" sz="2400" b="1" dirty="0">
                <a:solidFill>
                  <a:srgbClr val="0033CC"/>
                </a:solidFill>
              </a:rPr>
              <a:t> </a:t>
            </a:r>
          </a:p>
          <a:p>
            <a:pPr marL="342900" indent="-342900">
              <a:lnSpc>
                <a:spcPct val="80000"/>
              </a:lnSpc>
              <a:spcBef>
                <a:spcPct val="20000"/>
              </a:spcBef>
              <a:buFontTx/>
              <a:buChar char="•"/>
              <a:defRPr/>
            </a:pPr>
            <a:endParaRPr lang="en-US" sz="600" b="1" dirty="0"/>
          </a:p>
          <a:p>
            <a:pPr marL="342900" indent="-342900" algn="just">
              <a:lnSpc>
                <a:spcPct val="80000"/>
              </a:lnSpc>
              <a:spcBef>
                <a:spcPct val="20000"/>
              </a:spcBef>
              <a:defRPr/>
            </a:pPr>
            <a:r>
              <a:rPr lang="en-US" sz="2000" b="1" dirty="0">
                <a:solidFill>
                  <a:schemeClr val="accent1">
                    <a:lumMod val="25000"/>
                  </a:schemeClr>
                </a:solidFill>
              </a:rPr>
              <a:t>	1. Transfer of Possession </a:t>
            </a:r>
          </a:p>
          <a:p>
            <a:pPr marL="342900" indent="-342900" algn="just">
              <a:lnSpc>
                <a:spcPct val="80000"/>
              </a:lnSpc>
              <a:spcBef>
                <a:spcPct val="20000"/>
              </a:spcBef>
              <a:buFontTx/>
              <a:buChar char="•"/>
              <a:defRPr/>
            </a:pPr>
            <a:endParaRPr lang="en-US" sz="600" b="1" dirty="0">
              <a:solidFill>
                <a:srgbClr val="CC0000"/>
              </a:solidFill>
            </a:endParaRPr>
          </a:p>
          <a:p>
            <a:pPr marL="342900" indent="-342900" algn="just">
              <a:lnSpc>
                <a:spcPct val="80000"/>
              </a:lnSpc>
              <a:spcBef>
                <a:spcPct val="20000"/>
              </a:spcBef>
              <a:defRPr/>
            </a:pPr>
            <a:r>
              <a:rPr lang="en-US" sz="1600" b="1" dirty="0">
                <a:solidFill>
                  <a:srgbClr val="0033CC"/>
                </a:solidFill>
              </a:rPr>
              <a:t>	</a:t>
            </a:r>
            <a:r>
              <a:rPr lang="en-US" sz="1700" b="1" dirty="0"/>
              <a:t>Since </a:t>
            </a:r>
            <a:r>
              <a:rPr lang="en-US" sz="1700" b="1" i="1" dirty="0">
                <a:solidFill>
                  <a:schemeClr val="accent1">
                    <a:lumMod val="50000"/>
                  </a:schemeClr>
                </a:solidFill>
              </a:rPr>
              <a:t>no bailment arises unless the </a:t>
            </a:r>
            <a:r>
              <a:rPr lang="en-US" sz="1700" b="1" i="1" dirty="0" err="1">
                <a:solidFill>
                  <a:schemeClr val="accent1">
                    <a:lumMod val="50000"/>
                  </a:schemeClr>
                </a:solidFill>
              </a:rPr>
              <a:t>bailee</a:t>
            </a:r>
            <a:r>
              <a:rPr lang="en-US" sz="1700" b="1" i="1" dirty="0">
                <a:solidFill>
                  <a:schemeClr val="accent1">
                    <a:lumMod val="50000"/>
                  </a:schemeClr>
                </a:solidFill>
              </a:rPr>
              <a:t> obtains possession of the item </a:t>
            </a:r>
            <a:r>
              <a:rPr lang="en-US" sz="1700" b="1" dirty="0"/>
              <a:t>of personal property, the first element to the creation of a bailment is the transfer of possession from the </a:t>
            </a:r>
            <a:r>
              <a:rPr lang="en-US" sz="1700" b="1" dirty="0" err="1"/>
              <a:t>bailor</a:t>
            </a:r>
            <a:r>
              <a:rPr lang="en-US" sz="1700" b="1" dirty="0"/>
              <a:t> to the </a:t>
            </a:r>
            <a:r>
              <a:rPr lang="en-US" sz="1700" b="1" dirty="0" err="1"/>
              <a:t>bailee</a:t>
            </a:r>
            <a:r>
              <a:rPr lang="en-US" sz="1700" b="1" dirty="0"/>
              <a:t>.</a:t>
            </a:r>
          </a:p>
          <a:p>
            <a:pPr marL="342900" indent="-342900" algn="just">
              <a:lnSpc>
                <a:spcPct val="80000"/>
              </a:lnSpc>
              <a:spcBef>
                <a:spcPct val="20000"/>
              </a:spcBef>
              <a:defRPr/>
            </a:pPr>
            <a:r>
              <a:rPr lang="en-US" sz="1000" b="1" dirty="0"/>
              <a:t>  </a:t>
            </a:r>
          </a:p>
          <a:p>
            <a:pPr marL="342900" indent="-342900" algn="just">
              <a:lnSpc>
                <a:spcPct val="80000"/>
              </a:lnSpc>
              <a:spcBef>
                <a:spcPct val="20000"/>
              </a:spcBef>
              <a:defRPr/>
            </a:pPr>
            <a:r>
              <a:rPr lang="en-US" sz="1700" b="1" dirty="0"/>
              <a:t>	For a bailment to exist, </a:t>
            </a:r>
            <a:r>
              <a:rPr lang="en-US" sz="1700" b="1" i="1" dirty="0">
                <a:solidFill>
                  <a:schemeClr val="accent1">
                    <a:lumMod val="50000"/>
                  </a:schemeClr>
                </a:solidFill>
              </a:rPr>
              <a:t>there must be actual or constructive delivery</a:t>
            </a:r>
            <a:r>
              <a:rPr lang="en-US" sz="1700" b="1" dirty="0"/>
              <a:t> by the </a:t>
            </a:r>
            <a:r>
              <a:rPr lang="en-US" sz="1700" b="1" dirty="0" err="1"/>
              <a:t>bailor</a:t>
            </a:r>
            <a:r>
              <a:rPr lang="en-US" sz="1700" b="1" dirty="0"/>
              <a:t> of the </a:t>
            </a:r>
            <a:r>
              <a:rPr lang="en-US" sz="1700" b="1" dirty="0" err="1"/>
              <a:t>personalty</a:t>
            </a:r>
            <a:r>
              <a:rPr lang="en-US" sz="1700" b="1" dirty="0"/>
              <a:t> which is accepted by the </a:t>
            </a:r>
            <a:r>
              <a:rPr lang="en-US" sz="1700" b="1" dirty="0" err="1"/>
              <a:t>bailee</a:t>
            </a:r>
            <a:r>
              <a:rPr lang="en-US" sz="1700" b="1" dirty="0"/>
              <a:t>, actually or constructively.  [</a:t>
            </a:r>
            <a:r>
              <a:rPr lang="en-US" sz="1700" b="1" dirty="0" err="1"/>
              <a:t>Weinshenker</a:t>
            </a:r>
            <a:r>
              <a:rPr lang="en-US" sz="1700" b="1" dirty="0"/>
              <a:t> v. </a:t>
            </a:r>
            <a:r>
              <a:rPr lang="en-US" sz="1700" b="1" dirty="0" err="1"/>
              <a:t>B.T.S.</a:t>
            </a:r>
            <a:r>
              <a:rPr lang="en-US" sz="1700" b="1" dirty="0"/>
              <a:t>, Inc., 210 </a:t>
            </a:r>
            <a:r>
              <a:rPr lang="en-US" sz="1700" b="1" dirty="0" err="1"/>
              <a:t>N.Y.S.2d</a:t>
            </a:r>
            <a:r>
              <a:rPr lang="en-US" sz="1700" b="1" dirty="0"/>
              <a:t> 271 (1961)]</a:t>
            </a:r>
          </a:p>
          <a:p>
            <a:pPr marL="342900" indent="-342900" algn="just">
              <a:lnSpc>
                <a:spcPct val="80000"/>
              </a:lnSpc>
              <a:spcBef>
                <a:spcPct val="20000"/>
              </a:spcBef>
              <a:buFontTx/>
              <a:buChar char="•"/>
              <a:defRPr/>
            </a:pPr>
            <a:endParaRPr lang="en-US" sz="600" b="1" dirty="0">
              <a:solidFill>
                <a:srgbClr val="0033CC"/>
              </a:solidFill>
            </a:endParaRPr>
          </a:p>
          <a:p>
            <a:pPr marL="342900" indent="-342900" algn="just">
              <a:lnSpc>
                <a:spcPct val="80000"/>
              </a:lnSpc>
              <a:spcBef>
                <a:spcPct val="20000"/>
              </a:spcBef>
              <a:defRPr/>
            </a:pPr>
            <a:r>
              <a:rPr lang="en-US" sz="1600" b="1" dirty="0">
                <a:solidFill>
                  <a:srgbClr val="FF0000"/>
                </a:solidFill>
              </a:rPr>
              <a:t>		a. Actual Transfer </a:t>
            </a:r>
          </a:p>
          <a:p>
            <a:pPr marL="342900" indent="-342900" algn="just">
              <a:lnSpc>
                <a:spcPct val="80000"/>
              </a:lnSpc>
              <a:spcBef>
                <a:spcPct val="20000"/>
              </a:spcBef>
              <a:buFontTx/>
              <a:buChar char="•"/>
              <a:defRPr/>
            </a:pPr>
            <a:endParaRPr lang="en-US" sz="600" b="1" dirty="0"/>
          </a:p>
          <a:p>
            <a:pPr marL="342900" indent="-342900" algn="just">
              <a:lnSpc>
                <a:spcPct val="80000"/>
              </a:lnSpc>
              <a:spcBef>
                <a:spcPct val="20000"/>
              </a:spcBef>
              <a:defRPr/>
            </a:pPr>
            <a:r>
              <a:rPr lang="en-US" sz="1600" b="1" dirty="0">
                <a:solidFill>
                  <a:srgbClr val="0033CC"/>
                </a:solidFill>
              </a:rPr>
              <a:t>		</a:t>
            </a:r>
            <a:r>
              <a:rPr lang="en-US" sz="1600" b="1" dirty="0"/>
              <a:t>Until and unless the item of personal property comes into the possession of 	the </a:t>
            </a:r>
            <a:r>
              <a:rPr lang="en-US" sz="1600" b="1" dirty="0" err="1"/>
              <a:t>bailee</a:t>
            </a:r>
            <a:r>
              <a:rPr lang="en-US" sz="1600" b="1" dirty="0"/>
              <a:t>. the </a:t>
            </a:r>
            <a:r>
              <a:rPr lang="en-US" sz="1600" b="1" dirty="0" err="1"/>
              <a:t>bailee</a:t>
            </a:r>
            <a:r>
              <a:rPr lang="en-US" sz="1600" b="1" dirty="0"/>
              <a:t> has no rights in that item of personal property. </a:t>
            </a:r>
          </a:p>
          <a:p>
            <a:pPr marL="342900" indent="-342900" algn="just">
              <a:lnSpc>
                <a:spcPct val="80000"/>
              </a:lnSpc>
              <a:spcBef>
                <a:spcPct val="20000"/>
              </a:spcBef>
              <a:buFontTx/>
              <a:buChar char="•"/>
              <a:defRPr/>
            </a:pPr>
            <a:endParaRPr lang="en-US" sz="600" b="1" dirty="0">
              <a:solidFill>
                <a:srgbClr val="0033CC"/>
              </a:solidFill>
            </a:endParaRPr>
          </a:p>
          <a:p>
            <a:pPr marL="1143000" lvl="2" indent="-228600" algn="just">
              <a:lnSpc>
                <a:spcPct val="80000"/>
              </a:lnSpc>
              <a:spcBef>
                <a:spcPct val="20000"/>
              </a:spcBef>
              <a:defRPr/>
            </a:pPr>
            <a:r>
              <a:rPr lang="en-US" sz="1600" b="1" dirty="0">
                <a:solidFill>
                  <a:srgbClr val="FF0000"/>
                </a:solidFill>
              </a:rPr>
              <a:t>b. Breach</a:t>
            </a:r>
            <a:r>
              <a:rPr lang="en-US" sz="1200" b="1" dirty="0">
                <a:solidFill>
                  <a:srgbClr val="FF0000"/>
                </a:solidFill>
              </a:rPr>
              <a:t> </a:t>
            </a:r>
          </a:p>
          <a:p>
            <a:pPr marL="342900" indent="-342900" algn="just">
              <a:lnSpc>
                <a:spcPct val="80000"/>
              </a:lnSpc>
              <a:spcBef>
                <a:spcPct val="20000"/>
              </a:spcBef>
              <a:buFontTx/>
              <a:buChar char="•"/>
              <a:defRPr/>
            </a:pPr>
            <a:endParaRPr lang="en-US" sz="600" b="1" dirty="0">
              <a:solidFill>
                <a:srgbClr val="0033CC"/>
              </a:solidFill>
            </a:endParaRPr>
          </a:p>
          <a:p>
            <a:pPr marL="342900" indent="-342900" algn="just">
              <a:lnSpc>
                <a:spcPct val="80000"/>
              </a:lnSpc>
              <a:spcBef>
                <a:spcPct val="20000"/>
              </a:spcBef>
              <a:defRPr/>
            </a:pPr>
            <a:r>
              <a:rPr lang="en-US" sz="1600" b="1" dirty="0">
                <a:solidFill>
                  <a:srgbClr val="0033CC"/>
                </a:solidFill>
              </a:rPr>
              <a:t>		</a:t>
            </a:r>
            <a:r>
              <a:rPr lang="en-US" sz="1600" b="1" dirty="0"/>
              <a:t>If there was a contract between the parties that the would-be </a:t>
            </a:r>
            <a:r>
              <a:rPr lang="en-US" sz="1600" b="1" dirty="0" err="1"/>
              <a:t>bailor</a:t>
            </a:r>
            <a:r>
              <a:rPr lang="en-US" sz="1600" b="1" dirty="0"/>
              <a:t> breached 	by failing to turn over the item of personal property to the </a:t>
            </a:r>
            <a:r>
              <a:rPr lang="en-US" sz="1600" b="1" dirty="0" err="1"/>
              <a:t>bailee</a:t>
            </a:r>
            <a:r>
              <a:rPr lang="en-US" sz="1600" b="1" dirty="0"/>
              <a:t>, a cause of 	action for money damages only would lie in favor of the prospective </a:t>
            </a:r>
            <a:r>
              <a:rPr lang="en-US" sz="1600" b="1" dirty="0" err="1"/>
              <a:t>bailee</a:t>
            </a:r>
            <a:r>
              <a:rPr lang="en-US" sz="1600" b="1" dirty="0"/>
              <a:t>.  	If, however, there was no contract between the parties, then no cause of 	action would lie.</a:t>
            </a:r>
            <a:r>
              <a:rPr lang="en-US" sz="1600" dirty="0"/>
              <a:t> </a:t>
            </a:r>
          </a:p>
          <a:p>
            <a:pPr marL="342900" indent="-342900" algn="just">
              <a:spcBef>
                <a:spcPct val="20000"/>
              </a:spcBef>
              <a:defRPr/>
            </a:pPr>
            <a:r>
              <a:rPr lang="en-US" sz="1600" b="1" i="1" dirty="0"/>
              <a:t>	</a:t>
            </a:r>
          </a:p>
        </p:txBody>
      </p:sp>
      <p:sp>
        <p:nvSpPr>
          <p:cNvPr id="8196" name="Slide Number Placeholder 4"/>
          <p:cNvSpPr>
            <a:spLocks noGrp="1"/>
          </p:cNvSpPr>
          <p:nvPr>
            <p:ph type="sldNum" sz="quarter" idx="12"/>
          </p:nvPr>
        </p:nvSpPr>
        <p:spPr>
          <a:noFill/>
        </p:spPr>
        <p:txBody>
          <a:bodyPr/>
          <a:lstStyle/>
          <a:p>
            <a:fld id="{53BA02E3-6126-44E2-8A6D-FF2B7374FCC6}" type="slidenum">
              <a:rPr lang="en-US" smtClean="0"/>
              <a:pPr/>
              <a:t>7</a:t>
            </a:fld>
            <a:endParaRPr lang="en-US" smtClean="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ChangeArrowheads="1"/>
          </p:cNvSpPr>
          <p:nvPr/>
        </p:nvSpPr>
        <p:spPr bwMode="auto">
          <a:xfrm>
            <a:off x="457200" y="274638"/>
            <a:ext cx="8229600" cy="1143000"/>
          </a:xfrm>
          <a:prstGeom prst="rect">
            <a:avLst/>
          </a:prstGeom>
          <a:noFill/>
          <a:ln w="9525">
            <a:noFill/>
            <a:miter lim="800000"/>
            <a:headEnd/>
            <a:tailEnd/>
          </a:ln>
        </p:spPr>
        <p:txBody>
          <a:bodyPr anchor="ctr"/>
          <a:lstStyle/>
          <a:p>
            <a:pPr algn="ctr"/>
            <a:endParaRPr lang="en-US" sz="4400">
              <a:solidFill>
                <a:schemeClr val="tx2"/>
              </a:solidFill>
            </a:endParaRPr>
          </a:p>
        </p:txBody>
      </p:sp>
      <p:sp>
        <p:nvSpPr>
          <p:cNvPr id="43012" name="Rectangle 3"/>
          <p:cNvSpPr>
            <a:spLocks noChangeArrowheads="1"/>
          </p:cNvSpPr>
          <p:nvPr/>
        </p:nvSpPr>
        <p:spPr bwMode="auto">
          <a:xfrm>
            <a:off x="304800" y="1066800"/>
            <a:ext cx="8610600" cy="5562600"/>
          </a:xfrm>
          <a:prstGeom prst="rect">
            <a:avLst/>
          </a:prstGeom>
          <a:noFill/>
          <a:ln w="9525">
            <a:noFill/>
            <a:miter lim="800000"/>
            <a:headEnd/>
            <a:tailEnd/>
          </a:ln>
        </p:spPr>
        <p:txBody>
          <a:bodyPr/>
          <a:lstStyle/>
          <a:p>
            <a:pPr marL="342900" indent="-342900">
              <a:spcBef>
                <a:spcPct val="20000"/>
              </a:spcBef>
              <a:defRPr/>
            </a:pPr>
            <a:r>
              <a:rPr lang="en-US" sz="3200" b="1" dirty="0" err="1">
                <a:solidFill>
                  <a:srgbClr val="CC0000"/>
                </a:solidFill>
              </a:rPr>
              <a:t>BAILMENTS</a:t>
            </a:r>
            <a:r>
              <a:rPr lang="en-US" sz="2400" b="1" dirty="0">
                <a:solidFill>
                  <a:srgbClr val="CC0000"/>
                </a:solidFill>
              </a:rPr>
              <a:t> </a:t>
            </a:r>
            <a:endParaRPr lang="en-US" sz="600" b="1" dirty="0">
              <a:solidFill>
                <a:srgbClr val="CC0000"/>
              </a:solidFill>
            </a:endParaRPr>
          </a:p>
          <a:p>
            <a:pPr marL="342900" indent="-342900">
              <a:lnSpc>
                <a:spcPct val="80000"/>
              </a:lnSpc>
              <a:spcBef>
                <a:spcPct val="20000"/>
              </a:spcBef>
              <a:defRPr/>
            </a:pPr>
            <a:r>
              <a:rPr lang="en-US" sz="2400" b="1" dirty="0">
                <a:solidFill>
                  <a:srgbClr val="0033CC"/>
                </a:solidFill>
              </a:rPr>
              <a:t>CREATION OF A </a:t>
            </a:r>
            <a:r>
              <a:rPr lang="en-US" sz="2400" b="1" dirty="0" err="1">
                <a:solidFill>
                  <a:srgbClr val="0033CC"/>
                </a:solidFill>
              </a:rPr>
              <a:t>BAlLMENT</a:t>
            </a:r>
            <a:r>
              <a:rPr lang="en-US" sz="2400" b="1" dirty="0">
                <a:solidFill>
                  <a:srgbClr val="0033CC"/>
                </a:solidFill>
              </a:rPr>
              <a:t> (Continued) </a:t>
            </a:r>
          </a:p>
          <a:p>
            <a:pPr marL="342900" indent="-342900">
              <a:lnSpc>
                <a:spcPct val="80000"/>
              </a:lnSpc>
              <a:spcBef>
                <a:spcPct val="20000"/>
              </a:spcBef>
              <a:buFontTx/>
              <a:buChar char="•"/>
              <a:defRPr/>
            </a:pPr>
            <a:endParaRPr lang="en-US" sz="600" b="1" dirty="0"/>
          </a:p>
          <a:p>
            <a:pPr marL="342900" indent="-342900" algn="just">
              <a:lnSpc>
                <a:spcPct val="80000"/>
              </a:lnSpc>
              <a:spcBef>
                <a:spcPct val="20000"/>
              </a:spcBef>
              <a:defRPr/>
            </a:pPr>
            <a:r>
              <a:rPr lang="en-US" b="1" dirty="0">
                <a:solidFill>
                  <a:srgbClr val="0033CC"/>
                </a:solidFill>
              </a:rPr>
              <a:t>	</a:t>
            </a:r>
            <a:r>
              <a:rPr lang="en-US" sz="2000" b="1" dirty="0">
                <a:solidFill>
                  <a:schemeClr val="accent1">
                    <a:lumMod val="25000"/>
                  </a:schemeClr>
                </a:solidFill>
              </a:rPr>
              <a:t>2. Intent to Exercise Control </a:t>
            </a:r>
          </a:p>
          <a:p>
            <a:pPr marL="342900" indent="-342900" algn="just">
              <a:lnSpc>
                <a:spcPct val="80000"/>
              </a:lnSpc>
              <a:spcBef>
                <a:spcPct val="20000"/>
              </a:spcBef>
              <a:buFontTx/>
              <a:buChar char="•"/>
              <a:defRPr/>
            </a:pPr>
            <a:endParaRPr lang="en-US" sz="600" b="1" dirty="0">
              <a:solidFill>
                <a:srgbClr val="CC0000"/>
              </a:solidFill>
            </a:endParaRPr>
          </a:p>
          <a:p>
            <a:pPr marL="342900" indent="-342900" algn="just">
              <a:spcBef>
                <a:spcPct val="20000"/>
              </a:spcBef>
              <a:defRPr/>
            </a:pPr>
            <a:r>
              <a:rPr lang="en-US" sz="600" dirty="0"/>
              <a:t>	</a:t>
            </a:r>
            <a:r>
              <a:rPr lang="en-US" sz="1700" b="1" dirty="0"/>
              <a:t>The fact of possession alone is viewed by the New York courts as insufficient evidence of the creation of a bailment.</a:t>
            </a:r>
            <a:r>
              <a:rPr lang="en-US" sz="700" b="1" dirty="0"/>
              <a:t>  </a:t>
            </a:r>
          </a:p>
          <a:p>
            <a:pPr marL="342900" indent="-342900" algn="just">
              <a:spcBef>
                <a:spcPct val="20000"/>
              </a:spcBef>
              <a:defRPr/>
            </a:pPr>
            <a:endParaRPr lang="en-US" sz="700" b="1" dirty="0"/>
          </a:p>
          <a:p>
            <a:pPr marL="342900" indent="-342900" algn="just">
              <a:spcBef>
                <a:spcPct val="20000"/>
              </a:spcBef>
              <a:defRPr/>
            </a:pPr>
            <a:r>
              <a:rPr lang="en-US" sz="1700" b="1" dirty="0"/>
              <a:t>	To create a bailment that imposes some element of responsibility on the </a:t>
            </a:r>
            <a:r>
              <a:rPr lang="en-US" sz="1700" b="1" dirty="0" err="1"/>
              <a:t>bailee</a:t>
            </a:r>
            <a:r>
              <a:rPr lang="en-US" sz="1700" b="1" dirty="0"/>
              <a:t>, New York holds that the </a:t>
            </a:r>
            <a:r>
              <a:rPr lang="en-US" sz="1700" b="1" dirty="0" err="1"/>
              <a:t>bailee</a:t>
            </a:r>
            <a:r>
              <a:rPr lang="en-US" sz="1700" b="1" dirty="0"/>
              <a:t> must have an intent to exercise control over the item, in addition to possession.</a:t>
            </a:r>
            <a:endParaRPr lang="en-US" sz="700" b="1" dirty="0"/>
          </a:p>
          <a:p>
            <a:pPr marL="342900" indent="-342900" algn="just">
              <a:spcBef>
                <a:spcPct val="20000"/>
              </a:spcBef>
              <a:defRPr/>
            </a:pPr>
            <a:r>
              <a:rPr lang="en-US" sz="700" b="1" dirty="0"/>
              <a:t>  </a:t>
            </a:r>
          </a:p>
          <a:p>
            <a:pPr marL="342900" indent="-342900" algn="just">
              <a:spcBef>
                <a:spcPct val="20000"/>
              </a:spcBef>
              <a:defRPr/>
            </a:pPr>
            <a:r>
              <a:rPr lang="en-US" sz="1700" b="1" dirty="0"/>
              <a:t>	Under this view, the often-quoted phrase is: </a:t>
            </a:r>
            <a:r>
              <a:rPr lang="en-US" sz="1700" b="1" i="1" dirty="0">
                <a:solidFill>
                  <a:schemeClr val="accent1">
                    <a:lumMod val="50000"/>
                  </a:schemeClr>
                </a:solidFill>
              </a:rPr>
              <a:t>Possession cannot be thrust on a </a:t>
            </a:r>
            <a:r>
              <a:rPr lang="en-US" sz="1700" b="1" i="1" dirty="0" err="1">
                <a:solidFill>
                  <a:schemeClr val="accent1">
                    <a:lumMod val="50000"/>
                  </a:schemeClr>
                </a:solidFill>
              </a:rPr>
              <a:t>bailee</a:t>
            </a:r>
            <a:r>
              <a:rPr lang="en-US" sz="1700" b="1" i="1" dirty="0">
                <a:solidFill>
                  <a:schemeClr val="accent1">
                    <a:lumMod val="50000"/>
                  </a:schemeClr>
                </a:solidFill>
              </a:rPr>
              <a:t> without her consent.</a:t>
            </a:r>
            <a:endParaRPr lang="en-US" sz="700" b="1" i="1" dirty="0">
              <a:solidFill>
                <a:schemeClr val="accent1">
                  <a:lumMod val="50000"/>
                </a:schemeClr>
              </a:solidFill>
            </a:endParaRPr>
          </a:p>
          <a:p>
            <a:pPr marL="342900" indent="-342900" algn="just">
              <a:spcBef>
                <a:spcPct val="20000"/>
              </a:spcBef>
              <a:defRPr/>
            </a:pPr>
            <a:r>
              <a:rPr lang="en-US" sz="700" b="1" dirty="0">
                <a:solidFill>
                  <a:srgbClr val="0033CC"/>
                </a:solidFill>
              </a:rPr>
              <a:t>  </a:t>
            </a:r>
          </a:p>
          <a:p>
            <a:pPr marL="342900" indent="-342900" algn="just">
              <a:spcBef>
                <a:spcPct val="20000"/>
              </a:spcBef>
              <a:defRPr/>
            </a:pPr>
            <a:r>
              <a:rPr lang="en-US" sz="1400" b="1" dirty="0">
                <a:solidFill>
                  <a:srgbClr val="0033CC"/>
                </a:solidFill>
              </a:rPr>
              <a:t>	</a:t>
            </a:r>
            <a:r>
              <a:rPr lang="en-US" sz="1700" b="1" dirty="0"/>
              <a:t>The </a:t>
            </a:r>
            <a:r>
              <a:rPr lang="en-US" sz="1700" b="1" dirty="0" err="1"/>
              <a:t>bailee</a:t>
            </a:r>
            <a:r>
              <a:rPr lang="en-US" sz="1700" b="1" dirty="0"/>
              <a:t> must knowingly take goods into her possession [General Motors Acceptance Corp. V. </a:t>
            </a:r>
            <a:r>
              <a:rPr lang="en-US" sz="1700" b="1" dirty="0" err="1"/>
              <a:t>Grafinger</a:t>
            </a:r>
            <a:r>
              <a:rPr lang="en-US" sz="1700" b="1" dirty="0"/>
              <a:t>, 61 Misc. </a:t>
            </a:r>
            <a:r>
              <a:rPr lang="en-US" sz="1700" b="1" dirty="0" err="1"/>
              <a:t>2d</a:t>
            </a:r>
            <a:r>
              <a:rPr lang="en-US" sz="1700" b="1" dirty="0"/>
              <a:t> 670 (1969)]; thus, liability is not imposed on a </a:t>
            </a:r>
            <a:r>
              <a:rPr lang="en-US" sz="1700" b="1" dirty="0" err="1"/>
              <a:t>bailee</a:t>
            </a:r>
            <a:r>
              <a:rPr lang="en-US" sz="1700" b="1" dirty="0"/>
              <a:t> in the absence of evidence of delivery and acceptance of the property by the </a:t>
            </a:r>
            <a:r>
              <a:rPr lang="en-US" sz="1700" b="1" dirty="0" err="1"/>
              <a:t>bailee</a:t>
            </a:r>
            <a:r>
              <a:rPr lang="en-US" sz="1700" b="1" dirty="0"/>
              <a:t> [</a:t>
            </a:r>
            <a:r>
              <a:rPr lang="en-US" sz="1700" b="1" dirty="0" err="1"/>
              <a:t>Swarth</a:t>
            </a:r>
            <a:r>
              <a:rPr lang="en-US" sz="1700" b="1" dirty="0"/>
              <a:t> v. Barney's Clothes, Inc., 40 Misc. </a:t>
            </a:r>
            <a:r>
              <a:rPr lang="en-US" sz="1700" b="1" dirty="0" err="1"/>
              <a:t>2d</a:t>
            </a:r>
            <a:r>
              <a:rPr lang="en-US" sz="1700" b="1" dirty="0"/>
              <a:t> 423 (1963)].</a:t>
            </a:r>
          </a:p>
          <a:p>
            <a:pPr marL="342900" indent="-342900" algn="just">
              <a:spcBef>
                <a:spcPct val="20000"/>
              </a:spcBef>
              <a:buFontTx/>
              <a:buChar char="•"/>
              <a:defRPr/>
            </a:pPr>
            <a:endParaRPr lang="en-US" sz="600" b="1" dirty="0">
              <a:solidFill>
                <a:srgbClr val="0033CC"/>
              </a:solidFill>
            </a:endParaRPr>
          </a:p>
          <a:p>
            <a:pPr marL="342900" indent="-342900" algn="just">
              <a:spcBef>
                <a:spcPct val="20000"/>
              </a:spcBef>
              <a:defRPr/>
            </a:pPr>
            <a:r>
              <a:rPr lang="en-US" sz="1400" b="1" dirty="0"/>
              <a:t>	</a:t>
            </a:r>
            <a:endParaRPr lang="en-US" sz="1400" b="1" dirty="0">
              <a:solidFill>
                <a:srgbClr val="0033CC"/>
              </a:solidFill>
            </a:endParaRPr>
          </a:p>
        </p:txBody>
      </p:sp>
      <p:sp>
        <p:nvSpPr>
          <p:cNvPr id="9220" name="Slide Number Placeholder 4"/>
          <p:cNvSpPr>
            <a:spLocks noGrp="1"/>
          </p:cNvSpPr>
          <p:nvPr>
            <p:ph type="sldNum" sz="quarter" idx="12"/>
          </p:nvPr>
        </p:nvSpPr>
        <p:spPr>
          <a:noFill/>
        </p:spPr>
        <p:txBody>
          <a:bodyPr/>
          <a:lstStyle/>
          <a:p>
            <a:fld id="{6ACC8747-5E47-466F-8399-F2F8FE85F887}" type="slidenum">
              <a:rPr lang="en-US" smtClean="0"/>
              <a:pPr/>
              <a:t>8</a:t>
            </a:fld>
            <a:endParaRPr lang="en-US" smtClean="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ChangeArrowheads="1"/>
          </p:cNvSpPr>
          <p:nvPr/>
        </p:nvSpPr>
        <p:spPr bwMode="auto">
          <a:xfrm>
            <a:off x="457200" y="274638"/>
            <a:ext cx="8229600" cy="1143000"/>
          </a:xfrm>
          <a:prstGeom prst="rect">
            <a:avLst/>
          </a:prstGeom>
          <a:noFill/>
          <a:ln w="9525">
            <a:noFill/>
            <a:miter lim="800000"/>
            <a:headEnd/>
            <a:tailEnd/>
          </a:ln>
        </p:spPr>
        <p:txBody>
          <a:bodyPr anchor="ctr"/>
          <a:lstStyle/>
          <a:p>
            <a:pPr algn="ctr"/>
            <a:endParaRPr lang="en-US" sz="4400">
              <a:solidFill>
                <a:schemeClr val="tx2"/>
              </a:solidFill>
            </a:endParaRPr>
          </a:p>
        </p:txBody>
      </p:sp>
      <p:sp>
        <p:nvSpPr>
          <p:cNvPr id="44036" name="Rectangle 3"/>
          <p:cNvSpPr>
            <a:spLocks noChangeArrowheads="1"/>
          </p:cNvSpPr>
          <p:nvPr/>
        </p:nvSpPr>
        <p:spPr bwMode="auto">
          <a:xfrm>
            <a:off x="304800" y="1066800"/>
            <a:ext cx="8610600" cy="5638800"/>
          </a:xfrm>
          <a:prstGeom prst="rect">
            <a:avLst/>
          </a:prstGeom>
          <a:noFill/>
          <a:ln w="9525">
            <a:noFill/>
            <a:miter lim="800000"/>
            <a:headEnd/>
            <a:tailEnd/>
          </a:ln>
        </p:spPr>
        <p:txBody>
          <a:bodyPr/>
          <a:lstStyle/>
          <a:p>
            <a:pPr marL="342900" indent="-342900">
              <a:lnSpc>
                <a:spcPct val="80000"/>
              </a:lnSpc>
              <a:spcBef>
                <a:spcPct val="20000"/>
              </a:spcBef>
              <a:defRPr/>
            </a:pPr>
            <a:r>
              <a:rPr lang="en-US" sz="3200" b="1" dirty="0" err="1">
                <a:solidFill>
                  <a:srgbClr val="CC0000"/>
                </a:solidFill>
              </a:rPr>
              <a:t>BAILMENTS</a:t>
            </a:r>
            <a:r>
              <a:rPr lang="en-US" sz="2400" b="1" dirty="0">
                <a:solidFill>
                  <a:srgbClr val="CC0000"/>
                </a:solidFill>
              </a:rPr>
              <a:t> </a:t>
            </a:r>
            <a:endParaRPr lang="en-US" sz="600" b="1" dirty="0">
              <a:solidFill>
                <a:srgbClr val="CC0000"/>
              </a:solidFill>
            </a:endParaRPr>
          </a:p>
          <a:p>
            <a:pPr marL="342900" indent="-342900">
              <a:lnSpc>
                <a:spcPct val="80000"/>
              </a:lnSpc>
              <a:spcBef>
                <a:spcPct val="20000"/>
              </a:spcBef>
              <a:defRPr/>
            </a:pPr>
            <a:r>
              <a:rPr lang="en-US" sz="2400" b="1" dirty="0">
                <a:solidFill>
                  <a:srgbClr val="0033CC"/>
                </a:solidFill>
              </a:rPr>
              <a:t>CREATION OF A </a:t>
            </a:r>
            <a:r>
              <a:rPr lang="en-US" sz="2400" b="1" dirty="0" err="1">
                <a:solidFill>
                  <a:srgbClr val="0033CC"/>
                </a:solidFill>
              </a:rPr>
              <a:t>BAlLMENT</a:t>
            </a:r>
            <a:r>
              <a:rPr lang="en-US" sz="2400" b="1" dirty="0">
                <a:solidFill>
                  <a:srgbClr val="0033CC"/>
                </a:solidFill>
              </a:rPr>
              <a:t> (Continued) </a:t>
            </a:r>
          </a:p>
          <a:p>
            <a:pPr marL="342900" indent="-342900" algn="just">
              <a:lnSpc>
                <a:spcPct val="80000"/>
              </a:lnSpc>
              <a:spcBef>
                <a:spcPct val="20000"/>
              </a:spcBef>
              <a:defRPr/>
            </a:pPr>
            <a:r>
              <a:rPr lang="en-US" sz="2000" b="1" dirty="0">
                <a:solidFill>
                  <a:schemeClr val="accent1">
                    <a:lumMod val="25000"/>
                  </a:schemeClr>
                </a:solidFill>
              </a:rPr>
              <a:t>	2. Intent to Exercise Control (Continued)</a:t>
            </a:r>
            <a:r>
              <a:rPr lang="en-US" sz="600" b="1" dirty="0">
                <a:solidFill>
                  <a:schemeClr val="accent1">
                    <a:lumMod val="25000"/>
                  </a:schemeClr>
                </a:solidFill>
              </a:rPr>
              <a:t> </a:t>
            </a:r>
          </a:p>
          <a:p>
            <a:pPr marL="342900" indent="-342900" algn="just">
              <a:lnSpc>
                <a:spcPct val="80000"/>
              </a:lnSpc>
              <a:spcBef>
                <a:spcPct val="20000"/>
              </a:spcBef>
              <a:defRPr/>
            </a:pPr>
            <a:endParaRPr lang="en-US" sz="600" b="1" dirty="0">
              <a:solidFill>
                <a:srgbClr val="FF0000"/>
              </a:solidFill>
            </a:endParaRPr>
          </a:p>
          <a:p>
            <a:pPr marL="342900" indent="-342900" algn="just">
              <a:lnSpc>
                <a:spcPct val="80000"/>
              </a:lnSpc>
              <a:spcBef>
                <a:spcPct val="20000"/>
              </a:spcBef>
              <a:defRPr/>
            </a:pPr>
            <a:r>
              <a:rPr lang="en-US" sz="1400" b="1" dirty="0">
                <a:solidFill>
                  <a:srgbClr val="FF0000"/>
                </a:solidFill>
              </a:rPr>
              <a:t>	a. Custody Distinguished </a:t>
            </a:r>
          </a:p>
          <a:p>
            <a:pPr marL="342900" indent="-342900" algn="just">
              <a:lnSpc>
                <a:spcPct val="80000"/>
              </a:lnSpc>
              <a:spcBef>
                <a:spcPct val="20000"/>
              </a:spcBef>
              <a:defRPr/>
            </a:pPr>
            <a:r>
              <a:rPr lang="en-US" sz="1400" b="1" dirty="0"/>
              <a:t>	The delivery of an item of personal property without the acceptance or acquiescence of the </a:t>
            </a:r>
            <a:r>
              <a:rPr lang="en-US" sz="1400" b="1" dirty="0" err="1"/>
              <a:t>bailee</a:t>
            </a:r>
            <a:r>
              <a:rPr lang="en-US" sz="1400" b="1" dirty="0"/>
              <a:t> does not, in the view of the New York courts, create a bailment.  </a:t>
            </a:r>
            <a:r>
              <a:rPr lang="en-US" sz="1400" b="1" i="1" dirty="0">
                <a:solidFill>
                  <a:schemeClr val="accent1">
                    <a:lumMod val="50000"/>
                  </a:schemeClr>
                </a:solidFill>
              </a:rPr>
              <a:t>Mere custody of the item of personal property results where possession is forced on the possessor. </a:t>
            </a:r>
            <a:r>
              <a:rPr lang="en-US" sz="1400" b="1" dirty="0"/>
              <a:t>[Posner v. New York Central Railroad, 154 Misc. 591 (1935)] </a:t>
            </a:r>
          </a:p>
          <a:p>
            <a:pPr marL="342900" indent="-342900" algn="just">
              <a:lnSpc>
                <a:spcPct val="80000"/>
              </a:lnSpc>
              <a:spcBef>
                <a:spcPct val="20000"/>
              </a:spcBef>
              <a:buFontTx/>
              <a:buChar char="•"/>
              <a:defRPr/>
            </a:pPr>
            <a:endParaRPr lang="en-US" sz="600" b="1" dirty="0"/>
          </a:p>
          <a:p>
            <a:pPr marL="342900" indent="-342900" algn="just">
              <a:lnSpc>
                <a:spcPct val="80000"/>
              </a:lnSpc>
              <a:spcBef>
                <a:spcPct val="20000"/>
              </a:spcBef>
              <a:defRPr/>
            </a:pPr>
            <a:r>
              <a:rPr lang="en-US" sz="600" dirty="0">
                <a:solidFill>
                  <a:srgbClr val="FF0000"/>
                </a:solidFill>
              </a:rPr>
              <a:t>	</a:t>
            </a:r>
            <a:r>
              <a:rPr lang="en-US" sz="1400" b="1" dirty="0">
                <a:solidFill>
                  <a:srgbClr val="FF0000"/>
                </a:solidFill>
              </a:rPr>
              <a:t>b. Involuntary </a:t>
            </a:r>
            <a:r>
              <a:rPr lang="en-US" sz="1400" b="1" dirty="0" err="1">
                <a:solidFill>
                  <a:srgbClr val="FF0000"/>
                </a:solidFill>
              </a:rPr>
              <a:t>Bailee</a:t>
            </a:r>
            <a:r>
              <a:rPr lang="en-US" sz="1400" b="1" dirty="0">
                <a:solidFill>
                  <a:srgbClr val="FF0000"/>
                </a:solidFill>
              </a:rPr>
              <a:t> </a:t>
            </a:r>
          </a:p>
          <a:p>
            <a:pPr marL="342900" indent="-342900" algn="just">
              <a:lnSpc>
                <a:spcPct val="80000"/>
              </a:lnSpc>
              <a:spcBef>
                <a:spcPct val="20000"/>
              </a:spcBef>
              <a:defRPr/>
            </a:pPr>
            <a:r>
              <a:rPr lang="en-US" sz="1400" b="1" dirty="0"/>
              <a:t>	Some courts hold that where there is a transfer of possession but there is no acquiescence on the part of the possessor (would-be </a:t>
            </a:r>
            <a:r>
              <a:rPr lang="en-US" sz="1400" b="1" dirty="0" err="1"/>
              <a:t>bailee</a:t>
            </a:r>
            <a:r>
              <a:rPr lang="en-US" sz="1400" b="1" dirty="0"/>
              <a:t>) to receive possession, a bailment nevertheless results. This would follow from the straightforward interpretation of the bailment definition that the bailment  arises from possession of the item of personal property.  </a:t>
            </a:r>
          </a:p>
          <a:p>
            <a:pPr marL="342900" indent="-342900" algn="just">
              <a:lnSpc>
                <a:spcPct val="80000"/>
              </a:lnSpc>
              <a:spcBef>
                <a:spcPct val="20000"/>
              </a:spcBef>
              <a:defRPr/>
            </a:pPr>
            <a:r>
              <a:rPr lang="en-US" sz="1400" b="1" dirty="0"/>
              <a:t>	Following this line of cases, the </a:t>
            </a:r>
            <a:r>
              <a:rPr lang="en-US" sz="1400" b="1" dirty="0" err="1"/>
              <a:t>bailee</a:t>
            </a:r>
            <a:r>
              <a:rPr lang="en-US" sz="1400" b="1" dirty="0"/>
              <a:t> can be described as an involuntary </a:t>
            </a:r>
            <a:r>
              <a:rPr lang="en-US" sz="1400" b="1" dirty="0" err="1"/>
              <a:t>bailee</a:t>
            </a:r>
            <a:r>
              <a:rPr lang="en-US" sz="1400" b="1" dirty="0"/>
              <a:t>.  </a:t>
            </a:r>
            <a:r>
              <a:rPr lang="en-US" sz="1400" b="1" i="1" dirty="0">
                <a:solidFill>
                  <a:schemeClr val="accent1">
                    <a:lumMod val="50000"/>
                  </a:schemeClr>
                </a:solidFill>
              </a:rPr>
              <a:t>While he holds the goods subject to an involuntary bailment, no affirmative duty of care is placed on him which would render him liable to the bailer.</a:t>
            </a:r>
            <a:r>
              <a:rPr lang="en-US" sz="1400" b="1" dirty="0"/>
              <a:t> [Portable Machinery Co. v. </a:t>
            </a:r>
            <a:r>
              <a:rPr lang="en-US" sz="1400" b="1" dirty="0" err="1"/>
              <a:t>Krakawka</a:t>
            </a:r>
            <a:r>
              <a:rPr lang="en-US" sz="1400" b="1" dirty="0"/>
              <a:t>, 141 Misc. 123 (1931) - buyer notifying seller of refusal to accept defective property became </a:t>
            </a:r>
            <a:r>
              <a:rPr lang="en-US" sz="1400" b="1" dirty="0" err="1"/>
              <a:t>bailee</a:t>
            </a:r>
            <a:r>
              <a:rPr lang="en-US" sz="1400" b="1" dirty="0"/>
              <a:t> thereof] </a:t>
            </a:r>
          </a:p>
          <a:p>
            <a:pPr marL="342900" indent="-342900" algn="just">
              <a:lnSpc>
                <a:spcPct val="80000"/>
              </a:lnSpc>
              <a:spcBef>
                <a:spcPct val="20000"/>
              </a:spcBef>
              <a:buFontTx/>
              <a:buChar char="•"/>
              <a:defRPr/>
            </a:pPr>
            <a:endParaRPr lang="en-US" sz="600" b="1" dirty="0">
              <a:solidFill>
                <a:srgbClr val="0033CC"/>
              </a:solidFill>
            </a:endParaRPr>
          </a:p>
          <a:p>
            <a:pPr marL="342900" indent="-342900" algn="just">
              <a:lnSpc>
                <a:spcPct val="80000"/>
              </a:lnSpc>
              <a:spcBef>
                <a:spcPct val="20000"/>
              </a:spcBef>
              <a:defRPr/>
            </a:pPr>
            <a:r>
              <a:rPr lang="en-US" sz="1400" b="1" dirty="0"/>
              <a:t>	</a:t>
            </a:r>
            <a:r>
              <a:rPr lang="en-US" sz="1400" b="1" dirty="0">
                <a:solidFill>
                  <a:srgbClr val="FF0000"/>
                </a:solidFill>
              </a:rPr>
              <a:t>c. Generic Intent </a:t>
            </a:r>
          </a:p>
          <a:p>
            <a:pPr marL="342900" indent="-342900" algn="just">
              <a:lnSpc>
                <a:spcPct val="80000"/>
              </a:lnSpc>
              <a:spcBef>
                <a:spcPct val="20000"/>
              </a:spcBef>
              <a:defRPr/>
            </a:pPr>
            <a:r>
              <a:rPr lang="en-US" sz="1400" b="1" dirty="0">
                <a:solidFill>
                  <a:srgbClr val="0033CC"/>
                </a:solidFill>
              </a:rPr>
              <a:t>	</a:t>
            </a:r>
            <a:r>
              <a:rPr lang="en-US" sz="1400" b="1" dirty="0"/>
              <a:t>It may be that one may acquire possession of an article without knowing its precise identity.  </a:t>
            </a:r>
          </a:p>
          <a:p>
            <a:pPr marL="342900" indent="-342900" algn="just">
              <a:lnSpc>
                <a:spcPct val="80000"/>
              </a:lnSpc>
              <a:spcBef>
                <a:spcPct val="20000"/>
              </a:spcBef>
              <a:defRPr/>
            </a:pPr>
            <a:r>
              <a:rPr lang="en-US" sz="1400" b="1" dirty="0"/>
              <a:t>	A bailment will nonetheless result as long as the person receiving possession (i.e. the </a:t>
            </a:r>
            <a:r>
              <a:rPr lang="en-US" sz="1400" b="1" dirty="0" err="1"/>
              <a:t>bailee</a:t>
            </a:r>
            <a:r>
              <a:rPr lang="en-US" sz="1400" b="1" dirty="0"/>
              <a:t>) has formed a generic intent to receive the article and create a bailment. </a:t>
            </a:r>
          </a:p>
          <a:p>
            <a:pPr marL="342900" indent="-342900" algn="just">
              <a:lnSpc>
                <a:spcPct val="80000"/>
              </a:lnSpc>
              <a:spcBef>
                <a:spcPct val="20000"/>
              </a:spcBef>
              <a:defRPr/>
            </a:pPr>
            <a:r>
              <a:rPr lang="en-US" sz="1400" b="1" dirty="0"/>
              <a:t>	The most common example is where an article is contained within another item of personal property which is the actual subject matter of the bailment.  </a:t>
            </a:r>
          </a:p>
          <a:p>
            <a:pPr marL="342900" indent="-342900" algn="just">
              <a:lnSpc>
                <a:spcPct val="80000"/>
              </a:lnSpc>
              <a:spcBef>
                <a:spcPct val="20000"/>
              </a:spcBef>
              <a:defRPr/>
            </a:pPr>
            <a:r>
              <a:rPr lang="en-US" sz="1400" b="1" dirty="0"/>
              <a:t>	A voluntary bailment will be created where the </a:t>
            </a:r>
            <a:r>
              <a:rPr lang="en-US" sz="1400" b="1" dirty="0" err="1"/>
              <a:t>bailee</a:t>
            </a:r>
            <a:r>
              <a:rPr lang="en-US" sz="1400" b="1" dirty="0"/>
              <a:t> receives an article and has constructive knowledge of its contents. </a:t>
            </a:r>
          </a:p>
        </p:txBody>
      </p:sp>
      <p:sp>
        <p:nvSpPr>
          <p:cNvPr id="10244" name="Slide Number Placeholder 4"/>
          <p:cNvSpPr>
            <a:spLocks noGrp="1"/>
          </p:cNvSpPr>
          <p:nvPr>
            <p:ph type="sldNum" sz="quarter" idx="12"/>
          </p:nvPr>
        </p:nvSpPr>
        <p:spPr>
          <a:noFill/>
        </p:spPr>
        <p:txBody>
          <a:bodyPr/>
          <a:lstStyle/>
          <a:p>
            <a:fld id="{3C739BB3-917B-4A01-AFB5-291EA1B53455}" type="slidenum">
              <a:rPr lang="en-US" smtClean="0"/>
              <a:pPr/>
              <a:t>9</a:t>
            </a:fld>
            <a:endParaRPr lang="en-US" smtClean="0"/>
          </a:p>
        </p:txBody>
      </p:sp>
    </p:spTree>
  </p:cSld>
  <p:clrMapOvr>
    <a:masterClrMapping/>
  </p:clrMapOvr>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3607</TotalTime>
  <Words>239</Words>
  <Application>Microsoft Office PowerPoint</Application>
  <PresentationFormat>On-screen Show (4:3)</PresentationFormat>
  <Paragraphs>359</Paragraphs>
  <Slides>22</Slides>
  <Notes>20</Notes>
  <HiddenSlides>0</HiddenSlides>
  <MMClips>0</MMClips>
  <ScaleCrop>false</ScaleCrop>
  <HeadingPairs>
    <vt:vector size="4" baseType="variant">
      <vt:variant>
        <vt:lpstr>Theme</vt:lpstr>
      </vt:variant>
      <vt:variant>
        <vt:i4>1</vt:i4>
      </vt:variant>
      <vt:variant>
        <vt:lpstr>Slide Titles</vt:lpstr>
      </vt:variant>
      <vt:variant>
        <vt:i4>22</vt:i4>
      </vt:variant>
    </vt:vector>
  </HeadingPairs>
  <TitlesOfParts>
    <vt:vector size="23" baseType="lpstr">
      <vt:lpstr>Default Design</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lpstr>Slide 21</vt:lpstr>
      <vt:lpstr>Slide 22</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Robert T. Farley</dc:creator>
  <cp:lastModifiedBy>senateuser</cp:lastModifiedBy>
  <cp:revision>171</cp:revision>
  <dcterms:created xsi:type="dcterms:W3CDTF">2007-08-27T19:04:39Z</dcterms:created>
  <dcterms:modified xsi:type="dcterms:W3CDTF">2013-10-09T19:54:27Z</dcterms:modified>
</cp:coreProperties>
</file>