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467" r:id="rId3"/>
    <p:sldId id="259" r:id="rId4"/>
    <p:sldId id="376" r:id="rId5"/>
    <p:sldId id="377" r:id="rId6"/>
    <p:sldId id="468" r:id="rId7"/>
    <p:sldId id="469" r:id="rId8"/>
    <p:sldId id="470" r:id="rId9"/>
    <p:sldId id="383" r:id="rId10"/>
    <p:sldId id="478" r:id="rId11"/>
    <p:sldId id="479" r:id="rId12"/>
    <p:sldId id="472" r:id="rId13"/>
    <p:sldId id="387" r:id="rId14"/>
    <p:sldId id="388" r:id="rId15"/>
    <p:sldId id="395" r:id="rId16"/>
    <p:sldId id="389" r:id="rId17"/>
    <p:sldId id="393" r:id="rId18"/>
    <p:sldId id="396" r:id="rId19"/>
    <p:sldId id="397" r:id="rId20"/>
    <p:sldId id="473" r:id="rId21"/>
    <p:sldId id="398" r:id="rId22"/>
    <p:sldId id="480" r:id="rId23"/>
    <p:sldId id="481" r:id="rId24"/>
    <p:sldId id="474" r:id="rId25"/>
    <p:sldId id="475" r:id="rId26"/>
    <p:sldId id="477" r:id="rId27"/>
    <p:sldId id="482" r:id="rId28"/>
    <p:sldId id="483" r:id="rId29"/>
    <p:sldId id="484" r:id="rId30"/>
    <p:sldId id="399" r:id="rId31"/>
    <p:sldId id="400" r:id="rId32"/>
    <p:sldId id="402" r:id="rId33"/>
    <p:sldId id="403" r:id="rId34"/>
    <p:sldId id="404" r:id="rId35"/>
    <p:sldId id="405" r:id="rId36"/>
    <p:sldId id="406" r:id="rId37"/>
    <p:sldId id="485" r:id="rId38"/>
    <p:sldId id="486" r:id="rId39"/>
    <p:sldId id="487" r:id="rId40"/>
    <p:sldId id="407" r:id="rId41"/>
    <p:sldId id="409" r:id="rId42"/>
    <p:sldId id="412" r:id="rId43"/>
    <p:sldId id="416" r:id="rId44"/>
    <p:sldId id="417" r:id="rId45"/>
    <p:sldId id="418" r:id="rId46"/>
    <p:sldId id="419" r:id="rId47"/>
    <p:sldId id="488" r:id="rId48"/>
    <p:sldId id="489" r:id="rId49"/>
    <p:sldId id="490" r:id="rId50"/>
    <p:sldId id="491" r:id="rId51"/>
    <p:sldId id="492" r:id="rId52"/>
    <p:sldId id="493" r:id="rId53"/>
    <p:sldId id="494" r:id="rId54"/>
    <p:sldId id="495" r:id="rId55"/>
    <p:sldId id="275" r:id="rId5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8000"/>
    <a:srgbClr val="0033CC"/>
    <a:srgbClr val="FF00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4" autoAdjust="0"/>
  </p:normalViewPr>
  <p:slideViewPr>
    <p:cSldViewPr>
      <p:cViewPr varScale="1">
        <p:scale>
          <a:sx n="66" d="100"/>
          <a:sy n="66" d="100"/>
        </p:scale>
        <p:origin x="-4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0055"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DABD80-C5FE-49BB-A20D-70D01DE1CB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FC3C57A-DF2D-4882-8C2B-3AA0F7FFD1B7}"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11</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AC35AD9-51F5-46AF-940F-C6EB8731553A}"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78D9629-1D73-4B71-B84B-5DE7CCFA61F0}"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57F1DCD-F885-4C2A-9C1B-4483C59EDD91}" type="slidenum">
              <a:rPr lang="en-US" smtClean="0"/>
              <a:pPr/>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BA84EBB-3841-4F40-934C-0D4E581B3176}" type="slidenum">
              <a:rPr lang="en-US" smtClean="0"/>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B9B124-EBCC-4937-B7AA-C2F1AA6EDA6F}" type="slidenum">
              <a:rPr lang="en-US" smtClean="0"/>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C15296F-BCAA-4026-9A35-8795E1316A39}" type="slidenum">
              <a:rPr lang="en-US" smtClean="0"/>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288A375-65DF-4637-A058-D8C7EA6ECE65}"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20</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13A78D-6765-421A-8AE0-F6C290AD45FE}" type="slidenum">
              <a:rPr lang="en-US" smtClean="0"/>
              <a:pPr/>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CBF32CA-1F34-4A57-80DB-7EC6DE2E59A6}" type="slidenum">
              <a:rPr lang="en-US" smtClean="0"/>
              <a:pPr/>
              <a:t>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22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23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737988"/>
            <a:ext cx="2971800" cy="459978"/>
          </a:xfrm>
          <a:prstGeom prst="rect">
            <a:avLst/>
          </a:prstGeom>
          <a:noFill/>
          <a:ln w="9525">
            <a:noFill/>
            <a:miter lim="800000"/>
            <a:headEnd/>
            <a:tailEnd/>
          </a:ln>
        </p:spPr>
        <p:txBody>
          <a:bodyPr anchor="b"/>
          <a:lstStyle/>
          <a:p>
            <a:pPr algn="r"/>
            <a:fld id="{588729CC-F815-4717-8816-8B04D5462BDC}" type="slidenum">
              <a:rPr lang="en-US" sz="1200"/>
              <a:pPr algn="r"/>
              <a:t>24</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25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737988"/>
            <a:ext cx="2971800" cy="459978"/>
          </a:xfrm>
          <a:prstGeom prst="rect">
            <a:avLst/>
          </a:prstGeom>
          <a:noFill/>
          <a:ln w="9525">
            <a:noFill/>
            <a:miter lim="800000"/>
            <a:headEnd/>
            <a:tailEnd/>
          </a:ln>
        </p:spPr>
        <p:txBody>
          <a:bodyPr anchor="b"/>
          <a:lstStyle/>
          <a:p>
            <a:pPr algn="r"/>
            <a:fld id="{AAC5214C-AFB7-4B61-B485-B5DF2ABB6AF2}" type="slidenum">
              <a:rPr lang="en-US" sz="1200"/>
              <a:pPr algn="r"/>
              <a:t>26</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6AAAB64-1AEB-4676-B511-2818AE6F30C8}" type="slidenum">
              <a:rPr lang="en-US" smtClean="0"/>
              <a:pPr/>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CC42C57-B15B-4762-90C9-84E687142B3C}" type="slidenum">
              <a:rPr lang="en-US" smtClean="0"/>
              <a:pPr/>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A6F631D-79E2-4EBC-A956-2BA6B272EB8B}"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E56E586-C0A1-466F-A61A-79C0FD0950D3}" type="slidenum">
              <a:rPr lang="en-US" smtClean="0"/>
              <a:pPr/>
              <a:t>32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0329105-E80E-4A22-BC03-07E89B5B55F6}" type="slidenum">
              <a:rPr lang="en-US" smtClean="0"/>
              <a:pPr/>
              <a:t>33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2A07CCD-8E20-4697-8523-A9CC0D77E802}" type="slidenum">
              <a:rPr lang="en-US" smtClean="0"/>
              <a:pPr/>
              <a:t>34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D6AF33-C461-477D-9033-0DF18DFB93C0}" type="slidenum">
              <a:rPr lang="en-US" smtClean="0"/>
              <a:pPr/>
              <a:t>35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7C2FF69-5AE3-439E-9162-030D2E392E36}" type="slidenum">
              <a:rPr lang="en-US" smtClean="0"/>
              <a:pPr/>
              <a:t>36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1BBB41E-A3D9-45CE-829A-A75193005466}" type="slidenum">
              <a:rPr lang="en-US" smtClean="0"/>
              <a:pPr/>
              <a:t>40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B9B7A76-A24A-4D32-92E2-0150E1856C19}" type="slidenum">
              <a:rPr lang="en-US" smtClean="0"/>
              <a:pPr/>
              <a:t>41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22FB616-1419-436E-9AFE-3122CFF95EF1}"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D33A77D-90D5-4200-BA1D-5D28E5A5B9C1}" type="slidenum">
              <a:rPr lang="en-US" smtClean="0"/>
              <a:pPr/>
              <a:t>42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FC62AD5-6E03-44DE-B3C5-20B0C66DD4DE}" type="slidenum">
              <a:rPr lang="en-US" smtClean="0"/>
              <a:pPr/>
              <a:t>43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2AECF65-4A0C-46C4-9402-42D66CF86A6F}" type="slidenum">
              <a:rPr lang="en-US" smtClean="0"/>
              <a:pPr/>
              <a:t>44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F8A0BFF-D9F2-478E-8D79-3611849A7880}"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69F7D59-FAF7-490D-A353-7A60860CF5F0}" type="slidenum">
              <a:rPr lang="en-US" smtClean="0"/>
              <a:pPr/>
              <a:t>46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AA134B6-29B7-4640-B709-4BDD3C35A26F}" type="slidenum">
              <a:rPr lang="en-US" smtClean="0"/>
              <a:pPr/>
              <a:t>47</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6884BAC-8660-43D7-AE4D-0E1AB4FA5075}" type="slidenum">
              <a:rPr lang="en-US" smtClean="0"/>
              <a:pPr/>
              <a:t>48</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C62DC3-0104-45AD-9A13-8D3CFD60F2D0}" type="slidenum">
              <a:rPr lang="en-US" smtClean="0"/>
              <a:pPr/>
              <a:t>49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C6179CE-ADF3-4F94-B9BC-E61429736787}" type="slidenum">
              <a:rPr lang="en-US" smtClean="0"/>
              <a:pPr/>
              <a:t>50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D8666AC-3FCC-4DC1-990C-CB4B9C2DDE56}" type="slidenum">
              <a:rPr lang="en-US" smtClean="0"/>
              <a:pPr/>
              <a:t>51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CC42C57-B15B-4762-90C9-84E687142B3C}" type="slidenum">
              <a:rPr lang="en-US" smtClean="0"/>
              <a:pPr/>
              <a:t>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E61A5-A26F-43AE-8744-4B65EC398CFC}" type="slidenum">
              <a:rPr lang="en-US" smtClean="0"/>
              <a:pPr/>
              <a:t>52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E712B83-0C44-439B-96AB-2A595261CC47}" type="slidenum">
              <a:rPr lang="en-US" smtClean="0"/>
              <a:pPr/>
              <a:t>53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AF2A1A-D210-4240-B3F7-19A50841FBE1}" type="slidenum">
              <a:rPr lang="en-US" smtClean="0"/>
              <a:pPr/>
              <a:t>54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2F80598-1FE3-4772-BD48-477418770D5E}" type="slidenum">
              <a:rPr lang="en-US" smtClean="0"/>
              <a:pPr/>
              <a:t>55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FC62AD5-6E03-44DE-B3C5-20B0C66DD4DE}" type="slidenum">
              <a:rPr lang="en-US" smtClean="0"/>
              <a:pPr/>
              <a:t>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0A3AF39-75D5-4291-A5DC-F2D53E00410F}" type="slidenum">
              <a:rPr lang="en-US" smtClean="0"/>
              <a:pPr/>
              <a:t>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10</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F97A2-F148-49A9-B18B-BC7A478A73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957E9-22FD-40DA-8B77-001F1B745A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2F8167-9DD5-4A62-9349-B4E2DE566C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F29AA0-E837-4163-8EFB-17541F041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56033-EEDF-4D21-82CD-2F1B47CCB0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1AC47-9218-4689-A69C-82D493F9E3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D9DA5-92B1-49EE-8BA0-BBDEAFEF72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7E0B-2047-4B10-B35B-AEAB75DB89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8D0DA-31CD-4656-8C36-5E9959FABA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4DC0F2-8F75-4E07-87F3-68F55666DD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98E46-1C4D-4CCD-AE43-CD0B718B80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ED1E8-F627-425A-9DB5-5FA90A43F6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F73DF2-63D0-4567-8795-775B1C3D7D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archives.gov/exhibits/featured_documents/magna_carta/images/magna_carta.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Ten:</a:t>
            </a:r>
          </a:p>
          <a:p>
            <a:pPr eaLnBrk="1" hangingPunct="1"/>
            <a:r>
              <a:rPr lang="en-US" sz="2400" b="1" dirty="0" smtClean="0">
                <a:solidFill>
                  <a:srgbClr val="FFFF00"/>
                </a:solidFill>
              </a:rPr>
              <a:t>Midterm Review</a:t>
            </a:r>
          </a:p>
          <a:p>
            <a:pPr eaLnBrk="1" hangingPunct="1"/>
            <a:r>
              <a:rPr lang="en-US" sz="2000" b="1" dirty="0" smtClean="0">
                <a:solidFill>
                  <a:srgbClr val="FFFF00"/>
                </a:solidFill>
              </a:rPr>
              <a:t>Legal History and Personal Property</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600200"/>
            <a:ext cx="3162300" cy="31623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55448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0AF97A2-F148-49A9-B18B-BC7A478A7302}"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a:t>
            </a:r>
            <a:r>
              <a:rPr lang="en-US" sz="3200" dirty="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a:solidFill>
                  <a:srgbClr val="0033CC"/>
                </a:solidFill>
              </a:rPr>
              <a:t>2. Statute</a:t>
            </a:r>
            <a:r>
              <a:rPr lang="en-US" sz="3200" dirty="0">
                <a:solidFill>
                  <a:srgbClr val="0033CC"/>
                </a:solidFill>
              </a:rPr>
              <a:t>: </a:t>
            </a:r>
            <a:r>
              <a:rPr lang="en-US" sz="1600" b="1" dirty="0"/>
              <a:t>Laws passed (enacted) by an elected legislative body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Congress or State Legislature) and signed into law by the Executive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endParaRPr lang="en-US" sz="1600" b="1" dirty="0" smtClean="0"/>
          </a:p>
          <a:p>
            <a:pPr marL="342900" indent="-342900">
              <a:lnSpc>
                <a:spcPct val="80000"/>
              </a:lnSpc>
              <a:spcBef>
                <a:spcPct val="20000"/>
              </a:spcBef>
              <a:defRPr/>
            </a:pPr>
            <a:r>
              <a:rPr lang="en-US" sz="1600" b="1" dirty="0"/>
              <a:t> </a:t>
            </a:r>
            <a:r>
              <a:rPr lang="en-US" sz="1600" b="1" dirty="0" smtClean="0"/>
              <a:t>      to </a:t>
            </a:r>
            <a:r>
              <a:rPr lang="en-US" sz="1600" b="1" dirty="0"/>
              <a:t>amplify or clarify their authority as provided in statute or constitution</a:t>
            </a:r>
            <a:r>
              <a:rPr lang="en-US" sz="1600" b="1" dirty="0" smtClean="0"/>
              <a:t>.</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endParaRPr lang="en-US" sz="1600" b="1" dirty="0" smtClean="0"/>
          </a:p>
          <a:p>
            <a:pPr marL="342900" indent="-342900">
              <a:lnSpc>
                <a:spcPct val="80000"/>
              </a:lnSpc>
              <a:spcBef>
                <a:spcPct val="20000"/>
              </a:spcBef>
              <a:defRPr/>
            </a:pPr>
            <a:r>
              <a:rPr lang="en-US" sz="1600" b="1" dirty="0"/>
              <a:t> </a:t>
            </a:r>
            <a:r>
              <a:rPr lang="en-US" sz="1600" b="1" dirty="0" smtClean="0"/>
              <a:t>      as </a:t>
            </a:r>
            <a:r>
              <a:rPr lang="en-US" sz="1600" b="1" dirty="0"/>
              <a:t>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457200" y="4038600"/>
            <a:ext cx="8229600" cy="1920875"/>
          </a:xfrm>
          <a:prstGeom prst="rect">
            <a:avLst/>
          </a:prstGeom>
          <a:noFill/>
          <a:ln w="9525">
            <a:noFill/>
            <a:miter lim="800000"/>
            <a:headEnd/>
            <a:tailEnd/>
          </a:ln>
        </p:spPr>
        <p:txBody>
          <a:bodyPr>
            <a:spAutoFit/>
          </a:bodyPr>
          <a:lstStyle/>
          <a:p>
            <a:pPr algn="just">
              <a:lnSpc>
                <a:spcPct val="90000"/>
              </a:lnSpc>
            </a:pPr>
            <a:r>
              <a:rPr lang="en-US" b="1" i="1">
                <a:solidFill>
                  <a:srgbClr val="CC0000"/>
                </a:solidFill>
              </a:rPr>
              <a:t>Rome</a:t>
            </a:r>
            <a:r>
              <a:rPr lang="en-US" b="1">
                <a:solidFill>
                  <a:srgbClr val="0033CC"/>
                </a:solidFill>
              </a:rPr>
              <a:t> was an empire based upon trade and its military.  The law helped both these institutions </a:t>
            </a:r>
            <a:r>
              <a:rPr lang="en-US" b="1" i="1">
                <a:solidFill>
                  <a:schemeClr val="tx2"/>
                </a:solidFill>
              </a:rPr>
              <a:t>promote civilization</a:t>
            </a:r>
            <a:r>
              <a:rPr lang="en-US" b="1">
                <a:solidFill>
                  <a:srgbClr val="0033CC"/>
                </a:solidFill>
              </a:rPr>
              <a:t> across the then known world by </a:t>
            </a:r>
            <a:r>
              <a:rPr lang="en-US" b="1" i="1"/>
              <a:t>instilling both consumer and merchant confidence</a:t>
            </a:r>
            <a:r>
              <a:rPr lang="en-US" b="1">
                <a:solidFill>
                  <a:srgbClr val="0033CC"/>
                </a:solidFill>
              </a:rPr>
              <a:t> and providing a </a:t>
            </a:r>
            <a:r>
              <a:rPr lang="en-US" b="1" i="1"/>
              <a:t>consistent template for the governance and operation of conquered lands and peoples.</a:t>
            </a:r>
          </a:p>
          <a:p>
            <a:pPr algn="just">
              <a:lnSpc>
                <a:spcPct val="90000"/>
              </a:lnSpc>
            </a:pPr>
            <a:r>
              <a:rPr lang="en-US" sz="600" b="1" i="1"/>
              <a:t>  </a:t>
            </a:r>
          </a:p>
          <a:p>
            <a:pPr algn="just">
              <a:lnSpc>
                <a:spcPct val="90000"/>
              </a:lnSpc>
            </a:pPr>
            <a:r>
              <a:rPr lang="en-US" b="1">
                <a:solidFill>
                  <a:srgbClr val="0033CC"/>
                </a:solidFill>
              </a:rPr>
              <a:t>The </a:t>
            </a:r>
            <a:r>
              <a:rPr lang="en-US" b="1" i="1">
                <a:solidFill>
                  <a:srgbClr val="CC0000"/>
                </a:solidFill>
              </a:rPr>
              <a:t>Law of Rome</a:t>
            </a:r>
            <a:r>
              <a:rPr lang="en-US" b="1">
                <a:solidFill>
                  <a:srgbClr val="0033CC"/>
                </a:solidFill>
              </a:rPr>
              <a:t>, often referred to as the</a:t>
            </a:r>
            <a:r>
              <a:rPr lang="en-US" b="1" i="1">
                <a:solidFill>
                  <a:schemeClr val="tx2"/>
                </a:solidFill>
              </a:rPr>
              <a:t> Code</a:t>
            </a:r>
            <a:r>
              <a:rPr lang="en-US" b="1">
                <a:solidFill>
                  <a:srgbClr val="0033CC"/>
                </a:solidFill>
              </a:rPr>
              <a:t> due to its written history, helped to make the Empire the greatest of its time.</a:t>
            </a:r>
          </a:p>
        </p:txBody>
      </p:sp>
      <p:graphicFrame>
        <p:nvGraphicFramePr>
          <p:cNvPr id="8194" name="Object 4"/>
          <p:cNvGraphicFramePr>
            <a:graphicFrameLocks noChangeAspect="1"/>
          </p:cNvGraphicFramePr>
          <p:nvPr/>
        </p:nvGraphicFramePr>
        <p:xfrm>
          <a:off x="5257800" y="1371600"/>
          <a:ext cx="3505200" cy="2514600"/>
        </p:xfrm>
        <a:graphic>
          <a:graphicData uri="http://schemas.openxmlformats.org/presentationml/2006/ole">
            <p:oleObj spid="_x0000_s8194" name="PhotoStyler Image" r:id="rId4" imgW="3809524" imgH="2666667" progId="">
              <p:embed/>
            </p:oleObj>
          </a:graphicData>
        </a:graphic>
      </p:graphicFrame>
      <p:sp>
        <p:nvSpPr>
          <p:cNvPr id="8197" name="Text Box 5"/>
          <p:cNvSpPr txBox="1">
            <a:spLocks noChangeArrowheads="1"/>
          </p:cNvSpPr>
          <p:nvPr/>
        </p:nvSpPr>
        <p:spPr bwMode="auto">
          <a:xfrm>
            <a:off x="381000" y="1219200"/>
            <a:ext cx="4572000" cy="2786063"/>
          </a:xfrm>
          <a:prstGeom prst="rect">
            <a:avLst/>
          </a:prstGeom>
          <a:noFill/>
          <a:ln w="9525">
            <a:noFill/>
            <a:miter lim="800000"/>
            <a:headEnd/>
            <a:tailEnd/>
          </a:ln>
        </p:spPr>
        <p:txBody>
          <a:bodyPr>
            <a:spAutoFit/>
          </a:bodyPr>
          <a:lstStyle/>
          <a:p>
            <a:pPr algn="just"/>
            <a:r>
              <a:rPr lang="en-US" sz="3600" b="1" i="1">
                <a:solidFill>
                  <a:srgbClr val="CC0000"/>
                </a:solidFill>
              </a:rPr>
              <a:t>Rome and Our Law</a:t>
            </a:r>
          </a:p>
          <a:p>
            <a:pPr algn="just"/>
            <a:endParaRPr lang="en-US" sz="400">
              <a:solidFill>
                <a:srgbClr val="0033CC"/>
              </a:solidFill>
            </a:endParaRPr>
          </a:p>
          <a:p>
            <a:pPr algn="just">
              <a:lnSpc>
                <a:spcPct val="90000"/>
              </a:lnSpc>
            </a:pPr>
            <a:r>
              <a:rPr lang="en-US" b="1">
                <a:solidFill>
                  <a:srgbClr val="0033CC"/>
                </a:solidFill>
              </a:rPr>
              <a:t>The concept of a body of law first emerged in Rome.</a:t>
            </a:r>
            <a:r>
              <a:rPr lang="en-US">
                <a:solidFill>
                  <a:srgbClr val="0033CC"/>
                </a:solidFill>
              </a:rPr>
              <a:t>  </a:t>
            </a:r>
          </a:p>
          <a:p>
            <a:pPr algn="just">
              <a:lnSpc>
                <a:spcPct val="90000"/>
              </a:lnSpc>
            </a:pPr>
            <a:endParaRPr lang="en-US" sz="600">
              <a:solidFill>
                <a:srgbClr val="0033CC"/>
              </a:solidFill>
            </a:endParaRPr>
          </a:p>
          <a:p>
            <a:pPr algn="just">
              <a:lnSpc>
                <a:spcPct val="90000"/>
              </a:lnSpc>
            </a:pPr>
            <a:r>
              <a:rPr lang="en-US" b="1">
                <a:solidFill>
                  <a:srgbClr val="0033CC"/>
                </a:solidFill>
              </a:rPr>
              <a:t>Although </a:t>
            </a:r>
            <a:r>
              <a:rPr lang="en-US" b="1" i="1">
                <a:solidFill>
                  <a:srgbClr val="CC0000"/>
                </a:solidFill>
              </a:rPr>
              <a:t>Rome</a:t>
            </a:r>
            <a:r>
              <a:rPr lang="en-US" b="1">
                <a:solidFill>
                  <a:srgbClr val="0033CC"/>
                </a:solidFill>
              </a:rPr>
              <a:t> developed a quasi </a:t>
            </a:r>
            <a:r>
              <a:rPr lang="en-US" b="1" i="1"/>
              <a:t>legislative body known as the Senate</a:t>
            </a:r>
            <a:r>
              <a:rPr lang="en-US" b="1">
                <a:solidFill>
                  <a:srgbClr val="0033CC"/>
                </a:solidFill>
              </a:rPr>
              <a:t> as well as </a:t>
            </a:r>
            <a:r>
              <a:rPr lang="en-US" b="1" i="1">
                <a:solidFill>
                  <a:schemeClr val="tx2"/>
                </a:solidFill>
              </a:rPr>
              <a:t>a system of Courts</a:t>
            </a:r>
            <a:r>
              <a:rPr lang="en-US" b="1">
                <a:solidFill>
                  <a:srgbClr val="0033CC"/>
                </a:solidFill>
              </a:rPr>
              <a:t> to arbitrate disputes, their concept of the </a:t>
            </a:r>
            <a:r>
              <a:rPr lang="en-US" b="1" i="1"/>
              <a:t>Law</a:t>
            </a:r>
            <a:r>
              <a:rPr lang="en-US" b="1">
                <a:solidFill>
                  <a:srgbClr val="0033CC"/>
                </a:solidFill>
              </a:rPr>
              <a:t>, put down in </a:t>
            </a:r>
            <a:r>
              <a:rPr lang="en-US" b="1" i="1"/>
              <a:t>Code</a:t>
            </a:r>
            <a:r>
              <a:rPr lang="en-US" b="1">
                <a:solidFill>
                  <a:srgbClr val="0033CC"/>
                </a:solidFill>
              </a:rPr>
              <a:t>, was largely </a:t>
            </a:r>
            <a:r>
              <a:rPr lang="en-US" b="1" i="1">
                <a:solidFill>
                  <a:schemeClr val="tx2"/>
                </a:solidFill>
              </a:rPr>
              <a:t>the edicts of the emperor.  </a:t>
            </a:r>
          </a:p>
        </p:txBody>
      </p:sp>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a:solidFill>
                  <a:srgbClr val="0033CC"/>
                </a:solidFill>
                <a:latin typeface="Arial Narrow" pitchFamily="34" charset="0"/>
              </a:rPr>
              <a:t>England and America – Bound by Heritage and Law</a:t>
            </a:r>
          </a:p>
        </p:txBody>
      </p:sp>
      <p:pic>
        <p:nvPicPr>
          <p:cNvPr id="9220" name="Picture 4" descr="map_atlantic_north_track_names_60"/>
          <p:cNvPicPr>
            <a:picLocks noChangeAspect="1" noChangeArrowheads="1"/>
          </p:cNvPicPr>
          <p:nvPr/>
        </p:nvPicPr>
        <p:blipFill>
          <a:blip r:embed="rId3" cstate="print"/>
          <a:srcRect/>
          <a:stretch>
            <a:fillRect/>
          </a:stretch>
        </p:blipFill>
        <p:spPr bwMode="auto">
          <a:xfrm>
            <a:off x="914400" y="1905000"/>
            <a:ext cx="7164388" cy="44656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3"/>
          <p:cNvSpPr>
            <a:spLocks noChangeArrowheads="1"/>
          </p:cNvSpPr>
          <p:nvPr/>
        </p:nvSpPr>
        <p:spPr bwMode="auto">
          <a:xfrm>
            <a:off x="304800" y="1143000"/>
            <a:ext cx="5410200" cy="5715000"/>
          </a:xfrm>
          <a:prstGeom prst="rect">
            <a:avLst/>
          </a:prstGeom>
          <a:noFill/>
          <a:ln w="9525">
            <a:noFill/>
            <a:miter lim="800000"/>
            <a:headEnd/>
            <a:tailEnd/>
          </a:ln>
        </p:spPr>
        <p:txBody>
          <a:bodyPr/>
          <a:lstStyle/>
          <a:p>
            <a:pPr marL="342900" indent="-342900">
              <a:spcBef>
                <a:spcPct val="20000"/>
              </a:spcBef>
            </a:pPr>
            <a:r>
              <a:rPr lang="en-US" sz="2400" b="1" i="1">
                <a:solidFill>
                  <a:srgbClr val="FF0000"/>
                </a:solidFill>
                <a:latin typeface="Arial Narrow" pitchFamily="34" charset="0"/>
              </a:rPr>
              <a:t>Henry, Eleanor, Richard and John</a:t>
            </a:r>
          </a:p>
          <a:p>
            <a:pPr marL="342900" indent="-342900">
              <a:spcBef>
                <a:spcPct val="20000"/>
              </a:spcBef>
            </a:pPr>
            <a:endParaRPr lang="en-US" sz="600" b="1" i="1">
              <a:solidFill>
                <a:srgbClr val="FF0000"/>
              </a:solidFill>
              <a:latin typeface="Arial Narrow" pitchFamily="34" charset="0"/>
            </a:endParaRPr>
          </a:p>
          <a:p>
            <a:pPr marL="342900" indent="-342900" algn="just">
              <a:spcBef>
                <a:spcPct val="20000"/>
              </a:spcBef>
              <a:buFontTx/>
              <a:buChar char="•"/>
            </a:pPr>
            <a:r>
              <a:rPr lang="en-US" sz="2000" b="1" i="1">
                <a:solidFill>
                  <a:srgbClr val="0033CC"/>
                </a:solidFill>
                <a:latin typeface="Arial Narrow" pitchFamily="34" charset="0"/>
              </a:rPr>
              <a:t>After the reign of Stephen, in 1154 Henry the Second, and his Wife Eleanor of Aquitaine took over England, Normandy, and Aquitaine (which belonged to Eleanor) thereby comprising not only England but also half of modern France as well. </a:t>
            </a:r>
          </a:p>
          <a:p>
            <a:pPr marL="342900" indent="-342900" algn="just">
              <a:spcBef>
                <a:spcPct val="20000"/>
              </a:spcBef>
              <a:buFontTx/>
              <a:buChar char="•"/>
            </a:pPr>
            <a:r>
              <a:rPr lang="en-US" sz="2000" b="1" i="1">
                <a:solidFill>
                  <a:srgbClr val="0033CC"/>
                </a:solidFill>
                <a:latin typeface="Arial Narrow" pitchFamily="34" charset="0"/>
              </a:rPr>
              <a:t>When Henry died, he left the throne to his son Richard.  Richard, known popularly as Richard the Lionhearted, was a handsome, noble and brave.  </a:t>
            </a:r>
          </a:p>
          <a:p>
            <a:pPr marL="342900" indent="-342900" algn="just">
              <a:spcBef>
                <a:spcPct val="20000"/>
              </a:spcBef>
              <a:buFontTx/>
              <a:buChar char="•"/>
            </a:pPr>
            <a:r>
              <a:rPr lang="en-US" sz="2000" b="1" i="1">
                <a:solidFill>
                  <a:srgbClr val="0033CC"/>
                </a:solidFill>
                <a:latin typeface="Arial Narrow" pitchFamily="34" charset="0"/>
              </a:rPr>
              <a:t>Leading English forces for the 3</a:t>
            </a:r>
            <a:r>
              <a:rPr lang="en-US" sz="2000" b="1" i="1" baseline="30000">
                <a:solidFill>
                  <a:srgbClr val="0033CC"/>
                </a:solidFill>
                <a:latin typeface="Arial Narrow" pitchFamily="34" charset="0"/>
              </a:rPr>
              <a:t>rd</a:t>
            </a:r>
            <a:r>
              <a:rPr lang="en-US" sz="2000" b="1" i="1">
                <a:solidFill>
                  <a:srgbClr val="0033CC"/>
                </a:solidFill>
                <a:latin typeface="Arial Narrow" pitchFamily="34" charset="0"/>
              </a:rPr>
              <a:t> Crusade, King Richard left his younger brother John in charge during his absence.</a:t>
            </a:r>
          </a:p>
        </p:txBody>
      </p:sp>
      <p:pic>
        <p:nvPicPr>
          <p:cNvPr id="10245" name="Picture 5" descr="HEN"/>
          <p:cNvPicPr>
            <a:picLocks noChangeAspect="1" noChangeArrowheads="1"/>
          </p:cNvPicPr>
          <p:nvPr/>
        </p:nvPicPr>
        <p:blipFill>
          <a:blip r:embed="rId3" cstate="print"/>
          <a:srcRect/>
          <a:stretch>
            <a:fillRect/>
          </a:stretch>
        </p:blipFill>
        <p:spPr bwMode="auto">
          <a:xfrm>
            <a:off x="5867400" y="1371600"/>
            <a:ext cx="2986088" cy="1905000"/>
          </a:xfrm>
          <a:prstGeom prst="rect">
            <a:avLst/>
          </a:prstGeom>
          <a:noFill/>
          <a:ln w="9525">
            <a:noFill/>
            <a:miter lim="800000"/>
            <a:headEnd/>
            <a:tailEnd/>
          </a:ln>
        </p:spPr>
      </p:pic>
      <p:pic>
        <p:nvPicPr>
          <p:cNvPr id="10246" name="Picture 6" descr="lionhearted"/>
          <p:cNvPicPr>
            <a:picLocks noChangeAspect="1" noChangeArrowheads="1"/>
          </p:cNvPicPr>
          <p:nvPr/>
        </p:nvPicPr>
        <p:blipFill>
          <a:blip r:embed="rId4" cstate="print"/>
          <a:srcRect/>
          <a:stretch>
            <a:fillRect/>
          </a:stretch>
        </p:blipFill>
        <p:spPr bwMode="auto">
          <a:xfrm>
            <a:off x="5943600" y="3733800"/>
            <a:ext cx="1447800" cy="1828800"/>
          </a:xfrm>
          <a:prstGeom prst="rect">
            <a:avLst/>
          </a:prstGeom>
          <a:noFill/>
          <a:ln w="9525">
            <a:noFill/>
            <a:miter lim="800000"/>
            <a:headEnd/>
            <a:tailEnd/>
          </a:ln>
        </p:spPr>
      </p:pic>
      <p:pic>
        <p:nvPicPr>
          <p:cNvPr id="10247" name="Picture 7" descr="windsor_john"/>
          <p:cNvPicPr>
            <a:picLocks noChangeAspect="1" noChangeArrowheads="1"/>
          </p:cNvPicPr>
          <p:nvPr/>
        </p:nvPicPr>
        <p:blipFill>
          <a:blip r:embed="rId5" cstate="print"/>
          <a:srcRect/>
          <a:stretch>
            <a:fillRect/>
          </a:stretch>
        </p:blipFill>
        <p:spPr bwMode="auto">
          <a:xfrm>
            <a:off x="7391400" y="3733800"/>
            <a:ext cx="1524000" cy="1828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E4DC0F2-8F75-4E07-87F3-68F55666DDF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3"/>
          <p:cNvSpPr>
            <a:spLocks noChangeArrowheads="1"/>
          </p:cNvSpPr>
          <p:nvPr/>
        </p:nvSpPr>
        <p:spPr bwMode="auto">
          <a:xfrm>
            <a:off x="2590800" y="1371600"/>
            <a:ext cx="3048000" cy="4572000"/>
          </a:xfrm>
          <a:prstGeom prst="rect">
            <a:avLst/>
          </a:prstGeom>
          <a:noFill/>
          <a:ln w="9525">
            <a:noFill/>
            <a:miter lim="800000"/>
            <a:headEnd/>
            <a:tailEnd/>
          </a:ln>
        </p:spPr>
        <p:txBody>
          <a:bodyPr/>
          <a:lstStyle/>
          <a:p>
            <a:pPr marL="342900" indent="-342900">
              <a:spcBef>
                <a:spcPct val="20000"/>
              </a:spcBef>
            </a:pPr>
            <a:r>
              <a:rPr lang="en-US" sz="2400" b="1" i="1">
                <a:solidFill>
                  <a:srgbClr val="CC0000"/>
                </a:solidFill>
                <a:latin typeface="Arial Narrow" pitchFamily="34" charset="0"/>
              </a:rPr>
              <a:t>   The First Real Battle for Property Rights</a:t>
            </a:r>
          </a:p>
          <a:p>
            <a:pPr marL="342900" indent="-342900">
              <a:spcBef>
                <a:spcPct val="20000"/>
              </a:spcBef>
            </a:pPr>
            <a:endParaRPr lang="en-US" sz="1000" b="1" i="1">
              <a:solidFill>
                <a:srgbClr val="CC0000"/>
              </a:solidFill>
              <a:latin typeface="Arial Narrow" pitchFamily="34" charset="0"/>
            </a:endParaRPr>
          </a:p>
          <a:p>
            <a:pPr marL="342900" indent="-342900" algn="just">
              <a:spcBef>
                <a:spcPct val="20000"/>
              </a:spcBef>
              <a:buFontTx/>
              <a:buChar char="•"/>
            </a:pPr>
            <a:r>
              <a:rPr lang="en-US" sz="2200" b="1" i="1">
                <a:solidFill>
                  <a:srgbClr val="0033CC"/>
                </a:solidFill>
                <a:latin typeface="Arial Narrow" pitchFamily="34" charset="0"/>
              </a:rPr>
              <a:t>On June 15, 1215, their forces confronted King John at </a:t>
            </a:r>
            <a:r>
              <a:rPr lang="en-US" sz="2200" b="1" i="1">
                <a:solidFill>
                  <a:schemeClr val="tx2"/>
                </a:solidFill>
                <a:latin typeface="Arial Narrow" pitchFamily="34" charset="0"/>
              </a:rPr>
              <a:t>Runnymede</a:t>
            </a:r>
            <a:r>
              <a:rPr lang="en-US" sz="2200" b="1" i="1">
                <a:solidFill>
                  <a:srgbClr val="0033CC"/>
                </a:solidFill>
                <a:latin typeface="Arial Narrow" pitchFamily="34" charset="0"/>
              </a:rPr>
              <a:t>, and forced him to put his seal on the </a:t>
            </a:r>
            <a:r>
              <a:rPr lang="en-US" sz="2200" b="1" i="1">
                <a:solidFill>
                  <a:srgbClr val="CC0000"/>
                </a:solidFill>
                <a:latin typeface="Arial Narrow" pitchFamily="34" charset="0"/>
              </a:rPr>
              <a:t>Magna Carta</a:t>
            </a:r>
            <a:r>
              <a:rPr lang="en-US" sz="2200" b="1" i="1">
                <a:solidFill>
                  <a:srgbClr val="0033CC"/>
                </a:solidFill>
                <a:latin typeface="Arial Narrow" pitchFamily="34" charset="0"/>
              </a:rPr>
              <a:t>. </a:t>
            </a:r>
            <a:r>
              <a:rPr lang="en-US" sz="2200" b="1" i="1">
                <a:latin typeface="Arial Narrow" pitchFamily="34" charset="0"/>
              </a:rPr>
              <a:t>(the Great Charter).</a:t>
            </a:r>
          </a:p>
        </p:txBody>
      </p:sp>
      <p:pic>
        <p:nvPicPr>
          <p:cNvPr id="11269" name="Picture 5" descr="a5_runnymeade"/>
          <p:cNvPicPr>
            <a:picLocks noChangeAspect="1" noChangeArrowheads="1"/>
          </p:cNvPicPr>
          <p:nvPr/>
        </p:nvPicPr>
        <p:blipFill>
          <a:blip r:embed="rId3" cstate="print"/>
          <a:srcRect/>
          <a:stretch>
            <a:fillRect/>
          </a:stretch>
        </p:blipFill>
        <p:spPr bwMode="auto">
          <a:xfrm>
            <a:off x="5791200" y="1828800"/>
            <a:ext cx="3048000" cy="3190875"/>
          </a:xfrm>
          <a:prstGeom prst="rect">
            <a:avLst/>
          </a:prstGeom>
          <a:noFill/>
          <a:ln w="9525">
            <a:noFill/>
            <a:miter lim="800000"/>
            <a:headEnd/>
            <a:tailEnd/>
          </a:ln>
        </p:spPr>
      </p:pic>
      <p:pic>
        <p:nvPicPr>
          <p:cNvPr id="11270" name="Picture 6" descr="Image of Magna Carta">
            <a:hlinkClick r:id="rId4"/>
          </p:cNvPr>
          <p:cNvPicPr>
            <a:picLocks noChangeAspect="1" noChangeArrowheads="1"/>
          </p:cNvPicPr>
          <p:nvPr/>
        </p:nvPicPr>
        <p:blipFill>
          <a:blip r:embed="rId5" cstate="print"/>
          <a:srcRect/>
          <a:stretch>
            <a:fillRect/>
          </a:stretch>
        </p:blipFill>
        <p:spPr bwMode="auto">
          <a:xfrm>
            <a:off x="304800" y="1752600"/>
            <a:ext cx="2381250" cy="43243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2E4DC0F2-8F75-4E07-87F3-68F55666DDF7}"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3"/>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spcBef>
                <a:spcPct val="20000"/>
              </a:spcBef>
            </a:pPr>
            <a:r>
              <a:rPr lang="en-US" sz="2800" b="1" i="1">
                <a:solidFill>
                  <a:srgbClr val="CC0000"/>
                </a:solidFill>
                <a:latin typeface="Arial Narrow" pitchFamily="34" charset="0"/>
              </a:rPr>
              <a:t>The Magna Carta is Signed</a:t>
            </a:r>
          </a:p>
          <a:p>
            <a:pPr marL="342900" indent="-342900">
              <a:spcBef>
                <a:spcPct val="20000"/>
              </a:spcBef>
              <a:buFontTx/>
              <a:buChar char="•"/>
            </a:pPr>
            <a:endParaRPr lang="en-US" sz="1000" b="1" i="1">
              <a:solidFill>
                <a:srgbClr val="0033CC"/>
              </a:solidFill>
              <a:latin typeface="Arial Narrow" pitchFamily="34" charset="0"/>
            </a:endParaRPr>
          </a:p>
          <a:p>
            <a:pPr marL="342900" indent="-342900">
              <a:spcBef>
                <a:spcPct val="20000"/>
              </a:spcBef>
              <a:buFontTx/>
              <a:buChar char="•"/>
            </a:pPr>
            <a:r>
              <a:rPr lang="en-US" sz="2000" b="1" i="1">
                <a:solidFill>
                  <a:srgbClr val="0033CC"/>
                </a:solidFill>
                <a:latin typeface="Arial Narrow" pitchFamily="34" charset="0"/>
              </a:rPr>
              <a:t>The </a:t>
            </a:r>
            <a:r>
              <a:rPr lang="en-US" sz="2000" b="1" i="1">
                <a:solidFill>
                  <a:srgbClr val="CC0000"/>
                </a:solidFill>
                <a:latin typeface="Arial Narrow" pitchFamily="34" charset="0"/>
              </a:rPr>
              <a:t>Magna Carta</a:t>
            </a:r>
            <a:r>
              <a:rPr lang="en-US" sz="2000" b="1" i="1">
                <a:solidFill>
                  <a:srgbClr val="0033CC"/>
                </a:solidFill>
                <a:latin typeface="Arial Narrow" pitchFamily="34" charset="0"/>
              </a:rPr>
              <a:t> was one of the forerunners of modern British law, the US Constitution and its Amendments (the Bill of Rights) and the guiding documents of many other countries that have further expanded the rights and liberties of the people and limited the power of the government. </a:t>
            </a:r>
          </a:p>
          <a:p>
            <a:pPr marL="342900" indent="-342900">
              <a:spcBef>
                <a:spcPct val="20000"/>
              </a:spcBef>
              <a:buFontTx/>
              <a:buChar char="•"/>
            </a:pPr>
            <a:endParaRPr lang="en-US" b="1" i="1">
              <a:solidFill>
                <a:srgbClr val="0033CC"/>
              </a:solidFill>
              <a:latin typeface="Arial Narrow" pitchFamily="34" charset="0"/>
            </a:endParaRPr>
          </a:p>
          <a:p>
            <a:pPr marL="342900" indent="-342900">
              <a:spcBef>
                <a:spcPct val="20000"/>
              </a:spcBef>
              <a:buFontTx/>
              <a:buChar char="•"/>
            </a:pPr>
            <a:r>
              <a:rPr lang="en-US" b="1" i="1">
                <a:solidFill>
                  <a:srgbClr val="0033CC"/>
                </a:solidFill>
                <a:latin typeface="Arial Narrow" pitchFamily="34" charset="0"/>
              </a:rPr>
              <a:t>Containing 63 clauses, this landmark document:</a:t>
            </a:r>
          </a:p>
          <a:p>
            <a:pPr marL="342900" indent="-342900">
              <a:spcBef>
                <a:spcPct val="20000"/>
              </a:spcBef>
            </a:pPr>
            <a:r>
              <a:rPr lang="en-US" b="1" i="1">
                <a:solidFill>
                  <a:srgbClr val="0033CC"/>
                </a:solidFill>
                <a:latin typeface="Arial Narrow" pitchFamily="34" charset="0"/>
              </a:rPr>
              <a:t>	</a:t>
            </a:r>
            <a:r>
              <a:rPr lang="en-US" sz="2000" b="1" i="1">
                <a:solidFill>
                  <a:schemeClr val="tx2"/>
                </a:solidFill>
                <a:latin typeface="Arial Narrow" pitchFamily="34" charset="0"/>
              </a:rPr>
              <a:t>- Created a council to the King (a forerunner to parliament),                                                      - Promised all freemen access to courts and a fair trial,                                                            - Specified many property rights from infringement by the king and his agents,                             - Eliminated unfair fines and punishments,                                                                                            - Gave certain legal powers to the Catholic Church, and                                                           - Addressed many lesser issues.</a:t>
            </a:r>
            <a:r>
              <a:rPr lang="en-US" sz="2000" b="1" i="1">
                <a:solidFill>
                  <a:srgbClr val="0033CC"/>
                </a:solidFill>
                <a:latin typeface="Arial Narrow" pitchFamily="34" charset="0"/>
              </a:rPr>
              <a:t> </a:t>
            </a:r>
          </a:p>
          <a:p>
            <a:pPr marL="342900" indent="-342900">
              <a:spcBef>
                <a:spcPct val="20000"/>
              </a:spcBef>
              <a:buFontTx/>
              <a:buChar char="•"/>
            </a:pPr>
            <a:endParaRPr lang="en-US" sz="2000" b="1" i="1">
              <a:solidFill>
                <a:srgbClr val="0033CC"/>
              </a:solidFill>
              <a:latin typeface="Arial Narrow" pitchFamily="34" charset="0"/>
            </a:endParaRPr>
          </a:p>
          <a:p>
            <a:pPr marL="342900" indent="-342900">
              <a:spcBef>
                <a:spcPct val="20000"/>
              </a:spcBef>
              <a:buFontTx/>
              <a:buChar char="•"/>
            </a:pPr>
            <a:r>
              <a:rPr lang="en-US" sz="2000" b="1" i="1">
                <a:solidFill>
                  <a:srgbClr val="0033CC"/>
                </a:solidFill>
                <a:latin typeface="Arial Narrow" pitchFamily="34" charset="0"/>
              </a:rPr>
              <a:t>It did not abolish serfdom or slavery</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2400" y="1447800"/>
            <a:ext cx="8686800" cy="4572000"/>
          </a:xfrm>
          <a:prstGeom prst="rect">
            <a:avLst/>
          </a:prstGeom>
          <a:noFill/>
          <a:ln w="9525">
            <a:noFill/>
            <a:miter lim="800000"/>
            <a:headEnd/>
            <a:tailEnd/>
          </a:ln>
        </p:spPr>
        <p:txBody>
          <a:bodyPr/>
          <a:lstStyle/>
          <a:p>
            <a:pPr marL="342900" indent="-342900">
              <a:spcBef>
                <a:spcPct val="20000"/>
              </a:spcBef>
            </a:pPr>
            <a:r>
              <a:rPr lang="en-US" sz="3200">
                <a:solidFill>
                  <a:srgbClr val="0033CC"/>
                </a:solidFill>
              </a:rPr>
              <a:t>Since the time of the </a:t>
            </a:r>
            <a:r>
              <a:rPr lang="en-US" sz="3200" b="1" i="1">
                <a:solidFill>
                  <a:srgbClr val="CC0000"/>
                </a:solidFill>
              </a:rPr>
              <a:t>Magna Carta</a:t>
            </a:r>
            <a:r>
              <a:rPr lang="en-US" sz="3200">
                <a:solidFill>
                  <a:srgbClr val="0033CC"/>
                </a:solidFill>
              </a:rPr>
              <a:t> the system of modern </a:t>
            </a:r>
            <a:r>
              <a:rPr lang="en-US" sz="3200" b="1" i="1">
                <a:solidFill>
                  <a:schemeClr val="tx2"/>
                </a:solidFill>
              </a:rPr>
              <a:t>Anglo-American Law</a:t>
            </a:r>
            <a:r>
              <a:rPr lang="en-US" sz="3200">
                <a:solidFill>
                  <a:srgbClr val="0033CC"/>
                </a:solidFill>
              </a:rPr>
              <a:t> evolved to flow from three sources.</a:t>
            </a:r>
          </a:p>
          <a:p>
            <a:pPr marL="342900" indent="-342900">
              <a:spcBef>
                <a:spcPct val="20000"/>
              </a:spcBef>
            </a:pPr>
            <a:endParaRPr lang="en-US" sz="2400">
              <a:solidFill>
                <a:srgbClr val="0033CC"/>
              </a:solidFill>
            </a:endParaRPr>
          </a:p>
          <a:p>
            <a:pPr marL="342900" indent="-342900" algn="just">
              <a:spcBef>
                <a:spcPct val="20000"/>
              </a:spcBef>
            </a:pPr>
            <a:r>
              <a:rPr lang="en-US" sz="2400">
                <a:solidFill>
                  <a:srgbClr val="0033CC"/>
                </a:solidFill>
              </a:rPr>
              <a:t>	</a:t>
            </a:r>
            <a:r>
              <a:rPr lang="en-US" sz="2600" b="1">
                <a:solidFill>
                  <a:schemeClr val="tx2"/>
                </a:solidFill>
              </a:rPr>
              <a:t>1. Constitutional Law</a:t>
            </a:r>
          </a:p>
          <a:p>
            <a:pPr marL="342900" indent="-342900" algn="just">
              <a:spcBef>
                <a:spcPct val="20000"/>
              </a:spcBef>
            </a:pPr>
            <a:r>
              <a:rPr lang="en-US" sz="2600" b="1">
                <a:solidFill>
                  <a:schemeClr val="tx2"/>
                </a:solidFill>
              </a:rPr>
              <a:t>	2. Statutes</a:t>
            </a:r>
          </a:p>
          <a:p>
            <a:pPr marL="342900" indent="-342900" algn="just">
              <a:spcBef>
                <a:spcPct val="20000"/>
              </a:spcBef>
            </a:pPr>
            <a:r>
              <a:rPr lang="en-US" sz="2600" b="1">
                <a:solidFill>
                  <a:schemeClr val="tx2"/>
                </a:solidFill>
              </a:rPr>
              <a:t>	3. Case (or </a:t>
            </a:r>
            <a:r>
              <a:rPr lang="en-US" sz="2600" b="1" i="1">
                <a:solidFill>
                  <a:schemeClr val="tx2"/>
                </a:solidFill>
              </a:rPr>
              <a:t>Common</a:t>
            </a:r>
            <a:r>
              <a:rPr lang="en-US" sz="2600" b="1">
                <a:solidFill>
                  <a:schemeClr val="tx2"/>
                </a:solidFill>
              </a:rPr>
              <a:t>) Law (Laws made by Judges).</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4340"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gn="just">
              <a:spcBef>
                <a:spcPct val="20000"/>
              </a:spcBef>
              <a:buFontTx/>
              <a:buChar char="•"/>
            </a:pPr>
            <a:r>
              <a:rPr lang="en-US" sz="2200" dirty="0">
                <a:solidFill>
                  <a:srgbClr val="0033CC"/>
                </a:solidFill>
              </a:rPr>
              <a:t>The </a:t>
            </a:r>
            <a:r>
              <a:rPr lang="en-US" sz="2200" b="1" i="1" dirty="0">
                <a:solidFill>
                  <a:schemeClr val="tx2"/>
                </a:solidFill>
              </a:rPr>
              <a:t>law</a:t>
            </a:r>
            <a:r>
              <a:rPr lang="en-US" sz="2200" dirty="0">
                <a:solidFill>
                  <a:srgbClr val="0033CC"/>
                </a:solidFill>
              </a:rPr>
              <a:t> of </a:t>
            </a:r>
            <a:r>
              <a:rPr lang="en-US" sz="2200" b="1" i="1" dirty="0">
                <a:solidFill>
                  <a:srgbClr val="CC0000"/>
                </a:solidFill>
              </a:rPr>
              <a:t>early America</a:t>
            </a:r>
            <a:r>
              <a:rPr lang="en-US" sz="2200" dirty="0">
                <a:solidFill>
                  <a:srgbClr val="0033CC"/>
                </a:solidFill>
              </a:rPr>
              <a:t> was based largely upon </a:t>
            </a:r>
          </a:p>
          <a:p>
            <a:pPr marL="342900" indent="-342900" algn="just">
              <a:spcBef>
                <a:spcPct val="20000"/>
              </a:spcBef>
            </a:pPr>
            <a:r>
              <a:rPr lang="en-US" sz="2200" dirty="0">
                <a:solidFill>
                  <a:srgbClr val="0033CC"/>
                </a:solidFill>
              </a:rPr>
              <a:t>     the </a:t>
            </a:r>
            <a:r>
              <a:rPr lang="en-US" sz="2200" b="1" i="1" dirty="0">
                <a:solidFill>
                  <a:schemeClr val="tx2"/>
                </a:solidFill>
              </a:rPr>
              <a:t>law</a:t>
            </a:r>
            <a:r>
              <a:rPr lang="en-US" sz="2200" dirty="0">
                <a:solidFill>
                  <a:srgbClr val="0033CC"/>
                </a:solidFill>
              </a:rPr>
              <a:t> of </a:t>
            </a:r>
            <a:r>
              <a:rPr lang="en-US" sz="2200" b="1" i="1" dirty="0">
                <a:solidFill>
                  <a:srgbClr val="CC0000"/>
                </a:solidFill>
              </a:rPr>
              <a:t>England.</a:t>
            </a:r>
            <a:endParaRPr lang="en-US" sz="800" b="1" i="1" dirty="0">
              <a:solidFill>
                <a:srgbClr val="CC0000"/>
              </a:solidFill>
            </a:endParaRPr>
          </a:p>
          <a:p>
            <a:pPr marL="342900" indent="-342900" algn="just">
              <a:spcBef>
                <a:spcPct val="20000"/>
              </a:spcBef>
              <a:buFontTx/>
              <a:buChar char="•"/>
            </a:pPr>
            <a:endParaRPr lang="en-US" sz="800" dirty="0">
              <a:solidFill>
                <a:srgbClr val="0033CC"/>
              </a:solidFill>
            </a:endParaRPr>
          </a:p>
          <a:p>
            <a:pPr marL="342900" indent="-342900" algn="just">
              <a:spcBef>
                <a:spcPct val="20000"/>
              </a:spcBef>
              <a:buFontTx/>
              <a:buChar char="•"/>
            </a:pPr>
            <a:r>
              <a:rPr lang="en-US" sz="2200" dirty="0">
                <a:solidFill>
                  <a:srgbClr val="0033CC"/>
                </a:solidFill>
              </a:rPr>
              <a:t>We were, of course prior to the Revolution, </a:t>
            </a:r>
            <a:r>
              <a:rPr lang="en-US" sz="2200" b="1" i="1" dirty="0">
                <a:solidFill>
                  <a:srgbClr val="CC0000"/>
                </a:solidFill>
              </a:rPr>
              <a:t>English subjects</a:t>
            </a:r>
            <a:r>
              <a:rPr lang="en-US" sz="2200" dirty="0">
                <a:solidFill>
                  <a:srgbClr val="0033CC"/>
                </a:solidFill>
              </a:rPr>
              <a:t>.</a:t>
            </a:r>
            <a:endParaRPr lang="en-US" sz="800" dirty="0">
              <a:solidFill>
                <a:srgbClr val="0033CC"/>
              </a:solidFill>
            </a:endParaRPr>
          </a:p>
          <a:p>
            <a:pPr marL="342900" indent="-342900" algn="just">
              <a:spcBef>
                <a:spcPct val="20000"/>
              </a:spcBef>
              <a:buFontTx/>
              <a:buChar char="•"/>
            </a:pPr>
            <a:endParaRPr lang="en-US" sz="800" dirty="0">
              <a:solidFill>
                <a:srgbClr val="0033CC"/>
              </a:solidFill>
            </a:endParaRPr>
          </a:p>
          <a:p>
            <a:pPr marL="342900" indent="-342900" algn="just">
              <a:spcBef>
                <a:spcPct val="20000"/>
              </a:spcBef>
              <a:buFontTx/>
              <a:buChar char="•"/>
            </a:pPr>
            <a:r>
              <a:rPr lang="en-US" sz="2200" dirty="0">
                <a:solidFill>
                  <a:srgbClr val="0033CC"/>
                </a:solidFill>
              </a:rPr>
              <a:t>Our founders initially spoke of redressing their grievances under a format of the </a:t>
            </a:r>
            <a:r>
              <a:rPr lang="en-US" sz="2200" b="1" i="1" dirty="0">
                <a:solidFill>
                  <a:srgbClr val="CC0000"/>
                </a:solidFill>
              </a:rPr>
              <a:t>“Rights of Englishmen”</a:t>
            </a:r>
            <a:endParaRPr lang="en-US" sz="800" b="1" i="1" dirty="0">
              <a:solidFill>
                <a:srgbClr val="CC0000"/>
              </a:solidFill>
            </a:endParaRPr>
          </a:p>
          <a:p>
            <a:pPr marL="342900" indent="-342900" algn="just">
              <a:spcBef>
                <a:spcPct val="20000"/>
              </a:spcBef>
              <a:buFontTx/>
              <a:buChar char="•"/>
            </a:pPr>
            <a:endParaRPr lang="en-US" sz="800" b="1" i="1" dirty="0">
              <a:solidFill>
                <a:srgbClr val="CC0000"/>
              </a:solidFill>
            </a:endParaRPr>
          </a:p>
          <a:p>
            <a:pPr marL="342900" indent="-342900" algn="just">
              <a:spcBef>
                <a:spcPct val="20000"/>
              </a:spcBef>
              <a:buFontTx/>
              <a:buChar char="•"/>
            </a:pPr>
            <a:r>
              <a:rPr lang="en-US" sz="2200" dirty="0">
                <a:solidFill>
                  <a:srgbClr val="0033CC"/>
                </a:solidFill>
              </a:rPr>
              <a:t>There was very little </a:t>
            </a:r>
            <a:r>
              <a:rPr lang="en-US" sz="2200" b="1" i="1" dirty="0">
                <a:solidFill>
                  <a:schemeClr val="tx2"/>
                </a:solidFill>
              </a:rPr>
              <a:t>statutory law</a:t>
            </a:r>
            <a:r>
              <a:rPr lang="en-US" sz="2200" dirty="0">
                <a:solidFill>
                  <a:srgbClr val="0033CC"/>
                </a:solidFill>
              </a:rPr>
              <a:t>, and even after the US and State Constitutions, most law was still based upon </a:t>
            </a:r>
            <a:r>
              <a:rPr lang="en-US" sz="2200" b="1" i="1" dirty="0">
                <a:solidFill>
                  <a:srgbClr val="CC0000"/>
                </a:solidFill>
              </a:rPr>
              <a:t>English</a:t>
            </a:r>
            <a:r>
              <a:rPr lang="en-US" sz="2200" b="1" i="1" dirty="0">
                <a:solidFill>
                  <a:schemeClr val="tx2"/>
                </a:solidFill>
              </a:rPr>
              <a:t> Court precedent.</a:t>
            </a:r>
            <a:r>
              <a:rPr lang="en-US" sz="2200" dirty="0">
                <a:solidFill>
                  <a:srgbClr val="0033CC"/>
                </a:solidFill>
              </a:rPr>
              <a:t>   This is best stated under the </a:t>
            </a:r>
            <a:r>
              <a:rPr lang="en-US" sz="2200" b="1" i="1" dirty="0">
                <a:solidFill>
                  <a:srgbClr val="CC0000"/>
                </a:solidFill>
              </a:rPr>
              <a:t>Doctrine of Stare </a:t>
            </a:r>
            <a:r>
              <a:rPr lang="en-US" sz="2200" b="1" i="1" dirty="0" err="1">
                <a:solidFill>
                  <a:srgbClr val="CC0000"/>
                </a:solidFill>
              </a:rPr>
              <a:t>Decisis</a:t>
            </a:r>
            <a:r>
              <a:rPr lang="en-US" sz="2200" dirty="0">
                <a:solidFill>
                  <a:srgbClr val="0033CC"/>
                </a:solidFill>
              </a:rPr>
              <a:t> – Latin for </a:t>
            </a:r>
            <a:r>
              <a:rPr lang="en-US" sz="2200" b="1" i="1" dirty="0">
                <a:solidFill>
                  <a:schemeClr val="tx2"/>
                </a:solidFill>
              </a:rPr>
              <a:t>“Let the Decision Stand”.</a:t>
            </a:r>
            <a:endParaRPr lang="en-US" sz="800" b="1" i="1" dirty="0">
              <a:solidFill>
                <a:schemeClr val="tx2"/>
              </a:solidFill>
            </a:endParaRPr>
          </a:p>
          <a:p>
            <a:pPr marL="342900" indent="-342900" algn="just">
              <a:spcBef>
                <a:spcPct val="20000"/>
              </a:spcBef>
            </a:pPr>
            <a:r>
              <a:rPr lang="en-US" sz="800" dirty="0">
                <a:solidFill>
                  <a:srgbClr val="0033CC"/>
                </a:solidFill>
              </a:rPr>
              <a:t> </a:t>
            </a:r>
          </a:p>
          <a:p>
            <a:pPr marL="342900" indent="-342900" algn="just">
              <a:spcBef>
                <a:spcPct val="20000"/>
              </a:spcBef>
              <a:buFontTx/>
              <a:buChar char="•"/>
            </a:pPr>
            <a:r>
              <a:rPr lang="en-US" sz="2200" dirty="0">
                <a:solidFill>
                  <a:srgbClr val="0033CC"/>
                </a:solidFill>
              </a:rPr>
              <a:t>Indeed </a:t>
            </a:r>
            <a:r>
              <a:rPr lang="en-US" sz="2200" b="1" i="1" dirty="0">
                <a:solidFill>
                  <a:srgbClr val="CC0000"/>
                </a:solidFill>
              </a:rPr>
              <a:t>statutes were looked upon with a skeptical eye</a:t>
            </a:r>
            <a:r>
              <a:rPr lang="en-US" sz="2200" dirty="0">
                <a:solidFill>
                  <a:srgbClr val="0033CC"/>
                </a:solidFill>
              </a:rPr>
              <a:t>.  </a:t>
            </a:r>
          </a:p>
          <a:p>
            <a:pPr marL="342900" indent="-342900" algn="just">
              <a:spcBef>
                <a:spcPct val="20000"/>
              </a:spcBef>
            </a:pPr>
            <a:r>
              <a:rPr lang="en-US" sz="2200" dirty="0">
                <a:solidFill>
                  <a:srgbClr val="0033CC"/>
                </a:solidFill>
              </a:rPr>
              <a:t>		- For it should be remembered that the </a:t>
            </a:r>
            <a:r>
              <a:rPr lang="en-US" sz="2200" b="1" i="1" dirty="0">
                <a:solidFill>
                  <a:schemeClr val="tx2"/>
                </a:solidFill>
              </a:rPr>
              <a:t>Quartering Act, 	Stamp Act and the Townsend Acts</a:t>
            </a:r>
            <a:r>
              <a:rPr lang="en-US" sz="2200" dirty="0">
                <a:solidFill>
                  <a:srgbClr val="0033CC"/>
                </a:solidFill>
              </a:rPr>
              <a:t> were all statutes that 	ignited the Revolution to occur in the first place.</a:t>
            </a:r>
            <a:r>
              <a:rPr lang="en-US" sz="2400" dirty="0">
                <a:solidFill>
                  <a:srgbClr val="0033CC"/>
                </a:solidFill>
              </a:rPr>
              <a:t>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685800" y="1905000"/>
            <a:ext cx="7696200" cy="3662363"/>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Part One: A Brief Review</a:t>
            </a:r>
          </a:p>
          <a:p>
            <a:pPr marL="342900" indent="-342900">
              <a:spcBef>
                <a:spcPct val="20000"/>
              </a:spcBef>
              <a:buFontTx/>
              <a:buChar char="•"/>
              <a:defRPr/>
            </a:pPr>
            <a:r>
              <a:rPr lang="en-US" sz="2400" b="1" dirty="0">
                <a:solidFill>
                  <a:srgbClr val="006600"/>
                </a:solidFill>
              </a:rPr>
              <a:t>Part Two: A Continuation of Rights, Ownership, </a:t>
            </a:r>
          </a:p>
          <a:p>
            <a:pPr marL="342900" indent="-342900">
              <a:spcBef>
                <a:spcPct val="20000"/>
              </a:spcBef>
              <a:defRPr/>
            </a:pPr>
            <a:r>
              <a:rPr lang="en-US" sz="2400" b="1" dirty="0">
                <a:solidFill>
                  <a:srgbClr val="006600"/>
                </a:solidFill>
              </a:rPr>
              <a:t>	Possession and Transfers – Including:</a:t>
            </a:r>
            <a:endParaRPr lang="en-US" sz="2400" dirty="0">
              <a:solidFill>
                <a:srgbClr val="0033CC"/>
              </a:solidFill>
            </a:endParaRPr>
          </a:p>
          <a:p>
            <a:pPr marL="342900" indent="-342900">
              <a:spcBef>
                <a:spcPct val="20000"/>
              </a:spcBef>
              <a:defRPr/>
            </a:pPr>
            <a:r>
              <a:rPr lang="en-US" sz="2400" dirty="0">
                <a:solidFill>
                  <a:srgbClr val="C00000"/>
                </a:solidFill>
              </a:rPr>
              <a:t>	- </a:t>
            </a:r>
            <a:r>
              <a:rPr lang="en-US" sz="2400" b="1" i="1" dirty="0">
                <a:solidFill>
                  <a:srgbClr val="C00000"/>
                </a:solidFill>
              </a:rPr>
              <a:t>Liens, </a:t>
            </a:r>
          </a:p>
          <a:p>
            <a:pPr marL="342900" indent="-342900">
              <a:spcBef>
                <a:spcPct val="20000"/>
              </a:spcBef>
              <a:defRPr/>
            </a:pPr>
            <a:r>
              <a:rPr lang="en-US" sz="2400" b="1" i="1" dirty="0">
                <a:solidFill>
                  <a:srgbClr val="C00000"/>
                </a:solidFill>
              </a:rPr>
              <a:t>	- </a:t>
            </a:r>
            <a:r>
              <a:rPr lang="en-US" sz="2400" b="1" i="1" dirty="0" err="1">
                <a:solidFill>
                  <a:srgbClr val="C00000"/>
                </a:solidFill>
              </a:rPr>
              <a:t>Bailments</a:t>
            </a:r>
            <a:r>
              <a:rPr lang="en-US" sz="2400" b="1" i="1" dirty="0">
                <a:solidFill>
                  <a:srgbClr val="C00000"/>
                </a:solidFill>
              </a:rPr>
              <a:t> and </a:t>
            </a:r>
          </a:p>
          <a:p>
            <a:pPr marL="342900" indent="-342900">
              <a:spcBef>
                <a:spcPct val="20000"/>
              </a:spcBef>
              <a:defRPr/>
            </a:pPr>
            <a:r>
              <a:rPr lang="en-US" sz="2400" b="1" i="1" dirty="0">
                <a:solidFill>
                  <a:srgbClr val="C00000"/>
                </a:solidFill>
              </a:rPr>
              <a:t>	- Special Interests.</a:t>
            </a:r>
            <a:r>
              <a:rPr lang="en-US" sz="2400" b="1" i="1" dirty="0">
                <a:solidFill>
                  <a:schemeClr val="accent1">
                    <a:lumMod val="25000"/>
                  </a:schemeClr>
                </a:solidFill>
              </a:rPr>
              <a:t> </a:t>
            </a:r>
          </a:p>
          <a:p>
            <a:pPr marL="342900" indent="-342900">
              <a:spcBef>
                <a:spcPct val="20000"/>
              </a:spcBef>
              <a:buFontTx/>
              <a:buChar char="•"/>
              <a:defRPr/>
            </a:pPr>
            <a:r>
              <a:rPr lang="en-US" sz="2400" b="1" dirty="0">
                <a:solidFill>
                  <a:srgbClr val="0033CC"/>
                </a:solidFill>
              </a:rPr>
              <a:t>So here we go.</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19050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800" b="1" dirty="0" smtClean="0">
                <a:solidFill>
                  <a:srgbClr val="006600"/>
                </a:solidFill>
              </a:rPr>
              <a:t>Our </a:t>
            </a:r>
            <a:r>
              <a:rPr lang="en-US" sz="2800" b="1" dirty="0">
                <a:solidFill>
                  <a:srgbClr val="006600"/>
                </a:solidFill>
              </a:rPr>
              <a:t>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04800" y="1371600"/>
            <a:ext cx="5638800" cy="5486400"/>
          </a:xfrm>
          <a:prstGeom prst="rect">
            <a:avLst/>
          </a:prstGeom>
          <a:noFill/>
          <a:ln w="9525">
            <a:noFill/>
            <a:miter lim="800000"/>
            <a:headEnd/>
            <a:tailEnd/>
          </a:ln>
        </p:spPr>
        <p:txBody>
          <a:bodyPr/>
          <a:lstStyle/>
          <a:p>
            <a:pPr marL="342900" indent="-342900">
              <a:spcBef>
                <a:spcPct val="20000"/>
              </a:spcBef>
              <a:buFontTx/>
              <a:buChar char="•"/>
            </a:pPr>
            <a:r>
              <a:rPr lang="en-US" sz="2000" b="1" i="1">
                <a:solidFill>
                  <a:srgbClr val="CC0000"/>
                </a:solidFill>
              </a:rPr>
              <a:t>Sir William Blackstone</a:t>
            </a:r>
            <a:r>
              <a:rPr lang="en-US" sz="2000">
                <a:solidFill>
                  <a:srgbClr val="0033CC"/>
                </a:solidFill>
              </a:rPr>
              <a:t> was an </a:t>
            </a:r>
            <a:r>
              <a:rPr lang="en-US" sz="2000" b="1" i="1">
                <a:solidFill>
                  <a:schemeClr val="tx2"/>
                </a:solidFill>
              </a:rPr>
              <a:t>jurist and professor</a:t>
            </a:r>
            <a:r>
              <a:rPr lang="en-US" sz="2000">
                <a:solidFill>
                  <a:srgbClr val="0033CC"/>
                </a:solidFill>
              </a:rPr>
              <a:t> who produced the historical and analytic </a:t>
            </a:r>
            <a:r>
              <a:rPr lang="en-US" sz="2000" b="1" i="1">
                <a:solidFill>
                  <a:schemeClr val="tx2"/>
                </a:solidFill>
              </a:rPr>
              <a:t>treatise on the law</a:t>
            </a:r>
            <a:r>
              <a:rPr lang="en-US" sz="2000">
                <a:solidFill>
                  <a:srgbClr val="0033CC"/>
                </a:solidFill>
              </a:rPr>
              <a:t> known as </a:t>
            </a:r>
            <a:r>
              <a:rPr lang="en-US" sz="2000" b="1" i="1">
                <a:solidFill>
                  <a:srgbClr val="CC0000"/>
                </a:solidFill>
              </a:rPr>
              <a:t>Commentaries on the Law of England. </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First published in four volumes over 1765–1769. It had an extraordinary success.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A baseline </a:t>
            </a:r>
            <a:r>
              <a:rPr lang="en-US" sz="2000" b="1" i="1">
                <a:solidFill>
                  <a:srgbClr val="CC0000"/>
                </a:solidFill>
              </a:rPr>
              <a:t>“Bible of the law”</a:t>
            </a:r>
            <a:r>
              <a:rPr lang="en-US" sz="2000">
                <a:solidFill>
                  <a:srgbClr val="0033CC"/>
                </a:solidFill>
              </a:rPr>
              <a:t> of his time, these famous </a:t>
            </a:r>
            <a:r>
              <a:rPr lang="en-US" sz="2000" b="1" i="1"/>
              <a:t>Commentaries</a:t>
            </a:r>
            <a:r>
              <a:rPr lang="en-US" sz="2000">
                <a:solidFill>
                  <a:srgbClr val="0033CC"/>
                </a:solidFill>
              </a:rPr>
              <a:t> still remain an important source on classical views of the common law and its principles.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It was </a:t>
            </a:r>
            <a:r>
              <a:rPr lang="en-US" sz="2000" b="1" i="1"/>
              <a:t>used</a:t>
            </a:r>
            <a:r>
              <a:rPr lang="en-US" sz="2000">
                <a:solidFill>
                  <a:srgbClr val="0033CC"/>
                </a:solidFill>
              </a:rPr>
              <a:t> not only through out</a:t>
            </a:r>
            <a:r>
              <a:rPr lang="en-US" sz="2000" b="1" i="1">
                <a:solidFill>
                  <a:srgbClr val="CC0000"/>
                </a:solidFill>
              </a:rPr>
              <a:t> England</a:t>
            </a:r>
            <a:r>
              <a:rPr lang="en-US" sz="2000">
                <a:solidFill>
                  <a:srgbClr val="0033CC"/>
                </a:solidFill>
              </a:rPr>
              <a:t> but through out the </a:t>
            </a:r>
            <a:r>
              <a:rPr lang="en-US" sz="2000" b="1" i="1">
                <a:solidFill>
                  <a:srgbClr val="CC0000"/>
                </a:solidFill>
              </a:rPr>
              <a:t>United States</a:t>
            </a:r>
            <a:r>
              <a:rPr lang="en-US" sz="2000">
                <a:solidFill>
                  <a:srgbClr val="0033CC"/>
                </a:solidFill>
              </a:rPr>
              <a:t> as well.</a:t>
            </a:r>
          </a:p>
        </p:txBody>
      </p:sp>
      <p:pic>
        <p:nvPicPr>
          <p:cNvPr id="15364" name="Picture 4" descr="Sir William Blackstone"/>
          <p:cNvPicPr>
            <a:picLocks noChangeAspect="1" noChangeArrowheads="1"/>
          </p:cNvPicPr>
          <p:nvPr/>
        </p:nvPicPr>
        <p:blipFill>
          <a:blip r:embed="rId3" cstate="print"/>
          <a:srcRect/>
          <a:stretch>
            <a:fillRect/>
          </a:stretch>
        </p:blipFill>
        <p:spPr bwMode="auto">
          <a:xfrm>
            <a:off x="6172200" y="1371600"/>
            <a:ext cx="2730500"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219200"/>
            <a:ext cx="8382000" cy="5486400"/>
          </a:xfrm>
          <a:prstGeom prst="rect">
            <a:avLst/>
          </a:prstGeom>
          <a:noFill/>
          <a:ln w="9525">
            <a:noFill/>
            <a:miter lim="800000"/>
            <a:headEnd/>
            <a:tailEnd/>
          </a:ln>
        </p:spPr>
        <p:txBody>
          <a:bodyPr/>
          <a:lstStyle/>
          <a:p>
            <a:pPr marL="609600" indent="-609600">
              <a:spcBef>
                <a:spcPct val="20000"/>
              </a:spcBef>
            </a:pPr>
            <a:r>
              <a:rPr lang="en-US" sz="2400" b="1">
                <a:solidFill>
                  <a:srgbClr val="0033CC"/>
                </a:solidFill>
              </a:rPr>
              <a:t>Review – Looking back – Looking forward</a:t>
            </a:r>
          </a:p>
          <a:p>
            <a:pPr marL="609600" indent="-609600">
              <a:spcBef>
                <a:spcPct val="20000"/>
              </a:spcBef>
            </a:pPr>
            <a:endParaRPr lang="en-US" sz="2400" b="1">
              <a:solidFill>
                <a:srgbClr val="0033CC"/>
              </a:solidFill>
            </a:endParaRPr>
          </a:p>
          <a:p>
            <a:pPr marL="609600" indent="-609600">
              <a:spcBef>
                <a:spcPct val="20000"/>
              </a:spcBef>
            </a:pPr>
            <a:endParaRPr lang="en-US" sz="2400" b="1">
              <a:solidFill>
                <a:srgbClr val="0033CC"/>
              </a:solidFill>
            </a:endParaRPr>
          </a:p>
        </p:txBody>
      </p:sp>
      <p:pic>
        <p:nvPicPr>
          <p:cNvPr id="4101" name="Picture 13" descr="rear_view_mirror"/>
          <p:cNvPicPr>
            <a:picLocks noChangeAspect="1" noChangeArrowheads="1"/>
          </p:cNvPicPr>
          <p:nvPr/>
        </p:nvPicPr>
        <p:blipFill>
          <a:blip r:embed="rId3" cstate="print"/>
          <a:srcRect/>
          <a:stretch>
            <a:fillRect/>
          </a:stretch>
        </p:blipFill>
        <p:spPr bwMode="auto">
          <a:xfrm>
            <a:off x="990600" y="1828800"/>
            <a:ext cx="6983413" cy="4648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0F29AA0-E837-4163-8EFB-17541F04123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04800" y="1295400"/>
            <a:ext cx="5638800" cy="4419600"/>
          </a:xfrm>
          <a:prstGeom prst="rect">
            <a:avLst/>
          </a:prstGeom>
          <a:noFill/>
          <a:ln w="9525">
            <a:noFill/>
            <a:miter lim="800000"/>
            <a:headEnd/>
            <a:tailEnd/>
          </a:ln>
        </p:spPr>
        <p:txBody>
          <a:bodyPr/>
          <a:lstStyle/>
          <a:p>
            <a:pPr marL="342900" indent="-342900">
              <a:spcBef>
                <a:spcPct val="20000"/>
              </a:spcBef>
            </a:pPr>
            <a:r>
              <a:rPr lang="en-US" sz="3600" b="1" i="1">
                <a:solidFill>
                  <a:srgbClr val="CC0000"/>
                </a:solidFill>
              </a:rPr>
              <a:t>Pierson v. Post</a:t>
            </a:r>
          </a:p>
          <a:p>
            <a:pPr marL="342900" indent="-342900">
              <a:spcBef>
                <a:spcPct val="20000"/>
              </a:spcBef>
            </a:pPr>
            <a:endParaRPr lang="en-US" sz="2400" b="1" i="1">
              <a:solidFill>
                <a:srgbClr val="CC0000"/>
              </a:solidFill>
            </a:endParaRPr>
          </a:p>
          <a:p>
            <a:pPr marL="342900" indent="-342900">
              <a:spcBef>
                <a:spcPct val="20000"/>
              </a:spcBef>
            </a:pPr>
            <a:r>
              <a:rPr lang="en-US" sz="2000" b="1" i="1">
                <a:solidFill>
                  <a:srgbClr val="0033CC"/>
                </a:solidFill>
              </a:rPr>
              <a:t>Queens NY Case about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Remember – chase that fox – get nothing!</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Shoot that fox – and carry it away- get the prize for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Mere pursuit is not possession!</a:t>
            </a:r>
            <a:endParaRPr lang="en-US" sz="2000">
              <a:solidFill>
                <a:srgbClr val="0033CC"/>
              </a:solidFill>
            </a:endParaRPr>
          </a:p>
        </p:txBody>
      </p:sp>
      <p:pic>
        <p:nvPicPr>
          <p:cNvPr id="16388" name="Picture 6" descr="image?id=85220&amp;rendTypeId=4"/>
          <p:cNvPicPr>
            <a:picLocks noChangeAspect="1" noChangeArrowheads="1"/>
          </p:cNvPicPr>
          <p:nvPr/>
        </p:nvPicPr>
        <p:blipFill>
          <a:blip r:embed="rId3" cstate="print"/>
          <a:srcRect/>
          <a:stretch>
            <a:fillRect/>
          </a:stretch>
        </p:blipFill>
        <p:spPr bwMode="auto">
          <a:xfrm>
            <a:off x="5791200" y="1295400"/>
            <a:ext cx="3028950" cy="2209800"/>
          </a:xfrm>
          <a:prstGeom prst="rect">
            <a:avLst/>
          </a:prstGeom>
          <a:noFill/>
          <a:ln w="9525">
            <a:noFill/>
            <a:miter lim="800000"/>
            <a:headEnd/>
            <a:tailEnd/>
          </a:ln>
        </p:spPr>
      </p:pic>
      <p:pic>
        <p:nvPicPr>
          <p:cNvPr id="16389" name="Picture 8" descr="Fox%20Mouse"/>
          <p:cNvPicPr>
            <a:picLocks noChangeAspect="1" noChangeArrowheads="1"/>
          </p:cNvPicPr>
          <p:nvPr/>
        </p:nvPicPr>
        <p:blipFill>
          <a:blip r:embed="rId4" cstate="print"/>
          <a:srcRect/>
          <a:stretch>
            <a:fillRect/>
          </a:stretch>
        </p:blipFill>
        <p:spPr bwMode="auto">
          <a:xfrm>
            <a:off x="5791200" y="3505200"/>
            <a:ext cx="3052763"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5"/>
          <p:cNvSpPr>
            <a:spLocks noChangeArrowheads="1"/>
          </p:cNvSpPr>
          <p:nvPr/>
        </p:nvSpPr>
        <p:spPr bwMode="auto">
          <a:xfrm>
            <a:off x="304800" y="1295400"/>
            <a:ext cx="8610600" cy="5562600"/>
          </a:xfrm>
          <a:prstGeom prst="rect">
            <a:avLst/>
          </a:prstGeom>
          <a:noFill/>
          <a:ln w="9525">
            <a:noFill/>
            <a:miter lim="800000"/>
            <a:headEnd/>
            <a:tailEnd/>
          </a:ln>
        </p:spPr>
        <p:txBody>
          <a:bodyPr/>
          <a:lstStyle/>
          <a:p>
            <a:pPr marL="342900" indent="-342900" algn="ctr">
              <a:spcBef>
                <a:spcPct val="20000"/>
              </a:spcBef>
            </a:pPr>
            <a:r>
              <a:rPr lang="en-US" sz="3200" b="1">
                <a:solidFill>
                  <a:srgbClr val="0033CC"/>
                </a:solidFill>
              </a:rPr>
              <a:t>Types of </a:t>
            </a:r>
            <a:r>
              <a:rPr lang="en-US" sz="3200" b="1" i="1">
                <a:solidFill>
                  <a:srgbClr val="FF0000"/>
                </a:solidFill>
              </a:rPr>
              <a:t>Property</a:t>
            </a:r>
          </a:p>
          <a:p>
            <a:pPr marL="342900" indent="-342900">
              <a:spcBef>
                <a:spcPct val="20000"/>
              </a:spcBef>
              <a:buFontTx/>
              <a:buChar char="•"/>
            </a:pPr>
            <a:r>
              <a:rPr lang="en-US" sz="2400" b="1" i="1">
                <a:solidFill>
                  <a:srgbClr val="FF0000"/>
                </a:solidFill>
              </a:rPr>
              <a:t>Property</a:t>
            </a:r>
            <a:r>
              <a:rPr lang="en-US" sz="2400">
                <a:solidFill>
                  <a:srgbClr val="0033CC"/>
                </a:solidFill>
              </a:rPr>
              <a:t> can be:</a:t>
            </a:r>
          </a:p>
          <a:p>
            <a:pPr marL="742950" lvl="1" indent="-285750">
              <a:spcBef>
                <a:spcPct val="20000"/>
              </a:spcBef>
              <a:buFontTx/>
              <a:buChar char="–"/>
            </a:pPr>
            <a:r>
              <a:rPr lang="en-US" sz="2400" b="1">
                <a:solidFill>
                  <a:srgbClr val="0033CC"/>
                </a:solidFill>
              </a:rPr>
              <a:t>Real (Rights in Land);</a:t>
            </a:r>
          </a:p>
          <a:p>
            <a:pPr marL="742950" lvl="1" indent="-285750">
              <a:spcBef>
                <a:spcPct val="20000"/>
              </a:spcBef>
            </a:pPr>
            <a:r>
              <a:rPr lang="en-US" sz="2400">
                <a:solidFill>
                  <a:srgbClr val="0033CC"/>
                </a:solidFill>
              </a:rPr>
              <a:t>	</a:t>
            </a:r>
            <a:r>
              <a:rPr lang="en-US" sz="2400"/>
              <a:t>Real Estate – Ownership/Leaseholds/Easements/Life Estates</a:t>
            </a:r>
          </a:p>
          <a:p>
            <a:pPr marL="742950" lvl="1" indent="-285750">
              <a:spcBef>
                <a:spcPct val="20000"/>
              </a:spcBef>
              <a:buFontTx/>
              <a:buChar char="–"/>
            </a:pPr>
            <a:r>
              <a:rPr lang="en-US" sz="2400" b="1">
                <a:solidFill>
                  <a:srgbClr val="0033CC"/>
                </a:solidFill>
              </a:rPr>
              <a:t>Personal (Rights in Objects); and/or</a:t>
            </a:r>
          </a:p>
          <a:p>
            <a:pPr marL="742950" lvl="1" indent="-285750">
              <a:spcBef>
                <a:spcPct val="20000"/>
              </a:spcBef>
            </a:pPr>
            <a:r>
              <a:rPr lang="en-US" sz="2400"/>
              <a:t>	Chattels – Tangible, visible “things”</a:t>
            </a:r>
          </a:p>
          <a:p>
            <a:pPr marL="742950" lvl="1" indent="-285750">
              <a:spcBef>
                <a:spcPct val="20000"/>
              </a:spcBef>
              <a:buFontTx/>
              <a:buChar char="–"/>
            </a:pPr>
            <a:r>
              <a:rPr lang="en-US" sz="2400" b="1">
                <a:solidFill>
                  <a:srgbClr val="0033CC"/>
                </a:solidFill>
              </a:rPr>
              <a:t>Intellectual (Rights in Ideas)</a:t>
            </a:r>
          </a:p>
          <a:p>
            <a:pPr marL="742950" lvl="1" indent="-285750">
              <a:spcBef>
                <a:spcPct val="20000"/>
              </a:spcBef>
            </a:pPr>
            <a:r>
              <a:rPr lang="en-US" sz="2400">
                <a:solidFill>
                  <a:srgbClr val="0033CC"/>
                </a:solidFill>
              </a:rPr>
              <a:t>	</a:t>
            </a:r>
            <a:r>
              <a:rPr lang="en-US" sz="2400"/>
              <a:t>Patents – Idea for Product or Process</a:t>
            </a:r>
          </a:p>
          <a:p>
            <a:pPr marL="742950" lvl="1" indent="-285750">
              <a:spcBef>
                <a:spcPct val="20000"/>
              </a:spcBef>
            </a:pPr>
            <a:r>
              <a:rPr lang="en-US" sz="2400"/>
              <a:t>	Trademarks – Logo, Identification or Distinction</a:t>
            </a:r>
          </a:p>
          <a:p>
            <a:pPr marL="742950" lvl="1" indent="-285750">
              <a:spcBef>
                <a:spcPct val="20000"/>
              </a:spcBef>
            </a:pPr>
            <a:r>
              <a:rPr lang="en-US" sz="2400"/>
              <a:t>	Copyrights – Written or Performed Works</a:t>
            </a:r>
          </a:p>
          <a:p>
            <a:pPr marL="742950" lvl="1" indent="-285750">
              <a:spcBef>
                <a:spcPct val="20000"/>
              </a:spcBef>
              <a:buFontTx/>
              <a:buChar char="–"/>
            </a:pPr>
            <a:endParaRPr lang="en-US" sz="1600" b="1" i="1">
              <a:latin typeface="Arial Narrow" pitchFamily="34" charset="0"/>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4"/>
          <p:cNvSpPr>
            <a:spLocks noChangeArrowheads="1"/>
          </p:cNvSpPr>
          <p:nvPr/>
        </p:nvSpPr>
        <p:spPr bwMode="auto">
          <a:xfrm>
            <a:off x="304800" y="1219200"/>
            <a:ext cx="8382000" cy="5486400"/>
          </a:xfrm>
          <a:prstGeom prst="rect">
            <a:avLst/>
          </a:prstGeom>
          <a:noFill/>
          <a:ln w="9525">
            <a:noFill/>
            <a:miter lim="800000"/>
            <a:headEnd/>
            <a:tailEnd/>
          </a:ln>
        </p:spPr>
        <p:txBody>
          <a:bodyPr/>
          <a:lstStyle/>
          <a:p>
            <a:pPr marL="342900" indent="-342900">
              <a:spcBef>
                <a:spcPct val="20000"/>
              </a:spcBef>
              <a:buFontTx/>
              <a:buChar char="•"/>
            </a:pPr>
            <a:endParaRPr lang="en-US" sz="600" b="1" i="1">
              <a:solidFill>
                <a:srgbClr val="FF0000"/>
              </a:solidFill>
            </a:endParaRPr>
          </a:p>
          <a:p>
            <a:pPr marL="342900" indent="-342900">
              <a:spcBef>
                <a:spcPct val="20000"/>
              </a:spcBef>
            </a:pPr>
            <a:r>
              <a:rPr lang="en-US" sz="2400" b="1">
                <a:solidFill>
                  <a:srgbClr val="0033CC"/>
                </a:solidFill>
              </a:rPr>
              <a:t>Common Law</a:t>
            </a:r>
            <a:endParaRPr lang="en-US" sz="1000" b="1">
              <a:solidFill>
                <a:srgbClr val="0033CC"/>
              </a:solidFill>
            </a:endParaRPr>
          </a:p>
          <a:p>
            <a:pPr marL="342900" indent="-342900">
              <a:spcBef>
                <a:spcPct val="20000"/>
              </a:spcBef>
              <a:buFontTx/>
              <a:buChar char="•"/>
            </a:pPr>
            <a:endParaRPr lang="en-US" sz="1000" b="1">
              <a:solidFill>
                <a:srgbClr val="0033CC"/>
              </a:solidFill>
            </a:endParaRPr>
          </a:p>
          <a:p>
            <a:pPr marL="342900" indent="-342900">
              <a:spcBef>
                <a:spcPct val="20000"/>
              </a:spcBef>
              <a:buFontTx/>
              <a:buChar char="•"/>
            </a:pPr>
            <a:r>
              <a:rPr lang="en-US" sz="2400" b="1" i="1">
                <a:solidFill>
                  <a:srgbClr val="FF0000"/>
                </a:solidFill>
              </a:rPr>
              <a:t>Real property</a:t>
            </a:r>
            <a:r>
              <a:rPr lang="en-US" sz="2400" b="1">
                <a:solidFill>
                  <a:srgbClr val="0033CC"/>
                </a:solidFill>
              </a:rPr>
              <a:t> means </a:t>
            </a:r>
            <a:r>
              <a:rPr lang="en-US" sz="2400" b="1"/>
              <a:t>land, things fixed to land. and things incidental or appurtenant to land </a:t>
            </a:r>
            <a:r>
              <a:rPr lang="en-US" sz="2400" b="1">
                <a:solidFill>
                  <a:srgbClr val="0033CC"/>
                </a:solidFill>
              </a:rPr>
              <a:t>(basically immovable property).</a:t>
            </a:r>
            <a:r>
              <a:rPr lang="en-US" sz="1000" b="1"/>
              <a:t> </a:t>
            </a:r>
          </a:p>
          <a:p>
            <a:pPr marL="342900" indent="-342900">
              <a:spcBef>
                <a:spcPct val="20000"/>
              </a:spcBef>
            </a:pPr>
            <a:endParaRPr lang="en-US" sz="1000" b="1"/>
          </a:p>
          <a:p>
            <a:pPr marL="342900" indent="-342900">
              <a:spcBef>
                <a:spcPct val="20000"/>
              </a:spcBef>
              <a:buFontTx/>
              <a:buChar char="•"/>
            </a:pPr>
            <a:r>
              <a:rPr lang="en-US" sz="2400" b="1" i="1">
                <a:solidFill>
                  <a:srgbClr val="FF0000"/>
                </a:solidFill>
              </a:rPr>
              <a:t>Personal property</a:t>
            </a:r>
            <a:r>
              <a:rPr lang="en-US" sz="2400" b="1">
                <a:solidFill>
                  <a:srgbClr val="0033CC"/>
                </a:solidFill>
              </a:rPr>
              <a:t> is movable property, but </a:t>
            </a:r>
            <a:r>
              <a:rPr lang="en-US" sz="2400" b="1"/>
              <a:t>includes virtually every kind of physical property that is not real property.</a:t>
            </a:r>
            <a:r>
              <a:rPr lang="en-US" sz="1000" b="1">
                <a:solidFill>
                  <a:srgbClr val="0033CC"/>
                </a:solidFill>
              </a:rPr>
              <a:t>  </a:t>
            </a:r>
          </a:p>
          <a:p>
            <a:pPr marL="342900" indent="-342900">
              <a:spcBef>
                <a:spcPct val="20000"/>
              </a:spcBef>
              <a:buFontTx/>
              <a:buChar char="•"/>
            </a:pPr>
            <a:endParaRPr lang="en-US" sz="1000" b="1">
              <a:solidFill>
                <a:srgbClr val="0033CC"/>
              </a:solidFill>
            </a:endParaRPr>
          </a:p>
          <a:p>
            <a:pPr marL="342900" indent="-342900">
              <a:spcBef>
                <a:spcPct val="20000"/>
              </a:spcBef>
              <a:buFontTx/>
              <a:buChar char="•"/>
            </a:pPr>
            <a:r>
              <a:rPr lang="en-US" sz="2400" b="1">
                <a:solidFill>
                  <a:srgbClr val="0033CC"/>
                </a:solidFill>
              </a:rPr>
              <a:t>Real property may be converted to personal property by severance.</a:t>
            </a:r>
          </a:p>
          <a:p>
            <a:pPr marL="342900" indent="-342900">
              <a:spcBef>
                <a:spcPct val="20000"/>
              </a:spcBef>
              <a:buFontTx/>
              <a:buChar char="•"/>
            </a:pPr>
            <a:r>
              <a:rPr lang="en-US" sz="2400" b="1">
                <a:solidFill>
                  <a:srgbClr val="0033CC"/>
                </a:solidFill>
              </a:rPr>
              <a:t>Personal property may be converted to real property by an annexation intended to be permanent.</a:t>
            </a:r>
          </a:p>
          <a:p>
            <a:pPr marL="342900" indent="-342900">
              <a:spcBef>
                <a:spcPct val="20000"/>
              </a:spcBef>
              <a:buFontTx/>
              <a:buChar char="•"/>
            </a:pPr>
            <a:endParaRPr lang="en-US" b="1">
              <a:solidFill>
                <a:srgbClr val="0033CC"/>
              </a:solidFill>
            </a:endParaRP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ChangeArrowheads="1"/>
          </p:cNvSpPr>
          <p:nvPr/>
        </p:nvSpPr>
        <p:spPr bwMode="auto">
          <a:xfrm>
            <a:off x="304800" y="1219200"/>
            <a:ext cx="8610600" cy="5410200"/>
          </a:xfrm>
          <a:prstGeom prst="rect">
            <a:avLst/>
          </a:prstGeom>
          <a:noFill/>
          <a:ln w="9525">
            <a:noFill/>
            <a:miter lim="800000"/>
            <a:headEnd/>
            <a:tailEnd/>
          </a:ln>
        </p:spPr>
        <p:txBody>
          <a:bodyPr/>
          <a:lstStyle/>
          <a:p>
            <a:pPr marL="342900" indent="-342900">
              <a:spcBef>
                <a:spcPct val="20000"/>
              </a:spcBef>
              <a:defRPr/>
            </a:pPr>
            <a:r>
              <a:rPr lang="en-US" sz="2400" b="1" i="1" dirty="0">
                <a:solidFill>
                  <a:srgbClr val="C00000"/>
                </a:solidFill>
              </a:rPr>
              <a:t>REAL AND PERSONAL PROPERTY DISTINCTIONS</a:t>
            </a:r>
          </a:p>
          <a:p>
            <a:pPr marL="342900" indent="-342900">
              <a:spcBef>
                <a:spcPct val="20000"/>
              </a:spcBef>
              <a:defRPr/>
            </a:pPr>
            <a:endParaRPr lang="en-US" sz="600" b="1" i="1" dirty="0">
              <a:solidFill>
                <a:srgbClr val="FF0000"/>
              </a:solidFill>
            </a:endParaRPr>
          </a:p>
          <a:p>
            <a:pPr marL="342900" indent="-342900">
              <a:spcBef>
                <a:spcPct val="20000"/>
              </a:spcBef>
              <a:defRPr/>
            </a:pPr>
            <a:r>
              <a:rPr lang="en-US" sz="2400" b="1" dirty="0">
                <a:solidFill>
                  <a:schemeClr val="tx2">
                    <a:lumMod val="85000"/>
                    <a:lumOff val="15000"/>
                  </a:schemeClr>
                </a:solidFill>
              </a:rPr>
              <a:t>Leases</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Under the common law, a lease of land for a term of years constituted personal property.</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This was because the lease did not fall within the common law definition of land, tenements, or </a:t>
            </a:r>
            <a:r>
              <a:rPr lang="en-US" sz="2000" b="1" dirty="0" err="1">
                <a:solidFill>
                  <a:srgbClr val="0033CC"/>
                </a:solidFill>
              </a:rPr>
              <a:t>hereditaments</a:t>
            </a:r>
            <a:r>
              <a:rPr lang="en-US" sz="2000" b="1" dirty="0">
                <a:solidFill>
                  <a:srgbClr val="0033CC"/>
                </a:solidFill>
              </a:rPr>
              <a:t>.</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A lease was considered an interest in land less than a freehold and therefore a real chattel. </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Modern statutes changed the common law rule for leases, defining them as real property.</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0484" name="Rectangle 5"/>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spcBef>
                <a:spcPct val="20000"/>
              </a:spcBef>
            </a:pPr>
            <a:r>
              <a:rPr lang="en-US" sz="2000" b="1" i="1" dirty="0">
                <a:solidFill>
                  <a:srgbClr val="C00000"/>
                </a:solidFill>
              </a:rPr>
              <a:t>REAL AND PERSONAL PROPERTY DISTINCTIONS</a:t>
            </a:r>
          </a:p>
          <a:p>
            <a:pPr marL="342900" indent="-342900">
              <a:spcBef>
                <a:spcPct val="20000"/>
              </a:spcBef>
            </a:pPr>
            <a:r>
              <a:rPr lang="en-US" b="1" dirty="0">
                <a:solidFill>
                  <a:srgbClr val="0033CC"/>
                </a:solidFill>
              </a:rPr>
              <a:t>Crops</a:t>
            </a:r>
          </a:p>
          <a:p>
            <a:pPr marL="342900" indent="-342900">
              <a:spcBef>
                <a:spcPct val="20000"/>
              </a:spcBef>
            </a:pPr>
            <a:r>
              <a:rPr lang="en-US" b="1" i="1" dirty="0">
                <a:solidFill>
                  <a:srgbClr val="FF0000"/>
                </a:solidFill>
              </a:rPr>
              <a:t>	a. </a:t>
            </a:r>
            <a:r>
              <a:rPr lang="en-US" b="1" i="1" dirty="0" err="1">
                <a:solidFill>
                  <a:srgbClr val="FF0000"/>
                </a:solidFill>
              </a:rPr>
              <a:t>Fructus</a:t>
            </a:r>
            <a:r>
              <a:rPr lang="en-US" b="1" i="1" dirty="0">
                <a:solidFill>
                  <a:srgbClr val="FF0000"/>
                </a:solidFill>
              </a:rPr>
              <a:t> </a:t>
            </a:r>
            <a:r>
              <a:rPr lang="en-US" b="1" i="1" dirty="0" err="1">
                <a:solidFill>
                  <a:srgbClr val="FF0000"/>
                </a:solidFill>
              </a:rPr>
              <a:t>Naturales</a:t>
            </a:r>
            <a:endParaRPr lang="en-US" b="1" i="1" dirty="0">
              <a:solidFill>
                <a:srgbClr val="FF0000"/>
              </a:solidFill>
            </a:endParaRPr>
          </a:p>
          <a:p>
            <a:pPr marL="342900" indent="-342900">
              <a:spcBef>
                <a:spcPct val="20000"/>
              </a:spcBef>
            </a:pPr>
            <a:r>
              <a:rPr lang="en-US" b="1" dirty="0">
                <a:solidFill>
                  <a:srgbClr val="0033CC"/>
                </a:solidFill>
              </a:rPr>
              <a:t>		</a:t>
            </a:r>
            <a:r>
              <a:rPr lang="en-US" b="1" dirty="0"/>
              <a:t>Crops 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part of the land, and therefore </a:t>
            </a:r>
            <a:r>
              <a:rPr lang="en-US" b="1" i="1" dirty="0"/>
              <a:t>real property</a:t>
            </a:r>
            <a:r>
              <a:rPr lang="en-US" b="1" i="1" dirty="0" smtClean="0"/>
              <a:t>.</a:t>
            </a:r>
          </a:p>
          <a:p>
            <a:pPr marL="342900" indent="-342900">
              <a:spcBef>
                <a:spcPct val="20000"/>
              </a:spcBef>
            </a:pPr>
            <a:endParaRPr lang="en-US" sz="700" b="1" i="1" dirty="0"/>
          </a:p>
          <a:p>
            <a:pPr marL="342900" indent="-342900">
              <a:spcBef>
                <a:spcPct val="20000"/>
              </a:spcBef>
            </a:pPr>
            <a:r>
              <a:rPr lang="en-US" b="1" dirty="0"/>
              <a:t>		Title to the land includes such crops.</a:t>
            </a:r>
          </a:p>
          <a:p>
            <a:pPr marL="342900" indent="-342900">
              <a:spcBef>
                <a:spcPct val="20000"/>
              </a:spcBef>
            </a:pPr>
            <a:r>
              <a:rPr lang="en-US" b="1" dirty="0">
                <a:solidFill>
                  <a:srgbClr val="0033CC"/>
                </a:solidFill>
              </a:rPr>
              <a:t>	</a:t>
            </a:r>
            <a:r>
              <a:rPr lang="en-US" b="1" i="1" dirty="0">
                <a:solidFill>
                  <a:srgbClr val="FF0000"/>
                </a:solidFill>
              </a:rPr>
              <a:t>b. </a:t>
            </a:r>
            <a:r>
              <a:rPr lang="en-US" b="1" i="1" dirty="0" err="1">
                <a:solidFill>
                  <a:srgbClr val="FF0000"/>
                </a:solidFill>
              </a:rPr>
              <a:t>Fructus</a:t>
            </a:r>
            <a:r>
              <a:rPr lang="en-US" b="1" i="1" dirty="0">
                <a:solidFill>
                  <a:srgbClr val="FF0000"/>
                </a:solidFill>
              </a:rPr>
              <a:t> </a:t>
            </a:r>
            <a:r>
              <a:rPr lang="en-US" b="1" i="1" dirty="0" err="1">
                <a:solidFill>
                  <a:srgbClr val="FF0000"/>
                </a:solidFill>
              </a:rPr>
              <a:t>Industriales</a:t>
            </a:r>
            <a:endParaRPr lang="en-US" b="1" i="1" dirty="0">
              <a:solidFill>
                <a:srgbClr val="FF0000"/>
              </a:solidFill>
            </a:endParaRPr>
          </a:p>
          <a:p>
            <a:pPr marL="342900" indent="-342900">
              <a:spcBef>
                <a:spcPct val="20000"/>
              </a:spcBef>
            </a:pPr>
            <a:r>
              <a:rPr lang="en-US" b="1" dirty="0"/>
              <a:t>		Crops 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endParaRPr lang="en-US" b="1" dirty="0" smtClean="0"/>
          </a:p>
          <a:p>
            <a:pPr marL="342900" indent="-342900">
              <a:spcBef>
                <a:spcPct val="20000"/>
              </a:spcBef>
            </a:pPr>
            <a:endParaRPr lang="en-US" sz="700" b="1" dirty="0"/>
          </a:p>
          <a:p>
            <a:pPr marL="342900" indent="-342900">
              <a:spcBef>
                <a:spcPct val="20000"/>
              </a:spcBef>
            </a:pPr>
            <a:r>
              <a:rPr lang="en-US" b="1" dirty="0"/>
              <a:t>		These crops are, as a general rule, regarded as </a:t>
            </a:r>
            <a:r>
              <a:rPr lang="en-US" b="1" i="1" dirty="0" err="1"/>
              <a:t>personalty</a:t>
            </a:r>
            <a:r>
              <a:rPr lang="en-US" b="1" i="1" dirty="0"/>
              <a:t>.</a:t>
            </a:r>
            <a:endParaRPr lang="en-US" b="1" dirty="0"/>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1508" name="Rectangle 5"/>
          <p:cNvSpPr>
            <a:spLocks noChangeArrowheads="1"/>
          </p:cNvSpPr>
          <p:nvPr/>
        </p:nvSpPr>
        <p:spPr bwMode="auto">
          <a:xfrm>
            <a:off x="304800" y="990600"/>
            <a:ext cx="8610600" cy="5410200"/>
          </a:xfrm>
          <a:prstGeom prst="rect">
            <a:avLst/>
          </a:prstGeom>
          <a:noFill/>
          <a:ln w="9525">
            <a:noFill/>
            <a:miter lim="800000"/>
            <a:headEnd/>
            <a:tailEnd/>
          </a:ln>
        </p:spPr>
        <p:txBody>
          <a:bodyPr/>
          <a:lstStyle/>
          <a:p>
            <a:pPr marL="609600" indent="-609600">
              <a:spcBef>
                <a:spcPct val="20000"/>
              </a:spcBef>
            </a:pPr>
            <a:r>
              <a:rPr lang="en-US" sz="2000" b="1" i="1" dirty="0">
                <a:solidFill>
                  <a:srgbClr val="FF0000"/>
                </a:solidFill>
              </a:rPr>
              <a:t>REAL AND PERSONAL PROPERTY DISTINCTIONS</a:t>
            </a:r>
          </a:p>
          <a:p>
            <a:pPr marL="609600" indent="-609600">
              <a:spcBef>
                <a:spcPct val="20000"/>
              </a:spcBef>
            </a:pPr>
            <a:endParaRPr lang="en-US" b="1" i="1" dirty="0">
              <a:solidFill>
                <a:srgbClr val="FF0000"/>
              </a:solidFill>
            </a:endParaRPr>
          </a:p>
          <a:p>
            <a:pPr marL="609600" indent="-609600">
              <a:spcBef>
                <a:spcPct val="20000"/>
              </a:spcBef>
            </a:pPr>
            <a:r>
              <a:rPr lang="en-US" sz="2400" b="1" dirty="0">
                <a:solidFill>
                  <a:srgbClr val="0033CC"/>
                </a:solidFill>
              </a:rPr>
              <a:t>Fixtures</a:t>
            </a:r>
          </a:p>
          <a:p>
            <a:pPr marL="609600" indent="-609600">
              <a:spcBef>
                <a:spcPct val="20000"/>
              </a:spcBef>
            </a:pPr>
            <a:endParaRPr lang="en-US" sz="2400" b="1" dirty="0">
              <a:solidFill>
                <a:srgbClr val="0033CC"/>
              </a:solidFill>
            </a:endParaRPr>
          </a:p>
          <a:p>
            <a:pPr marL="609600" indent="-609600">
              <a:spcBef>
                <a:spcPct val="20000"/>
              </a:spcBef>
            </a:pPr>
            <a:r>
              <a:rPr lang="en-US" sz="2400" b="1" dirty="0">
                <a:solidFill>
                  <a:srgbClr val="0033CC"/>
                </a:solidFill>
              </a:rPr>
              <a:t>	</a:t>
            </a:r>
            <a:r>
              <a:rPr lang="en-US" sz="2400" b="1" dirty="0"/>
              <a:t>Under the concept of fixtures, a chattel that has been annexed to real property is converted from </a:t>
            </a:r>
            <a:r>
              <a:rPr lang="en-US" sz="2400" b="1" dirty="0" err="1"/>
              <a:t>personalty</a:t>
            </a:r>
            <a:r>
              <a:rPr lang="en-US" sz="2400" b="1" dirty="0"/>
              <a:t> to realty.  The former chattel becomes an accessory to the land </a:t>
            </a:r>
            <a:r>
              <a:rPr lang="en-US" sz="2400" b="1" i="1" dirty="0"/>
              <a:t>(i.e., </a:t>
            </a:r>
            <a:r>
              <a:rPr lang="en-US" sz="2400" b="1" dirty="0"/>
              <a:t>a fixture) and passes with ownership of the land. </a:t>
            </a:r>
            <a:r>
              <a:rPr lang="en-US" sz="2400" b="1" i="1" dirty="0"/>
              <a:t>(See </a:t>
            </a:r>
            <a:r>
              <a:rPr lang="en-US" sz="2400" b="1" dirty="0"/>
              <a:t>Real Property outline.)</a:t>
            </a: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1508" name="Rectangle 4"/>
          <p:cNvSpPr>
            <a:spLocks noChangeArrowheads="1"/>
          </p:cNvSpPr>
          <p:nvPr/>
        </p:nvSpPr>
        <p:spPr bwMode="auto">
          <a:xfrm>
            <a:off x="304800" y="1143000"/>
            <a:ext cx="8686800" cy="5562600"/>
          </a:xfrm>
          <a:prstGeom prst="rect">
            <a:avLst/>
          </a:prstGeom>
          <a:noFill/>
          <a:ln w="9525">
            <a:noFill/>
            <a:miter lim="800000"/>
            <a:headEnd/>
            <a:tailEnd/>
          </a:ln>
        </p:spPr>
        <p:txBody>
          <a:bodyPr/>
          <a:lstStyle/>
          <a:p>
            <a:pPr marL="342900" indent="-342900">
              <a:spcBef>
                <a:spcPct val="20000"/>
              </a:spcBef>
              <a:defRPr/>
            </a:pPr>
            <a:r>
              <a:rPr lang="en-US" b="1" i="1" dirty="0">
                <a:solidFill>
                  <a:srgbClr val="C00000"/>
                </a:solidFill>
              </a:rPr>
              <a:t>ACQUISITION AND LOSS OF RIGHT OR TITLE TO PERSONAL PROPERTY</a:t>
            </a:r>
          </a:p>
          <a:p>
            <a:pPr marL="342900" indent="-342900">
              <a:spcBef>
                <a:spcPct val="20000"/>
              </a:spcBef>
              <a:buFontTx/>
              <a:buChar char="•"/>
              <a:defRPr/>
            </a:pPr>
            <a:endParaRPr lang="en-US" b="1" i="1" dirty="0">
              <a:solidFill>
                <a:srgbClr val="FF0000"/>
              </a:solidFill>
            </a:endParaRPr>
          </a:p>
          <a:p>
            <a:pPr marL="342900" indent="-342900">
              <a:spcBef>
                <a:spcPct val="20000"/>
              </a:spcBef>
              <a:buFontTx/>
              <a:buChar char="•"/>
              <a:defRPr/>
            </a:pPr>
            <a:r>
              <a:rPr lang="en-US" sz="2000" b="1" dirty="0">
                <a:solidFill>
                  <a:srgbClr val="0033CC"/>
                </a:solidFill>
              </a:rPr>
              <a:t>Rights and title to personal property are acquired or lost by </a:t>
            </a:r>
          </a:p>
          <a:p>
            <a:pPr marL="342900" indent="-342900">
              <a:spcBef>
                <a:spcPct val="20000"/>
              </a:spcBef>
              <a:defRPr/>
            </a:pPr>
            <a:r>
              <a:rPr lang="en-US" sz="2000" b="1" dirty="0">
                <a:solidFill>
                  <a:srgbClr val="0033CC"/>
                </a:solidFill>
              </a:rPr>
              <a:t>	</a:t>
            </a:r>
            <a:r>
              <a:rPr lang="en-US" sz="2000" b="1" dirty="0">
                <a:solidFill>
                  <a:schemeClr val="accent1">
                    <a:lumMod val="25000"/>
                  </a:schemeClr>
                </a:solidFill>
              </a:rPr>
              <a:t>1. Transfer - Sale</a:t>
            </a:r>
          </a:p>
          <a:p>
            <a:pPr marL="342900" indent="-342900">
              <a:spcBef>
                <a:spcPct val="20000"/>
              </a:spcBef>
              <a:defRPr/>
            </a:pPr>
            <a:r>
              <a:rPr lang="en-US" sz="2000" b="1" dirty="0">
                <a:solidFill>
                  <a:schemeClr val="accent1">
                    <a:lumMod val="25000"/>
                  </a:schemeClr>
                </a:solidFill>
              </a:rPr>
              <a:t>	2. Occupancy, </a:t>
            </a:r>
          </a:p>
          <a:p>
            <a:pPr marL="342900" indent="-342900">
              <a:spcBef>
                <a:spcPct val="20000"/>
              </a:spcBef>
              <a:defRPr/>
            </a:pPr>
            <a:r>
              <a:rPr lang="en-US" sz="2000" b="1" dirty="0">
                <a:solidFill>
                  <a:schemeClr val="accent1">
                    <a:lumMod val="25000"/>
                  </a:schemeClr>
                </a:solidFill>
              </a:rPr>
              <a:t>	3. Adverse possession, </a:t>
            </a:r>
          </a:p>
          <a:p>
            <a:pPr marL="342900" indent="-342900">
              <a:spcBef>
                <a:spcPct val="20000"/>
              </a:spcBef>
              <a:defRPr/>
            </a:pPr>
            <a:r>
              <a:rPr lang="en-US" sz="2000" b="1" dirty="0">
                <a:solidFill>
                  <a:schemeClr val="accent1">
                    <a:lumMod val="25000"/>
                  </a:schemeClr>
                </a:solidFill>
              </a:rPr>
              <a:t>	4. Accession, </a:t>
            </a:r>
          </a:p>
          <a:p>
            <a:pPr marL="342900" indent="-342900">
              <a:spcBef>
                <a:spcPct val="20000"/>
              </a:spcBef>
              <a:defRPr/>
            </a:pPr>
            <a:r>
              <a:rPr lang="en-US" sz="2000" b="1" dirty="0">
                <a:solidFill>
                  <a:schemeClr val="accent1">
                    <a:lumMod val="25000"/>
                  </a:schemeClr>
                </a:solidFill>
              </a:rPr>
              <a:t>	5. Confusion, </a:t>
            </a:r>
          </a:p>
          <a:p>
            <a:pPr marL="342900" indent="-342900">
              <a:spcBef>
                <a:spcPct val="20000"/>
              </a:spcBef>
              <a:defRPr/>
            </a:pPr>
            <a:r>
              <a:rPr lang="en-US" sz="2000" b="1" dirty="0">
                <a:solidFill>
                  <a:schemeClr val="accent1">
                    <a:lumMod val="25000"/>
                  </a:schemeClr>
                </a:solidFill>
              </a:rPr>
              <a:t>	6. Judgment, </a:t>
            </a:r>
          </a:p>
          <a:p>
            <a:pPr marL="342900" indent="-342900">
              <a:spcBef>
                <a:spcPct val="20000"/>
              </a:spcBef>
              <a:defRPr/>
            </a:pPr>
            <a:r>
              <a:rPr lang="en-US" sz="2000" b="1" dirty="0">
                <a:solidFill>
                  <a:schemeClr val="accent1">
                    <a:lumMod val="25000"/>
                  </a:schemeClr>
                </a:solidFill>
              </a:rPr>
              <a:t>	7. When the chattel is lost, mislaid, or abandoned, or </a:t>
            </a:r>
          </a:p>
          <a:p>
            <a:pPr marL="342900" indent="-342900">
              <a:spcBef>
                <a:spcPct val="20000"/>
              </a:spcBef>
              <a:defRPr/>
            </a:pPr>
            <a:r>
              <a:rPr lang="en-US" sz="2000" b="1" dirty="0">
                <a:solidFill>
                  <a:schemeClr val="accent1">
                    <a:lumMod val="25000"/>
                  </a:schemeClr>
                </a:solidFill>
              </a:rPr>
              <a:t>	8. Gift</a:t>
            </a:r>
          </a:p>
          <a:p>
            <a:pPr marL="342900" indent="-342900">
              <a:spcBef>
                <a:spcPct val="20000"/>
              </a:spcBef>
              <a:buFontTx/>
              <a:buChar char="•"/>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5"/>
          <p:cNvSpPr>
            <a:spLocks noChangeArrowheads="1"/>
          </p:cNvSpPr>
          <p:nvPr/>
        </p:nvSpPr>
        <p:spPr bwMode="auto">
          <a:xfrm>
            <a:off x="304800" y="1295400"/>
            <a:ext cx="8610600" cy="52578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0033CC"/>
                </a:solidFill>
                <a:latin typeface="Arial Narrow" pitchFamily="34" charset="0"/>
              </a:rPr>
              <a:t>In Review:</a:t>
            </a:r>
          </a:p>
          <a:p>
            <a:pPr marL="342900" indent="-342900" algn="ctr">
              <a:spcBef>
                <a:spcPct val="20000"/>
              </a:spcBef>
              <a:defRPr/>
            </a:pPr>
            <a:r>
              <a:rPr lang="en-US" sz="3200" b="1" i="1" dirty="0">
                <a:solidFill>
                  <a:srgbClr val="C00000"/>
                </a:solidFill>
              </a:rPr>
              <a:t>The Four Postulates of Property Law:</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1. Property needs to be seen as a collection of “Rights” not a collection of “Things”;</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2. Property Rights are those recognized by Law                                                                            and the Law evolved from Property Rights;</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3. Our Foundations of Law recognized that we are endowed with Property Rights; and</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4. Property Rights can be summarized by E-PUT</a:t>
            </a:r>
          </a:p>
          <a:p>
            <a:pPr marL="342900" indent="-342900">
              <a:lnSpc>
                <a:spcPct val="90000"/>
              </a:lnSpc>
              <a:spcBef>
                <a:spcPct val="20000"/>
              </a:spcBef>
              <a:defRPr/>
            </a:pPr>
            <a:r>
              <a:rPr lang="en-US" b="1" i="1" dirty="0">
                <a:solidFill>
                  <a:srgbClr val="0033CC"/>
                </a:solidFill>
              </a:rPr>
              <a:t>		</a:t>
            </a:r>
            <a:r>
              <a:rPr lang="en-US" sz="2000" b="1" i="1" dirty="0">
                <a:solidFill>
                  <a:schemeClr val="accent1">
                    <a:lumMod val="25000"/>
                  </a:schemeClr>
                </a:solidFill>
              </a:rPr>
              <a:t>The right to EXCLUDE;</a:t>
            </a:r>
          </a:p>
          <a:p>
            <a:pPr marL="342900" indent="-342900">
              <a:lnSpc>
                <a:spcPct val="90000"/>
              </a:lnSpc>
              <a:spcBef>
                <a:spcPct val="20000"/>
              </a:spcBef>
              <a:defRPr/>
            </a:pPr>
            <a:r>
              <a:rPr lang="en-US" sz="2000" b="1" i="1" dirty="0">
                <a:solidFill>
                  <a:schemeClr val="accent1">
                    <a:lumMod val="25000"/>
                  </a:schemeClr>
                </a:solidFill>
              </a:rPr>
              <a:t>		The right to POSSESS;</a:t>
            </a:r>
          </a:p>
          <a:p>
            <a:pPr marL="342900" indent="-342900">
              <a:lnSpc>
                <a:spcPct val="90000"/>
              </a:lnSpc>
              <a:spcBef>
                <a:spcPct val="20000"/>
              </a:spcBef>
              <a:defRPr/>
            </a:pPr>
            <a:r>
              <a:rPr lang="en-US" sz="2000" b="1" i="1" dirty="0">
                <a:solidFill>
                  <a:schemeClr val="accent1">
                    <a:lumMod val="25000"/>
                  </a:schemeClr>
                </a:solidFill>
              </a:rPr>
              <a:t>		The right to USE; and</a:t>
            </a:r>
          </a:p>
          <a:p>
            <a:pPr marL="342900" indent="-342900">
              <a:lnSpc>
                <a:spcPct val="90000"/>
              </a:lnSpc>
              <a:spcBef>
                <a:spcPct val="20000"/>
              </a:spcBef>
              <a:defRPr/>
            </a:pPr>
            <a:r>
              <a:rPr lang="en-US" sz="2000" b="1" i="1" dirty="0">
                <a:solidFill>
                  <a:schemeClr val="accent1">
                    <a:lumMod val="25000"/>
                  </a:schemeClr>
                </a:solidFill>
              </a:rPr>
              <a:t>		The right to TRANSFER</a:t>
            </a:r>
          </a:p>
          <a:p>
            <a:pPr marL="342900" indent="-342900">
              <a:lnSpc>
                <a:spcPct val="90000"/>
              </a:lnSpc>
              <a:spcBef>
                <a:spcPct val="20000"/>
              </a:spcBef>
              <a:defRPr/>
            </a:pPr>
            <a:r>
              <a:rPr lang="en-US" sz="2000" b="1" i="1" dirty="0"/>
              <a:t>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304800" y="1295400"/>
            <a:ext cx="8458200" cy="5181600"/>
          </a:xfrm>
          <a:prstGeom prst="rect">
            <a:avLst/>
          </a:prstGeom>
          <a:noFill/>
          <a:ln w="9525">
            <a:noFill/>
            <a:miter lim="800000"/>
            <a:headEnd/>
            <a:tailEnd/>
          </a:ln>
        </p:spPr>
        <p:txBody>
          <a:bodyPr/>
          <a:lstStyle/>
          <a:p>
            <a:pPr marL="342900" indent="-342900">
              <a:lnSpc>
                <a:spcPct val="90000"/>
              </a:lnSpc>
              <a:spcBef>
                <a:spcPct val="20000"/>
              </a:spcBef>
            </a:pPr>
            <a:r>
              <a:rPr lang="en-US" b="1" i="1">
                <a:solidFill>
                  <a:srgbClr val="C00000"/>
                </a:solidFill>
              </a:rPr>
              <a:t>ACQUISITION AND LOSS OF RIGHT OR TITLE TO PERSONAL PROPERTY</a:t>
            </a:r>
          </a:p>
          <a:p>
            <a:pPr marL="342900" indent="-342900">
              <a:lnSpc>
                <a:spcPct val="90000"/>
              </a:lnSpc>
              <a:spcBef>
                <a:spcPct val="20000"/>
              </a:spcBef>
            </a:pPr>
            <a:r>
              <a:rPr lang="en-US" sz="600" b="1">
                <a:solidFill>
                  <a:srgbClr val="0033CC"/>
                </a:solidFill>
              </a:rPr>
              <a:t>	</a:t>
            </a:r>
          </a:p>
          <a:p>
            <a:pPr marL="342900" indent="-342900">
              <a:lnSpc>
                <a:spcPct val="90000"/>
              </a:lnSpc>
              <a:spcBef>
                <a:spcPct val="20000"/>
              </a:spcBef>
            </a:pPr>
            <a:r>
              <a:rPr lang="en-US" sz="2000" b="1">
                <a:solidFill>
                  <a:srgbClr val="0033CC"/>
                </a:solidFill>
              </a:rPr>
              <a:t>The Finder of “Lost Property”</a:t>
            </a:r>
            <a:endParaRPr lang="en-US" sz="600" b="1">
              <a:solidFill>
                <a:srgbClr val="0033CC"/>
              </a:solidFill>
            </a:endParaRPr>
          </a:p>
          <a:p>
            <a:pPr marL="342900" indent="-342900">
              <a:lnSpc>
                <a:spcPct val="90000"/>
              </a:lnSpc>
              <a:spcBef>
                <a:spcPct val="20000"/>
              </a:spcBef>
              <a:buFontTx/>
              <a:buChar char="•"/>
            </a:pPr>
            <a:endParaRPr lang="en-US" sz="400" b="1">
              <a:solidFill>
                <a:srgbClr val="0033CC"/>
              </a:solidFill>
            </a:endParaRPr>
          </a:p>
          <a:p>
            <a:pPr marL="342900" indent="-342900" algn="just">
              <a:lnSpc>
                <a:spcPct val="90000"/>
              </a:lnSpc>
              <a:spcBef>
                <a:spcPct val="20000"/>
              </a:spcBef>
            </a:pPr>
            <a:r>
              <a:rPr lang="en-US" b="1">
                <a:solidFill>
                  <a:srgbClr val="0033CC"/>
                </a:solidFill>
              </a:rPr>
              <a:t>	</a:t>
            </a:r>
            <a:r>
              <a:rPr lang="en-US" b="1">
                <a:solidFill>
                  <a:srgbClr val="FF0000"/>
                </a:solidFill>
              </a:rPr>
              <a:t>Property with Value Under Twenty Dollars</a:t>
            </a:r>
          </a:p>
          <a:p>
            <a:pPr marL="342900" indent="-342900" algn="just">
              <a:spcBef>
                <a:spcPct val="20000"/>
              </a:spcBef>
              <a:buFontTx/>
              <a:buChar char="•"/>
            </a:pPr>
            <a:r>
              <a:rPr lang="en-US" sz="1600" b="1"/>
              <a:t>A finder of lost property of less than $20 in value must make a reasonable effort to find the owner and restore the property to them; if unable to do so after a reasonable effort, title vests in the finder one year after the finding. [N.Y. Pers. Prop. Law §252( I )]</a:t>
            </a:r>
            <a:endParaRPr lang="en-US" sz="600" b="1"/>
          </a:p>
          <a:p>
            <a:pPr marL="342900" indent="-342900" algn="just">
              <a:spcBef>
                <a:spcPct val="20000"/>
              </a:spcBef>
              <a:buFontTx/>
              <a:buChar char="•"/>
            </a:pPr>
            <a:endParaRPr lang="en-US" sz="600" b="1">
              <a:solidFill>
                <a:srgbClr val="0033CC"/>
              </a:solidFill>
            </a:endParaRPr>
          </a:p>
          <a:p>
            <a:pPr marL="342900" indent="-342900">
              <a:spcBef>
                <a:spcPct val="20000"/>
              </a:spcBef>
            </a:pPr>
            <a:r>
              <a:rPr lang="en-US" b="1">
                <a:solidFill>
                  <a:srgbClr val="0033CC"/>
                </a:solidFill>
              </a:rPr>
              <a:t>	</a:t>
            </a:r>
            <a:r>
              <a:rPr lang="en-US" b="1">
                <a:solidFill>
                  <a:srgbClr val="FF0000"/>
                </a:solidFill>
              </a:rPr>
              <a:t>Property with Value of Twenty Dollars or More and Instruments</a:t>
            </a:r>
          </a:p>
          <a:p>
            <a:pPr marL="342900" indent="-342900" algn="just">
              <a:spcBef>
                <a:spcPct val="20000"/>
              </a:spcBef>
              <a:buFontTx/>
              <a:buChar char="•"/>
            </a:pPr>
            <a:r>
              <a:rPr lang="en-US" sz="1600" b="1"/>
              <a:t>A finder of lost property with a value of $20 or more, or an instrument as defined for purposes of the statute, who knows the property was lost, must within 10 days of finding it either return it to the owner or report such a finding and deposit the property with the local police. [N.Y. Pers. Prop. Law §252(l)]</a:t>
            </a:r>
            <a:endParaRPr lang="en-US" sz="600" b="1"/>
          </a:p>
          <a:p>
            <a:pPr marL="342900" indent="-342900">
              <a:lnSpc>
                <a:spcPct val="90000"/>
              </a:lnSpc>
              <a:spcBef>
                <a:spcPct val="20000"/>
              </a:spcBef>
            </a:pPr>
            <a:endParaRPr lang="en-US" sz="600" b="1">
              <a:solidFill>
                <a:srgbClr val="0033CC"/>
              </a:solidFill>
            </a:endParaRPr>
          </a:p>
          <a:p>
            <a:pPr marL="342900" indent="-342900">
              <a:lnSpc>
                <a:spcPct val="90000"/>
              </a:lnSpc>
              <a:spcBef>
                <a:spcPct val="20000"/>
              </a:spcBef>
            </a:pPr>
            <a:r>
              <a:rPr lang="en-US" sz="2000" b="1">
                <a:solidFill>
                  <a:srgbClr val="0033CC"/>
                </a:solidFill>
              </a:rPr>
              <a:t>Abandoned Property</a:t>
            </a:r>
          </a:p>
          <a:p>
            <a:pPr marL="342900" indent="-342900">
              <a:lnSpc>
                <a:spcPct val="90000"/>
              </a:lnSpc>
              <a:spcBef>
                <a:spcPct val="20000"/>
              </a:spcBef>
              <a:buFontTx/>
              <a:buChar char="•"/>
            </a:pPr>
            <a:endParaRPr lang="en-US" sz="600" b="1">
              <a:solidFill>
                <a:srgbClr val="0033CC"/>
              </a:solidFill>
            </a:endParaRPr>
          </a:p>
          <a:p>
            <a:pPr marL="342900" indent="-342900" algn="just">
              <a:lnSpc>
                <a:spcPct val="90000"/>
              </a:lnSpc>
              <a:spcBef>
                <a:spcPct val="20000"/>
              </a:spcBef>
              <a:buFontTx/>
              <a:buChar char="•"/>
            </a:pPr>
            <a:r>
              <a:rPr lang="en-US" sz="1600" b="1" i="1">
                <a:solidFill>
                  <a:srgbClr val="FF0000"/>
                </a:solidFill>
              </a:rPr>
              <a:t>Abandoned property</a:t>
            </a:r>
            <a:r>
              <a:rPr lang="en-US" sz="1600" b="1">
                <a:solidFill>
                  <a:srgbClr val="0033CC"/>
                </a:solidFill>
              </a:rPr>
              <a:t> is that which the owner </a:t>
            </a:r>
            <a:r>
              <a:rPr lang="en-US" sz="1600" b="1"/>
              <a:t>has </a:t>
            </a:r>
            <a:r>
              <a:rPr lang="en-US" sz="1600" b="1" i="1"/>
              <a:t>voluntarily relinquished all ownership </a:t>
            </a:r>
            <a:r>
              <a:rPr lang="en-US" sz="1600" b="1"/>
              <a:t>of without reference to any particular person or purpose.</a:t>
            </a:r>
            <a:r>
              <a:rPr lang="en-US" sz="1600" b="1">
                <a:solidFill>
                  <a:srgbClr val="0033CC"/>
                </a:solidFill>
              </a:rPr>
              <a:t> </a:t>
            </a:r>
          </a:p>
          <a:p>
            <a:pPr marL="342900" indent="-342900" algn="just">
              <a:lnSpc>
                <a:spcPct val="90000"/>
              </a:lnSpc>
              <a:spcBef>
                <a:spcPct val="20000"/>
              </a:spcBef>
              <a:buFontTx/>
              <a:buChar char="•"/>
            </a:pPr>
            <a:endParaRPr lang="en-US" sz="600" b="1">
              <a:solidFill>
                <a:srgbClr val="0033CC"/>
              </a:solidFill>
            </a:endParaRPr>
          </a:p>
          <a:p>
            <a:pPr marL="342900" indent="-342900" algn="just">
              <a:lnSpc>
                <a:spcPct val="90000"/>
              </a:lnSpc>
              <a:spcBef>
                <a:spcPct val="20000"/>
              </a:spcBef>
              <a:buFontTx/>
              <a:buChar char="•"/>
            </a:pPr>
            <a:r>
              <a:rPr lang="en-US" sz="1600" b="1">
                <a:solidFill>
                  <a:srgbClr val="0033CC"/>
                </a:solidFill>
              </a:rPr>
              <a:t>The owner must intend to give up </a:t>
            </a:r>
            <a:r>
              <a:rPr lang="en-US" sz="1600" b="1" i="1">
                <a:solidFill>
                  <a:srgbClr val="0033CC"/>
                </a:solidFill>
              </a:rPr>
              <a:t>both title and possession.</a:t>
            </a:r>
          </a:p>
          <a:p>
            <a:pPr marL="342900" indent="-342900" algn="just">
              <a:spcBef>
                <a:spcPct val="20000"/>
              </a:spcBef>
              <a:buFontTx/>
              <a:buChar char="•"/>
            </a:pPr>
            <a:endParaRPr lang="en-US" sz="1600" b="1">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4"/>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lnSpc>
                <a:spcPct val="95000"/>
              </a:lnSpc>
              <a:spcBef>
                <a:spcPct val="20000"/>
              </a:spcBef>
            </a:pPr>
            <a:r>
              <a:rPr lang="en-US" b="1" i="1">
                <a:solidFill>
                  <a:srgbClr val="C00000"/>
                </a:solidFill>
              </a:rPr>
              <a:t>ACQUISITION AND LOSS OF RIGHT OR TITLE TO PERSONAL PROPERTY</a:t>
            </a:r>
          </a:p>
          <a:p>
            <a:pPr marL="342900" indent="-342900">
              <a:lnSpc>
                <a:spcPct val="95000"/>
              </a:lnSpc>
              <a:spcBef>
                <a:spcPct val="20000"/>
              </a:spcBef>
            </a:pPr>
            <a:r>
              <a:rPr lang="en-US" sz="600" b="1">
                <a:solidFill>
                  <a:srgbClr val="0033CC"/>
                </a:solidFill>
              </a:rPr>
              <a:t>	</a:t>
            </a:r>
          </a:p>
          <a:p>
            <a:pPr marL="342900" indent="-342900">
              <a:lnSpc>
                <a:spcPct val="95000"/>
              </a:lnSpc>
              <a:spcBef>
                <a:spcPct val="20000"/>
              </a:spcBef>
            </a:pPr>
            <a:r>
              <a:rPr lang="en-US" sz="2000" b="1">
                <a:solidFill>
                  <a:srgbClr val="0033CC"/>
                </a:solidFill>
              </a:rPr>
              <a:t>Escheat</a:t>
            </a:r>
            <a:endParaRPr lang="en-US" sz="600" b="1">
              <a:solidFill>
                <a:srgbClr val="0033CC"/>
              </a:solidFill>
            </a:endParaRPr>
          </a:p>
          <a:p>
            <a:pPr marL="342900" indent="-342900" algn="just">
              <a:lnSpc>
                <a:spcPct val="95000"/>
              </a:lnSpc>
              <a:spcBef>
                <a:spcPct val="20000"/>
              </a:spcBef>
              <a:buFontTx/>
              <a:buChar char="•"/>
            </a:pPr>
            <a:r>
              <a:rPr lang="en-US" sz="1600" b="1"/>
              <a:t>Where abandoned property is held by an intermediary with no property interest in the property </a:t>
            </a:r>
            <a:r>
              <a:rPr lang="en-US" sz="1600" b="1" i="1"/>
              <a:t>(e.g., </a:t>
            </a:r>
            <a:r>
              <a:rPr lang="en-US" sz="1600" b="1"/>
              <a:t>unclaimed funds held by banks or other depositories), the state may assume title to the property through a process called </a:t>
            </a:r>
            <a:r>
              <a:rPr lang="en-US" sz="1600" b="1" i="1"/>
              <a:t>escheat.</a:t>
            </a:r>
            <a:r>
              <a:rPr lang="en-US" sz="600" b="1" i="1"/>
              <a:t> </a:t>
            </a:r>
            <a:endParaRPr lang="en-US" sz="600" b="1"/>
          </a:p>
          <a:p>
            <a:pPr marL="342900" indent="-342900" algn="just">
              <a:lnSpc>
                <a:spcPct val="95000"/>
              </a:lnSpc>
              <a:spcBef>
                <a:spcPct val="20000"/>
              </a:spcBef>
              <a:buFontTx/>
              <a:buChar char="•"/>
            </a:pPr>
            <a:endParaRPr lang="en-US" sz="600" b="1"/>
          </a:p>
          <a:p>
            <a:pPr marL="342900" indent="-342900" algn="just">
              <a:lnSpc>
                <a:spcPct val="95000"/>
              </a:lnSpc>
              <a:spcBef>
                <a:spcPct val="20000"/>
              </a:spcBef>
              <a:buFontTx/>
              <a:buChar char="•"/>
            </a:pPr>
            <a:r>
              <a:rPr lang="en-US" sz="1600" b="1"/>
              <a:t>Property may be escheated only by the state in which the property is located.</a:t>
            </a:r>
            <a:endParaRPr lang="en-US" sz="600" b="1"/>
          </a:p>
          <a:p>
            <a:pPr marL="342900" indent="-342900" algn="just">
              <a:lnSpc>
                <a:spcPct val="95000"/>
              </a:lnSpc>
              <a:spcBef>
                <a:spcPct val="20000"/>
              </a:spcBef>
            </a:pPr>
            <a:endParaRPr lang="en-US" sz="600" b="1"/>
          </a:p>
          <a:p>
            <a:pPr marL="342900" indent="-342900" algn="just">
              <a:lnSpc>
                <a:spcPct val="95000"/>
              </a:lnSpc>
              <a:spcBef>
                <a:spcPct val="20000"/>
              </a:spcBef>
              <a:buFontTx/>
              <a:buChar char="•"/>
            </a:pPr>
            <a:r>
              <a:rPr lang="en-US" sz="1600" b="1"/>
              <a:t>Intangible property is considered to be located at the domicile of the property owner.</a:t>
            </a:r>
          </a:p>
          <a:p>
            <a:pPr marL="342900" indent="-342900">
              <a:lnSpc>
                <a:spcPct val="95000"/>
              </a:lnSpc>
              <a:spcBef>
                <a:spcPct val="20000"/>
              </a:spcBef>
            </a:pPr>
            <a:r>
              <a:rPr lang="en-US" sz="2000" b="1">
                <a:solidFill>
                  <a:srgbClr val="0033CC"/>
                </a:solidFill>
              </a:rPr>
              <a:t>Accession</a:t>
            </a:r>
          </a:p>
          <a:p>
            <a:pPr marL="342900" indent="-342900">
              <a:lnSpc>
                <a:spcPct val="95000"/>
              </a:lnSpc>
              <a:spcBef>
                <a:spcPct val="20000"/>
              </a:spcBef>
              <a:buFontTx/>
              <a:buChar char="•"/>
            </a:pPr>
            <a:endParaRPr lang="en-US" sz="500" b="1">
              <a:solidFill>
                <a:srgbClr val="0033CC"/>
              </a:solidFill>
            </a:endParaRPr>
          </a:p>
          <a:p>
            <a:pPr marL="342900" indent="-342900">
              <a:lnSpc>
                <a:spcPct val="95000"/>
              </a:lnSpc>
              <a:spcBef>
                <a:spcPct val="20000"/>
              </a:spcBef>
              <a:buFontTx/>
              <a:buChar char="•"/>
            </a:pPr>
            <a:r>
              <a:rPr lang="en-US" sz="1600" b="1"/>
              <a:t>Accession is the addition of value to property by the expenditure of labor or the addition of new material.</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If the added article can be detached from the principal chattel, this will be ordered and each party will be put in status quo ante.</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If the added expenditure or thing cannot be detached from the principal chattel, the question arises as to who is the owner of the chattel in its enhanced state.</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The answer depends upon whether the trespasser acted in good faith or is a willful trespasser</a:t>
            </a:r>
            <a:r>
              <a:rPr lang="en-US" sz="1600" b="1">
                <a:solidFill>
                  <a:srgbClr val="0033CC"/>
                </a:solidFill>
              </a:rPr>
              <a:t>.</a:t>
            </a:r>
          </a:p>
          <a:p>
            <a:pPr marL="342900" indent="-342900" algn="just">
              <a:spcBef>
                <a:spcPct val="20000"/>
              </a:spcBef>
              <a:buFontTx/>
              <a:buChar char="•"/>
            </a:pPr>
            <a:endParaRPr lang="en-US" sz="1600" b="1"/>
          </a:p>
          <a:p>
            <a:pPr marL="342900" indent="-342900" algn="just">
              <a:spcBef>
                <a:spcPct val="20000"/>
              </a:spcBef>
              <a:buFontTx/>
              <a:buChar char="•"/>
            </a:pPr>
            <a:endParaRPr lang="en-US" sz="1600" b="1"/>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1900" b="1" i="1" dirty="0">
                <a:solidFill>
                  <a:srgbClr val="C00000"/>
                </a:solidFill>
              </a:rPr>
              <a:t>ACQUISITION AND LOSS OF RIGHT OR TITLE TO PERSONAL PROPERTY</a:t>
            </a:r>
          </a:p>
          <a:p>
            <a:pPr marL="342900" indent="-342900">
              <a:lnSpc>
                <a:spcPct val="80000"/>
              </a:lnSpc>
              <a:spcBef>
                <a:spcPct val="20000"/>
              </a:spcBef>
              <a:buFontTx/>
              <a:buChar char="•"/>
              <a:defRPr/>
            </a:pPr>
            <a:endParaRPr lang="en-US" sz="600" b="1" i="1" dirty="0">
              <a:solidFill>
                <a:srgbClr val="FF0000"/>
              </a:solidFill>
            </a:endParaRPr>
          </a:p>
          <a:p>
            <a:pPr marL="342900" indent="-342900">
              <a:lnSpc>
                <a:spcPct val="80000"/>
              </a:lnSpc>
              <a:spcBef>
                <a:spcPct val="20000"/>
              </a:spcBef>
              <a:defRPr/>
            </a:pPr>
            <a:r>
              <a:rPr lang="en-US" sz="2000" b="1" dirty="0">
                <a:solidFill>
                  <a:srgbClr val="0033CC"/>
                </a:solidFill>
              </a:rPr>
              <a:t>Title by Judgment</a:t>
            </a:r>
            <a:endParaRPr lang="en-US" sz="400" b="1" dirty="0">
              <a:solidFill>
                <a:srgbClr val="0033CC"/>
              </a:solidFill>
            </a:endParaRPr>
          </a:p>
          <a:p>
            <a:pPr marL="342900" indent="-342900">
              <a:spcBef>
                <a:spcPct val="20000"/>
              </a:spcBef>
              <a:defRPr/>
            </a:pPr>
            <a:endParaRPr lang="en-US" sz="400" b="1" i="1" dirty="0">
              <a:solidFill>
                <a:srgbClr val="FF0000"/>
              </a:solidFill>
            </a:endParaRPr>
          </a:p>
          <a:p>
            <a:pPr marL="342900" indent="-342900">
              <a:spcBef>
                <a:spcPct val="20000"/>
              </a:spcBef>
              <a:defRPr/>
            </a:pPr>
            <a:r>
              <a:rPr lang="en-US" sz="1600" b="1" dirty="0">
                <a:solidFill>
                  <a:srgbClr val="0033CC"/>
                </a:solidFill>
              </a:rPr>
              <a:t>	</a:t>
            </a:r>
            <a:r>
              <a:rPr lang="en-US" sz="2000" b="1" i="1" dirty="0">
                <a:solidFill>
                  <a:schemeClr val="accent1">
                    <a:lumMod val="25000"/>
                  </a:schemeClr>
                </a:solidFill>
              </a:rPr>
              <a:t>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1600" b="1" dirty="0"/>
              <a:t>One who destroys, misuses, </a:t>
            </a:r>
            <a:r>
              <a:rPr lang="en-US" sz="1600" b="1" dirty="0" err="1"/>
              <a:t>misdelivers</a:t>
            </a:r>
            <a:r>
              <a:rPr lang="en-US" sz="16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400" b="1" dirty="0">
              <a:solidFill>
                <a:srgbClr val="0033CC"/>
              </a:solidFill>
            </a:endParaRPr>
          </a:p>
          <a:p>
            <a:pPr marL="342900" indent="-342900">
              <a:spcBef>
                <a:spcPct val="20000"/>
              </a:spcBef>
              <a:defRPr/>
            </a:pPr>
            <a:r>
              <a:rPr lang="en-US" sz="1600" b="1" dirty="0">
                <a:solidFill>
                  <a:srgbClr val="0033CC"/>
                </a:solidFill>
              </a:rPr>
              <a:t>	</a:t>
            </a:r>
            <a:r>
              <a:rPr lang="en-US" sz="2000" b="1" dirty="0">
                <a:solidFill>
                  <a:srgbClr val="0033CC"/>
                </a:solidFill>
              </a:rPr>
              <a:t>1) </a:t>
            </a:r>
            <a:r>
              <a:rPr lang="en-US" sz="2000" b="1" i="1" dirty="0" err="1">
                <a:solidFill>
                  <a:srgbClr val="FF0000"/>
                </a:solidFill>
              </a:rPr>
              <a:t>Replevin</a:t>
            </a:r>
            <a:r>
              <a:rPr lang="en-US" sz="2000" b="1" dirty="0">
                <a:solidFill>
                  <a:srgbClr val="0033CC"/>
                </a:solidFill>
              </a:rPr>
              <a:t> - </a:t>
            </a:r>
            <a:r>
              <a:rPr lang="en-US" sz="2000" b="1" dirty="0" err="1">
                <a:solidFill>
                  <a:srgbClr val="0033CC"/>
                </a:solidFill>
              </a:rPr>
              <a:t>Replevin</a:t>
            </a:r>
            <a:r>
              <a:rPr lang="en-US" sz="2000" b="1" dirty="0">
                <a:solidFill>
                  <a:srgbClr val="0033CC"/>
                </a:solidFill>
              </a:rPr>
              <a:t> is an action to recover the chattel itself.</a:t>
            </a:r>
          </a:p>
          <a:p>
            <a:pPr marL="342900" indent="-342900">
              <a:spcBef>
                <a:spcPct val="20000"/>
              </a:spcBef>
              <a:defRPr/>
            </a:pPr>
            <a:endParaRPr lang="en-US" sz="2000" b="1" dirty="0">
              <a:solidFill>
                <a:srgbClr val="0033CC"/>
              </a:solidFill>
            </a:endParaRPr>
          </a:p>
          <a:p>
            <a:pPr marL="342900" indent="-342900">
              <a:spcBef>
                <a:spcPct val="20000"/>
              </a:spcBef>
              <a:defRPr/>
            </a:pPr>
            <a:r>
              <a:rPr lang="en-US" sz="2000" b="1" dirty="0">
                <a:solidFill>
                  <a:srgbClr val="0033CC"/>
                </a:solidFill>
              </a:rPr>
              <a:t>	2) </a:t>
            </a:r>
            <a:r>
              <a:rPr lang="en-US" sz="2000" b="1" i="1" dirty="0">
                <a:solidFill>
                  <a:srgbClr val="FF0000"/>
                </a:solidFill>
              </a:rPr>
              <a:t>Trespass</a:t>
            </a:r>
            <a:r>
              <a:rPr lang="en-US" sz="2000" b="1" dirty="0">
                <a:solidFill>
                  <a:srgbClr val="0033CC"/>
                </a:solidFill>
              </a:rPr>
              <a:t> - The action in trespass is to recover money damages incurred by reason of the dispossession.</a:t>
            </a:r>
          </a:p>
          <a:p>
            <a:pPr marL="342900" indent="-342900">
              <a:spcBef>
                <a:spcPct val="20000"/>
              </a:spcBef>
              <a:defRPr/>
            </a:pPr>
            <a:endParaRPr lang="en-US" sz="2000" b="1" dirty="0">
              <a:solidFill>
                <a:srgbClr val="0033CC"/>
              </a:solidFill>
            </a:endParaRPr>
          </a:p>
          <a:p>
            <a:pPr marL="342900" indent="-342900">
              <a:spcBef>
                <a:spcPct val="20000"/>
              </a:spcBef>
              <a:defRPr/>
            </a:pPr>
            <a:r>
              <a:rPr lang="en-US" sz="2000" b="1" dirty="0">
                <a:solidFill>
                  <a:srgbClr val="0033CC"/>
                </a:solidFill>
              </a:rPr>
              <a:t>	3) </a:t>
            </a:r>
            <a:r>
              <a:rPr lang="en-US" sz="2000" b="1" i="1" dirty="0" err="1">
                <a:solidFill>
                  <a:srgbClr val="FF0000"/>
                </a:solidFill>
              </a:rPr>
              <a:t>Trover</a:t>
            </a:r>
            <a:r>
              <a:rPr lang="en-US" sz="2000" b="1" dirty="0">
                <a:solidFill>
                  <a:srgbClr val="0033CC"/>
                </a:solidFill>
              </a:rPr>
              <a:t> - The action in </a:t>
            </a:r>
            <a:r>
              <a:rPr lang="en-US" sz="2000" b="1" dirty="0" err="1">
                <a:solidFill>
                  <a:srgbClr val="0033CC"/>
                </a:solidFill>
              </a:rPr>
              <a:t>trover</a:t>
            </a:r>
            <a:r>
              <a:rPr lang="en-US" sz="2000" b="1" dirty="0">
                <a:solidFill>
                  <a:srgbClr val="0033CC"/>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4"/>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2400" b="1" dirty="0">
                <a:solidFill>
                  <a:srgbClr val="0033CC"/>
                </a:solidFill>
              </a:rPr>
              <a:t>GIFTS</a:t>
            </a:r>
          </a:p>
          <a:p>
            <a:pPr marL="342900" indent="-342900">
              <a:spcBef>
                <a:spcPct val="20000"/>
              </a:spcBef>
            </a:pPr>
            <a:r>
              <a:rPr lang="en-US" sz="2400" b="1" dirty="0">
                <a:solidFill>
                  <a:srgbClr val="0033CC"/>
                </a:solidFill>
              </a:rPr>
              <a:t>	</a:t>
            </a:r>
            <a:r>
              <a:rPr lang="en-US" sz="2400" b="1" dirty="0">
                <a:solidFill>
                  <a:srgbClr val="FF0000"/>
                </a:solidFill>
              </a:rPr>
              <a:t>Types of Gifts</a:t>
            </a:r>
          </a:p>
          <a:p>
            <a:pPr marL="342900" indent="-342900">
              <a:spcBef>
                <a:spcPct val="20000"/>
              </a:spcBef>
            </a:pPr>
            <a:r>
              <a:rPr lang="en-US" sz="2400" b="1" dirty="0">
                <a:solidFill>
                  <a:srgbClr val="0033CC"/>
                </a:solidFill>
              </a:rPr>
              <a:t>	    </a:t>
            </a:r>
            <a:r>
              <a:rPr lang="en-US" sz="2400" b="1" dirty="0"/>
              <a:t>Gifts Inter </a:t>
            </a:r>
            <a:r>
              <a:rPr lang="en-US" sz="2400" b="1" dirty="0" err="1"/>
              <a:t>Vivos</a:t>
            </a:r>
            <a:r>
              <a:rPr lang="en-US" sz="2400" b="1" dirty="0"/>
              <a:t> </a:t>
            </a:r>
            <a:r>
              <a:rPr lang="en-US" sz="2400" b="1" dirty="0">
                <a:solidFill>
                  <a:srgbClr val="0033CC"/>
                </a:solidFill>
              </a:rPr>
              <a:t>(Gifts During Lifetime)</a:t>
            </a:r>
          </a:p>
          <a:p>
            <a:pPr marL="342900" indent="-342900">
              <a:spcBef>
                <a:spcPct val="20000"/>
              </a:spcBef>
            </a:pPr>
            <a:r>
              <a:rPr lang="en-US" sz="2400" b="1" dirty="0">
                <a:solidFill>
                  <a:srgbClr val="0033CC"/>
                </a:solidFill>
              </a:rPr>
              <a:t>	    </a:t>
            </a:r>
            <a:r>
              <a:rPr lang="en-US" sz="2400" b="1" dirty="0"/>
              <a:t>Gifts </a:t>
            </a:r>
            <a:r>
              <a:rPr lang="en-US" sz="2400" b="1" dirty="0" err="1"/>
              <a:t>Causa</a:t>
            </a:r>
            <a:r>
              <a:rPr lang="en-US" sz="2400" b="1" dirty="0"/>
              <a:t> Mortis </a:t>
            </a:r>
            <a:r>
              <a:rPr lang="en-US" sz="2400" b="1" dirty="0">
                <a:solidFill>
                  <a:srgbClr val="0033CC"/>
                </a:solidFill>
              </a:rPr>
              <a:t>(Gifts in Contemplation of Death)</a:t>
            </a:r>
          </a:p>
          <a:p>
            <a:pPr marL="342900" indent="-342900">
              <a:spcBef>
                <a:spcPct val="20000"/>
              </a:spcBef>
            </a:pPr>
            <a:r>
              <a:rPr lang="en-US" sz="2400" b="1" dirty="0">
                <a:solidFill>
                  <a:srgbClr val="0033CC"/>
                </a:solidFill>
              </a:rPr>
              <a:t>	</a:t>
            </a:r>
            <a:r>
              <a:rPr lang="en-US" sz="2400" b="1" dirty="0">
                <a:solidFill>
                  <a:srgbClr val="FF0000"/>
                </a:solidFill>
              </a:rPr>
              <a:t>The Three Factors that make a </a:t>
            </a:r>
            <a:r>
              <a:rPr lang="en-US" sz="2400" b="1" dirty="0" smtClean="0">
                <a:solidFill>
                  <a:srgbClr val="FF0000"/>
                </a:solidFill>
              </a:rPr>
              <a:t>Gift (IDA)</a:t>
            </a:r>
            <a:endParaRPr lang="en-US" sz="2400" b="1" dirty="0">
              <a:solidFill>
                <a:srgbClr val="FF0000"/>
              </a:solidFill>
            </a:endParaRPr>
          </a:p>
          <a:p>
            <a:pPr marL="342900" indent="-342900">
              <a:spcBef>
                <a:spcPct val="20000"/>
              </a:spcBef>
            </a:pPr>
            <a:r>
              <a:rPr lang="en-US" sz="2400" b="1" dirty="0">
                <a:solidFill>
                  <a:srgbClr val="0033CC"/>
                </a:solidFill>
              </a:rPr>
              <a:t>		a. </a:t>
            </a:r>
            <a:r>
              <a:rPr lang="en-US" sz="2400" b="1" i="1" dirty="0">
                <a:solidFill>
                  <a:srgbClr val="0033CC"/>
                </a:solidFill>
              </a:rPr>
              <a:t>Donor's Intent</a:t>
            </a:r>
          </a:p>
          <a:p>
            <a:pPr marL="342900" indent="-342900">
              <a:spcBef>
                <a:spcPct val="20000"/>
              </a:spcBef>
            </a:pPr>
            <a:r>
              <a:rPr lang="en-US" sz="2400" b="1" dirty="0">
                <a:solidFill>
                  <a:srgbClr val="0033CC"/>
                </a:solidFill>
              </a:rPr>
              <a:t>		b. </a:t>
            </a:r>
            <a:r>
              <a:rPr lang="en-US" sz="2400" b="1" i="1" dirty="0">
                <a:solidFill>
                  <a:srgbClr val="0033CC"/>
                </a:solidFill>
              </a:rPr>
              <a:t>Delivery</a:t>
            </a:r>
          </a:p>
          <a:p>
            <a:pPr marL="342900" indent="-342900">
              <a:spcBef>
                <a:spcPct val="2000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7652" name="Rectangle 4"/>
          <p:cNvSpPr>
            <a:spLocks noChangeArrowheads="1"/>
          </p:cNvSpPr>
          <p:nvPr/>
        </p:nvSpPr>
        <p:spPr bwMode="auto">
          <a:xfrm>
            <a:off x="304800" y="1524000"/>
            <a:ext cx="8610600" cy="5181600"/>
          </a:xfrm>
          <a:prstGeom prst="rect">
            <a:avLst/>
          </a:prstGeom>
          <a:noFill/>
          <a:ln w="9525">
            <a:noFill/>
            <a:miter lim="800000"/>
            <a:headEnd/>
            <a:tailEnd/>
          </a:ln>
        </p:spPr>
        <p:txBody>
          <a:bodyPr/>
          <a:lstStyle/>
          <a:p>
            <a:pPr marL="342900" indent="-342900">
              <a:spcBef>
                <a:spcPct val="20000"/>
              </a:spcBef>
            </a:pPr>
            <a:r>
              <a:rPr lang="en-US" sz="2000" b="1" i="1">
                <a:solidFill>
                  <a:srgbClr val="FF0000"/>
                </a:solidFill>
              </a:rPr>
              <a:t>GIFTS</a:t>
            </a:r>
          </a:p>
          <a:p>
            <a:pPr marL="342900" indent="-342900">
              <a:spcBef>
                <a:spcPct val="20000"/>
              </a:spcBef>
            </a:pPr>
            <a:r>
              <a:rPr lang="en-US" sz="2000" b="1">
                <a:solidFill>
                  <a:srgbClr val="0033CC"/>
                </a:solidFill>
              </a:rPr>
              <a:t>	When it comes to gifts</a:t>
            </a:r>
          </a:p>
          <a:p>
            <a:pPr marL="342900" indent="-342900">
              <a:spcBef>
                <a:spcPct val="20000"/>
              </a:spcBef>
            </a:pPr>
            <a:r>
              <a:rPr lang="en-US" sz="2000" b="1">
                <a:solidFill>
                  <a:srgbClr val="0033CC"/>
                </a:solidFill>
              </a:rPr>
              <a:t>      remember your dear Aunt IDA</a:t>
            </a:r>
          </a:p>
          <a:p>
            <a:pPr marL="342900" indent="-342900">
              <a:spcBef>
                <a:spcPct val="20000"/>
              </a:spcBef>
            </a:pPr>
            <a:endParaRPr lang="en-US" sz="2000" b="1">
              <a:solidFill>
                <a:srgbClr val="0033CC"/>
              </a:solidFill>
            </a:endParaRPr>
          </a:p>
          <a:p>
            <a:pPr marL="342900" indent="-342900">
              <a:spcBef>
                <a:spcPct val="20000"/>
              </a:spcBef>
            </a:pPr>
            <a:r>
              <a:rPr lang="en-US" sz="2000" b="1">
                <a:solidFill>
                  <a:srgbClr val="0033CC"/>
                </a:solidFill>
              </a:rPr>
              <a:t>	</a:t>
            </a:r>
            <a:r>
              <a:rPr lang="en-US" sz="2000" b="1">
                <a:solidFill>
                  <a:srgbClr val="FF0000"/>
                </a:solidFill>
              </a:rPr>
              <a:t>The Three Factors that make a Gift</a:t>
            </a:r>
          </a:p>
          <a:p>
            <a:pPr marL="342900" indent="-342900">
              <a:spcBef>
                <a:spcPct val="20000"/>
              </a:spcBef>
            </a:pPr>
            <a:r>
              <a:rPr lang="en-US" sz="2000" b="1">
                <a:solidFill>
                  <a:srgbClr val="0033CC"/>
                </a:solidFill>
              </a:rPr>
              <a:t>		a. </a:t>
            </a:r>
            <a:r>
              <a:rPr lang="en-US" sz="2000" b="1" i="1">
                <a:solidFill>
                  <a:srgbClr val="0033CC"/>
                </a:solidFill>
              </a:rPr>
              <a:t>Donor's Intent</a:t>
            </a:r>
          </a:p>
          <a:p>
            <a:pPr marL="342900" indent="-342900">
              <a:spcBef>
                <a:spcPct val="20000"/>
              </a:spcBef>
            </a:pPr>
            <a:r>
              <a:rPr lang="en-US" sz="2000" b="1">
                <a:solidFill>
                  <a:srgbClr val="0033CC"/>
                </a:solidFill>
              </a:rPr>
              <a:t>		b. </a:t>
            </a:r>
            <a:r>
              <a:rPr lang="en-US" sz="2000" b="1" i="1">
                <a:solidFill>
                  <a:srgbClr val="0033CC"/>
                </a:solidFill>
              </a:rPr>
              <a:t>Delivery</a:t>
            </a:r>
          </a:p>
          <a:p>
            <a:pPr marL="342900" indent="-342900">
              <a:spcBef>
                <a:spcPct val="20000"/>
              </a:spcBef>
            </a:pPr>
            <a:r>
              <a:rPr lang="en-US" sz="2000" b="1" i="1">
                <a:solidFill>
                  <a:srgbClr val="0033CC"/>
                </a:solidFill>
              </a:rPr>
              <a:t>		c. Acceptance </a:t>
            </a:r>
          </a:p>
          <a:p>
            <a:pPr marL="342900" indent="-342900">
              <a:spcBef>
                <a:spcPct val="20000"/>
              </a:spcBef>
              <a:buFontTx/>
              <a:buChar char="•"/>
            </a:pPr>
            <a:endParaRPr lang="en-US" sz="2000" b="1">
              <a:solidFill>
                <a:srgbClr val="0033CC"/>
              </a:solidFill>
            </a:endParaRPr>
          </a:p>
        </p:txBody>
      </p:sp>
      <p:pic>
        <p:nvPicPr>
          <p:cNvPr id="27653" name="Picture 6" descr="idamay5"/>
          <p:cNvPicPr>
            <a:picLocks noChangeAspect="1" noChangeArrowheads="1"/>
          </p:cNvPicPr>
          <p:nvPr/>
        </p:nvPicPr>
        <p:blipFill>
          <a:blip r:embed="rId3" cstate="print"/>
          <a:srcRect/>
          <a:stretch>
            <a:fillRect/>
          </a:stretch>
        </p:blipFill>
        <p:spPr bwMode="auto">
          <a:xfrm>
            <a:off x="5334000" y="1676400"/>
            <a:ext cx="3421063" cy="3581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3492" name="Rectangle 4"/>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i="1" dirty="0">
                <a:solidFill>
                  <a:srgbClr val="C00000"/>
                </a:solidFill>
              </a:rPr>
              <a:t>GIFTS</a:t>
            </a:r>
          </a:p>
          <a:p>
            <a:pPr marL="342900" indent="-342900" algn="just">
              <a:lnSpc>
                <a:spcPct val="85000"/>
              </a:lnSpc>
              <a:spcBef>
                <a:spcPct val="20000"/>
              </a:spcBef>
              <a:defRPr/>
            </a:pPr>
            <a:r>
              <a:rPr lang="en-US" b="1" dirty="0">
                <a:solidFill>
                  <a:srgbClr val="0033CC"/>
                </a:solidFill>
              </a:rPr>
              <a:t>	</a:t>
            </a:r>
            <a:r>
              <a:rPr lang="en-US" sz="2400" b="1" dirty="0">
                <a:solidFill>
                  <a:srgbClr val="0033CC"/>
                </a:solidFill>
              </a:rPr>
              <a:t>Inter </a:t>
            </a:r>
            <a:r>
              <a:rPr lang="en-US" sz="2400" b="1" dirty="0" err="1">
                <a:solidFill>
                  <a:srgbClr val="0033CC"/>
                </a:solidFill>
              </a:rPr>
              <a:t>Vivos</a:t>
            </a:r>
            <a:r>
              <a:rPr lang="en-US" sz="2400" b="1" dirty="0">
                <a:solidFill>
                  <a:srgbClr val="0033CC"/>
                </a:solidFill>
              </a:rPr>
              <a:t> Gifts</a:t>
            </a:r>
            <a:endParaRPr lang="en-US" sz="800" b="1" dirty="0">
              <a:solidFill>
                <a:srgbClr val="0033CC"/>
              </a:solidFill>
            </a:endParaRPr>
          </a:p>
          <a:p>
            <a:pPr marL="342900" indent="-342900" algn="just">
              <a:lnSpc>
                <a:spcPct val="85000"/>
              </a:lnSpc>
              <a:spcBef>
                <a:spcPct val="20000"/>
              </a:spcBef>
              <a:defRPr/>
            </a:pPr>
            <a:endParaRPr lang="en-US" sz="800" b="1" dirty="0">
              <a:solidFill>
                <a:srgbClr val="0033CC"/>
              </a:solidFill>
            </a:endParaRPr>
          </a:p>
          <a:p>
            <a:pPr marL="342900" indent="-342900" algn="just">
              <a:lnSpc>
                <a:spcPct val="85000"/>
              </a:lnSpc>
              <a:spcBef>
                <a:spcPct val="20000"/>
              </a:spcBef>
              <a:defRPr/>
            </a:pPr>
            <a:r>
              <a:rPr lang="en-US" sz="2400" b="1" dirty="0">
                <a:solidFill>
                  <a:srgbClr val="0033CC"/>
                </a:solidFill>
              </a:rPr>
              <a:t>	</a:t>
            </a:r>
            <a:r>
              <a:rPr lang="en-US" sz="2400" b="1" i="1" dirty="0">
                <a:solidFill>
                  <a:srgbClr val="FF0000"/>
                </a:solidFill>
              </a:rPr>
              <a:t>Gifts in Contemplation of Marriage</a:t>
            </a:r>
            <a:endParaRPr lang="en-US" sz="2400" b="1" dirty="0">
              <a:solidFill>
                <a:srgbClr val="0033CC"/>
              </a:solidFill>
            </a:endParaRPr>
          </a:p>
          <a:p>
            <a:pPr marL="342900" indent="-342900">
              <a:spcBef>
                <a:spcPct val="20000"/>
              </a:spcBef>
              <a:buFontTx/>
              <a:buChar char="•"/>
              <a:defRPr/>
            </a:pPr>
            <a:endParaRPr lang="en-US" sz="400" b="1" dirty="0">
              <a:solidFill>
                <a:srgbClr val="0033CC"/>
              </a:solidFill>
            </a:endParaRPr>
          </a:p>
          <a:p>
            <a:pPr marL="342900" indent="-342900" algn="just">
              <a:spcBef>
                <a:spcPct val="20000"/>
              </a:spcBef>
              <a:buFontTx/>
              <a:buChar char="•"/>
              <a:defRPr/>
            </a:pPr>
            <a:r>
              <a:rPr lang="en-US" sz="2400" b="1" dirty="0"/>
              <a:t>Engagement gifts </a:t>
            </a:r>
            <a:r>
              <a:rPr lang="en-US" sz="2400" b="1" i="1" dirty="0"/>
              <a:t>(e.g., </a:t>
            </a:r>
            <a:r>
              <a:rPr lang="en-US" sz="2400" b="1" dirty="0"/>
              <a:t>a diamond engagement ring) are made in contemplation of marriage and </a:t>
            </a:r>
            <a:r>
              <a:rPr lang="en-US" sz="2400" b="1" i="1" dirty="0">
                <a:solidFill>
                  <a:schemeClr val="accent1">
                    <a:lumMod val="50000"/>
                  </a:schemeClr>
                </a:solidFill>
              </a:rPr>
              <a:t>are conditioned upon the subsequent ceremonial marriage taking place.</a:t>
            </a:r>
            <a:r>
              <a:rPr lang="en-US" sz="1000" b="1" i="1" dirty="0">
                <a:solidFill>
                  <a:schemeClr val="accent1">
                    <a:lumMod val="50000"/>
                  </a:schemeClr>
                </a:solidFill>
              </a:rPr>
              <a:t> </a:t>
            </a:r>
          </a:p>
          <a:p>
            <a:pPr marL="342900" indent="-342900" algn="just">
              <a:spcBef>
                <a:spcPct val="20000"/>
              </a:spcBef>
              <a:buFontTx/>
              <a:buChar char="•"/>
              <a:defRPr/>
            </a:pPr>
            <a:endParaRPr lang="en-US" sz="1000" b="1" dirty="0">
              <a:solidFill>
                <a:srgbClr val="0033CC"/>
              </a:solidFill>
            </a:endParaRPr>
          </a:p>
          <a:p>
            <a:pPr marL="342900" indent="-342900" algn="just">
              <a:spcBef>
                <a:spcPct val="20000"/>
              </a:spcBef>
              <a:buFontTx/>
              <a:buChar char="•"/>
              <a:defRPr/>
            </a:pPr>
            <a:r>
              <a:rPr lang="en-US" sz="2400" b="1" i="1" dirty="0">
                <a:solidFill>
                  <a:schemeClr val="accent1">
                    <a:lumMod val="50000"/>
                  </a:schemeClr>
                </a:solidFill>
              </a:rPr>
              <a:t>If the marriage does not occur, engagement gifts must be returned</a:t>
            </a:r>
            <a:r>
              <a:rPr lang="en-US" sz="2400" b="1" dirty="0"/>
              <a:t> regardless of who is at fault for breaking off the engagement.</a:t>
            </a:r>
            <a:r>
              <a:rPr lang="en-US" sz="1000" b="1" dirty="0"/>
              <a:t> </a:t>
            </a:r>
          </a:p>
          <a:p>
            <a:pPr marL="342900" indent="-342900" algn="just">
              <a:spcBef>
                <a:spcPct val="20000"/>
              </a:spcBef>
              <a:buFontTx/>
              <a:buChar char="•"/>
              <a:defRPr/>
            </a:pPr>
            <a:endParaRPr lang="en-US" sz="1000" b="1" dirty="0">
              <a:solidFill>
                <a:srgbClr val="0033CC"/>
              </a:solidFill>
            </a:endParaRPr>
          </a:p>
          <a:p>
            <a:pPr marL="342900" indent="-342900" algn="just">
              <a:spcBef>
                <a:spcPct val="20000"/>
              </a:spcBef>
              <a:buFontTx/>
              <a:buChar char="•"/>
              <a:defRPr/>
            </a:pPr>
            <a:r>
              <a:rPr lang="en-US" sz="2400" b="1" dirty="0"/>
              <a:t>The donor may recover gift even if donor is at fault.</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457200" y="1143000"/>
            <a:ext cx="8305800" cy="5562600"/>
          </a:xfrm>
          <a:prstGeom prst="rect">
            <a:avLst/>
          </a:prstGeom>
          <a:noFill/>
          <a:ln w="9525">
            <a:noFill/>
            <a:miter lim="800000"/>
            <a:headEnd/>
            <a:tailEnd/>
          </a:ln>
        </p:spPr>
        <p:txBody>
          <a:bodyPr/>
          <a:lstStyle/>
          <a:p>
            <a:pPr marL="342900" indent="-342900" algn="just">
              <a:lnSpc>
                <a:spcPct val="85000"/>
              </a:lnSpc>
              <a:spcBef>
                <a:spcPct val="20000"/>
              </a:spcBef>
            </a:pPr>
            <a:r>
              <a:rPr lang="en-US" sz="3200" b="1" i="1">
                <a:solidFill>
                  <a:srgbClr val="C00000"/>
                </a:solidFill>
              </a:rPr>
              <a:t>GIFTS</a:t>
            </a:r>
          </a:p>
          <a:p>
            <a:pPr marL="342900" indent="-342900" algn="just">
              <a:lnSpc>
                <a:spcPct val="85000"/>
              </a:lnSpc>
              <a:spcBef>
                <a:spcPct val="20000"/>
              </a:spcBef>
            </a:pPr>
            <a:r>
              <a:rPr lang="en-US" b="1">
                <a:solidFill>
                  <a:srgbClr val="0033CC"/>
                </a:solidFill>
              </a:rPr>
              <a:t>	</a:t>
            </a:r>
            <a:r>
              <a:rPr lang="en-US" sz="2400" b="1">
                <a:solidFill>
                  <a:srgbClr val="0033CC"/>
                </a:solidFill>
              </a:rPr>
              <a:t>Gifts Causa Mortis</a:t>
            </a:r>
          </a:p>
          <a:p>
            <a:pPr marL="342900" indent="-342900" algn="just">
              <a:lnSpc>
                <a:spcPct val="85000"/>
              </a:lnSpc>
              <a:spcBef>
                <a:spcPct val="20000"/>
              </a:spcBef>
            </a:pPr>
            <a:endParaRPr lang="en-US" sz="600" b="1">
              <a:solidFill>
                <a:srgbClr val="0033CC"/>
              </a:solidFill>
            </a:endParaRPr>
          </a:p>
          <a:p>
            <a:pPr marL="342900" indent="-342900" algn="just">
              <a:lnSpc>
                <a:spcPct val="85000"/>
              </a:lnSpc>
              <a:spcBef>
                <a:spcPct val="20000"/>
              </a:spcBef>
            </a:pPr>
            <a:r>
              <a:rPr lang="en-US" sz="1600" b="1">
                <a:solidFill>
                  <a:srgbClr val="0033CC"/>
                </a:solidFill>
              </a:rPr>
              <a:t>	</a:t>
            </a:r>
            <a:r>
              <a:rPr lang="en-US" sz="2000" b="1" i="1">
                <a:solidFill>
                  <a:srgbClr val="FF0000"/>
                </a:solidFill>
              </a:rPr>
              <a:t>a. Gifts of Personal Property Only</a:t>
            </a:r>
            <a:endParaRPr lang="en-US" sz="2000" b="1">
              <a:solidFill>
                <a:srgbClr val="0033CC"/>
              </a:solidFill>
            </a:endParaRP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buFontTx/>
              <a:buChar char="•"/>
            </a:pPr>
            <a:r>
              <a:rPr lang="en-US" sz="1600" b="1"/>
              <a:t>Only personal property may be transferred as a gift causa mortis.</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pPr>
            <a:r>
              <a:rPr lang="en-US" sz="1600" b="1">
                <a:solidFill>
                  <a:srgbClr val="0033CC"/>
                </a:solidFill>
              </a:rPr>
              <a:t>	</a:t>
            </a:r>
            <a:r>
              <a:rPr lang="en-US" sz="2000" b="1" i="1">
                <a:solidFill>
                  <a:srgbClr val="FF0000"/>
                </a:solidFill>
              </a:rPr>
              <a:t>b. Delivery and Acceptance</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buFontTx/>
              <a:buChar char="•"/>
            </a:pPr>
            <a:r>
              <a:rPr lang="en-US" sz="1600" b="1"/>
              <a:t>Delivery and acceptance must be sufficient to vest control and dominion in the donee.</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Delivery to an agent does not complete the gift, since death is an event that terminates the agency.</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pPr>
            <a:r>
              <a:rPr lang="en-US" sz="1600" b="1">
                <a:solidFill>
                  <a:srgbClr val="0033CC"/>
                </a:solidFill>
              </a:rPr>
              <a:t>	</a:t>
            </a:r>
            <a:r>
              <a:rPr lang="en-US" sz="2000" b="1" i="1">
                <a:solidFill>
                  <a:srgbClr val="FF0000"/>
                </a:solidFill>
              </a:rPr>
              <a:t>c. Connection Between the Gift and the Donor's Fear of Death</a:t>
            </a:r>
          </a:p>
          <a:p>
            <a:pPr marL="342900" indent="-342900" algn="just">
              <a:lnSpc>
                <a:spcPct val="80000"/>
              </a:lnSpc>
              <a:spcBef>
                <a:spcPct val="20000"/>
              </a:spcBef>
              <a:buFontTx/>
              <a:buChar char="•"/>
            </a:pPr>
            <a:endParaRPr lang="en-US" sz="600" b="1" i="1">
              <a:solidFill>
                <a:srgbClr val="FF0000"/>
              </a:solidFill>
            </a:endParaRPr>
          </a:p>
          <a:p>
            <a:pPr marL="342900" indent="-342900" algn="just">
              <a:lnSpc>
                <a:spcPct val="80000"/>
              </a:lnSpc>
              <a:spcBef>
                <a:spcPct val="20000"/>
              </a:spcBef>
              <a:buFontTx/>
              <a:buChar char="•"/>
            </a:pPr>
            <a:r>
              <a:rPr lang="en-US" sz="1600" b="1"/>
              <a:t>At the time of the gift, the donor must have an immediate and present fear of death.</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However, the actual cause of the death need not necessarily be the specific one the donor feared  (i.e.• donor hospitalized for cancer, but dies of stroke). </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A gift causa mortis is revocable and is automatically revoked by the donor's recovery or by the donee's death.</a:t>
            </a:r>
          </a:p>
          <a:p>
            <a:pPr marL="342900" indent="-342900" algn="just">
              <a:spcBef>
                <a:spcPct val="20000"/>
              </a:spcBef>
              <a:buFontTx/>
              <a:buChar char="•"/>
            </a:pPr>
            <a:endParaRPr lang="en-US" sz="1600" b="1">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24" name="Rectangle 3"/>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609600" indent="-609600">
              <a:lnSpc>
                <a:spcPct val="80000"/>
              </a:lnSpc>
              <a:spcBef>
                <a:spcPct val="20000"/>
              </a:spcBef>
              <a:defRPr/>
            </a:pPr>
            <a:r>
              <a:rPr lang="en-US" sz="3200" b="1" i="1" dirty="0">
                <a:solidFill>
                  <a:srgbClr val="C00000"/>
                </a:solidFill>
              </a:rPr>
              <a:t>Part One: Liens</a:t>
            </a: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So just what is a Lien?</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400" b="1" i="1" dirty="0">
                <a:solidFill>
                  <a:srgbClr val="0033CC"/>
                </a:solidFill>
              </a:rPr>
              <a:t>	Well lets go to Blacks Law Dictionary, </a:t>
            </a:r>
          </a:p>
          <a:p>
            <a:pPr marL="609600" indent="-609600" algn="just">
              <a:lnSpc>
                <a:spcPct val="80000"/>
              </a:lnSpc>
              <a:spcBef>
                <a:spcPct val="20000"/>
              </a:spcBef>
              <a:defRPr/>
            </a:pPr>
            <a:r>
              <a:rPr lang="en-US" sz="2400" b="1" i="1" dirty="0">
                <a:solidFill>
                  <a:srgbClr val="0033CC"/>
                </a:solidFill>
              </a:rPr>
              <a:t>	and </a:t>
            </a:r>
            <a:r>
              <a:rPr lang="en-US" sz="2400" b="1" i="1" dirty="0">
                <a:solidFill>
                  <a:schemeClr val="accent1">
                    <a:lumMod val="25000"/>
                  </a:schemeClr>
                </a:solidFill>
              </a:rPr>
              <a:t>remember</a:t>
            </a:r>
            <a:r>
              <a:rPr lang="en-US" sz="2400" b="1" i="1" dirty="0">
                <a:solidFill>
                  <a:srgbClr val="0033CC"/>
                </a:solidFill>
              </a:rPr>
              <a:t> we need to think of </a:t>
            </a:r>
          </a:p>
          <a:p>
            <a:pPr marL="609600" indent="-609600" algn="just">
              <a:lnSpc>
                <a:spcPct val="80000"/>
              </a:lnSpc>
              <a:spcBef>
                <a:spcPct val="20000"/>
              </a:spcBef>
              <a:defRPr/>
            </a:pPr>
            <a:r>
              <a:rPr lang="en-US" sz="2400" b="1" i="1" dirty="0">
                <a:solidFill>
                  <a:srgbClr val="0033CC"/>
                </a:solidFill>
              </a:rPr>
              <a:t>	property as a collection of “Rights” </a:t>
            </a:r>
          </a:p>
          <a:p>
            <a:pPr marL="609600" indent="-609600" algn="just">
              <a:lnSpc>
                <a:spcPct val="80000"/>
              </a:lnSpc>
              <a:spcBef>
                <a:spcPct val="20000"/>
              </a:spcBef>
              <a:defRPr/>
            </a:pPr>
            <a:r>
              <a:rPr lang="en-US" sz="2400" b="1" i="1" dirty="0">
                <a:solidFill>
                  <a:srgbClr val="0033CC"/>
                </a:solidFill>
              </a:rPr>
              <a:t>	and not a collection of “Things”;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Blacks defines a </a:t>
            </a:r>
            <a:r>
              <a:rPr lang="en-US" sz="2400" b="1" i="1" dirty="0"/>
              <a:t>“LIEN”</a:t>
            </a:r>
            <a:r>
              <a:rPr lang="en-US" sz="2400" b="1" i="1" dirty="0">
                <a:solidFill>
                  <a:srgbClr val="0033CC"/>
                </a:solidFill>
              </a:rPr>
              <a:t> as: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buFontTx/>
              <a:buAutoNum type="arabicPeriod"/>
              <a:defRPr/>
            </a:pPr>
            <a:r>
              <a:rPr lang="en-US" sz="2000" b="1" i="1" dirty="0">
                <a:solidFill>
                  <a:schemeClr val="tx2"/>
                </a:solidFill>
              </a:rPr>
              <a:t>A charge or security or encumbrance upon property</a:t>
            </a:r>
          </a:p>
          <a:p>
            <a:pPr marL="609600" indent="-609600" algn="just">
              <a:lnSpc>
                <a:spcPct val="80000"/>
              </a:lnSpc>
              <a:spcBef>
                <a:spcPct val="20000"/>
              </a:spcBef>
              <a:buFontTx/>
              <a:buAutoNum type="arabicPeriod"/>
              <a:defRPr/>
            </a:pPr>
            <a:r>
              <a:rPr lang="en-US" sz="2000" b="1" i="1" dirty="0">
                <a:solidFill>
                  <a:schemeClr val="tx2"/>
                </a:solidFill>
              </a:rPr>
              <a:t>A claim or charge on property for payment of some debt, obligation or duty</a:t>
            </a:r>
          </a:p>
          <a:p>
            <a:pPr marL="609600" indent="-609600" algn="just">
              <a:lnSpc>
                <a:spcPct val="80000"/>
              </a:lnSpc>
              <a:spcBef>
                <a:spcPct val="20000"/>
              </a:spcBef>
              <a:buFontTx/>
              <a:buAutoNum type="arabicPeriod"/>
              <a:defRPr/>
            </a:pPr>
            <a:r>
              <a:rPr lang="en-US" sz="2000" b="1" i="1" dirty="0">
                <a:solidFill>
                  <a:schemeClr val="tx2"/>
                </a:solidFill>
              </a:rPr>
              <a:t>A right to retain property for payment of debt or demand</a:t>
            </a:r>
          </a:p>
          <a:p>
            <a:pPr marL="609600" indent="-609600" algn="just">
              <a:lnSpc>
                <a:spcPct val="80000"/>
              </a:lnSpc>
              <a:spcBef>
                <a:spcPct val="20000"/>
              </a:spcBef>
              <a:buFontTx/>
              <a:buAutoNum type="arabicPeriod"/>
              <a:defRPr/>
            </a:pPr>
            <a:endParaRPr lang="en-US" sz="20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t>
            </a:r>
            <a:r>
              <a:rPr lang="en-US" sz="2000" b="1" i="1" dirty="0">
                <a:solidFill>
                  <a:srgbClr val="C00000"/>
                </a:solidFill>
              </a:rPr>
              <a:t>Lien</a:t>
            </a:r>
            <a:r>
              <a:rPr lang="en-US" sz="2000" b="1" i="1" dirty="0">
                <a:solidFill>
                  <a:schemeClr val="tx2"/>
                </a:solidFill>
              </a:rPr>
              <a:t> is:</a:t>
            </a:r>
            <a:endParaRPr lang="en-US" sz="1000" b="1" i="1" dirty="0">
              <a:solidFill>
                <a:schemeClr val="tx2"/>
              </a:solidFill>
            </a:endParaRPr>
          </a:p>
          <a:p>
            <a:pPr marL="609600" indent="-609600" algn="just">
              <a:lnSpc>
                <a:spcPct val="80000"/>
              </a:lnSpc>
              <a:spcBef>
                <a:spcPct val="20000"/>
              </a:spcBef>
              <a:defRPr/>
            </a:pPr>
            <a:endParaRPr lang="en-US" sz="1000" b="1" i="1" dirty="0">
              <a:solidFill>
                <a:schemeClr val="tx2"/>
              </a:solidFill>
            </a:endParaRPr>
          </a:p>
          <a:p>
            <a:pPr marL="609600" indent="-609600" algn="just">
              <a:lnSpc>
                <a:spcPct val="80000"/>
              </a:lnSpc>
              <a:spcBef>
                <a:spcPct val="20000"/>
              </a:spcBef>
              <a:defRPr/>
            </a:pPr>
            <a:r>
              <a:rPr lang="en-US" sz="2200" b="1" i="1" dirty="0">
                <a:solidFill>
                  <a:srgbClr val="FF0000"/>
                </a:solidFill>
              </a:rPr>
              <a:t>“The Right to encumber certain property for security on a debt”</a:t>
            </a:r>
          </a:p>
          <a:p>
            <a:pPr marL="609600" indent="-609600">
              <a:lnSpc>
                <a:spcPct val="80000"/>
              </a:lnSpc>
              <a:spcBef>
                <a:spcPct val="20000"/>
              </a:spcBef>
              <a:defRPr/>
            </a:pPr>
            <a:r>
              <a:rPr lang="en-US" sz="2000" b="1" i="1" dirty="0"/>
              <a:t>		</a:t>
            </a:r>
          </a:p>
        </p:txBody>
      </p:sp>
      <p:pic>
        <p:nvPicPr>
          <p:cNvPr id="512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629400" y="1371600"/>
            <a:ext cx="2122488" cy="2438400"/>
          </a:xfrm>
          <a:prstGeom prst="rect">
            <a:avLst/>
          </a:prstGeom>
          <a:noFill/>
          <a:ln w="9525">
            <a:noFill/>
            <a:miter lim="800000"/>
            <a:headEnd/>
            <a:tailEnd/>
          </a:ln>
        </p:spPr>
      </p:pic>
      <p:sp>
        <p:nvSpPr>
          <p:cNvPr id="5125" name="Slide Number Placeholder 5"/>
          <p:cNvSpPr>
            <a:spLocks noGrp="1"/>
          </p:cNvSpPr>
          <p:nvPr>
            <p:ph type="sldNum" sz="quarter" idx="12"/>
          </p:nvPr>
        </p:nvSpPr>
        <p:spPr>
          <a:noFill/>
        </p:spPr>
        <p:txBody>
          <a:bodyPr/>
          <a:lstStyle/>
          <a:p>
            <a:fld id="{09341738-C408-46F0-8F77-770DDBB9B7A6}"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4499" name="Rectangle 3"/>
          <p:cNvSpPr>
            <a:spLocks noChangeArrowheads="1"/>
          </p:cNvSpPr>
          <p:nvPr/>
        </p:nvSpPr>
        <p:spPr bwMode="auto">
          <a:xfrm>
            <a:off x="304800" y="1219200"/>
            <a:ext cx="8458200" cy="5257800"/>
          </a:xfrm>
          <a:prstGeom prst="rect">
            <a:avLst/>
          </a:prstGeom>
          <a:noFill/>
          <a:ln w="9525">
            <a:noFill/>
            <a:miter lim="800000"/>
            <a:headEnd/>
            <a:tailEnd/>
          </a:ln>
          <a:effectLst/>
        </p:spPr>
        <p:txBody>
          <a:bodyPr/>
          <a:lstStyle/>
          <a:p>
            <a:pPr marL="609600" indent="-609600">
              <a:lnSpc>
                <a:spcPct val="80000"/>
              </a:lnSpc>
              <a:spcBef>
                <a:spcPct val="20000"/>
              </a:spcBef>
              <a:defRPr/>
            </a:pPr>
            <a:r>
              <a:rPr lang="en-US" sz="3200" b="1" i="1" dirty="0">
                <a:solidFill>
                  <a:srgbClr val="FF0000"/>
                </a:solidFill>
              </a:rPr>
              <a:t>Liens</a:t>
            </a:r>
          </a:p>
          <a:p>
            <a:pPr marL="609600" indent="-609600">
              <a:lnSpc>
                <a:spcPct val="80000"/>
              </a:lnSpc>
              <a:spcBef>
                <a:spcPct val="20000"/>
              </a:spcBef>
              <a:defRPr/>
            </a:pPr>
            <a:endParaRPr lang="en-US" sz="500" b="1" i="1" dirty="0">
              <a:solidFill>
                <a:srgbClr val="0033CC"/>
              </a:solidFill>
            </a:endParaRPr>
          </a:p>
          <a:p>
            <a:pPr marL="609600" indent="-609600">
              <a:lnSpc>
                <a:spcPct val="80000"/>
              </a:lnSpc>
              <a:spcBef>
                <a:spcPct val="20000"/>
              </a:spcBef>
              <a:defRPr/>
            </a:pPr>
            <a:r>
              <a:rPr lang="en-US" sz="3000" b="1" i="1" dirty="0">
                <a:solidFill>
                  <a:schemeClr val="accent1">
                    <a:lumMod val="25000"/>
                  </a:schemeClr>
                </a:solidFill>
              </a:rPr>
              <a:t>   </a:t>
            </a:r>
            <a:r>
              <a:rPr lang="en-US" sz="2800" b="1" i="1" dirty="0">
                <a:solidFill>
                  <a:schemeClr val="accent1">
                    <a:lumMod val="25000"/>
                  </a:schemeClr>
                </a:solidFill>
              </a:rPr>
              <a:t>A lien is a security device to enforce payment</a:t>
            </a:r>
            <a:endParaRPr lang="en-US" sz="2800" b="1" i="1" dirty="0">
              <a:solidFill>
                <a:srgbClr val="0033CC"/>
              </a:solidFill>
            </a:endParaRP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Types of Liens</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A. Common Law Lien</a:t>
            </a:r>
          </a:p>
          <a:p>
            <a:pPr marL="609600" indent="-609600" algn="just">
              <a:lnSpc>
                <a:spcPct val="80000"/>
              </a:lnSpc>
              <a:spcBef>
                <a:spcPct val="20000"/>
              </a:spcBef>
              <a:defRPr/>
            </a:pPr>
            <a:r>
              <a:rPr lang="en-US" sz="2400" b="1" i="1" dirty="0">
                <a:solidFill>
                  <a:srgbClr val="0033CC"/>
                </a:solidFill>
              </a:rPr>
              <a:t>	</a:t>
            </a:r>
            <a:r>
              <a:rPr lang="en-US" b="1" i="1" dirty="0"/>
              <a:t>A Common Law Lien is a common law, customary right to possess or retain personal property which has been improved or enhanced in value by the person who claims the lien until the person claiming the property pays in full all charges attaching to the property for such improvement.  Every lien requires that:</a:t>
            </a:r>
          </a:p>
          <a:p>
            <a:pPr marL="609600" indent="-609600" algn="just">
              <a:lnSpc>
                <a:spcPct val="80000"/>
              </a:lnSpc>
              <a:spcBef>
                <a:spcPct val="20000"/>
              </a:spcBef>
              <a:defRPr/>
            </a:pPr>
            <a:r>
              <a:rPr lang="en-US" b="1" i="1" dirty="0"/>
              <a:t>	1. A debt has arisen from services performed on the thing;</a:t>
            </a:r>
          </a:p>
          <a:p>
            <a:pPr marL="609600" indent="-609600" algn="just">
              <a:lnSpc>
                <a:spcPct val="80000"/>
              </a:lnSpc>
              <a:spcBef>
                <a:spcPct val="20000"/>
              </a:spcBef>
              <a:defRPr/>
            </a:pPr>
            <a:r>
              <a:rPr lang="en-US" b="1" i="1" dirty="0"/>
              <a:t>	2. Title to the thing is in the debtor; and</a:t>
            </a:r>
          </a:p>
          <a:p>
            <a:pPr marL="609600" indent="-609600" algn="just">
              <a:lnSpc>
                <a:spcPct val="80000"/>
              </a:lnSpc>
              <a:spcBef>
                <a:spcPct val="20000"/>
              </a:spcBef>
              <a:defRPr/>
            </a:pPr>
            <a:r>
              <a:rPr lang="en-US" b="1" i="1" dirty="0"/>
              <a:t>	3. Possession of the thing is in the creditor</a:t>
            </a:r>
            <a:r>
              <a:rPr lang="en-US" sz="1600" b="1" i="1" dirty="0">
                <a:solidFill>
                  <a:srgbClr val="0033CC"/>
                </a:solidFill>
              </a:rPr>
              <a:t>.</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B. Statutory Lien</a:t>
            </a:r>
          </a:p>
          <a:p>
            <a:pPr marL="609600" indent="-609600" algn="just">
              <a:lnSpc>
                <a:spcPct val="80000"/>
              </a:lnSpc>
              <a:spcBef>
                <a:spcPct val="20000"/>
              </a:spcBef>
              <a:defRPr/>
            </a:pPr>
            <a:r>
              <a:rPr lang="en-US" sz="2400" b="1" i="1" dirty="0">
                <a:solidFill>
                  <a:srgbClr val="0033CC"/>
                </a:solidFill>
              </a:rPr>
              <a:t>	</a:t>
            </a:r>
            <a:r>
              <a:rPr lang="en-US" b="1" i="1" dirty="0"/>
              <a:t>A Statutory Lien is an express right to enforce a lien pursuant to statute. </a:t>
            </a:r>
            <a:r>
              <a:rPr lang="en-US" sz="2000" b="1" i="1" dirty="0"/>
              <a:t>	</a:t>
            </a:r>
          </a:p>
          <a:p>
            <a:pPr marL="609600" indent="-609600" algn="just">
              <a:lnSpc>
                <a:spcPct val="80000"/>
              </a:lnSpc>
              <a:spcBef>
                <a:spcPct val="20000"/>
              </a:spcBef>
              <a:defRPr/>
            </a:pPr>
            <a:endParaRPr lang="en-US" sz="600" b="1" i="1" dirty="0"/>
          </a:p>
          <a:p>
            <a:pPr marL="609600" indent="-609600" algn="just">
              <a:lnSpc>
                <a:spcPct val="80000"/>
              </a:lnSpc>
              <a:spcBef>
                <a:spcPct val="20000"/>
              </a:spcBef>
              <a:defRPr/>
            </a:pPr>
            <a:r>
              <a:rPr lang="en-US" sz="2000" b="1" i="1" dirty="0">
                <a:solidFill>
                  <a:srgbClr val="0033CC"/>
                </a:solidFill>
              </a:rPr>
              <a:t>	</a:t>
            </a:r>
            <a:endParaRPr lang="en-US" sz="2400" b="1" i="1" dirty="0">
              <a:solidFill>
                <a:schemeClr val="accent1">
                  <a:lumMod val="25000"/>
                </a:schemeClr>
              </a:solidFill>
            </a:endParaRPr>
          </a:p>
          <a:p>
            <a:pPr marL="609600" indent="-609600" algn="just">
              <a:lnSpc>
                <a:spcPct val="80000"/>
              </a:lnSpc>
              <a:spcBef>
                <a:spcPct val="20000"/>
              </a:spcBef>
              <a:defRPr/>
            </a:pPr>
            <a:r>
              <a:rPr lang="en-US" sz="2000" b="1" i="1" dirty="0"/>
              <a:t>	</a:t>
            </a:r>
          </a:p>
        </p:txBody>
      </p:sp>
      <p:sp>
        <p:nvSpPr>
          <p:cNvPr id="6148" name="Slide Number Placeholder 4"/>
          <p:cNvSpPr>
            <a:spLocks noGrp="1"/>
          </p:cNvSpPr>
          <p:nvPr>
            <p:ph type="sldNum" sz="quarter" idx="12"/>
          </p:nvPr>
        </p:nvSpPr>
        <p:spPr>
          <a:noFill/>
        </p:spPr>
        <p:txBody>
          <a:bodyPr/>
          <a:lstStyle/>
          <a:p>
            <a:fld id="{938247FA-C815-44FF-8365-E247E4A1E4AD}" type="slidenum">
              <a:rPr lang="en-US" smtClean="0"/>
              <a:pPr/>
              <a:t>48</a:t>
            </a:fld>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2772" name="Rectangle 3"/>
          <p:cNvSpPr>
            <a:spLocks noChangeArrowheads="1"/>
          </p:cNvSpPr>
          <p:nvPr/>
        </p:nvSpPr>
        <p:spPr bwMode="auto">
          <a:xfrm>
            <a:off x="304800" y="990600"/>
            <a:ext cx="8610600" cy="5867400"/>
          </a:xfrm>
          <a:prstGeom prst="rect">
            <a:avLst/>
          </a:prstGeom>
          <a:noFill/>
          <a:ln w="9525">
            <a:noFill/>
            <a:miter lim="800000"/>
            <a:headEnd/>
            <a:tailEnd/>
          </a:ln>
        </p:spPr>
        <p:txBody>
          <a:bodyPr/>
          <a:lstStyle/>
          <a:p>
            <a:pPr marL="609600" indent="-609600">
              <a:lnSpc>
                <a:spcPct val="70000"/>
              </a:lnSpc>
              <a:spcBef>
                <a:spcPct val="20000"/>
              </a:spcBef>
              <a:defRPr/>
            </a:pPr>
            <a:r>
              <a:rPr lang="en-US" sz="3200" b="1" i="1" dirty="0">
                <a:solidFill>
                  <a:srgbClr val="C00000"/>
                </a:solidFill>
              </a:rPr>
              <a:t>Liens</a:t>
            </a:r>
          </a:p>
          <a:p>
            <a:pPr marL="609600" indent="-609600">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2400" b="1" i="1" dirty="0">
                <a:solidFill>
                  <a:srgbClr val="0033CC"/>
                </a:solidFill>
              </a:rPr>
              <a:t>Classes of Liens</a:t>
            </a:r>
            <a:endParaRPr lang="en-US" sz="1000" b="1" i="1" dirty="0">
              <a:solidFill>
                <a:srgbClr val="0033CC"/>
              </a:solidFill>
            </a:endParaRP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b="1" i="1" dirty="0">
                <a:solidFill>
                  <a:srgbClr val="FF0000"/>
                </a:solidFill>
              </a:rPr>
              <a:t>A. General Lien</a:t>
            </a:r>
          </a:p>
          <a:p>
            <a:pPr marL="609600" indent="-609600" algn="just">
              <a:lnSpc>
                <a:spcPct val="70000"/>
              </a:lnSpc>
              <a:spcBef>
                <a:spcPct val="20000"/>
              </a:spcBef>
              <a:defRPr/>
            </a:pPr>
            <a:r>
              <a:rPr lang="en-US" sz="1600" b="1" i="1" dirty="0">
                <a:solidFill>
                  <a:srgbClr val="0033CC"/>
                </a:solidFill>
              </a:rPr>
              <a:t>	</a:t>
            </a:r>
            <a:r>
              <a:rPr lang="en-US" sz="1600" b="1" i="1" dirty="0"/>
              <a:t>A general lien is the </a:t>
            </a:r>
            <a:r>
              <a:rPr lang="en-US" sz="1600" b="1" i="1" dirty="0">
                <a:solidFill>
                  <a:srgbClr val="FF0000"/>
                </a:solidFill>
              </a:rPr>
              <a:t>right to retain ALL OF THE PROPERTY </a:t>
            </a:r>
            <a:r>
              <a:rPr lang="en-US" sz="1600" b="1" i="1" dirty="0"/>
              <a:t>of another person as security for a general balance due from such other person. Certain creditors and universal agents can have a general lien.</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b="1" i="1" dirty="0">
                <a:solidFill>
                  <a:srgbClr val="FF0000"/>
                </a:solidFill>
              </a:rPr>
              <a:t>B. Special Lien</a:t>
            </a:r>
          </a:p>
          <a:p>
            <a:pPr marL="609600" indent="-609600" algn="just">
              <a:lnSpc>
                <a:spcPct val="70000"/>
              </a:lnSpc>
              <a:spcBef>
                <a:spcPct val="20000"/>
              </a:spcBef>
              <a:defRPr/>
            </a:pPr>
            <a:r>
              <a:rPr lang="en-US" sz="1600" b="1" i="1" dirty="0"/>
              <a:t>	A special lien is the </a:t>
            </a:r>
            <a:r>
              <a:rPr lang="en-US" sz="1600" b="1" i="1" dirty="0">
                <a:solidFill>
                  <a:srgbClr val="FF0000"/>
                </a:solidFill>
              </a:rPr>
              <a:t>right to retain SPECIFIC PROPERTY </a:t>
            </a:r>
            <a:r>
              <a:rPr lang="en-US" sz="1600" b="1" i="1" dirty="0"/>
              <a:t>of another to secure some particular claim or charge which has attached to the property retained.  A common or private carrier, a </a:t>
            </a:r>
            <a:r>
              <a:rPr lang="en-US" sz="1600" b="1" i="1" dirty="0" err="1"/>
              <a:t>warehouser</a:t>
            </a:r>
            <a:r>
              <a:rPr lang="en-US" sz="1600" b="1" i="1" dirty="0"/>
              <a:t> or ordinary </a:t>
            </a:r>
            <a:r>
              <a:rPr lang="en-US" sz="1600" b="1" i="1" dirty="0" err="1"/>
              <a:t>bailee</a:t>
            </a:r>
            <a:r>
              <a:rPr lang="en-US" sz="1600" b="1" i="1" dirty="0"/>
              <a:t>, a trustee, attorney, arbitrator, and  a general or special agent may have a special lien.</a:t>
            </a:r>
            <a:r>
              <a:rPr lang="en-US" sz="800" b="1" i="1" dirty="0"/>
              <a:t> </a:t>
            </a:r>
          </a:p>
          <a:p>
            <a:pPr marL="609600" indent="-609600" algn="just">
              <a:lnSpc>
                <a:spcPct val="70000"/>
              </a:lnSpc>
              <a:spcBef>
                <a:spcPct val="20000"/>
              </a:spcBef>
              <a:defRPr/>
            </a:pPr>
            <a:endParaRPr lang="en-US" sz="800" b="1" i="1" dirty="0"/>
          </a:p>
          <a:p>
            <a:pPr marL="609600" indent="-609600" algn="just">
              <a:lnSpc>
                <a:spcPct val="70000"/>
              </a:lnSpc>
              <a:spcBef>
                <a:spcPct val="20000"/>
              </a:spcBef>
              <a:defRPr/>
            </a:pPr>
            <a:r>
              <a:rPr lang="en-US" sz="2000" b="1" i="1" dirty="0">
                <a:solidFill>
                  <a:srgbClr val="0033CC"/>
                </a:solidFill>
              </a:rPr>
              <a:t>Consequence of Classification</a:t>
            </a:r>
          </a:p>
          <a:p>
            <a:pPr marL="609600" indent="-609600" algn="just">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1600" b="1" i="1" dirty="0"/>
              <a:t>	The question as to whether a lien is general or special </a:t>
            </a:r>
            <a:r>
              <a:rPr lang="en-US" sz="1600" b="1" i="1" dirty="0">
                <a:solidFill>
                  <a:schemeClr val="accent1">
                    <a:lumMod val="50000"/>
                  </a:schemeClr>
                </a:solidFill>
              </a:rPr>
              <a:t>becomes important only when the </a:t>
            </a:r>
            <a:r>
              <a:rPr lang="en-US" sz="1600" b="1" i="1" dirty="0" err="1">
                <a:solidFill>
                  <a:schemeClr val="accent1">
                    <a:lumMod val="50000"/>
                  </a:schemeClr>
                </a:solidFill>
              </a:rPr>
              <a:t>lienholder</a:t>
            </a:r>
            <a:r>
              <a:rPr lang="en-US" sz="1600" b="1" i="1" dirty="0">
                <a:solidFill>
                  <a:schemeClr val="accent1">
                    <a:lumMod val="50000"/>
                  </a:schemeClr>
                </a:solidFill>
              </a:rPr>
              <a:t> releases a portion of the chattels held as security</a:t>
            </a:r>
            <a:r>
              <a:rPr lang="en-US" sz="1600" b="1" i="1" dirty="0"/>
              <a:t>.  Where a doubt exists as to whether the </a:t>
            </a:r>
            <a:r>
              <a:rPr lang="en-US" sz="1600" b="1" i="1" dirty="0" err="1"/>
              <a:t>lienholder</a:t>
            </a:r>
            <a:r>
              <a:rPr lang="en-US" sz="1600" b="1" i="1" dirty="0"/>
              <a:t> has a general or special lien, the law presumes the lien to be special rather than general.</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sz="1600" b="1" i="1" dirty="0">
                <a:solidFill>
                  <a:srgbClr val="FF0000"/>
                </a:solidFill>
              </a:rPr>
              <a:t>	General Lien</a:t>
            </a:r>
          </a:p>
          <a:p>
            <a:pPr marL="609600" indent="-609600" algn="just">
              <a:lnSpc>
                <a:spcPct val="70000"/>
              </a:lnSpc>
              <a:spcBef>
                <a:spcPct val="20000"/>
              </a:spcBef>
              <a:defRPr/>
            </a:pPr>
            <a:r>
              <a:rPr lang="en-US" sz="1600" b="1" i="1" dirty="0">
                <a:solidFill>
                  <a:srgbClr val="0033CC"/>
                </a:solidFill>
              </a:rPr>
              <a:t>	</a:t>
            </a:r>
            <a:r>
              <a:rPr lang="en-US" sz="1400" b="1" i="1" dirty="0"/>
              <a:t>If the </a:t>
            </a:r>
            <a:r>
              <a:rPr lang="en-US" sz="1400" b="1" i="1" dirty="0" err="1"/>
              <a:t>lienholder</a:t>
            </a:r>
            <a:r>
              <a:rPr lang="en-US" sz="1400" b="1" i="1" dirty="0"/>
              <a:t> has a general lien and releases part of the chattels, he releases no portion of the lien and he may hold the unreleased portion until the entire lien charge is paid.</a:t>
            </a: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sz="1600" b="1" i="1" dirty="0"/>
              <a:t>	</a:t>
            </a:r>
            <a:r>
              <a:rPr lang="en-US" sz="1600" b="1" i="1" dirty="0">
                <a:solidFill>
                  <a:srgbClr val="FF0000"/>
                </a:solidFill>
              </a:rPr>
              <a:t>Special Lien</a:t>
            </a:r>
          </a:p>
          <a:p>
            <a:pPr marL="609600" indent="-609600" algn="just">
              <a:lnSpc>
                <a:spcPct val="70000"/>
              </a:lnSpc>
              <a:spcBef>
                <a:spcPct val="20000"/>
              </a:spcBef>
              <a:defRPr/>
            </a:pPr>
            <a:r>
              <a:rPr lang="en-US" sz="1600" b="1" i="1" dirty="0">
                <a:solidFill>
                  <a:srgbClr val="0033CC"/>
                </a:solidFill>
              </a:rPr>
              <a:t>	</a:t>
            </a:r>
            <a:r>
              <a:rPr lang="en-US" sz="1400" b="1" i="1" dirty="0"/>
              <a:t>If the lien is a special lien and the </a:t>
            </a:r>
            <a:r>
              <a:rPr lang="en-US" sz="1400" b="1" i="1" dirty="0" err="1"/>
              <a:t>lienholder</a:t>
            </a:r>
            <a:r>
              <a:rPr lang="en-US" sz="1400" b="1" i="1" dirty="0"/>
              <a:t> releases a portion of the chattels held, he thereby waives the lien to the extent of the chattels released. </a:t>
            </a:r>
          </a:p>
          <a:p>
            <a:pPr marL="609600" indent="-609600" algn="just">
              <a:lnSpc>
                <a:spcPct val="70000"/>
              </a:lnSpc>
              <a:spcBef>
                <a:spcPct val="20000"/>
              </a:spcBef>
              <a:defRPr/>
            </a:pPr>
            <a:endParaRPr lang="en-US" sz="1600" b="1" i="1" dirty="0"/>
          </a:p>
          <a:p>
            <a:pPr marL="609600" indent="-609600" algn="just">
              <a:lnSpc>
                <a:spcPct val="70000"/>
              </a:lnSpc>
              <a:spcBef>
                <a:spcPct val="20000"/>
              </a:spcBef>
              <a:defRPr/>
            </a:pPr>
            <a:r>
              <a:rPr lang="en-US" sz="2000" b="1" i="1" dirty="0"/>
              <a:t>	</a:t>
            </a:r>
          </a:p>
        </p:txBody>
      </p:sp>
      <p:sp>
        <p:nvSpPr>
          <p:cNvPr id="7172" name="Slide Number Placeholder 4"/>
          <p:cNvSpPr>
            <a:spLocks noGrp="1"/>
          </p:cNvSpPr>
          <p:nvPr>
            <p:ph type="sldNum" sz="quarter" idx="12"/>
          </p:nvPr>
        </p:nvSpPr>
        <p:spPr>
          <a:noFill/>
        </p:spPr>
        <p:txBody>
          <a:bodyPr/>
          <a:lstStyle/>
          <a:p>
            <a:fld id="{49F7CED5-5E9C-433D-A1C0-79D9534CA8C0}" type="slidenum">
              <a:rPr lang="en-US" smtClean="0"/>
              <a:pPr/>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5"/>
          <p:cNvSpPr>
            <a:spLocks noChangeArrowheads="1"/>
          </p:cNvSpPr>
          <p:nvPr/>
        </p:nvSpPr>
        <p:spPr bwMode="auto">
          <a:xfrm>
            <a:off x="304800" y="1447800"/>
            <a:ext cx="8610600" cy="4724400"/>
          </a:xfrm>
          <a:prstGeom prst="rect">
            <a:avLst/>
          </a:prstGeom>
          <a:noFill/>
          <a:ln w="9525">
            <a:noFill/>
            <a:miter lim="800000"/>
            <a:headEnd/>
            <a:tailEnd/>
          </a:ln>
        </p:spPr>
        <p:txBody>
          <a:bodyPr/>
          <a:lstStyle/>
          <a:p>
            <a:pPr marL="342900" indent="-342900">
              <a:spcBef>
                <a:spcPct val="20000"/>
              </a:spcBef>
            </a:pPr>
            <a:r>
              <a:rPr lang="en-US" sz="4000" b="1" dirty="0" smtClean="0">
                <a:solidFill>
                  <a:srgbClr val="0033CC"/>
                </a:solidFill>
                <a:latin typeface="Arial Narrow" pitchFamily="34" charset="0"/>
              </a:rPr>
              <a:t>How our Property Rights are Exercised:</a:t>
            </a:r>
            <a:endParaRPr lang="en-US" sz="4000" b="1" dirty="0">
              <a:solidFill>
                <a:srgbClr val="0033CC"/>
              </a:solidFill>
              <a:latin typeface="Arial Narrow" pitchFamily="34" charset="0"/>
            </a:endParaRPr>
          </a:p>
          <a:p>
            <a:pPr marL="342900" indent="-342900">
              <a:spcBef>
                <a:spcPct val="20000"/>
              </a:spcBef>
              <a:buFontTx/>
              <a:buChar char="•"/>
            </a:pPr>
            <a:r>
              <a:rPr lang="en-US" sz="2800" b="1" dirty="0">
                <a:solidFill>
                  <a:srgbClr val="C00000"/>
                </a:solidFill>
                <a:latin typeface="Arial Narrow" pitchFamily="34" charset="0"/>
              </a:rPr>
              <a:t>E-PUT</a:t>
            </a:r>
          </a:p>
          <a:p>
            <a:pPr marL="342900" indent="-342900">
              <a:spcBef>
                <a:spcPct val="20000"/>
              </a:spcBef>
            </a:pPr>
            <a:r>
              <a:rPr lang="en-US" sz="2800" b="1" dirty="0">
                <a:latin typeface="Arial Narrow" pitchFamily="34" charset="0"/>
              </a:rPr>
              <a:t>		1. The Right to Exclude;</a:t>
            </a:r>
          </a:p>
          <a:p>
            <a:pPr marL="342900" indent="-342900">
              <a:spcBef>
                <a:spcPct val="20000"/>
              </a:spcBef>
            </a:pPr>
            <a:r>
              <a:rPr lang="en-US" sz="2800" b="1" dirty="0">
                <a:latin typeface="Arial Narrow" pitchFamily="34" charset="0"/>
              </a:rPr>
              <a:t>		2. The Right to Possess;</a:t>
            </a:r>
          </a:p>
          <a:p>
            <a:pPr marL="342900" indent="-342900">
              <a:spcBef>
                <a:spcPct val="20000"/>
              </a:spcBef>
            </a:pPr>
            <a:r>
              <a:rPr lang="en-US" sz="2800" b="1" dirty="0">
                <a:latin typeface="Arial Narrow" pitchFamily="34" charset="0"/>
              </a:rPr>
              <a:t>		3. The Right to Use; and</a:t>
            </a:r>
          </a:p>
          <a:p>
            <a:pPr marL="342900" indent="-342900">
              <a:spcBef>
                <a:spcPct val="20000"/>
              </a:spcBef>
            </a:pPr>
            <a:r>
              <a:rPr lang="en-US" sz="2800" b="1" dirty="0">
                <a:latin typeface="Arial Narrow" pitchFamily="34" charset="0"/>
              </a:rPr>
              <a:t>		4. The Right to Transfer.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3"/>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DEFINITION</a:t>
            </a:r>
            <a:r>
              <a:rPr lang="en-US" sz="2400" b="1" dirty="0"/>
              <a:t> </a:t>
            </a:r>
          </a:p>
          <a:p>
            <a:pPr marL="342900" indent="-342900" algn="just">
              <a:spcBef>
                <a:spcPct val="20000"/>
              </a:spcBef>
              <a:buFontTx/>
              <a:buChar char="•"/>
              <a:defRPr/>
            </a:pPr>
            <a:endParaRPr lang="en-US" sz="600" b="1" dirty="0">
              <a:solidFill>
                <a:srgbClr val="0033CC"/>
              </a:solidFill>
            </a:endParaRPr>
          </a:p>
          <a:p>
            <a:pPr marL="342900" indent="-342900" algn="just">
              <a:spcBef>
                <a:spcPct val="20000"/>
              </a:spcBef>
              <a:defRPr/>
            </a:pPr>
            <a:r>
              <a:rPr lang="en-US" b="1" dirty="0">
                <a:solidFill>
                  <a:srgbClr val="FF0000"/>
                </a:solidFill>
              </a:rPr>
              <a:t>General Definition</a:t>
            </a:r>
          </a:p>
          <a:p>
            <a:pPr marL="342900" indent="-342900" algn="just">
              <a:lnSpc>
                <a:spcPct val="70000"/>
              </a:lnSpc>
              <a:spcBef>
                <a:spcPct val="20000"/>
              </a:spcBef>
              <a:buFontTx/>
              <a:buChar char="•"/>
              <a:defRPr/>
            </a:pPr>
            <a:r>
              <a:rPr lang="en-US" b="1" dirty="0">
                <a:solidFill>
                  <a:srgbClr val="0033CC"/>
                </a:solidFill>
              </a:rPr>
              <a:t>A bailment is the relationship created by the transfer </a:t>
            </a:r>
          </a:p>
          <a:p>
            <a:pPr marL="342900" indent="-342900" algn="just">
              <a:lnSpc>
                <a:spcPct val="70000"/>
              </a:lnSpc>
              <a:spcBef>
                <a:spcPct val="20000"/>
              </a:spcBef>
              <a:defRPr/>
            </a:pPr>
            <a:r>
              <a:rPr lang="en-US" b="1" dirty="0">
                <a:solidFill>
                  <a:srgbClr val="0033CC"/>
                </a:solidFill>
              </a:rPr>
              <a:t>	of possession of an item of personal property </a:t>
            </a:r>
          </a:p>
          <a:p>
            <a:pPr marL="342900" indent="-342900" algn="just">
              <a:lnSpc>
                <a:spcPct val="70000"/>
              </a:lnSpc>
              <a:spcBef>
                <a:spcPct val="20000"/>
              </a:spcBef>
              <a:defRPr/>
            </a:pPr>
            <a:r>
              <a:rPr lang="en-US" b="1" dirty="0">
                <a:solidFill>
                  <a:srgbClr val="0033CC"/>
                </a:solidFill>
              </a:rPr>
              <a:t>	by one called the </a:t>
            </a:r>
            <a:r>
              <a:rPr lang="en-US" b="1" dirty="0" err="1">
                <a:solidFill>
                  <a:srgbClr val="0033CC"/>
                </a:solidFill>
              </a:rPr>
              <a:t>bailor</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to another called the </a:t>
            </a:r>
            <a:r>
              <a:rPr lang="en-US" b="1" dirty="0" err="1">
                <a:solidFill>
                  <a:srgbClr val="0033CC"/>
                </a:solidFill>
              </a:rPr>
              <a:t>bailee</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for the accomplishment of a certain purpose. </a:t>
            </a:r>
          </a:p>
          <a:p>
            <a:pPr marL="342900" indent="-342900" algn="just">
              <a:spcBef>
                <a:spcPct val="20000"/>
              </a:spcBef>
              <a:buFontTx/>
              <a:buChar char="•"/>
              <a:defRPr/>
            </a:pPr>
            <a:endParaRPr lang="en-US" sz="600" b="1" dirty="0">
              <a:solidFill>
                <a:srgbClr val="0033CC"/>
              </a:solidFill>
            </a:endParaRPr>
          </a:p>
          <a:p>
            <a:pPr marL="342900" indent="-342900" algn="just">
              <a:lnSpc>
                <a:spcPct val="80000"/>
              </a:lnSpc>
              <a:spcBef>
                <a:spcPct val="20000"/>
              </a:spcBef>
              <a:buFontTx/>
              <a:buChar char="•"/>
              <a:defRPr/>
            </a:pPr>
            <a:r>
              <a:rPr lang="en-US" b="1" dirty="0">
                <a:solidFill>
                  <a:srgbClr val="0033CC"/>
                </a:solidFill>
              </a:rPr>
              <a:t>Blacks defines Bailment as: </a:t>
            </a:r>
            <a:r>
              <a:rPr lang="en-US" sz="1700" b="1" i="1" dirty="0">
                <a:solidFill>
                  <a:schemeClr val="tx2"/>
                </a:solidFill>
              </a:rPr>
              <a:t>“A delivery of goods or personal property, by one person to another, in trust for the execution of a special object upon or in relation to such goods, beneficial to the </a:t>
            </a:r>
            <a:r>
              <a:rPr lang="en-US" sz="1700" b="1" i="1" dirty="0" err="1">
                <a:solidFill>
                  <a:schemeClr val="tx2"/>
                </a:solidFill>
              </a:rPr>
              <a:t>bailor</a:t>
            </a:r>
            <a:r>
              <a:rPr lang="en-US" sz="1700" b="1" i="1" dirty="0">
                <a:solidFill>
                  <a:schemeClr val="tx2"/>
                </a:solidFill>
              </a:rPr>
              <a:t> or the </a:t>
            </a:r>
            <a:r>
              <a:rPr lang="en-US" sz="1700" b="1" i="1" dirty="0" err="1">
                <a:solidFill>
                  <a:schemeClr val="tx2"/>
                </a:solidFill>
              </a:rPr>
              <a:t>bailee</a:t>
            </a:r>
            <a:r>
              <a:rPr lang="en-US" sz="1700" b="1" i="1" dirty="0">
                <a:solidFill>
                  <a:schemeClr val="tx2"/>
                </a:solidFill>
              </a:rPr>
              <a:t> or both, and upon a contract, express or implied, to perform the trust and carry out such object, and thereupon redeliver the goods to the </a:t>
            </a:r>
            <a:r>
              <a:rPr lang="en-US" sz="1700" b="1" i="1" dirty="0" err="1">
                <a:solidFill>
                  <a:schemeClr val="tx2"/>
                </a:solidFill>
              </a:rPr>
              <a:t>bailor</a:t>
            </a:r>
            <a:r>
              <a:rPr lang="en-US" sz="1700" b="1" i="1" dirty="0">
                <a:solidFill>
                  <a:schemeClr val="tx2"/>
                </a:solidFill>
              </a:rPr>
              <a:t> or otherwise dispose of the same in conformity with the purpose of the trust.”</a:t>
            </a:r>
          </a:p>
          <a:p>
            <a:pPr marL="342900" indent="-342900" algn="just">
              <a:lnSpc>
                <a:spcPct val="80000"/>
              </a:lnSpc>
              <a:spcBef>
                <a:spcPct val="20000"/>
              </a:spcBef>
              <a:defRPr/>
            </a:pPr>
            <a:endParaRPr lang="en-US" sz="17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 </a:t>
            </a:r>
            <a:r>
              <a:rPr lang="en-US" sz="2000" b="1" i="1" dirty="0">
                <a:solidFill>
                  <a:srgbClr val="C00000"/>
                </a:solidFill>
              </a:rPr>
              <a:t>Bailment</a:t>
            </a:r>
            <a:r>
              <a:rPr lang="en-US" sz="2000" b="1" i="1" dirty="0">
                <a:solidFill>
                  <a:schemeClr val="tx2"/>
                </a:solidFill>
              </a:rPr>
              <a:t> is:</a:t>
            </a:r>
          </a:p>
          <a:p>
            <a:pPr marL="609600" indent="-609600" algn="just">
              <a:lnSpc>
                <a:spcPct val="80000"/>
              </a:lnSpc>
              <a:spcBef>
                <a:spcPct val="20000"/>
              </a:spcBef>
              <a:defRPr/>
            </a:pPr>
            <a:endParaRPr lang="en-US" sz="800" b="1" i="1" dirty="0">
              <a:solidFill>
                <a:srgbClr val="FF0000"/>
              </a:solidFill>
            </a:endParaRPr>
          </a:p>
          <a:p>
            <a:pPr marL="609600" indent="-609600" algn="just">
              <a:lnSpc>
                <a:spcPct val="80000"/>
              </a:lnSpc>
              <a:spcBef>
                <a:spcPct val="20000"/>
              </a:spcBef>
              <a:defRPr/>
            </a:pPr>
            <a:r>
              <a:rPr lang="en-US" sz="2000" b="1" i="1" dirty="0">
                <a:solidFill>
                  <a:srgbClr val="FF0000"/>
                </a:solidFill>
              </a:rPr>
              <a:t> “</a:t>
            </a:r>
            <a:r>
              <a:rPr lang="en-US" sz="2000" b="1" dirty="0">
                <a:solidFill>
                  <a:srgbClr val="FF0000"/>
                </a:solidFill>
              </a:rPr>
              <a:t>A contractual relationship created by the transfer of possession </a:t>
            </a:r>
          </a:p>
          <a:p>
            <a:pPr marL="609600" indent="-609600" algn="just">
              <a:lnSpc>
                <a:spcPct val="80000"/>
              </a:lnSpc>
              <a:spcBef>
                <a:spcPct val="20000"/>
              </a:spcBef>
              <a:defRPr/>
            </a:pPr>
            <a:r>
              <a:rPr lang="en-US" sz="2000" b="1" dirty="0">
                <a:solidFill>
                  <a:srgbClr val="FF0000"/>
                </a:solidFill>
              </a:rPr>
              <a:t>   of personal property for a purpose</a:t>
            </a:r>
            <a:r>
              <a:rPr lang="en-US" sz="2000" b="1" i="1" dirty="0">
                <a:solidFill>
                  <a:srgbClr val="FF0000"/>
                </a:solidFill>
              </a:rPr>
              <a:t>”</a:t>
            </a:r>
          </a:p>
          <a:p>
            <a:pPr marL="342900" indent="-342900" algn="just">
              <a:lnSpc>
                <a:spcPct val="80000"/>
              </a:lnSpc>
              <a:spcBef>
                <a:spcPct val="20000"/>
              </a:spcBef>
              <a:defRPr/>
            </a:pPr>
            <a:r>
              <a:rPr lang="en-US" b="1" i="1" dirty="0">
                <a:solidFill>
                  <a:schemeClr val="tx2"/>
                </a:solidFill>
              </a:rPr>
              <a:t>	</a:t>
            </a:r>
          </a:p>
        </p:txBody>
      </p:sp>
      <p:sp>
        <p:nvSpPr>
          <p:cNvPr id="5124" name="Text Box 6"/>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5125"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858000" y="1524000"/>
            <a:ext cx="1741488" cy="2000250"/>
          </a:xfrm>
          <a:prstGeom prst="rect">
            <a:avLst/>
          </a:prstGeom>
          <a:noFill/>
          <a:ln w="9525">
            <a:noFill/>
            <a:miter lim="800000"/>
            <a:headEnd/>
            <a:tailEnd/>
          </a:ln>
        </p:spPr>
      </p:pic>
      <p:sp>
        <p:nvSpPr>
          <p:cNvPr id="5126" name="Slide Number Placeholder 6"/>
          <p:cNvSpPr>
            <a:spLocks noGrp="1"/>
          </p:cNvSpPr>
          <p:nvPr>
            <p:ph type="sldNum" sz="quarter" idx="12"/>
          </p:nvPr>
        </p:nvSpPr>
        <p:spPr>
          <a:noFill/>
        </p:spPr>
        <p:txBody>
          <a:bodyPr/>
          <a:lstStyle/>
          <a:p>
            <a:fld id="{242DB9DD-21FF-4D85-AEC4-6DDAD614FFF0}" type="slidenum">
              <a:rPr lang="en-US" smtClean="0"/>
              <a:pPr/>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75459" name="Rectangle 3"/>
          <p:cNvSpPr>
            <a:spLocks noChangeArrowheads="1"/>
          </p:cNvSpPr>
          <p:nvPr/>
        </p:nvSpPr>
        <p:spPr bwMode="auto">
          <a:xfrm>
            <a:off x="304800" y="1143000"/>
            <a:ext cx="8610600" cy="5715000"/>
          </a:xfrm>
          <a:prstGeom prst="rect">
            <a:avLst/>
          </a:prstGeom>
          <a:noFill/>
          <a:ln w="9525">
            <a:noFill/>
            <a:miter lim="800000"/>
            <a:headEnd/>
            <a:tailEnd/>
          </a:ln>
          <a:effectLst/>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Elements of a Bailment</a:t>
            </a:r>
          </a:p>
          <a:p>
            <a:pPr marL="342900" indent="-342900">
              <a:spcBef>
                <a:spcPct val="20000"/>
              </a:spcBef>
              <a:buFontTx/>
              <a:buChar char="•"/>
              <a:defRPr/>
            </a:pPr>
            <a:endParaRPr lang="en-US" sz="600" b="1" dirty="0">
              <a:solidFill>
                <a:srgbClr val="0033CC"/>
              </a:solidFill>
            </a:endParaRPr>
          </a:p>
          <a:p>
            <a:pPr marL="342900" indent="-342900">
              <a:spcBef>
                <a:spcPct val="20000"/>
              </a:spcBef>
              <a:defRPr/>
            </a:pPr>
            <a:r>
              <a:rPr lang="en-US" sz="5400" b="1" dirty="0">
                <a:solidFill>
                  <a:srgbClr val="FF0000"/>
                </a:solidFill>
              </a:rPr>
              <a:t>	DAPPER</a:t>
            </a:r>
          </a:p>
          <a:p>
            <a:pPr marL="342900" indent="-342900">
              <a:spcBef>
                <a:spcPct val="20000"/>
              </a:spcBef>
              <a:buFontTx/>
              <a:buChar char="•"/>
              <a:defRPr/>
            </a:pPr>
            <a:endParaRPr lang="en-US" sz="600" b="1" i="1" dirty="0">
              <a:solidFill>
                <a:srgbClr val="0033CC"/>
              </a:solidFill>
            </a:endParaRPr>
          </a:p>
          <a:p>
            <a:pPr marL="342900" indent="-342900">
              <a:spcBef>
                <a:spcPct val="20000"/>
              </a:spcBef>
              <a:buFontTx/>
              <a:buChar char="•"/>
              <a:defRPr/>
            </a:pPr>
            <a:r>
              <a:rPr lang="en-US" sz="2400" b="1" i="1" dirty="0">
                <a:solidFill>
                  <a:srgbClr val="C00000"/>
                </a:solidFill>
              </a:rPr>
              <a:t>D</a:t>
            </a:r>
            <a:r>
              <a:rPr lang="en-US" sz="2400" b="1" i="1" dirty="0">
                <a:solidFill>
                  <a:schemeClr val="accent1">
                    <a:lumMod val="25000"/>
                  </a:schemeClr>
                </a:solidFill>
              </a:rPr>
              <a:t>elivery</a:t>
            </a:r>
          </a:p>
          <a:p>
            <a:pPr marL="342900" indent="-342900">
              <a:spcBef>
                <a:spcPct val="20000"/>
              </a:spcBef>
              <a:buFontTx/>
              <a:buChar char="•"/>
              <a:defRPr/>
            </a:pPr>
            <a:r>
              <a:rPr lang="en-US" sz="2400" b="1" i="1" dirty="0">
                <a:solidFill>
                  <a:srgbClr val="C00000"/>
                </a:solidFill>
              </a:rPr>
              <a:t>A</a:t>
            </a:r>
            <a:r>
              <a:rPr lang="en-US" sz="2400" b="1" i="1" dirty="0">
                <a:solidFill>
                  <a:schemeClr val="accent1">
                    <a:lumMod val="25000"/>
                  </a:schemeClr>
                </a:solidFill>
              </a:rPr>
              <a:t>greement</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ersonal Property</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urpose</a:t>
            </a:r>
          </a:p>
          <a:p>
            <a:pPr marL="342900" indent="-342900">
              <a:spcBef>
                <a:spcPct val="20000"/>
              </a:spcBef>
              <a:buFontTx/>
              <a:buChar char="•"/>
              <a:defRPr/>
            </a:pPr>
            <a:r>
              <a:rPr lang="en-US" sz="2400" b="1" i="1" dirty="0">
                <a:solidFill>
                  <a:srgbClr val="C00000"/>
                </a:solidFill>
              </a:rPr>
              <a:t>E</a:t>
            </a:r>
            <a:r>
              <a:rPr lang="en-US" sz="2400" b="1" i="1" dirty="0">
                <a:solidFill>
                  <a:schemeClr val="accent1">
                    <a:lumMod val="25000"/>
                  </a:schemeClr>
                </a:solidFill>
              </a:rPr>
              <a:t>ntered into for the Benefit of one or both parties; and</a:t>
            </a:r>
          </a:p>
          <a:p>
            <a:pPr marL="342900" indent="-342900">
              <a:spcBef>
                <a:spcPct val="20000"/>
              </a:spcBef>
              <a:buFontTx/>
              <a:buChar char="•"/>
              <a:defRPr/>
            </a:pPr>
            <a:r>
              <a:rPr lang="en-US" sz="2400" b="1" i="1" dirty="0">
                <a:solidFill>
                  <a:schemeClr val="accent1">
                    <a:lumMod val="25000"/>
                  </a:schemeClr>
                </a:solidFill>
              </a:rPr>
              <a:t>ended with </a:t>
            </a:r>
            <a:r>
              <a:rPr lang="en-US" sz="2400" b="1" i="1" dirty="0">
                <a:solidFill>
                  <a:srgbClr val="C00000"/>
                </a:solidFill>
              </a:rPr>
              <a:t>R</a:t>
            </a:r>
            <a:r>
              <a:rPr lang="en-US" sz="2400" b="1" i="1" dirty="0">
                <a:solidFill>
                  <a:schemeClr val="accent1">
                    <a:lumMod val="25000"/>
                  </a:schemeClr>
                </a:solidFill>
              </a:rPr>
              <a:t>edelivery</a:t>
            </a:r>
            <a:r>
              <a:rPr lang="en-US" sz="2400" b="1" i="1" dirty="0">
                <a:solidFill>
                  <a:schemeClr val="tx2"/>
                </a:solidFill>
              </a:rPr>
              <a:t>	</a:t>
            </a:r>
          </a:p>
        </p:txBody>
      </p:sp>
      <p:sp>
        <p:nvSpPr>
          <p:cNvPr id="6148"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6149" name="Picture 7" descr="u-0018"/>
          <p:cNvPicPr>
            <a:picLocks noChangeAspect="1" noChangeArrowheads="1"/>
          </p:cNvPicPr>
          <p:nvPr/>
        </p:nvPicPr>
        <p:blipFill>
          <a:blip r:embed="rId3" cstate="print"/>
          <a:srcRect/>
          <a:stretch>
            <a:fillRect/>
          </a:stretch>
        </p:blipFill>
        <p:spPr bwMode="auto">
          <a:xfrm>
            <a:off x="4267200" y="1676400"/>
            <a:ext cx="4305300" cy="3314700"/>
          </a:xfrm>
          <a:prstGeom prst="rect">
            <a:avLst/>
          </a:prstGeom>
          <a:noFill/>
          <a:ln w="9525">
            <a:noFill/>
            <a:miter lim="800000"/>
            <a:headEnd/>
            <a:tailEnd/>
          </a:ln>
        </p:spPr>
      </p:pic>
      <p:sp>
        <p:nvSpPr>
          <p:cNvPr id="6150" name="Slide Number Placeholder 6"/>
          <p:cNvSpPr>
            <a:spLocks noGrp="1"/>
          </p:cNvSpPr>
          <p:nvPr>
            <p:ph type="sldNum" sz="quarter" idx="12"/>
          </p:nvPr>
        </p:nvSpPr>
        <p:spPr>
          <a:noFill/>
        </p:spPr>
        <p:txBody>
          <a:bodyPr/>
          <a:lstStyle/>
          <a:p>
            <a:fld id="{745B7AA6-7618-4087-AF7F-74594DAF27B2}" type="slidenum">
              <a:rPr lang="en-US" smtClean="0"/>
              <a:pPr/>
              <a:t>51</a:t>
            </a:fld>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3200" b="1" dirty="0">
                <a:solidFill>
                  <a:srgbClr val="CC0000"/>
                </a:solidFill>
              </a:rPr>
              <a:t> </a:t>
            </a: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1600" dirty="0"/>
              <a:t> </a:t>
            </a:r>
          </a:p>
          <a:p>
            <a:pPr marL="342900" indent="-342900">
              <a:spcBef>
                <a:spcPts val="0"/>
              </a:spcBef>
              <a:buFontTx/>
              <a:buChar char="•"/>
              <a:defRPr/>
            </a:pPr>
            <a:endParaRPr lang="en-US" sz="600" dirty="0"/>
          </a:p>
          <a:p>
            <a:pPr marL="342900" indent="-342900">
              <a:spcBef>
                <a:spcPts val="0"/>
              </a:spcBef>
              <a:defRPr/>
            </a:pPr>
            <a:r>
              <a:rPr lang="en-US" sz="2000" b="1" dirty="0">
                <a:solidFill>
                  <a:srgbClr val="CC0000"/>
                </a:solidFill>
              </a:rPr>
              <a:t>	</a:t>
            </a:r>
            <a:r>
              <a:rPr lang="en-US" sz="2000" b="1" dirty="0">
                <a:solidFill>
                  <a:schemeClr val="accent1">
                    <a:lumMod val="25000"/>
                  </a:schemeClr>
                </a:solidFill>
              </a:rPr>
              <a:t>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spcBef>
                <a:spcPts val="0"/>
              </a:spcBef>
              <a:buFontTx/>
              <a:buChar char="•"/>
              <a:defRPr/>
            </a:pPr>
            <a:endParaRPr lang="en-US" sz="600" b="1" dirty="0">
              <a:solidFill>
                <a:srgbClr val="CC0000"/>
              </a:solidFill>
            </a:endParaRPr>
          </a:p>
          <a:p>
            <a:pPr marL="342900" indent="-342900">
              <a:spcBef>
                <a:spcPts val="0"/>
              </a:spcBef>
              <a:defRPr/>
            </a:pPr>
            <a:r>
              <a:rPr lang="en-US" sz="1400" b="1" dirty="0"/>
              <a:t>	The traditional view is that the </a:t>
            </a:r>
            <a:r>
              <a:rPr lang="en-US" sz="1400" b="1" i="1" dirty="0"/>
              <a:t>standard of care applicable</a:t>
            </a:r>
            <a:r>
              <a:rPr lang="en-US" sz="1400" b="1" dirty="0"/>
              <a:t> to a </a:t>
            </a:r>
            <a:r>
              <a:rPr lang="en-US" sz="1400" b="1" dirty="0" err="1"/>
              <a:t>bailee</a:t>
            </a:r>
            <a:r>
              <a:rPr lang="en-US" sz="1400" b="1" dirty="0"/>
              <a:t> </a:t>
            </a:r>
            <a:r>
              <a:rPr lang="en-US" sz="1400" b="1" i="1" dirty="0"/>
              <a:t>depends on the type of bailment </a:t>
            </a:r>
            <a:r>
              <a:rPr lang="en-US" sz="1400" b="1" dirty="0"/>
              <a:t>involved.  </a:t>
            </a:r>
          </a:p>
          <a:p>
            <a:pPr marL="342900" indent="-342900">
              <a:spcBef>
                <a:spcPts val="0"/>
              </a:spcBef>
              <a:defRPr/>
            </a:pPr>
            <a:r>
              <a:rPr lang="en-US" sz="600" b="1" dirty="0"/>
              <a:t>	</a:t>
            </a:r>
            <a:endParaRPr lang="en-US" sz="1400" b="1" dirty="0"/>
          </a:p>
          <a:p>
            <a:pPr marL="342900" indent="-342900">
              <a:spcBef>
                <a:spcPts val="0"/>
              </a:spcBef>
              <a:defRPr/>
            </a:pPr>
            <a:r>
              <a:rPr lang="en-US" sz="1400" b="1" dirty="0"/>
              <a:t>	A </a:t>
            </a:r>
            <a:r>
              <a:rPr lang="en-US" sz="1400" b="1" dirty="0" err="1"/>
              <a:t>bailee</a:t>
            </a:r>
            <a:r>
              <a:rPr lang="en-US" sz="1400" b="1" dirty="0"/>
              <a:t> is not an insurer of the safety of the goods bailed, but </a:t>
            </a:r>
            <a:r>
              <a:rPr lang="en-US" sz="1400" b="1" i="1" dirty="0"/>
              <a:t>will be liable only for failure to adhere to the standard of care </a:t>
            </a:r>
            <a:r>
              <a:rPr lang="en-US" sz="1400" b="1" dirty="0"/>
              <a:t>imposed on them by virtue of the type of bailment. </a:t>
            </a:r>
          </a:p>
          <a:p>
            <a:pPr marL="342900" indent="-342900">
              <a:spcBef>
                <a:spcPts val="0"/>
              </a:spcBef>
              <a:buFontTx/>
              <a:buChar char="•"/>
              <a:defRPr/>
            </a:pPr>
            <a:endParaRPr lang="en-US" sz="600" b="1" dirty="0">
              <a:solidFill>
                <a:srgbClr val="000099"/>
              </a:solidFill>
            </a:endParaRPr>
          </a:p>
          <a:p>
            <a:pPr marL="342900" indent="-342900">
              <a:spcBef>
                <a:spcPts val="0"/>
              </a:spcBef>
              <a:defRPr/>
            </a:pPr>
            <a:r>
              <a:rPr lang="en-US" b="1" dirty="0">
                <a:solidFill>
                  <a:srgbClr val="FF0000"/>
                </a:solidFill>
              </a:rPr>
              <a:t>	</a:t>
            </a:r>
            <a:r>
              <a:rPr lang="en-US" b="1" dirty="0">
                <a:solidFill>
                  <a:srgbClr val="002060"/>
                </a:solidFill>
              </a:rPr>
              <a:t>a. Sole Benefit of the </a:t>
            </a:r>
            <a:r>
              <a:rPr lang="en-US" b="1" dirty="0" err="1">
                <a:solidFill>
                  <a:srgbClr val="002060"/>
                </a:solidFill>
              </a:rPr>
              <a:t>Bailor</a:t>
            </a:r>
            <a:r>
              <a:rPr lang="en-US" b="1" dirty="0">
                <a:solidFill>
                  <a:srgbClr val="002060"/>
                </a:solidFill>
              </a:rPr>
              <a:t> (Gratuitous) </a:t>
            </a:r>
          </a:p>
          <a:p>
            <a:pPr marL="342900" indent="-342900">
              <a:spcBef>
                <a:spcPts val="0"/>
              </a:spcBef>
              <a:buFontTx/>
              <a:buChar char="•"/>
              <a:defRPr/>
            </a:pPr>
            <a:endParaRPr lang="en-US" sz="600" b="1" dirty="0">
              <a:solidFill>
                <a:schemeClr val="tx2"/>
              </a:solidFill>
            </a:endParaRPr>
          </a:p>
          <a:p>
            <a:pPr marL="342900" indent="-342900">
              <a:spcBef>
                <a:spcPts val="0"/>
              </a:spcBef>
              <a:defRPr/>
            </a:pPr>
            <a:r>
              <a:rPr lang="en-US" sz="1400" b="1" dirty="0"/>
              <a:t>	Generally, where the bailment is for the sole benefit of the </a:t>
            </a:r>
            <a:r>
              <a:rPr lang="en-US" sz="1400" b="1" dirty="0" err="1"/>
              <a:t>bailor</a:t>
            </a:r>
            <a:r>
              <a:rPr lang="en-US" sz="1400" b="1" dirty="0"/>
              <a:t> (e.g., where the </a:t>
            </a:r>
            <a:r>
              <a:rPr lang="en-US" sz="1400" b="1" dirty="0" err="1"/>
              <a:t>bailee</a:t>
            </a:r>
            <a:r>
              <a:rPr lang="en-US" sz="1400" b="1" dirty="0"/>
              <a:t> is uncompensated), </a:t>
            </a:r>
            <a:r>
              <a:rPr lang="en-US" sz="1400" b="1" i="1" dirty="0"/>
              <a:t>the </a:t>
            </a:r>
            <a:r>
              <a:rPr lang="en-US" sz="1400" b="1" i="1" dirty="0" err="1"/>
              <a:t>bailee</a:t>
            </a:r>
            <a:r>
              <a:rPr lang="en-US" sz="1400" b="1" i="1" dirty="0"/>
              <a:t> must exercise only slight care </a:t>
            </a:r>
            <a:r>
              <a:rPr lang="en-US" sz="1400" b="1" dirty="0"/>
              <a:t>with respect to the goods bailed.   </a:t>
            </a:r>
          </a:p>
          <a:p>
            <a:pPr marL="342900" indent="-342900">
              <a:spcBef>
                <a:spcPts val="0"/>
              </a:spcBef>
              <a:defRPr/>
            </a:pPr>
            <a:r>
              <a:rPr lang="en-US" sz="1400" b="1" dirty="0"/>
              <a:t>	He </a:t>
            </a:r>
            <a:r>
              <a:rPr lang="en-US" sz="1400" b="1" i="1" dirty="0"/>
              <a:t>is liable only for gross negligence </a:t>
            </a:r>
            <a:r>
              <a:rPr lang="en-US" sz="1400" b="1" dirty="0"/>
              <a:t>with respect to the bailed goods. </a:t>
            </a:r>
          </a:p>
          <a:p>
            <a:pPr marL="342900" indent="-342900">
              <a:spcBef>
                <a:spcPts val="0"/>
              </a:spcBef>
              <a:defRPr/>
            </a:pPr>
            <a:r>
              <a:rPr lang="en-US" sz="600" b="1" dirty="0">
                <a:solidFill>
                  <a:srgbClr val="000099"/>
                </a:solidFill>
              </a:rPr>
              <a:t>	</a:t>
            </a:r>
          </a:p>
          <a:p>
            <a:pPr marL="342900" indent="-342900">
              <a:spcBef>
                <a:spcPts val="0"/>
              </a:spcBef>
              <a:defRPr/>
            </a:pPr>
            <a:r>
              <a:rPr lang="en-US" sz="1400" b="1" dirty="0">
                <a:solidFill>
                  <a:srgbClr val="000099"/>
                </a:solidFill>
              </a:rPr>
              <a:t>		</a:t>
            </a:r>
            <a:r>
              <a:rPr lang="en-US" sz="1400" b="1" dirty="0">
                <a:solidFill>
                  <a:srgbClr val="FF0000"/>
                </a:solidFill>
              </a:rPr>
              <a:t>Examples: </a:t>
            </a:r>
          </a:p>
          <a:p>
            <a:pPr marL="342900" indent="-342900">
              <a:spcBef>
                <a:spcPts val="0"/>
              </a:spcBef>
              <a:defRPr/>
            </a:pPr>
            <a:r>
              <a:rPr lang="en-US" sz="1400" b="1" dirty="0"/>
              <a:t>	1) A gratuitous </a:t>
            </a:r>
            <a:r>
              <a:rPr lang="en-US" sz="1400" b="1" dirty="0" err="1"/>
              <a:t>bailee</a:t>
            </a:r>
            <a:r>
              <a:rPr lang="en-US" sz="1400" b="1" dirty="0"/>
              <a:t> of furniture could be held liable for failure to insure the furniture after making a promise to insure it </a:t>
            </a:r>
          </a:p>
          <a:p>
            <a:pPr marL="342900" indent="-342900">
              <a:spcBef>
                <a:spcPts val="0"/>
              </a:spcBef>
              <a:defRPr/>
            </a:pPr>
            <a:endParaRPr lang="en-US" sz="500" b="1" dirty="0"/>
          </a:p>
          <a:p>
            <a:pPr marL="342900" indent="-342900">
              <a:spcBef>
                <a:spcPts val="0"/>
              </a:spcBef>
              <a:defRPr/>
            </a:pPr>
            <a:r>
              <a:rPr lang="en-US" sz="1400" b="1" dirty="0"/>
              <a:t>	2) A gratuitous </a:t>
            </a:r>
            <a:r>
              <a:rPr lang="en-US" sz="1400" b="1" dirty="0" err="1"/>
              <a:t>bailee</a:t>
            </a:r>
            <a:r>
              <a:rPr lang="en-US" sz="1400" b="1" dirty="0"/>
              <a:t> of storage trunks may be liable for an unexplained failure to return the property. [Dalton v. Hamilton Hotel Operating Co., 242 N.Y. 481 (1926)] </a:t>
            </a:r>
          </a:p>
          <a:p>
            <a:pPr marL="342900" indent="-342900">
              <a:spcBef>
                <a:spcPts val="0"/>
              </a:spcBef>
              <a:defRPr/>
            </a:pPr>
            <a:endParaRPr lang="en-US" sz="500" b="1" dirty="0"/>
          </a:p>
          <a:p>
            <a:pPr marL="342900" indent="-342900">
              <a:spcBef>
                <a:spcPts val="0"/>
              </a:spcBef>
              <a:defRPr/>
            </a:pPr>
            <a:r>
              <a:rPr lang="en-US" sz="1400" b="1" dirty="0"/>
              <a:t>	</a:t>
            </a:r>
            <a:r>
              <a:rPr lang="en-US" sz="1400" b="1" dirty="0">
                <a:solidFill>
                  <a:srgbClr val="006600"/>
                </a:solidFill>
              </a:rPr>
              <a:t>Note:</a:t>
            </a:r>
            <a:r>
              <a:rPr lang="en-US" sz="1400" b="1" dirty="0"/>
              <a:t> A three-year statute of limitations applies to actions in which a </a:t>
            </a:r>
            <a:r>
              <a:rPr lang="en-US" sz="1400" b="1" dirty="0" err="1"/>
              <a:t>bailor</a:t>
            </a:r>
            <a:r>
              <a:rPr lang="en-US" sz="1400" b="1" dirty="0"/>
              <a:t> seeks a recovery because of loss of or damage to goods held under a gratuitous bailment. </a:t>
            </a:r>
            <a:r>
              <a:rPr lang="en-US" sz="1400" b="1" i="1" dirty="0"/>
              <a:t>	</a:t>
            </a:r>
          </a:p>
        </p:txBody>
      </p:sp>
      <p:sp>
        <p:nvSpPr>
          <p:cNvPr id="17412" name="Slide Number Placeholder 4"/>
          <p:cNvSpPr>
            <a:spLocks noGrp="1"/>
          </p:cNvSpPr>
          <p:nvPr>
            <p:ph type="sldNum" sz="quarter" idx="12"/>
          </p:nvPr>
        </p:nvSpPr>
        <p:spPr>
          <a:noFill/>
        </p:spPr>
        <p:txBody>
          <a:bodyPr/>
          <a:lstStyle/>
          <a:p>
            <a:fld id="{1F83BE16-5AB9-4DD1-BDDE-145152C0168D}" type="slidenum">
              <a:rPr lang="en-US" smtClean="0"/>
              <a:pPr/>
              <a:t>52</a:t>
            </a:fld>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ts val="0"/>
              </a:spcBef>
              <a:buFontTx/>
              <a:buChar char="•"/>
              <a:defRPr/>
            </a:pPr>
            <a:endParaRPr lang="en-US" sz="600" dirty="0"/>
          </a:p>
          <a:p>
            <a:pPr marL="342900" indent="-342900" algn="just">
              <a:spcBef>
                <a:spcPts val="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(Continued) </a:t>
            </a:r>
          </a:p>
          <a:p>
            <a:pPr marL="342900" indent="-342900" algn="just">
              <a:spcBef>
                <a:spcPts val="0"/>
              </a:spcBef>
              <a:buFontTx/>
              <a:buChar char="•"/>
              <a:defRPr/>
            </a:pPr>
            <a:endParaRPr lang="en-US" sz="600" b="1" dirty="0">
              <a:solidFill>
                <a:srgbClr val="CC0000"/>
              </a:solidFill>
            </a:endParaRPr>
          </a:p>
          <a:p>
            <a:pPr marL="342900" indent="-342900" algn="just">
              <a:spcBef>
                <a:spcPts val="0"/>
              </a:spcBef>
              <a:defRPr/>
            </a:pPr>
            <a:r>
              <a:rPr lang="en-US" sz="1400" b="1" dirty="0"/>
              <a:t>	</a:t>
            </a:r>
            <a:r>
              <a:rPr lang="en-US" b="1" dirty="0">
                <a:solidFill>
                  <a:srgbClr val="002060"/>
                </a:solidFill>
              </a:rPr>
              <a:t>b. Sole Benefit of the </a:t>
            </a:r>
            <a:r>
              <a:rPr lang="en-US" b="1" dirty="0" err="1">
                <a:solidFill>
                  <a:srgbClr val="002060"/>
                </a:solidFill>
              </a:rPr>
              <a:t>Bailee</a:t>
            </a:r>
            <a:r>
              <a:rPr lang="en-US" b="1" dirty="0">
                <a:solidFill>
                  <a:srgbClr val="002060"/>
                </a:solidFill>
              </a:rPr>
              <a:t> (Gratuitous) </a:t>
            </a:r>
          </a:p>
          <a:p>
            <a:pPr marL="342900" indent="-342900" algn="just">
              <a:spcBef>
                <a:spcPts val="0"/>
              </a:spcBef>
              <a:buFontTx/>
              <a:buChar char="•"/>
              <a:defRPr/>
            </a:pPr>
            <a:endParaRPr lang="en-US" sz="600" b="1" dirty="0"/>
          </a:p>
          <a:p>
            <a:pPr marL="342900" indent="-342900" algn="just">
              <a:spcBef>
                <a:spcPts val="0"/>
              </a:spcBef>
              <a:defRPr/>
            </a:pPr>
            <a:r>
              <a:rPr lang="en-US" sz="1500" b="1" dirty="0"/>
              <a:t>	When the bailment is for the sole benefit of the </a:t>
            </a:r>
            <a:r>
              <a:rPr lang="en-US" sz="1500" b="1" dirty="0" err="1"/>
              <a:t>bailee</a:t>
            </a:r>
            <a:r>
              <a:rPr lang="en-US" sz="1500" b="1" dirty="0"/>
              <a:t> (e.g., the </a:t>
            </a:r>
            <a:r>
              <a:rPr lang="en-US" sz="1500" b="1" dirty="0" err="1"/>
              <a:t>bailor</a:t>
            </a:r>
            <a:r>
              <a:rPr lang="en-US" sz="1500" b="1" dirty="0"/>
              <a:t> gratuitously loans his property), </a:t>
            </a:r>
            <a:r>
              <a:rPr lang="en-US" sz="1500" b="1" i="1" dirty="0"/>
              <a:t>great diligence is required</a:t>
            </a:r>
            <a:r>
              <a:rPr lang="en-US" sz="1500" b="1" dirty="0"/>
              <a:t>.  The </a:t>
            </a:r>
            <a:r>
              <a:rPr lang="en-US" sz="1500" b="1" dirty="0" err="1"/>
              <a:t>bailee</a:t>
            </a:r>
            <a:r>
              <a:rPr lang="en-US" sz="1500" b="1" dirty="0"/>
              <a:t> will be </a:t>
            </a:r>
            <a:r>
              <a:rPr lang="en-US" sz="1500" b="1" i="1" dirty="0"/>
              <a:t>liable for even slight negligence.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1. Limitation   </a:t>
            </a:r>
          </a:p>
          <a:p>
            <a:pPr marL="342900" indent="-342900" algn="just">
              <a:spcBef>
                <a:spcPts val="0"/>
              </a:spcBef>
              <a:defRPr/>
            </a:pPr>
            <a:r>
              <a:rPr lang="en-US" sz="1500" b="1" dirty="0"/>
              <a:t>	No liability is imposed on a </a:t>
            </a:r>
            <a:r>
              <a:rPr lang="en-US" sz="1500" b="1" dirty="0" err="1"/>
              <a:t>bailee</a:t>
            </a:r>
            <a:r>
              <a:rPr lang="en-US" sz="1500" b="1" dirty="0"/>
              <a:t> for loss caused by an independent agency where the </a:t>
            </a:r>
            <a:r>
              <a:rPr lang="en-US" sz="1500" b="1" dirty="0" err="1"/>
              <a:t>bailee</a:t>
            </a:r>
            <a:r>
              <a:rPr lang="en-US" sz="1500" b="1" dirty="0"/>
              <a:t> exercised at least ordinary care. [</a:t>
            </a:r>
            <a:r>
              <a:rPr lang="en-US" sz="1500" b="1" dirty="0" err="1"/>
              <a:t>Hobbie</a:t>
            </a:r>
            <a:r>
              <a:rPr lang="en-US" sz="1500" b="1" dirty="0"/>
              <a:t> v. Ryan, 130 Misc. 221 (1927)] </a:t>
            </a:r>
          </a:p>
          <a:p>
            <a:pPr marL="342900" indent="-342900" algn="just">
              <a:spcBef>
                <a:spcPts val="0"/>
              </a:spcBef>
              <a:defRPr/>
            </a:pPr>
            <a:endParaRPr lang="en-US" sz="500" b="1" dirty="0"/>
          </a:p>
          <a:p>
            <a:pPr marL="342900" indent="-342900" algn="just">
              <a:spcBef>
                <a:spcPts val="0"/>
              </a:spcBef>
              <a:defRPr/>
            </a:pPr>
            <a:r>
              <a:rPr lang="en-US" sz="1500" b="1" dirty="0"/>
              <a:t>	Note: A </a:t>
            </a:r>
            <a:r>
              <a:rPr lang="en-US" sz="1500" b="1" dirty="0" err="1"/>
              <a:t>bailee's</a:t>
            </a:r>
            <a:r>
              <a:rPr lang="en-US" sz="1500" b="1" dirty="0"/>
              <a:t> promise of freedom from "risk from all hazards“ makes them liable for robbery. [</a:t>
            </a:r>
            <a:r>
              <a:rPr lang="en-US" sz="1500" b="1" dirty="0" err="1"/>
              <a:t>Eckel</a:t>
            </a:r>
            <a:r>
              <a:rPr lang="en-US" sz="1500" b="1" dirty="0"/>
              <a:t> v. Trencher Furs, Inc., 191 Misc. 14 (1947); </a:t>
            </a:r>
            <a:r>
              <a:rPr lang="en-US" sz="1500" b="1" dirty="0" err="1"/>
              <a:t>Balice</a:t>
            </a:r>
            <a:r>
              <a:rPr lang="en-US" sz="1500" b="1" dirty="0"/>
              <a:t> v. Erie Railroad, 208 A.D. 427 (1924)]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2. </a:t>
            </a:r>
            <a:r>
              <a:rPr lang="en-US" sz="1600" b="1" dirty="0" err="1">
                <a:solidFill>
                  <a:srgbClr val="FF0000"/>
                </a:solidFill>
              </a:rPr>
              <a:t>Bailor's</a:t>
            </a:r>
            <a:r>
              <a:rPr lang="en-US" sz="1600" b="1" dirty="0">
                <a:solidFill>
                  <a:srgbClr val="FF0000"/>
                </a:solidFill>
              </a:rPr>
              <a:t> Duty </a:t>
            </a:r>
          </a:p>
          <a:p>
            <a:pPr marL="342900" indent="-342900" algn="just">
              <a:spcBef>
                <a:spcPts val="0"/>
              </a:spcBef>
              <a:defRPr/>
            </a:pPr>
            <a:r>
              <a:rPr lang="en-US" sz="1500" b="1" dirty="0">
                <a:solidFill>
                  <a:srgbClr val="000099"/>
                </a:solidFill>
              </a:rPr>
              <a:t>	</a:t>
            </a:r>
            <a:r>
              <a:rPr lang="en-US" sz="1500" b="1" dirty="0"/>
              <a:t>A </a:t>
            </a:r>
            <a:r>
              <a:rPr lang="en-US" sz="1500" b="1" dirty="0" err="1"/>
              <a:t>bailor</a:t>
            </a:r>
            <a:r>
              <a:rPr lang="en-US" sz="1500" b="1" dirty="0"/>
              <a:t> has a duty to warn a gratuitous </a:t>
            </a:r>
            <a:r>
              <a:rPr lang="en-US" sz="1500" b="1" dirty="0" err="1"/>
              <a:t>bailee</a:t>
            </a:r>
            <a:r>
              <a:rPr lang="en-US" sz="1500" b="1" dirty="0"/>
              <a:t> user of known defects. [Hood v. State, 48 Misc. </a:t>
            </a:r>
            <a:r>
              <a:rPr lang="en-US" sz="1500" b="1" dirty="0" err="1"/>
              <a:t>2d</a:t>
            </a:r>
            <a:r>
              <a:rPr lang="en-US" sz="1500" b="1" dirty="0"/>
              <a:t> 43 (1965), </a:t>
            </a:r>
            <a:r>
              <a:rPr lang="en-US" sz="1500" b="1" dirty="0" err="1"/>
              <a:t>aff’d</a:t>
            </a:r>
            <a:r>
              <a:rPr lang="en-US" sz="1500" b="1" dirty="0"/>
              <a:t>: 28 </a:t>
            </a:r>
            <a:r>
              <a:rPr lang="en-US" sz="1500" b="1" dirty="0" err="1"/>
              <a:t>A.D.2d</a:t>
            </a:r>
            <a:r>
              <a:rPr lang="en-US" sz="1500" b="1" dirty="0"/>
              <a:t> 1034 (1967)] </a:t>
            </a:r>
          </a:p>
        </p:txBody>
      </p:sp>
      <p:sp>
        <p:nvSpPr>
          <p:cNvPr id="18436"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sp>
        <p:nvSpPr>
          <p:cNvPr id="18437" name="Slide Number Placeholder 5"/>
          <p:cNvSpPr>
            <a:spLocks noGrp="1"/>
          </p:cNvSpPr>
          <p:nvPr>
            <p:ph type="sldNum" sz="quarter" idx="12"/>
          </p:nvPr>
        </p:nvSpPr>
        <p:spPr>
          <a:noFill/>
        </p:spPr>
        <p:txBody>
          <a:bodyPr/>
          <a:lstStyle/>
          <a:p>
            <a:fld id="{05A56A41-8F62-4408-AFEC-73D3FB7A9B5F}"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304800" y="1066800"/>
            <a:ext cx="8610600" cy="54864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ct val="20000"/>
              </a:spcBef>
              <a:buFontTx/>
              <a:buChar char="•"/>
              <a:defRPr/>
            </a:pPr>
            <a:endParaRPr lang="en-US" sz="600" dirty="0"/>
          </a:p>
          <a:p>
            <a:pPr marL="342900" indent="-342900" algn="just">
              <a:spcBef>
                <a:spcPct val="2000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lgn="just">
              <a:spcBef>
                <a:spcPct val="20000"/>
              </a:spcBef>
              <a:buFontTx/>
              <a:buChar char="•"/>
              <a:defRPr/>
            </a:pPr>
            <a:endParaRPr lang="en-US" sz="600" b="1" dirty="0">
              <a:solidFill>
                <a:srgbClr val="002060"/>
              </a:solidFill>
            </a:endParaRPr>
          </a:p>
          <a:p>
            <a:pPr marL="342900" indent="-342900">
              <a:spcBef>
                <a:spcPct val="20000"/>
              </a:spcBef>
              <a:defRPr/>
            </a:pPr>
            <a:r>
              <a:rPr lang="en-US" b="1" dirty="0">
                <a:solidFill>
                  <a:srgbClr val="002060"/>
                </a:solidFill>
              </a:rPr>
              <a:t>	c. Mutual Benefit Bailment (Commercial) </a:t>
            </a:r>
          </a:p>
          <a:p>
            <a:pPr marL="342900" indent="-342900">
              <a:spcBef>
                <a:spcPct val="20000"/>
              </a:spcBef>
              <a:defRPr/>
            </a:pPr>
            <a:r>
              <a:rPr lang="en-US" sz="600" b="1" dirty="0"/>
              <a:t>	</a:t>
            </a:r>
            <a:r>
              <a:rPr lang="en-US" sz="1600" b="1" dirty="0" err="1"/>
              <a:t>Bailments</a:t>
            </a:r>
            <a:r>
              <a:rPr lang="en-US" sz="1600" b="1" dirty="0"/>
              <a:t> for hire and pledges are for the mutual benefit </a:t>
            </a:r>
          </a:p>
          <a:p>
            <a:pPr marL="342900" indent="-342900">
              <a:spcBef>
                <a:spcPct val="20000"/>
              </a:spcBef>
              <a:defRPr/>
            </a:pPr>
            <a:r>
              <a:rPr lang="en-US" sz="1600" b="1" dirty="0"/>
              <a:t>	of the </a:t>
            </a:r>
            <a:r>
              <a:rPr lang="en-US" sz="1600" b="1" dirty="0" err="1"/>
              <a:t>bailor</a:t>
            </a:r>
            <a:r>
              <a:rPr lang="en-US" sz="1600" b="1" dirty="0"/>
              <a:t> and </a:t>
            </a:r>
            <a:r>
              <a:rPr lang="en-US" sz="1600" b="1" dirty="0" err="1"/>
              <a:t>bailee</a:t>
            </a:r>
            <a:r>
              <a:rPr lang="en-US" sz="1600" b="1" dirty="0"/>
              <a:t>.  In such instances, </a:t>
            </a:r>
            <a:r>
              <a:rPr lang="en-US" sz="1600" b="1" i="1" dirty="0"/>
              <a:t>the </a:t>
            </a:r>
            <a:r>
              <a:rPr lang="en-US" sz="1600" b="1" i="1" dirty="0" err="1"/>
              <a:t>bailee</a:t>
            </a:r>
            <a:r>
              <a:rPr lang="en-US" sz="1600" b="1" i="1" dirty="0"/>
              <a:t> must </a:t>
            </a:r>
          </a:p>
          <a:p>
            <a:pPr marL="342900" indent="-342900">
              <a:spcBef>
                <a:spcPct val="20000"/>
              </a:spcBef>
              <a:defRPr/>
            </a:pPr>
            <a:r>
              <a:rPr lang="en-US" sz="1600" b="1" i="1" dirty="0"/>
              <a:t>	exercise a duty of ordinary care</a:t>
            </a:r>
            <a:r>
              <a:rPr lang="en-US" sz="1600" b="1" dirty="0"/>
              <a:t>.   The </a:t>
            </a:r>
            <a:r>
              <a:rPr lang="en-US" sz="1600" b="1" dirty="0" err="1"/>
              <a:t>bailee</a:t>
            </a:r>
            <a:r>
              <a:rPr lang="en-US" sz="1600" b="1" dirty="0"/>
              <a:t> will be </a:t>
            </a:r>
            <a:r>
              <a:rPr lang="en-US" sz="1600" b="1" i="1" dirty="0"/>
              <a:t>liable </a:t>
            </a:r>
          </a:p>
          <a:p>
            <a:pPr marL="342900" indent="-342900">
              <a:spcBef>
                <a:spcPct val="20000"/>
              </a:spcBef>
              <a:defRPr/>
            </a:pPr>
            <a:r>
              <a:rPr lang="en-US" sz="1600" b="1" i="1" dirty="0"/>
              <a:t>	for their ordinary negligence</a:t>
            </a:r>
            <a:r>
              <a:rPr lang="en-US" sz="1600" b="1" dirty="0"/>
              <a:t>. </a:t>
            </a:r>
          </a:p>
          <a:p>
            <a:pPr marL="342900" indent="-342900">
              <a:spcBef>
                <a:spcPct val="20000"/>
              </a:spcBef>
              <a:buFontTx/>
              <a:buChar char="•"/>
              <a:defRPr/>
            </a:pPr>
            <a:endParaRPr lang="en-US" sz="600" b="1" dirty="0"/>
          </a:p>
          <a:p>
            <a:pPr marL="342900" indent="-342900">
              <a:spcBef>
                <a:spcPct val="20000"/>
              </a:spcBef>
              <a:buFontTx/>
              <a:buChar char="•"/>
              <a:defRPr/>
            </a:pPr>
            <a:endParaRPr lang="en-US" sz="600" b="1" dirty="0"/>
          </a:p>
          <a:p>
            <a:pPr marL="342900" indent="-342900">
              <a:spcBef>
                <a:spcPct val="20000"/>
              </a:spcBef>
              <a:defRPr/>
            </a:pPr>
            <a:r>
              <a:rPr lang="en-US" b="1" dirty="0">
                <a:solidFill>
                  <a:srgbClr val="002060"/>
                </a:solidFill>
              </a:rPr>
              <a:t>	d. Modern Approach to Duties </a:t>
            </a:r>
          </a:p>
          <a:p>
            <a:pPr marL="342900" indent="-342900">
              <a:spcBef>
                <a:spcPct val="20000"/>
              </a:spcBef>
              <a:defRPr/>
            </a:pPr>
            <a:r>
              <a:rPr lang="en-US" sz="1600" b="1" dirty="0"/>
              <a:t>	Modern courts tend to reject this three-step standard and </a:t>
            </a:r>
          </a:p>
          <a:p>
            <a:pPr marL="342900" indent="-342900">
              <a:spcBef>
                <a:spcPct val="20000"/>
              </a:spcBef>
              <a:defRPr/>
            </a:pPr>
            <a:r>
              <a:rPr lang="en-US" sz="1600" b="1" dirty="0"/>
              <a:t>	simply hold the </a:t>
            </a:r>
            <a:r>
              <a:rPr lang="en-US" sz="1600" b="1" dirty="0" err="1"/>
              <a:t>bailee</a:t>
            </a:r>
            <a:r>
              <a:rPr lang="en-US" sz="1600" b="1" dirty="0"/>
              <a:t> to a duty of ordinary care in light of </a:t>
            </a:r>
          </a:p>
          <a:p>
            <a:pPr marL="342900" indent="-342900">
              <a:spcBef>
                <a:spcPct val="20000"/>
              </a:spcBef>
              <a:defRPr/>
            </a:pPr>
            <a:r>
              <a:rPr lang="en-US" sz="1600" b="1" dirty="0"/>
              <a:t>	the circumstances.  New York decisions appear to be moving </a:t>
            </a:r>
          </a:p>
          <a:p>
            <a:pPr marL="342900" indent="-342900">
              <a:spcBef>
                <a:spcPct val="20000"/>
              </a:spcBef>
              <a:defRPr/>
            </a:pPr>
            <a:r>
              <a:rPr lang="en-US" sz="1600" b="1" dirty="0"/>
              <a:t>	toward this trend.</a:t>
            </a:r>
          </a:p>
          <a:p>
            <a:pPr marL="342900" indent="-342900">
              <a:spcBef>
                <a:spcPct val="20000"/>
              </a:spcBef>
              <a:defRPr/>
            </a:pPr>
            <a:r>
              <a:rPr lang="en-US" sz="3200" dirty="0"/>
              <a:t> </a:t>
            </a:r>
          </a:p>
          <a:p>
            <a:pPr marL="342900" indent="-342900" algn="just">
              <a:spcBef>
                <a:spcPct val="20000"/>
              </a:spcBef>
              <a:defRPr/>
            </a:pPr>
            <a:endParaRPr lang="en-US" sz="1400" b="1" dirty="0"/>
          </a:p>
        </p:txBody>
      </p:sp>
      <p:pic>
        <p:nvPicPr>
          <p:cNvPr id="19459" name="Picture 6"/>
          <p:cNvPicPr>
            <a:picLocks noChangeAspect="1" noChangeArrowheads="1"/>
          </p:cNvPicPr>
          <p:nvPr/>
        </p:nvPicPr>
        <p:blipFill>
          <a:blip r:embed="rId3" cstate="print"/>
          <a:srcRect/>
          <a:stretch>
            <a:fillRect/>
          </a:stretch>
        </p:blipFill>
        <p:spPr bwMode="auto">
          <a:xfrm>
            <a:off x="6705600" y="2286000"/>
            <a:ext cx="2181225" cy="3305175"/>
          </a:xfrm>
          <a:prstGeom prst="rect">
            <a:avLst/>
          </a:prstGeom>
          <a:noFill/>
          <a:ln w="9525">
            <a:noFill/>
            <a:miter lim="800000"/>
            <a:headEnd/>
            <a:tailEnd/>
          </a:ln>
        </p:spPr>
      </p:pic>
      <p:sp>
        <p:nvSpPr>
          <p:cNvPr id="19460" name="Slide Number Placeholder 4"/>
          <p:cNvSpPr>
            <a:spLocks noGrp="1"/>
          </p:cNvSpPr>
          <p:nvPr>
            <p:ph type="sldNum" sz="quarter" idx="12"/>
          </p:nvPr>
        </p:nvSpPr>
        <p:spPr>
          <a:noFill/>
        </p:spPr>
        <p:txBody>
          <a:bodyPr/>
          <a:lstStyle/>
          <a:p>
            <a:fld id="{B675F21D-EB65-4893-92AC-A09D5712AE45}" type="slidenum">
              <a:rPr lang="en-US" smtClean="0"/>
              <a:pPr/>
              <a:t>54</a:t>
            </a:fld>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0099"/>
                </a:solidFill>
              </a:rPr>
              <a:t>Bonus Question of the Day</a:t>
            </a:r>
          </a:p>
          <a:p>
            <a:pPr marL="342900" indent="-342900">
              <a:spcBef>
                <a:spcPct val="20000"/>
              </a:spcBef>
              <a:buFontTx/>
              <a:buChar char="•"/>
            </a:pPr>
            <a:endParaRPr lang="en-US" sz="1000" b="1" dirty="0">
              <a:solidFill>
                <a:srgbClr val="000099"/>
              </a:solidFill>
            </a:endParaRPr>
          </a:p>
          <a:p>
            <a:pPr marL="342900" indent="-342900">
              <a:spcBef>
                <a:spcPct val="20000"/>
              </a:spcBef>
            </a:pPr>
            <a:r>
              <a:rPr lang="en-US" sz="2400" b="1" dirty="0">
                <a:solidFill>
                  <a:srgbClr val="000099"/>
                </a:solidFill>
              </a:rPr>
              <a:t>	For next time – Read Assignments </a:t>
            </a:r>
            <a:r>
              <a:rPr lang="en-US" sz="2400" b="1" dirty="0" smtClean="0">
                <a:solidFill>
                  <a:srgbClr val="000099"/>
                </a:solidFill>
              </a:rPr>
              <a:t>for </a:t>
            </a:r>
            <a:r>
              <a:rPr lang="en-US" sz="2400" b="1" dirty="0">
                <a:solidFill>
                  <a:srgbClr val="000099"/>
                </a:solidFill>
              </a:rPr>
              <a:t>the Midterm</a:t>
            </a:r>
          </a:p>
          <a:p>
            <a:pPr marL="342900" indent="-342900">
              <a:spcBef>
                <a:spcPct val="20000"/>
              </a:spcBef>
              <a:buFontTx/>
              <a:buChar char="•"/>
            </a:pPr>
            <a:endParaRPr lang="en-US" sz="1000" b="1" dirty="0">
              <a:solidFill>
                <a:srgbClr val="000099"/>
              </a:solidFill>
            </a:endParaRPr>
          </a:p>
          <a:p>
            <a:pPr marL="342900" indent="-342900">
              <a:spcBef>
                <a:spcPct val="20000"/>
              </a:spcBef>
              <a:buFontTx/>
              <a:buChar char="•"/>
            </a:pPr>
            <a:r>
              <a:rPr lang="en-US" sz="2400" b="1" dirty="0">
                <a:solidFill>
                  <a:srgbClr val="000099"/>
                </a:solidFill>
              </a:rPr>
              <a:t>Questions???</a:t>
            </a:r>
          </a:p>
          <a:p>
            <a:pPr marL="342900" indent="-342900">
              <a:spcBef>
                <a:spcPct val="20000"/>
              </a:spcBef>
              <a:buFontTx/>
              <a:buChar char="•"/>
            </a:pPr>
            <a:endParaRPr lang="en-US" sz="2400" b="1" dirty="0">
              <a:solidFill>
                <a:srgbClr val="000099"/>
              </a:solidFill>
            </a:endParaRPr>
          </a:p>
          <a:p>
            <a:pPr marL="342900" indent="-342900">
              <a:spcBef>
                <a:spcPct val="20000"/>
              </a:spcBef>
              <a:buFontTx/>
              <a:buChar char="•"/>
            </a:pPr>
            <a:r>
              <a:rPr lang="en-US" sz="2400" b="1" dirty="0">
                <a:solidFill>
                  <a:srgbClr val="000099"/>
                </a:solidFill>
              </a:rPr>
              <a:t>Have a Wonderful Week</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55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5"/>
          <p:cNvSpPr>
            <a:spLocks noChangeArrowheads="1"/>
          </p:cNvSpPr>
          <p:nvPr/>
        </p:nvSpPr>
        <p:spPr bwMode="auto">
          <a:xfrm>
            <a:off x="304800" y="1295400"/>
            <a:ext cx="8610600" cy="5562600"/>
          </a:xfrm>
          <a:prstGeom prst="rect">
            <a:avLst/>
          </a:prstGeom>
          <a:noFill/>
          <a:ln w="9525">
            <a:noFill/>
            <a:miter lim="800000"/>
            <a:headEnd/>
            <a:tailEnd/>
          </a:ln>
        </p:spPr>
        <p:txBody>
          <a:bodyPr/>
          <a:lstStyle/>
          <a:p>
            <a:pPr marL="342900" indent="-342900" algn="ctr">
              <a:spcBef>
                <a:spcPct val="20000"/>
              </a:spcBef>
            </a:pPr>
            <a:r>
              <a:rPr lang="en-US" sz="3200" b="1">
                <a:solidFill>
                  <a:srgbClr val="0033CC"/>
                </a:solidFill>
              </a:rPr>
              <a:t>Types of </a:t>
            </a:r>
            <a:r>
              <a:rPr lang="en-US" sz="3200" b="1" i="1">
                <a:solidFill>
                  <a:srgbClr val="FF0000"/>
                </a:solidFill>
              </a:rPr>
              <a:t>Property</a:t>
            </a:r>
          </a:p>
          <a:p>
            <a:pPr marL="342900" indent="-342900">
              <a:spcBef>
                <a:spcPct val="20000"/>
              </a:spcBef>
              <a:buFontTx/>
              <a:buChar char="•"/>
            </a:pPr>
            <a:r>
              <a:rPr lang="en-US" sz="2400" b="1" i="1">
                <a:solidFill>
                  <a:srgbClr val="FF0000"/>
                </a:solidFill>
              </a:rPr>
              <a:t>Property</a:t>
            </a:r>
            <a:r>
              <a:rPr lang="en-US" sz="2400">
                <a:solidFill>
                  <a:srgbClr val="0033CC"/>
                </a:solidFill>
              </a:rPr>
              <a:t> can be:</a:t>
            </a:r>
          </a:p>
          <a:p>
            <a:pPr marL="742950" lvl="1" indent="-285750">
              <a:spcBef>
                <a:spcPct val="20000"/>
              </a:spcBef>
              <a:buFontTx/>
              <a:buChar char="–"/>
            </a:pPr>
            <a:r>
              <a:rPr lang="en-US" sz="2400" b="1">
                <a:solidFill>
                  <a:srgbClr val="0033CC"/>
                </a:solidFill>
              </a:rPr>
              <a:t>Real (Rights in Land);</a:t>
            </a:r>
          </a:p>
          <a:p>
            <a:pPr marL="742950" lvl="1" indent="-285750">
              <a:spcBef>
                <a:spcPct val="20000"/>
              </a:spcBef>
            </a:pPr>
            <a:r>
              <a:rPr lang="en-US" sz="2400">
                <a:solidFill>
                  <a:srgbClr val="0033CC"/>
                </a:solidFill>
              </a:rPr>
              <a:t>	</a:t>
            </a:r>
            <a:r>
              <a:rPr lang="en-US" sz="2400"/>
              <a:t>Real Estate – Ownership/Leaseholds/Easements/Life Estates</a:t>
            </a:r>
          </a:p>
          <a:p>
            <a:pPr marL="742950" lvl="1" indent="-285750">
              <a:spcBef>
                <a:spcPct val="20000"/>
              </a:spcBef>
              <a:buFontTx/>
              <a:buChar char="–"/>
            </a:pPr>
            <a:r>
              <a:rPr lang="en-US" sz="2400" b="1">
                <a:solidFill>
                  <a:srgbClr val="0033CC"/>
                </a:solidFill>
              </a:rPr>
              <a:t>Personal (Rights in Objects); and/or</a:t>
            </a:r>
          </a:p>
          <a:p>
            <a:pPr marL="742950" lvl="1" indent="-285750">
              <a:spcBef>
                <a:spcPct val="20000"/>
              </a:spcBef>
            </a:pPr>
            <a:r>
              <a:rPr lang="en-US" sz="2400"/>
              <a:t>	Chattels – Tangible, visible “things”</a:t>
            </a:r>
          </a:p>
          <a:p>
            <a:pPr marL="742950" lvl="1" indent="-285750">
              <a:spcBef>
                <a:spcPct val="20000"/>
              </a:spcBef>
              <a:buFontTx/>
              <a:buChar char="–"/>
            </a:pPr>
            <a:r>
              <a:rPr lang="en-US" sz="2400" b="1">
                <a:solidFill>
                  <a:srgbClr val="0033CC"/>
                </a:solidFill>
              </a:rPr>
              <a:t>Intellectual (Rights in Ideas)</a:t>
            </a:r>
          </a:p>
          <a:p>
            <a:pPr marL="742950" lvl="1" indent="-285750">
              <a:spcBef>
                <a:spcPct val="20000"/>
              </a:spcBef>
            </a:pPr>
            <a:r>
              <a:rPr lang="en-US" sz="2400">
                <a:solidFill>
                  <a:srgbClr val="0033CC"/>
                </a:solidFill>
              </a:rPr>
              <a:t>	</a:t>
            </a:r>
            <a:r>
              <a:rPr lang="en-US" sz="2400"/>
              <a:t>Patents – Idea for Product or Process</a:t>
            </a:r>
          </a:p>
          <a:p>
            <a:pPr marL="742950" lvl="1" indent="-285750">
              <a:spcBef>
                <a:spcPct val="20000"/>
              </a:spcBef>
            </a:pPr>
            <a:r>
              <a:rPr lang="en-US" sz="2400"/>
              <a:t>	Trademarks – Logo, Identification or Distinction</a:t>
            </a:r>
          </a:p>
          <a:p>
            <a:pPr marL="742950" lvl="1" indent="-285750">
              <a:spcBef>
                <a:spcPct val="20000"/>
              </a:spcBef>
            </a:pPr>
            <a:r>
              <a:rPr lang="en-US" sz="2400"/>
              <a:t>	Copyrights – Written or Performed Works</a:t>
            </a:r>
          </a:p>
          <a:p>
            <a:pPr marL="742950" lvl="1" indent="-285750">
              <a:spcBef>
                <a:spcPct val="20000"/>
              </a:spcBef>
              <a:buFontTx/>
              <a:buChar char="–"/>
            </a:pPr>
            <a:endParaRPr lang="en-US" sz="1600" b="1" i="1">
              <a:latin typeface="Arial Narrow" pitchFamily="34" charset="0"/>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4"/>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2400" b="1" dirty="0">
                <a:solidFill>
                  <a:srgbClr val="0033CC"/>
                </a:solidFill>
              </a:rPr>
              <a:t>GIFTS</a:t>
            </a:r>
          </a:p>
          <a:p>
            <a:pPr marL="342900" indent="-342900">
              <a:spcBef>
                <a:spcPct val="20000"/>
              </a:spcBef>
            </a:pPr>
            <a:r>
              <a:rPr lang="en-US" sz="2400" b="1" dirty="0">
                <a:solidFill>
                  <a:srgbClr val="0033CC"/>
                </a:solidFill>
              </a:rPr>
              <a:t>	</a:t>
            </a:r>
            <a:r>
              <a:rPr lang="en-US" sz="2400" b="1" dirty="0">
                <a:solidFill>
                  <a:srgbClr val="FF0000"/>
                </a:solidFill>
              </a:rPr>
              <a:t>Types of Gifts</a:t>
            </a:r>
          </a:p>
          <a:p>
            <a:pPr marL="342900" indent="-342900">
              <a:spcBef>
                <a:spcPct val="20000"/>
              </a:spcBef>
            </a:pPr>
            <a:r>
              <a:rPr lang="en-US" sz="2400" b="1" dirty="0">
                <a:solidFill>
                  <a:srgbClr val="0033CC"/>
                </a:solidFill>
              </a:rPr>
              <a:t>	    </a:t>
            </a:r>
            <a:r>
              <a:rPr lang="en-US" sz="2400" b="1" dirty="0"/>
              <a:t>Gifts Inter </a:t>
            </a:r>
            <a:r>
              <a:rPr lang="en-US" sz="2400" b="1" dirty="0" err="1"/>
              <a:t>Vivos</a:t>
            </a:r>
            <a:r>
              <a:rPr lang="en-US" sz="2400" b="1" dirty="0"/>
              <a:t> </a:t>
            </a:r>
            <a:r>
              <a:rPr lang="en-US" sz="2400" b="1" dirty="0">
                <a:solidFill>
                  <a:srgbClr val="0033CC"/>
                </a:solidFill>
              </a:rPr>
              <a:t>(Gifts During Lifetime)</a:t>
            </a:r>
          </a:p>
          <a:p>
            <a:pPr marL="342900" indent="-342900">
              <a:spcBef>
                <a:spcPct val="20000"/>
              </a:spcBef>
            </a:pPr>
            <a:r>
              <a:rPr lang="en-US" sz="2400" b="1" dirty="0">
                <a:solidFill>
                  <a:srgbClr val="0033CC"/>
                </a:solidFill>
              </a:rPr>
              <a:t>	    </a:t>
            </a:r>
            <a:r>
              <a:rPr lang="en-US" sz="2400" b="1" dirty="0"/>
              <a:t>Gifts </a:t>
            </a:r>
            <a:r>
              <a:rPr lang="en-US" sz="2400" b="1" dirty="0" err="1"/>
              <a:t>Causa</a:t>
            </a:r>
            <a:r>
              <a:rPr lang="en-US" sz="2400" b="1" dirty="0"/>
              <a:t> Mortis </a:t>
            </a:r>
            <a:r>
              <a:rPr lang="en-US" sz="2400" b="1" dirty="0">
                <a:solidFill>
                  <a:srgbClr val="0033CC"/>
                </a:solidFill>
              </a:rPr>
              <a:t>(Gifts in Contemplation of Death)</a:t>
            </a:r>
          </a:p>
          <a:p>
            <a:pPr marL="342900" indent="-342900">
              <a:spcBef>
                <a:spcPct val="20000"/>
              </a:spcBef>
            </a:pPr>
            <a:r>
              <a:rPr lang="en-US" sz="2400" b="1" dirty="0">
                <a:solidFill>
                  <a:srgbClr val="0033CC"/>
                </a:solidFill>
              </a:rPr>
              <a:t>	</a:t>
            </a:r>
            <a:r>
              <a:rPr lang="en-US" sz="2400" b="1" dirty="0">
                <a:solidFill>
                  <a:srgbClr val="FF0000"/>
                </a:solidFill>
              </a:rPr>
              <a:t>The Three Factors that make a </a:t>
            </a:r>
            <a:r>
              <a:rPr lang="en-US" sz="2400" b="1" dirty="0" smtClean="0">
                <a:solidFill>
                  <a:srgbClr val="FF0000"/>
                </a:solidFill>
              </a:rPr>
              <a:t>Gift (IDA)</a:t>
            </a:r>
            <a:endParaRPr lang="en-US" sz="2400" b="1" dirty="0">
              <a:solidFill>
                <a:srgbClr val="FF0000"/>
              </a:solidFill>
            </a:endParaRPr>
          </a:p>
          <a:p>
            <a:pPr marL="342900" indent="-342900">
              <a:spcBef>
                <a:spcPct val="20000"/>
              </a:spcBef>
            </a:pPr>
            <a:r>
              <a:rPr lang="en-US" sz="2400" b="1" dirty="0">
                <a:solidFill>
                  <a:srgbClr val="0033CC"/>
                </a:solidFill>
              </a:rPr>
              <a:t>		a. </a:t>
            </a:r>
            <a:r>
              <a:rPr lang="en-US" sz="2400" b="1" i="1" dirty="0">
                <a:solidFill>
                  <a:srgbClr val="0033CC"/>
                </a:solidFill>
              </a:rPr>
              <a:t>Donor's Intent</a:t>
            </a:r>
          </a:p>
          <a:p>
            <a:pPr marL="342900" indent="-342900">
              <a:spcBef>
                <a:spcPct val="20000"/>
              </a:spcBef>
            </a:pPr>
            <a:r>
              <a:rPr lang="en-US" sz="2400" b="1" dirty="0">
                <a:solidFill>
                  <a:srgbClr val="0033CC"/>
                </a:solidFill>
              </a:rPr>
              <a:t>		b. </a:t>
            </a:r>
            <a:r>
              <a:rPr lang="en-US" sz="2400" b="1" i="1" dirty="0">
                <a:solidFill>
                  <a:srgbClr val="0033CC"/>
                </a:solidFill>
              </a:rPr>
              <a:t>Delivery</a:t>
            </a:r>
          </a:p>
          <a:p>
            <a:pPr marL="342900" indent="-342900">
              <a:spcBef>
                <a:spcPct val="2000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p:oleObj spid="_x0000_s34818" name="Document" r:id="rId4" imgW="5705280" imgH="2438280" progId="">
              <p:embed/>
            </p:oleObj>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p:oleObj spid="_x0000_s34819" name="Document" r:id="rId5" imgW="5705280" imgH="2476440" progId="">
              <p:embed/>
            </p:oleObj>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3"/>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pPr>
            <a:r>
              <a:rPr lang="en-US" sz="3200" b="1">
                <a:solidFill>
                  <a:srgbClr val="0033CC"/>
                </a:solidFill>
              </a:rPr>
              <a:t>And so, just what is the “Law”?</a:t>
            </a:r>
          </a:p>
          <a:p>
            <a:pPr marL="342900" indent="-342900">
              <a:spcBef>
                <a:spcPct val="20000"/>
              </a:spcBef>
              <a:buFontTx/>
              <a:buChar char="•"/>
            </a:pPr>
            <a:endParaRPr lang="en-US" sz="400">
              <a:solidFill>
                <a:srgbClr val="0033CC"/>
              </a:solidFill>
            </a:endParaRPr>
          </a:p>
          <a:p>
            <a:pPr marL="342900" indent="-342900">
              <a:lnSpc>
                <a:spcPct val="110000"/>
              </a:lnSpc>
              <a:spcBef>
                <a:spcPct val="20000"/>
              </a:spcBef>
              <a:buFontTx/>
              <a:buChar char="•"/>
            </a:pPr>
            <a:r>
              <a:rPr lang="en-US" sz="2200">
                <a:solidFill>
                  <a:srgbClr val="0033CC"/>
                </a:solidFill>
              </a:rPr>
              <a:t>The “Law” has been defined by Black’s Law Dictionary as follows:    </a:t>
            </a:r>
          </a:p>
          <a:p>
            <a:pPr marL="342900" indent="-342900">
              <a:lnSpc>
                <a:spcPct val="110000"/>
              </a:lnSpc>
              <a:spcBef>
                <a:spcPct val="20000"/>
              </a:spcBef>
              <a:buFontTx/>
              <a:buChar char="•"/>
            </a:pPr>
            <a:r>
              <a:rPr lang="en-US" b="1" i="1"/>
              <a:t>“That which is laid down, ordained, or established.</a:t>
            </a:r>
          </a:p>
          <a:p>
            <a:pPr marL="342900" indent="-342900">
              <a:lnSpc>
                <a:spcPct val="110000"/>
              </a:lnSpc>
              <a:spcBef>
                <a:spcPct val="20000"/>
              </a:spcBef>
              <a:buFontTx/>
              <a:buChar char="•"/>
            </a:pPr>
            <a:r>
              <a:rPr lang="en-US" b="1" i="1"/>
              <a:t>A rule or method according to which a phenomena or actions co-exist or follow each other.                                                                                                       </a:t>
            </a:r>
          </a:p>
          <a:p>
            <a:pPr marL="342900" indent="-342900">
              <a:lnSpc>
                <a:spcPct val="110000"/>
              </a:lnSpc>
              <a:spcBef>
                <a:spcPct val="20000"/>
              </a:spcBef>
              <a:buFontTx/>
              <a:buChar char="•"/>
            </a:pPr>
            <a:r>
              <a:rPr lang="en-US" b="1" i="1"/>
              <a:t>Law, in its generic sense, is a body of rules of action or conduct proscribed by controlling authority, and having binding legal force. …                         </a:t>
            </a:r>
          </a:p>
          <a:p>
            <a:pPr marL="342900" indent="-342900">
              <a:lnSpc>
                <a:spcPct val="110000"/>
              </a:lnSpc>
              <a:spcBef>
                <a:spcPct val="20000"/>
              </a:spcBef>
              <a:buFontTx/>
              <a:buChar char="•"/>
            </a:pPr>
            <a:r>
              <a:rPr lang="en-US" b="1" i="1"/>
              <a:t>Law is a solemn expression of the will of the supreme power of the state.”</a:t>
            </a: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pPr>
            <a:r>
              <a:rPr lang="en-US" sz="2200">
                <a:solidFill>
                  <a:srgbClr val="0033CC"/>
                </a:solidFill>
              </a:rPr>
              <a:t>Perhaps the simplest description of the Law, however, is that:</a:t>
            </a:r>
          </a:p>
          <a:p>
            <a:pPr marL="342900" indent="-342900">
              <a:lnSpc>
                <a:spcPct val="110000"/>
              </a:lnSpc>
              <a:spcBef>
                <a:spcPct val="20000"/>
              </a:spcBef>
            </a:pPr>
            <a:r>
              <a:rPr lang="en-US" sz="2700" b="1" i="1">
                <a:solidFill>
                  <a:srgbClr val="CC0000"/>
                </a:solidFill>
              </a:rPr>
              <a:t> “Law is the Rules by which civilization is ordered.”</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1962</Words>
  <Application>Microsoft Office PowerPoint</Application>
  <PresentationFormat>On-screen Show (4:3)</PresentationFormat>
  <Paragraphs>797</Paragraphs>
  <Slides>55</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Default Design</vt:lpstr>
      <vt:lpstr>Document</vt:lpstr>
      <vt:lpstr>PhotoStyler Image</vt:lpstr>
      <vt:lpstr>Slide 1</vt:lpstr>
      <vt:lpstr>Slide 2</vt:lpstr>
      <vt:lpstr>Slide 3</vt:lpstr>
      <vt:lpstr>Slide 4</vt:lpstr>
      <vt:lpstr>Slide 5</vt:lpstr>
      <vt:lpstr>Slide 6</vt:lpstr>
      <vt:lpstr>Slide 7</vt:lpstr>
      <vt:lpstr>Common Law Felonies:   Remember - Mr &amp; Mrs Lamb  Murder Rape Manslaughter Robbery Sodomy Larceny Arson Mayhem Burglary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176</cp:revision>
  <dcterms:created xsi:type="dcterms:W3CDTF">2007-08-27T19:04:39Z</dcterms:created>
  <dcterms:modified xsi:type="dcterms:W3CDTF">2013-10-10T00:21:02Z</dcterms:modified>
</cp:coreProperties>
</file>