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Default Extension="wav" ContentType="audio/wav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422" r:id="rId3"/>
    <p:sldId id="423" r:id="rId4"/>
    <p:sldId id="425" r:id="rId5"/>
    <p:sldId id="426" r:id="rId6"/>
    <p:sldId id="427" r:id="rId7"/>
    <p:sldId id="489" r:id="rId8"/>
    <p:sldId id="475" r:id="rId9"/>
    <p:sldId id="490" r:id="rId10"/>
    <p:sldId id="492" r:id="rId11"/>
    <p:sldId id="476" r:id="rId12"/>
    <p:sldId id="430" r:id="rId13"/>
    <p:sldId id="431" r:id="rId14"/>
    <p:sldId id="434" r:id="rId15"/>
    <p:sldId id="435" r:id="rId16"/>
    <p:sldId id="436" r:id="rId17"/>
    <p:sldId id="477" r:id="rId18"/>
    <p:sldId id="478" r:id="rId19"/>
    <p:sldId id="483" r:id="rId20"/>
    <p:sldId id="488" r:id="rId21"/>
    <p:sldId id="484" r:id="rId22"/>
    <p:sldId id="485" r:id="rId23"/>
    <p:sldId id="439" r:id="rId24"/>
    <p:sldId id="440" r:id="rId25"/>
    <p:sldId id="441" r:id="rId26"/>
    <p:sldId id="445" r:id="rId27"/>
    <p:sldId id="493" r:id="rId28"/>
    <p:sldId id="421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CC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73" autoAdjust="0"/>
  </p:normalViewPr>
  <p:slideViewPr>
    <p:cSldViewPr>
      <p:cViewPr varScale="1">
        <p:scale>
          <a:sx n="87" d="100"/>
          <a:sy n="87" d="100"/>
        </p:scale>
        <p:origin x="-90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9CA0B-3D1C-4FEB-9312-C05A5A0DDA30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75BA28-3D32-4D04-B54A-8D84F93EF201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C8612C-3539-42EA-8F44-1297E170FAB2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B36483-D6A1-432A-9F91-4A8F854CF205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39BA5-F620-476E-A5D8-74CB087AD1AE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39BA5-F620-476E-A5D8-74CB087AD1AE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39BA5-F620-476E-A5D8-74CB087AD1AE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22A0E3-E2A0-4A35-A0F7-4986B1B3FBD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9E0FBF-BD76-4709-9B0F-C9CC30ABCBCA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FD1101-0B2C-4912-9A6E-6D92A97B0FB4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AB5F37-F283-4CFE-8009-B5022318F9A1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890EC1-A9C4-406D-9C42-66BCCDF496AC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4F2456-2315-4204-974E-E891E3C978CD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BD48D4-5ECA-45C3-ABB2-7A80A76D655C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78671B-9E95-44B5-86F0-0D46EF7BC24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78671B-9E95-44B5-86F0-0D46EF7BC24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F446B-596A-4B2A-ABDA-29913BA97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Slide Set </a:t>
            </a:r>
            <a:r>
              <a:rPr lang="en-US" b="1" dirty="0" smtClean="0">
                <a:solidFill>
                  <a:srgbClr val="FFFF00"/>
                </a:solidFill>
              </a:rPr>
              <a:t>Eleven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endParaRPr lang="en-US" sz="2000" b="1" i="1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 smtClean="0">
                <a:solidFill>
                  <a:srgbClr val="FFFF00"/>
                </a:solidFill>
              </a:rPr>
              <a:t> Real Property – </a:t>
            </a:r>
            <a:r>
              <a:rPr lang="en-US" sz="2000" b="1" i="1" dirty="0" smtClean="0">
                <a:solidFill>
                  <a:srgbClr val="FFFF00"/>
                </a:solidFill>
              </a:rPr>
              <a:t>Definitions and the Nature of Real Property</a:t>
            </a:r>
          </a:p>
          <a:p>
            <a:pPr eaLnBrk="1" hangingPunct="1"/>
            <a:endParaRPr lang="en-US" sz="2000" b="1" dirty="0" smtClean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 The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200" b="1" i="1" dirty="0" smtClean="0">
                <a:solidFill>
                  <a:schemeClr val="accent1">
                    <a:lumMod val="25000"/>
                  </a:schemeClr>
                </a:solidFill>
              </a:rPr>
              <a:t>  </a:t>
            </a:r>
            <a:r>
              <a:rPr lang="en-US" sz="2200" b="1" i="1" dirty="0">
                <a:solidFill>
                  <a:srgbClr val="002060"/>
                </a:solidFill>
              </a:rPr>
              <a:t>T</a:t>
            </a:r>
            <a:r>
              <a:rPr lang="en-US" sz="2200" b="1" i="1" dirty="0" smtClean="0">
                <a:solidFill>
                  <a:srgbClr val="002060"/>
                </a:solidFill>
              </a:rPr>
              <a:t>he law’s recognition of </a:t>
            </a:r>
            <a:r>
              <a:rPr lang="en-US" sz="2200" b="1" i="1" dirty="0">
                <a:solidFill>
                  <a:srgbClr val="002060"/>
                </a:solidFill>
              </a:rPr>
              <a:t>rights in </a:t>
            </a:r>
            <a:r>
              <a:rPr lang="en-US" sz="2200" b="1" i="1" dirty="0" smtClean="0">
                <a:solidFill>
                  <a:srgbClr val="002060"/>
                </a:solidFill>
              </a:rPr>
              <a:t>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 smtClean="0"/>
              <a:t>       </a:t>
            </a:r>
            <a:r>
              <a:rPr lang="en-US" sz="2400" b="1" i="1" dirty="0" smtClean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The </a:t>
            </a:r>
            <a:r>
              <a:rPr lang="en-US" sz="2400" b="1" dirty="0"/>
              <a:t>concept of Real Property is one of the </a:t>
            </a:r>
            <a:r>
              <a:rPr lang="en-US" sz="2400" b="1" dirty="0" smtClean="0"/>
              <a:t>oldest</a:t>
            </a:r>
          </a:p>
          <a:p>
            <a:pPr>
              <a:defRPr/>
            </a:pPr>
            <a:r>
              <a:rPr lang="en-US" sz="2400" b="1" dirty="0" smtClean="0"/>
              <a:t>   concepts existing </a:t>
            </a:r>
            <a:r>
              <a:rPr lang="en-US" sz="2400" b="1" dirty="0"/>
              <a:t>in the law. 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As </a:t>
            </a:r>
            <a:r>
              <a:rPr lang="en-US" sz="2400" b="1" dirty="0"/>
              <a:t>we have seen, however, the legal recognition </a:t>
            </a:r>
            <a:r>
              <a:rPr lang="en-US" sz="2400" b="1" dirty="0" smtClean="0"/>
              <a:t>of</a:t>
            </a:r>
          </a:p>
          <a:p>
            <a:pPr>
              <a:defRPr/>
            </a:pPr>
            <a:r>
              <a:rPr lang="en-US" sz="2400" b="1" dirty="0" smtClean="0"/>
              <a:t>  </a:t>
            </a:r>
            <a:r>
              <a:rPr lang="en-US" sz="2400" b="1" dirty="0"/>
              <a:t>property in ancient times, </a:t>
            </a:r>
            <a:r>
              <a:rPr lang="en-US" sz="2400" b="1" dirty="0" smtClean="0"/>
              <a:t>was </a:t>
            </a:r>
            <a:r>
              <a:rPr lang="en-US" sz="2400" b="1" dirty="0"/>
              <a:t>not </a:t>
            </a:r>
            <a:r>
              <a:rPr lang="en-US" sz="2400" b="1" dirty="0" smtClean="0"/>
              <a:t>what we understand</a:t>
            </a:r>
          </a:p>
          <a:p>
            <a:pPr>
              <a:defRPr/>
            </a:pPr>
            <a:r>
              <a:rPr lang="en-US" sz="2400" b="1" dirty="0" smtClean="0"/>
              <a:t>  today as the </a:t>
            </a:r>
            <a:r>
              <a:rPr lang="en-US" sz="2400" b="1" dirty="0"/>
              <a:t>legal standing of individual ownership</a:t>
            </a:r>
            <a:r>
              <a:rPr lang="en-US" sz="2400" b="1" dirty="0" smtClean="0"/>
              <a:t>,</a:t>
            </a:r>
          </a:p>
          <a:p>
            <a:pPr>
              <a:defRPr/>
            </a:pPr>
            <a:r>
              <a:rPr lang="en-US" sz="2400" b="1" dirty="0" smtClean="0"/>
              <a:t>  nor </a:t>
            </a:r>
            <a:r>
              <a:rPr lang="en-US" sz="2400" b="1" dirty="0"/>
              <a:t>the acknowledgment of individual property rights.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 These concepts, which have developed into what we</a:t>
            </a:r>
          </a:p>
          <a:p>
            <a:pPr>
              <a:defRPr/>
            </a:pPr>
            <a:r>
              <a:rPr lang="en-US" sz="2400" b="1" dirty="0" smtClean="0"/>
              <a:t>    classify as “rights in land” </a:t>
            </a:r>
            <a:r>
              <a:rPr lang="en-US" sz="2400" b="1" dirty="0"/>
              <a:t>came later, and are </a:t>
            </a:r>
            <a:r>
              <a:rPr lang="en-US" sz="2400" b="1" dirty="0" smtClean="0"/>
              <a:t>a much</a:t>
            </a:r>
          </a:p>
          <a:p>
            <a:pPr>
              <a:defRPr/>
            </a:pPr>
            <a:r>
              <a:rPr lang="en-US" sz="2400" b="1" dirty="0" smtClean="0"/>
              <a:t>    more </a:t>
            </a:r>
            <a:r>
              <a:rPr lang="en-US" sz="2400" b="1" dirty="0"/>
              <a:t>recent development of mature legal systems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 The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200" b="1" i="1" dirty="0" smtClean="0">
                <a:solidFill>
                  <a:schemeClr val="accent1">
                    <a:lumMod val="25000"/>
                  </a:schemeClr>
                </a:solidFill>
              </a:rPr>
              <a:t>  </a:t>
            </a:r>
            <a:r>
              <a:rPr lang="en-US" sz="2200" b="1" i="1" dirty="0">
                <a:solidFill>
                  <a:srgbClr val="002060"/>
                </a:solidFill>
              </a:rPr>
              <a:t>T</a:t>
            </a:r>
            <a:r>
              <a:rPr lang="en-US" sz="2200" b="1" i="1" dirty="0" smtClean="0">
                <a:solidFill>
                  <a:srgbClr val="002060"/>
                </a:solidFill>
              </a:rPr>
              <a:t>he law’s recognition of </a:t>
            </a:r>
            <a:r>
              <a:rPr lang="en-US" sz="2200" b="1" i="1" dirty="0">
                <a:solidFill>
                  <a:srgbClr val="002060"/>
                </a:solidFill>
              </a:rPr>
              <a:t>rights in </a:t>
            </a:r>
            <a:r>
              <a:rPr lang="en-US" sz="2200" b="1" i="1" dirty="0" smtClean="0">
                <a:solidFill>
                  <a:srgbClr val="002060"/>
                </a:solidFill>
              </a:rPr>
              <a:t>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 smtClean="0"/>
              <a:t>       </a:t>
            </a:r>
            <a:r>
              <a:rPr lang="en-US" sz="2400" b="1" i="1" dirty="0" smtClean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 Ancient </a:t>
            </a:r>
            <a:r>
              <a:rPr lang="en-US" sz="2400" b="1" dirty="0"/>
              <a:t>Law saw property and people as associations</a:t>
            </a:r>
            <a:r>
              <a:rPr lang="en-US" sz="2400" b="1" dirty="0" smtClean="0"/>
              <a:t>,</a:t>
            </a:r>
          </a:p>
          <a:p>
            <a:pPr>
              <a:defRPr/>
            </a:pPr>
            <a:r>
              <a:rPr lang="en-US" sz="2400" b="1" dirty="0" smtClean="0"/>
              <a:t>   </a:t>
            </a:r>
            <a:r>
              <a:rPr lang="en-US" sz="2400" b="1" dirty="0"/>
              <a:t>as </a:t>
            </a:r>
            <a:r>
              <a:rPr lang="en-US" sz="2400" b="1" dirty="0" smtClean="0"/>
              <a:t>merely a factor of being </a:t>
            </a:r>
            <a:r>
              <a:rPr lang="en-US" sz="2400" b="1" dirty="0"/>
              <a:t>in proximity to the land </a:t>
            </a:r>
            <a:r>
              <a:rPr lang="en-US" sz="2400" b="1" dirty="0" smtClean="0"/>
              <a:t>or</a:t>
            </a:r>
          </a:p>
          <a:p>
            <a:pPr>
              <a:defRPr/>
            </a:pPr>
            <a:r>
              <a:rPr lang="en-US" sz="2400" b="1" dirty="0" smtClean="0"/>
              <a:t>  object</a:t>
            </a:r>
            <a:r>
              <a:rPr lang="en-US" sz="2400" b="1" dirty="0"/>
              <a:t>.</a:t>
            </a:r>
          </a:p>
          <a:p>
            <a:pPr>
              <a:defRPr/>
            </a:pPr>
            <a:endParaRPr lang="en-US" sz="24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 Indeed</a:t>
            </a:r>
            <a:r>
              <a:rPr lang="en-US" sz="2400" b="1" dirty="0"/>
              <a:t>, Roman law had no actual word for </a:t>
            </a:r>
            <a:r>
              <a:rPr lang="en-US" sz="2400" b="1" dirty="0" smtClean="0"/>
              <a:t>what we call</a:t>
            </a:r>
          </a:p>
          <a:p>
            <a:pPr>
              <a:defRPr/>
            </a:pPr>
            <a:r>
              <a:rPr lang="en-US" sz="2400" b="1" dirty="0" smtClean="0"/>
              <a:t>  “ownership”. </a:t>
            </a:r>
          </a:p>
          <a:p>
            <a:pPr>
              <a:defRPr/>
            </a:pPr>
            <a:endParaRPr lang="en-US" sz="2400" b="1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 The </a:t>
            </a:r>
            <a:r>
              <a:rPr lang="en-US" sz="2400" b="1" dirty="0"/>
              <a:t>word </a:t>
            </a:r>
            <a:r>
              <a:rPr lang="en-US" sz="2400" b="1" dirty="0" smtClean="0"/>
              <a:t>“ownership” does </a:t>
            </a:r>
            <a:r>
              <a:rPr lang="en-US" sz="2400" b="1" dirty="0"/>
              <a:t>not </a:t>
            </a:r>
            <a:r>
              <a:rPr lang="en-US" sz="2400" b="1" dirty="0" smtClean="0"/>
              <a:t>appear </a:t>
            </a:r>
            <a:r>
              <a:rPr lang="en-US" sz="2400" b="1" dirty="0"/>
              <a:t>in </a:t>
            </a:r>
            <a:r>
              <a:rPr lang="en-US" sz="2400" b="1" dirty="0" smtClean="0"/>
              <a:t>English</a:t>
            </a:r>
          </a:p>
          <a:p>
            <a:pPr>
              <a:defRPr/>
            </a:pPr>
            <a:r>
              <a:rPr lang="en-US" sz="2400" b="1" dirty="0" smtClean="0"/>
              <a:t>   </a:t>
            </a:r>
            <a:r>
              <a:rPr lang="en-US" sz="2400" b="1" dirty="0"/>
              <a:t>Common law </a:t>
            </a:r>
            <a:r>
              <a:rPr lang="en-US" sz="2400" b="1" dirty="0" smtClean="0"/>
              <a:t>decisions until </a:t>
            </a:r>
            <a:r>
              <a:rPr lang="en-US" sz="2400" b="1" dirty="0"/>
              <a:t>1583.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10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000" b="1" dirty="0"/>
              <a:t>       </a:t>
            </a:r>
            <a:r>
              <a:rPr lang="en-US" sz="2000" b="1" i="1" dirty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800" b="1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 smtClean="0"/>
              <a:t>Nonetheless</a:t>
            </a:r>
            <a:r>
              <a:rPr lang="en-US" sz="1700" dirty="0"/>
              <a:t>, Property has been a fundamental concept of the earliest legal systems.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People have been concerned with property, and its uses, and their law has recognized its importance and value, since man came down from the trees.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Accordingly, in the earliest societies, their concept of property, can best be understood, through the perspective of a </a:t>
            </a:r>
            <a:r>
              <a:rPr lang="en-US" sz="1700" dirty="0" err="1"/>
              <a:t>Hohfeldian</a:t>
            </a:r>
            <a:r>
              <a:rPr lang="en-US" sz="1700" dirty="0"/>
              <a:t> analysis.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8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000" b="1" i="1" dirty="0"/>
              <a:t>Wesley Newcomb </a:t>
            </a:r>
            <a:r>
              <a:rPr lang="en-US" sz="2000" b="1" i="1" dirty="0" err="1"/>
              <a:t>Hohfeld</a:t>
            </a:r>
            <a:r>
              <a:rPr lang="en-US" sz="2000" b="1" i="1" dirty="0"/>
              <a:t> (1879 -1918) </a:t>
            </a:r>
            <a:endParaRPr lang="en-US" sz="20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A Professor of Jurisprudence (the philosophy of the law). 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During his life he published several influential law journal articles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regarding the philosophy of property.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His famous book, the Fundamental Legal Conceptions of Property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was derived from two articles in the Yale Law Journal (1913) and (1917),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and set forth his famous property analysis whereby property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is seen as an object in connection with a complex web of social relations,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with these relations establishing a limiting and defined relationship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between the person and the object.</a:t>
            </a:r>
            <a:endParaRPr lang="en-US" sz="1700" b="1" dirty="0">
              <a:solidFill>
                <a:srgbClr val="0033CC"/>
              </a:solidFill>
            </a:endParaRPr>
          </a:p>
        </p:txBody>
      </p:sp>
      <p:pic>
        <p:nvPicPr>
          <p:cNvPr id="14342" name="Picture 4" descr="http://www.law.yale.edu/images/cbl/hohfeld.jpg"/>
          <p:cNvPicPr>
            <a:picLocks noChangeAspect="1" noChangeArrowheads="1"/>
          </p:cNvPicPr>
          <p:nvPr/>
        </p:nvPicPr>
        <p:blipFill>
          <a:blip r:embed="rId3" cstate="print">
            <a:lum contrast="36000"/>
          </a:blip>
          <a:srcRect/>
          <a:stretch>
            <a:fillRect/>
          </a:stretch>
        </p:blipFill>
        <p:spPr bwMode="auto">
          <a:xfrm>
            <a:off x="7467600" y="4038600"/>
            <a:ext cx="12668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10799999" rev="0"/>
            </a:camera>
            <a:lightRig rig="threePt" dir="t"/>
          </a:scene3d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0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spcBef>
                <a:spcPts val="0"/>
              </a:spcBef>
              <a:defRPr/>
            </a:pPr>
            <a:r>
              <a:rPr lang="en-US" sz="2000" b="1" dirty="0" smtClean="0"/>
              <a:t>       </a:t>
            </a:r>
            <a:r>
              <a:rPr lang="en-US" sz="2000" b="1" i="1" dirty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b="1" dirty="0"/>
              <a:t>It is in this interrelationship between law and property, that it can be seen </a:t>
            </a:r>
          </a:p>
          <a:p>
            <a:pPr>
              <a:defRPr/>
            </a:pPr>
            <a:r>
              <a:rPr lang="en-US" b="1" dirty="0"/>
              <a:t>that one of the reasons law was developed in the first place, </a:t>
            </a:r>
          </a:p>
          <a:p>
            <a:pPr>
              <a:defRPr/>
            </a:pPr>
            <a:r>
              <a:rPr lang="en-US" b="1" dirty="0"/>
              <a:t>was to protect property rights and resolve property disputes.  </a:t>
            </a:r>
          </a:p>
          <a:p>
            <a:pPr>
              <a:defRPr/>
            </a:pPr>
            <a:endParaRPr lang="en-US" sz="1000" b="1" dirty="0"/>
          </a:p>
          <a:p>
            <a:pPr>
              <a:defRPr/>
            </a:pPr>
            <a:r>
              <a:rPr lang="en-US" b="1" dirty="0"/>
              <a:t>It is to this understanding that Bentham speaks when he says, </a:t>
            </a:r>
          </a:p>
          <a:p>
            <a:pPr>
              <a:defRPr/>
            </a:pPr>
            <a:endParaRPr lang="en-US" sz="1000" dirty="0"/>
          </a:p>
          <a:p>
            <a:pPr algn="just">
              <a:defRPr/>
            </a:pPr>
            <a:r>
              <a:rPr lang="en-US" sz="2400" b="1" dirty="0">
                <a:solidFill>
                  <a:srgbClr val="0033CC"/>
                </a:solidFill>
              </a:rPr>
              <a:t>“Property and law are born together, and die together. Before laws were made, there was no property; </a:t>
            </a:r>
            <a:endParaRPr lang="en-US" sz="2400" b="1" dirty="0" smtClean="0">
              <a:solidFill>
                <a:srgbClr val="0033CC"/>
              </a:solidFill>
            </a:endParaRPr>
          </a:p>
          <a:p>
            <a:pPr algn="just"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take </a:t>
            </a:r>
            <a:r>
              <a:rPr lang="en-US" sz="2400" b="1" dirty="0">
                <a:solidFill>
                  <a:srgbClr val="0033CC"/>
                </a:solidFill>
              </a:rPr>
              <a:t>away laws, and property ceases.” 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b="1" dirty="0"/>
              <a:t>This concept applies across the legal spectrum of all </a:t>
            </a:r>
            <a:r>
              <a:rPr lang="en-US" b="1" dirty="0" smtClean="0"/>
              <a:t>property:</a:t>
            </a:r>
          </a:p>
          <a:p>
            <a:pPr>
              <a:defRPr/>
            </a:pPr>
            <a:endParaRPr lang="en-US" sz="1000" b="1" dirty="0"/>
          </a:p>
          <a:p>
            <a:pPr>
              <a:defRPr/>
            </a:pPr>
            <a:r>
              <a:rPr lang="en-US" b="1" dirty="0" smtClean="0"/>
              <a:t>Personal, Real and Intellectual</a:t>
            </a:r>
          </a:p>
          <a:p>
            <a:pPr>
              <a:defRPr/>
            </a:pPr>
            <a:r>
              <a:rPr lang="en-US" b="1" dirty="0" smtClean="0"/>
              <a:t> </a:t>
            </a:r>
            <a:endParaRPr lang="en-US" sz="48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228600" y="1066800"/>
            <a:ext cx="8686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  <a:endParaRPr lang="en-US" sz="24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/>
              <a:t>Like all property, interests in land are a collection of </a:t>
            </a:r>
            <a:r>
              <a:rPr lang="en-US" sz="2000" b="1" dirty="0" smtClean="0"/>
              <a:t>rights.</a:t>
            </a:r>
            <a:endParaRPr lang="en-US" sz="700" b="1" dirty="0" smtClean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700" b="1" dirty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 smtClean="0"/>
              <a:t>Interests in Land are the vehicles for the exercise of these rights.</a:t>
            </a:r>
            <a:endParaRPr lang="en-US" sz="2000" b="1" dirty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900" b="1" dirty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 smtClean="0"/>
              <a:t>To understand “Interests </a:t>
            </a:r>
            <a:r>
              <a:rPr lang="en-US" sz="2000" b="1" dirty="0"/>
              <a:t>in </a:t>
            </a:r>
            <a:r>
              <a:rPr lang="en-US" sz="2000" b="1" dirty="0" smtClean="0"/>
              <a:t>Land”, they </a:t>
            </a:r>
            <a:r>
              <a:rPr lang="en-US" sz="2000" b="1" dirty="0"/>
              <a:t>need to be seen through the prism of: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r>
              <a:rPr lang="en-US" b="1" i="1" dirty="0">
                <a:solidFill>
                  <a:srgbClr val="0033CC"/>
                </a:solidFill>
              </a:rPr>
              <a:t>Possession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r>
              <a:rPr lang="en-US" b="1" i="1" dirty="0" smtClean="0">
                <a:solidFill>
                  <a:srgbClr val="0033CC"/>
                </a:solidFill>
              </a:rPr>
              <a:t>Time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10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i="1" dirty="0"/>
              <a:t>Two Major Questions</a:t>
            </a:r>
          </a:p>
          <a:p>
            <a:pPr marL="609600" indent="-609600">
              <a:spcBef>
                <a:spcPct val="20000"/>
              </a:spcBef>
            </a:pPr>
            <a:endParaRPr lang="en-US" sz="600" b="1" i="1" dirty="0">
              <a:solidFill>
                <a:schemeClr val="hlink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rgbClr val="CC0000"/>
                </a:solidFill>
              </a:rPr>
              <a:t>Possession</a:t>
            </a:r>
            <a:r>
              <a:rPr lang="en-US" sz="2000" b="1" dirty="0">
                <a:solidFill>
                  <a:srgbClr val="0033CC"/>
                </a:solidFill>
              </a:rPr>
              <a:t> – Does the interest allow possession of the realty?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rgbClr val="CC0000"/>
                </a:solidFill>
              </a:rPr>
              <a:t>Time</a:t>
            </a:r>
            <a:r>
              <a:rPr lang="en-US" sz="2000" b="1" dirty="0">
                <a:solidFill>
                  <a:srgbClr val="0033CC"/>
                </a:solidFill>
              </a:rPr>
              <a:t> – What time will the interest in the property be executed?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/>
              <a:t> </a:t>
            </a:r>
            <a:r>
              <a:rPr lang="en-US" sz="2800" b="1" dirty="0" smtClean="0"/>
              <a:t>     </a:t>
            </a:r>
            <a:r>
              <a:rPr lang="en-US" sz="2800" b="1" dirty="0" smtClean="0">
                <a:solidFill>
                  <a:srgbClr val="C00000"/>
                </a:solidFill>
              </a:rPr>
              <a:t>The </a:t>
            </a:r>
            <a:r>
              <a:rPr lang="en-US" sz="2800" b="1" dirty="0">
                <a:solidFill>
                  <a:srgbClr val="C00000"/>
                </a:solidFill>
              </a:rPr>
              <a:t>Nature of Interests in Real Property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pic>
        <p:nvPicPr>
          <p:cNvPr id="18437" name="Picture 6" descr="http://images2.fanpop.com/images/photos/8300000/Terra-Firma-2-phantom-brave-8372362-538-4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2057400"/>
            <a:ext cx="5124450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838200"/>
            <a:ext cx="8534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2060"/>
                </a:solidFill>
              </a:rPr>
              <a:t>	So just what is an </a:t>
            </a:r>
            <a:r>
              <a:rPr lang="en-US" sz="2400" b="1" i="1" dirty="0">
                <a:solidFill>
                  <a:srgbClr val="002060"/>
                </a:solidFill>
              </a:rPr>
              <a:t>“Interest in Land” ?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1" dirty="0"/>
              <a:t>Interests in Land </a:t>
            </a:r>
            <a:r>
              <a:rPr lang="en-US" sz="2400" b="1" dirty="0"/>
              <a:t>relate to your </a:t>
            </a:r>
            <a:r>
              <a:rPr lang="en-US" sz="2400" b="1" i="1" dirty="0"/>
              <a:t>Collection of Rights</a:t>
            </a:r>
            <a:r>
              <a:rPr lang="en-US" sz="2400" b="1" dirty="0"/>
              <a:t>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/>
              <a:t>	with respect to the Real Property in question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rgbClr val="C00000"/>
                </a:solidFill>
              </a:rPr>
              <a:t>Real Property </a:t>
            </a:r>
            <a:r>
              <a:rPr lang="en-US" sz="2000" b="1" dirty="0"/>
              <a:t>has always been held as: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Special,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Distinct,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Unique, and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Valuable in the law.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        The law has </a:t>
            </a:r>
            <a:r>
              <a:rPr lang="en-US" sz="2000" b="1" dirty="0" smtClean="0"/>
              <a:t>thus long </a:t>
            </a:r>
            <a:r>
              <a:rPr lang="en-US" sz="2000" b="1" dirty="0"/>
              <a:t>recognized </a:t>
            </a:r>
            <a:r>
              <a:rPr lang="en-US" sz="2000" b="1" dirty="0" smtClean="0"/>
              <a:t>that </a:t>
            </a:r>
            <a:r>
              <a:rPr lang="en-US" sz="2000" b="1" dirty="0"/>
              <a:t>Rights in </a:t>
            </a:r>
            <a:r>
              <a:rPr lang="en-US" sz="2000" b="1" dirty="0" smtClean="0"/>
              <a:t>Real </a:t>
            </a:r>
            <a:r>
              <a:rPr lang="en-US" sz="2000" b="1" dirty="0"/>
              <a:t>Property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	are to be viewed as </a:t>
            </a:r>
            <a:r>
              <a:rPr lang="en-US" sz="2000" b="1" i="1" dirty="0"/>
              <a:t>Extensive</a:t>
            </a:r>
            <a:r>
              <a:rPr lang="en-US" sz="2000" b="1" dirty="0"/>
              <a:t> and </a:t>
            </a:r>
            <a:r>
              <a:rPr lang="en-US" sz="2000" b="1" i="1" dirty="0"/>
              <a:t>Severable</a:t>
            </a:r>
            <a:r>
              <a:rPr lang="en-US" sz="2000" b="1" dirty="0"/>
              <a:t>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	and as such, can also be </a:t>
            </a:r>
            <a:r>
              <a:rPr lang="en-US" sz="2000" b="1" dirty="0" smtClean="0"/>
              <a:t>significantly limited through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i="1" dirty="0"/>
              <a:t>	</a:t>
            </a:r>
            <a:r>
              <a:rPr lang="en-US" sz="2000" b="1" dirty="0" smtClean="0"/>
              <a:t>its </a:t>
            </a:r>
            <a:r>
              <a:rPr lang="en-US" sz="2000" b="1" i="1" dirty="0" smtClean="0"/>
              <a:t>Transference</a:t>
            </a:r>
            <a:r>
              <a:rPr lang="en-US" sz="2000" b="1" dirty="0"/>
              <a:t>, </a:t>
            </a:r>
            <a:r>
              <a:rPr lang="en-US" sz="2000" b="1" dirty="0" smtClean="0"/>
              <a:t>from </a:t>
            </a:r>
            <a:r>
              <a:rPr lang="en-US" sz="2000" b="1" dirty="0"/>
              <a:t>the original owner.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2060"/>
                </a:solidFill>
              </a:rPr>
              <a:t>	So just what is an </a:t>
            </a:r>
            <a:r>
              <a:rPr lang="en-US" sz="2400" b="1" i="1" dirty="0">
                <a:solidFill>
                  <a:srgbClr val="002060"/>
                </a:solidFill>
              </a:rPr>
              <a:t>“Interest in Land” ?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b="1" dirty="0" smtClean="0"/>
              <a:t>So if </a:t>
            </a:r>
            <a:r>
              <a:rPr lang="en-US" sz="2000" b="1" i="1" dirty="0" smtClean="0"/>
              <a:t>Interests </a:t>
            </a:r>
            <a:r>
              <a:rPr lang="en-US" sz="2000" b="1" i="1" dirty="0"/>
              <a:t>in Land </a:t>
            </a:r>
            <a:r>
              <a:rPr lang="en-US" sz="2000" b="1" dirty="0"/>
              <a:t>relate to your </a:t>
            </a:r>
            <a:r>
              <a:rPr lang="en-US" sz="2000" b="1" i="1" dirty="0"/>
              <a:t>Collection of Rights</a:t>
            </a:r>
            <a:r>
              <a:rPr lang="en-US" sz="2000" b="1" dirty="0"/>
              <a:t>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	with respect to the Real Property in </a:t>
            </a:r>
            <a:r>
              <a:rPr lang="en-US" sz="2000" b="1" dirty="0" smtClean="0"/>
              <a:t>question, what are they: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/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 smtClean="0"/>
              <a:t>			</a:t>
            </a:r>
            <a:r>
              <a:rPr lang="en-US" sz="2800" b="1" i="1" dirty="0" err="1" smtClean="0">
                <a:solidFill>
                  <a:srgbClr val="C00000"/>
                </a:solidFill>
              </a:rPr>
              <a:t>EPUT</a:t>
            </a:r>
            <a:r>
              <a:rPr lang="en-US" sz="2800" b="1" i="1" dirty="0" smtClean="0">
                <a:solidFill>
                  <a:srgbClr val="C00000"/>
                </a:solidFill>
              </a:rPr>
              <a:t> – with an Added T</a:t>
            </a:r>
            <a:endParaRPr lang="en-US" sz="2800" b="1" i="1" dirty="0">
              <a:solidFill>
                <a:srgbClr val="C00000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000" b="1" dirty="0">
                <a:solidFill>
                  <a:srgbClr val="0033CC"/>
                </a:solidFill>
              </a:rPr>
              <a:t>	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b="1" i="1" dirty="0" smtClean="0"/>
              <a:t>Accordingly, These </a:t>
            </a:r>
            <a:r>
              <a:rPr lang="en-US" sz="2000" b="1" i="1" dirty="0"/>
              <a:t>Rights, and their Limitations,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i="1" dirty="0"/>
              <a:t>	of an Interest in Land, include</a:t>
            </a:r>
            <a:r>
              <a:rPr lang="en-US" sz="2000" b="1" i="1" dirty="0" smtClean="0"/>
              <a:t>: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700" b="1" i="1" dirty="0"/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Exclusion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Possession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Use; and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Transfer; as well as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Time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2060"/>
                </a:solidFill>
              </a:rPr>
              <a:t>	So just what is an </a:t>
            </a:r>
            <a:r>
              <a:rPr lang="en-US" sz="2400" b="1" i="1" dirty="0">
                <a:solidFill>
                  <a:srgbClr val="002060"/>
                </a:solidFill>
              </a:rPr>
              <a:t>“Interest in Land” ?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 smtClean="0"/>
              <a:t>As </a:t>
            </a:r>
            <a:r>
              <a:rPr lang="en-US" sz="2000" b="1" i="1" dirty="0" smtClean="0"/>
              <a:t>Interests </a:t>
            </a:r>
            <a:r>
              <a:rPr lang="en-US" sz="2000" b="1" i="1" dirty="0"/>
              <a:t>in Land </a:t>
            </a:r>
            <a:r>
              <a:rPr lang="en-US" sz="2000" b="1" dirty="0"/>
              <a:t>relate to your </a:t>
            </a:r>
            <a:r>
              <a:rPr lang="en-US" sz="2000" b="1" i="1" dirty="0"/>
              <a:t>Collection of Rights</a:t>
            </a:r>
            <a:r>
              <a:rPr lang="en-US" sz="2000" b="1" dirty="0"/>
              <a:t> 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/>
              <a:t>	</a:t>
            </a:r>
            <a:r>
              <a:rPr lang="en-US" sz="2000" b="1" dirty="0" smtClean="0"/>
              <a:t>how do we know the extent of these rights (the interest)?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endParaRPr lang="en-US" sz="1000" b="1" dirty="0"/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 smtClean="0"/>
              <a:t>To </a:t>
            </a:r>
            <a:r>
              <a:rPr lang="en-US" sz="2000" b="1" dirty="0"/>
              <a:t>determine the rights and limitations conveyed, </a:t>
            </a:r>
            <a:endParaRPr lang="en-US" sz="2000" b="1" dirty="0" smtClean="0"/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 smtClean="0"/>
              <a:t>	under this </a:t>
            </a:r>
            <a:r>
              <a:rPr lang="en-US" sz="2000" b="1" i="1" dirty="0" smtClean="0"/>
              <a:t>Collection of Rights,</a:t>
            </a:r>
            <a:r>
              <a:rPr lang="en-US" sz="2000" b="1" dirty="0" smtClean="0"/>
              <a:t> it </a:t>
            </a:r>
            <a:r>
              <a:rPr lang="en-US" sz="2000" b="1" dirty="0"/>
              <a:t>is necessary </a:t>
            </a:r>
            <a:endParaRPr lang="en-US" sz="2000" b="1" dirty="0" smtClean="0"/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/>
              <a:t>	</a:t>
            </a:r>
            <a:r>
              <a:rPr lang="en-US" sz="2000" b="1" dirty="0" smtClean="0"/>
              <a:t>to think in </a:t>
            </a:r>
            <a:r>
              <a:rPr lang="en-US" sz="2000" b="1" dirty="0"/>
              <a:t>terms </a:t>
            </a:r>
            <a:r>
              <a:rPr lang="en-US" sz="2000" b="1" dirty="0" smtClean="0"/>
              <a:t>of: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endParaRPr lang="en-US" sz="1000" b="1" i="1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i="1" dirty="0" smtClean="0">
                <a:solidFill>
                  <a:srgbClr val="FF0000"/>
                </a:solidFill>
              </a:rPr>
              <a:t>	</a:t>
            </a:r>
            <a:r>
              <a:rPr lang="en-US" sz="2000" b="1" i="1" dirty="0" smtClean="0">
                <a:solidFill>
                  <a:srgbClr val="0033CC"/>
                </a:solidFill>
              </a:rPr>
              <a:t>1. Titled “Fee” Ownership</a:t>
            </a:r>
            <a:r>
              <a:rPr lang="en-US" sz="2000" b="1" i="1" dirty="0">
                <a:solidFill>
                  <a:srgbClr val="0033CC"/>
                </a:solidFill>
              </a:rPr>
              <a:t>, and </a:t>
            </a:r>
            <a:endParaRPr lang="en-US" sz="2000" b="1" i="1" dirty="0" smtClean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i="1" dirty="0">
                <a:solidFill>
                  <a:srgbClr val="0033CC"/>
                </a:solidFill>
              </a:rPr>
              <a:t>	</a:t>
            </a:r>
            <a:r>
              <a:rPr lang="en-US" sz="2000" b="1" i="1" dirty="0" smtClean="0">
                <a:solidFill>
                  <a:srgbClr val="0033CC"/>
                </a:solidFill>
              </a:rPr>
              <a:t>2. Limitations </a:t>
            </a:r>
            <a:r>
              <a:rPr lang="en-US" sz="2000" b="1" i="1" dirty="0">
                <a:solidFill>
                  <a:srgbClr val="0033CC"/>
                </a:solidFill>
              </a:rPr>
              <a:t>on </a:t>
            </a:r>
            <a:r>
              <a:rPr lang="en-US" sz="2000" b="1" i="1" dirty="0" smtClean="0">
                <a:solidFill>
                  <a:srgbClr val="0033CC"/>
                </a:solidFill>
              </a:rPr>
              <a:t>Titled “Fee” Ownership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endParaRPr lang="en-US" sz="1000" b="1" i="1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 smtClean="0"/>
              <a:t>The </a:t>
            </a:r>
            <a:r>
              <a:rPr lang="en-US" sz="2000" b="1" dirty="0"/>
              <a:t>inherent value of Real Property </a:t>
            </a:r>
            <a:r>
              <a:rPr lang="en-US" sz="2000" b="1" dirty="0" smtClean="0"/>
              <a:t>has </a:t>
            </a:r>
            <a:r>
              <a:rPr lang="en-US" sz="2000" b="1" dirty="0"/>
              <a:t>led to </a:t>
            </a:r>
            <a:r>
              <a:rPr lang="en-US" sz="2000" b="1" i="1" dirty="0">
                <a:solidFill>
                  <a:srgbClr val="C00000"/>
                </a:solidFill>
              </a:rPr>
              <a:t>complex legal rules </a:t>
            </a:r>
            <a:r>
              <a:rPr lang="en-US" sz="2000" b="1" dirty="0" smtClean="0"/>
              <a:t>to </a:t>
            </a:r>
            <a:r>
              <a:rPr lang="en-US" sz="2000" b="1" dirty="0"/>
              <a:t>provide these rights and limitations </a:t>
            </a:r>
            <a:r>
              <a:rPr lang="en-US" sz="2000" b="1" dirty="0" smtClean="0"/>
              <a:t>and </a:t>
            </a:r>
            <a:r>
              <a:rPr lang="en-US" sz="2000" b="1" dirty="0"/>
              <a:t>their conveyance</a:t>
            </a:r>
            <a:r>
              <a:rPr lang="en-US" sz="2000" b="1" dirty="0" smtClean="0"/>
              <a:t>.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1000" b="1" dirty="0"/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 smtClean="0"/>
              <a:t>The effect of these </a:t>
            </a:r>
            <a:r>
              <a:rPr lang="en-US" sz="2000" b="1" i="1" dirty="0" smtClean="0">
                <a:solidFill>
                  <a:srgbClr val="C00000"/>
                </a:solidFill>
              </a:rPr>
              <a:t>complex legal rules </a:t>
            </a:r>
            <a:r>
              <a:rPr lang="en-US" sz="2000" b="1" dirty="0" smtClean="0"/>
              <a:t>can be seen in the Deed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 smtClean="0"/>
              <a:t>	which is the instrument that conveys the extent of titled ownership</a:t>
            </a:r>
            <a:endParaRPr lang="en-US" sz="2000" b="1" dirty="0"/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 – Language in the Deed</a:t>
            </a:r>
            <a:endParaRPr lang="en-US" sz="28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The concept of </a:t>
            </a:r>
            <a:r>
              <a:rPr lang="en-US" sz="2000" b="1" dirty="0" smtClean="0"/>
              <a:t>Fee</a:t>
            </a:r>
            <a:r>
              <a:rPr lang="en-US" sz="2000" dirty="0" smtClean="0"/>
              <a:t> had its origins in Feudalism.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It is a designation of the extent of one’s </a:t>
            </a:r>
            <a:r>
              <a:rPr lang="en-US" sz="2000" b="1" dirty="0" smtClean="0"/>
              <a:t>rights in real property</a:t>
            </a:r>
            <a:r>
              <a:rPr lang="en-US" sz="2000" dirty="0" smtClean="0"/>
              <a:t>.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Under </a:t>
            </a:r>
            <a:r>
              <a:rPr lang="en-US" sz="2000" dirty="0"/>
              <a:t>Common Law, the King </a:t>
            </a:r>
            <a:r>
              <a:rPr lang="en-US" sz="2000" dirty="0" smtClean="0"/>
              <a:t>had </a:t>
            </a:r>
            <a:r>
              <a:rPr lang="en-US" sz="2000" b="1" i="1" dirty="0" smtClean="0"/>
              <a:t>“radical title”</a:t>
            </a:r>
            <a:r>
              <a:rPr lang="en-US" sz="2000" b="1" dirty="0" smtClean="0"/>
              <a:t> </a:t>
            </a:r>
            <a:r>
              <a:rPr lang="en-US" sz="2000" dirty="0" smtClean="0"/>
              <a:t>or </a:t>
            </a:r>
            <a:r>
              <a:rPr lang="en-US" sz="2000" b="1" dirty="0" smtClean="0"/>
              <a:t>“</a:t>
            </a:r>
            <a:r>
              <a:rPr lang="en-US" sz="2000" b="1" i="1" dirty="0" smtClean="0"/>
              <a:t>allodium</a:t>
            </a:r>
            <a:r>
              <a:rPr lang="en-US" sz="2000" b="1" dirty="0" smtClean="0"/>
              <a:t>”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over </a:t>
            </a:r>
            <a:r>
              <a:rPr lang="en-US" sz="2000" dirty="0"/>
              <a:t>all English </a:t>
            </a:r>
            <a:r>
              <a:rPr lang="en-US" sz="2000" dirty="0" smtClean="0"/>
              <a:t>lands.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 smtClean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This meant </a:t>
            </a:r>
            <a:r>
              <a:rPr lang="en-US" sz="2000" dirty="0"/>
              <a:t>that he was the </a:t>
            </a:r>
            <a:r>
              <a:rPr lang="en-US" sz="2000" dirty="0" smtClean="0"/>
              <a:t>ultimate </a:t>
            </a:r>
            <a:r>
              <a:rPr lang="en-US" sz="2000" b="1" i="1" dirty="0" smtClean="0"/>
              <a:t>"owner</a:t>
            </a:r>
            <a:r>
              <a:rPr lang="en-US" sz="2000" b="1" i="1" dirty="0"/>
              <a:t>"</a:t>
            </a:r>
            <a:r>
              <a:rPr lang="en-US" sz="2000" b="1" dirty="0"/>
              <a:t> </a:t>
            </a:r>
            <a:r>
              <a:rPr lang="en-US" sz="2000" dirty="0"/>
              <a:t> of all Real Property.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As the ultimate “owner” of all English lands,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the </a:t>
            </a:r>
            <a:r>
              <a:rPr lang="en-US" sz="2000" dirty="0"/>
              <a:t>King, </a:t>
            </a:r>
            <a:r>
              <a:rPr lang="en-US" sz="2000" dirty="0" smtClean="0"/>
              <a:t>could</a:t>
            </a:r>
            <a:r>
              <a:rPr lang="en-US" sz="2000" dirty="0"/>
              <a:t> </a:t>
            </a:r>
            <a:r>
              <a:rPr lang="en-US" sz="2000" dirty="0" smtClean="0"/>
              <a:t>grant to a subject,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an </a:t>
            </a:r>
            <a:r>
              <a:rPr lang="en-US" sz="2000" b="1" dirty="0" smtClean="0"/>
              <a:t>“</a:t>
            </a:r>
            <a:r>
              <a:rPr lang="en-US" sz="2000" b="1" i="1" dirty="0" smtClean="0"/>
              <a:t>estate in land</a:t>
            </a:r>
            <a:r>
              <a:rPr lang="en-US" sz="2000" b="1" dirty="0" smtClean="0"/>
              <a:t>”</a:t>
            </a:r>
            <a:r>
              <a:rPr lang="en-US" sz="2000" dirty="0" smtClean="0"/>
              <a:t>, </a:t>
            </a:r>
            <a:r>
              <a:rPr lang="en-US" sz="2000" dirty="0"/>
              <a:t>which </a:t>
            </a:r>
            <a:r>
              <a:rPr lang="en-US" sz="2000" dirty="0" smtClean="0"/>
              <a:t>was as sub-ownership interest,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what </a:t>
            </a:r>
            <a:r>
              <a:rPr lang="en-US" sz="2000" dirty="0"/>
              <a:t>would be “owned and possessed” by the citizen granted the estate.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This </a:t>
            </a:r>
            <a:r>
              <a:rPr lang="en-US" sz="2000" dirty="0" smtClean="0"/>
              <a:t>estate so granted </a:t>
            </a:r>
            <a:r>
              <a:rPr lang="en-US" sz="2000" dirty="0"/>
              <a:t>was known as a </a:t>
            </a:r>
            <a:r>
              <a:rPr lang="en-US" sz="2000" dirty="0" smtClean="0"/>
              <a:t>“</a:t>
            </a:r>
            <a:r>
              <a:rPr lang="en-US" sz="2000" b="1" i="1" dirty="0" smtClean="0"/>
              <a:t>Fee</a:t>
            </a:r>
            <a:r>
              <a:rPr lang="en-US" sz="2000" dirty="0" smtClean="0"/>
              <a:t>”.  </a:t>
            </a:r>
            <a:r>
              <a:rPr lang="en-US" sz="2000" dirty="0"/>
              <a:t>The fee simple estate, also called "estate in fee simple" or "fee-simple title" and </a:t>
            </a:r>
            <a:r>
              <a:rPr lang="en-US" sz="2000" dirty="0" smtClean="0"/>
              <a:t>was often referred to </a:t>
            </a:r>
            <a:r>
              <a:rPr lang="en-US" sz="2000" dirty="0"/>
              <a:t>as a </a:t>
            </a:r>
            <a:r>
              <a:rPr lang="en-US" sz="2000" dirty="0" smtClean="0"/>
              <a:t>“</a:t>
            </a:r>
            <a:r>
              <a:rPr lang="en-US" sz="2000" b="1" i="1" dirty="0" smtClean="0"/>
              <a:t>freehold</a:t>
            </a:r>
            <a:r>
              <a:rPr lang="en-US" sz="2000" dirty="0" smtClean="0"/>
              <a:t>”.</a:t>
            </a:r>
            <a:endParaRPr lang="en-US" sz="20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66800"/>
            <a:ext cx="8686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752600"/>
            <a:ext cx="7696200" cy="4444294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000" b="1" dirty="0">
                <a:latin typeface="Arial" pitchFamily="34" charset="0"/>
              </a:rPr>
              <a:t>Last Class – We Had Our Midterm Exam:</a:t>
            </a:r>
          </a:p>
          <a:p>
            <a:pPr>
              <a:defRPr/>
            </a:pPr>
            <a:endParaRPr lang="en-US" sz="600" b="1" dirty="0">
              <a:latin typeface="Arial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6600"/>
                </a:solidFill>
              </a:rPr>
              <a:t>What </a:t>
            </a:r>
            <a:r>
              <a:rPr lang="en-US" sz="2400" b="1" dirty="0">
                <a:solidFill>
                  <a:srgbClr val="006600"/>
                </a:solidFill>
              </a:rPr>
              <a:t>We have Covered To Date: 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	- Introduction - Course Overview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History of American Law and Property Rights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Law of Property - Introduction</a:t>
            </a:r>
          </a:p>
          <a:p>
            <a:pPr>
              <a:defRPr/>
            </a:pPr>
            <a:r>
              <a:rPr lang="en-US" sz="1600" i="1" dirty="0"/>
              <a:t>                  - An Explanation of Terms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Law of Property - Personal Property I</a:t>
            </a:r>
          </a:p>
          <a:p>
            <a:pPr>
              <a:defRPr/>
            </a:pPr>
            <a:r>
              <a:rPr lang="en-US" sz="2000" i="1" dirty="0"/>
              <a:t> </a:t>
            </a:r>
            <a:r>
              <a:rPr lang="en-US" sz="1600" i="1" dirty="0"/>
              <a:t>                 - Ownership, Transfers and Gifts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Law of Property - Personal Property II</a:t>
            </a:r>
          </a:p>
          <a:p>
            <a:pPr>
              <a:defRPr/>
            </a:pPr>
            <a:r>
              <a:rPr lang="en-US" sz="1600" i="1" dirty="0"/>
              <a:t>                 - Liens, </a:t>
            </a:r>
            <a:r>
              <a:rPr lang="en-US" sz="1600" i="1" dirty="0" err="1"/>
              <a:t>Bailments</a:t>
            </a:r>
            <a:r>
              <a:rPr lang="en-US" sz="1600" i="1" dirty="0"/>
              <a:t> and Special Property Interests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Intellectual Property </a:t>
            </a:r>
          </a:p>
          <a:p>
            <a:pPr>
              <a:defRPr/>
            </a:pPr>
            <a:r>
              <a:rPr lang="en-US" sz="1600" b="1" i="1" dirty="0"/>
              <a:t>                  </a:t>
            </a:r>
            <a:r>
              <a:rPr lang="en-US" sz="1600" i="1" dirty="0"/>
              <a:t>- Patents, Trademarks &amp; </a:t>
            </a:r>
            <a:r>
              <a:rPr lang="en-US" sz="1600" i="1" dirty="0" smtClean="0"/>
              <a:t>Copyrights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C00000"/>
                </a:solidFill>
              </a:rPr>
              <a:t>	 </a:t>
            </a:r>
            <a:r>
              <a:rPr lang="en-US" sz="2000" b="1" dirty="0">
                <a:solidFill>
                  <a:srgbClr val="C00000"/>
                </a:solidFill>
              </a:rPr>
              <a:t>- </a:t>
            </a:r>
            <a:r>
              <a:rPr lang="en-US" sz="2000" b="1" dirty="0" smtClean="0">
                <a:solidFill>
                  <a:srgbClr val="C00000"/>
                </a:solidFill>
              </a:rPr>
              <a:t>The Criminal Law </a:t>
            </a:r>
            <a:endParaRPr lang="en-US" sz="2000" b="1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sz="1600" b="1" i="1" dirty="0"/>
              <a:t>                  </a:t>
            </a:r>
            <a:r>
              <a:rPr lang="en-US" sz="1600" i="1" dirty="0"/>
              <a:t>- </a:t>
            </a:r>
            <a:r>
              <a:rPr lang="en-US" sz="1600" i="1" dirty="0" smtClean="0"/>
              <a:t>Principles of Criminal Law and Common Law Felonies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 – Language in the Deed</a:t>
            </a:r>
            <a:endParaRPr lang="en-US" sz="28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In </a:t>
            </a:r>
            <a:r>
              <a:rPr lang="en-US" sz="2000" dirty="0"/>
              <a:t>the early period after the Norman conquest, </a:t>
            </a:r>
            <a:endParaRPr lang="en-US" sz="2000" dirty="0" smtClean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the </a:t>
            </a:r>
            <a:r>
              <a:rPr lang="en-US" sz="2000" dirty="0"/>
              <a:t>holder of an estate in fee simple could not sell it, </a:t>
            </a:r>
            <a:endParaRPr lang="en-US" sz="2000" dirty="0" smtClean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but </a:t>
            </a:r>
            <a:r>
              <a:rPr lang="en-US" sz="2000" dirty="0"/>
              <a:t>instead could only grant a subordinate fee simple estate </a:t>
            </a:r>
            <a:endParaRPr lang="en-US" sz="2000" dirty="0" smtClean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to </a:t>
            </a:r>
            <a:r>
              <a:rPr lang="en-US" sz="2000" dirty="0"/>
              <a:t>a third party in the same parcel of land, </a:t>
            </a:r>
            <a:endParaRPr lang="en-US" sz="2000" dirty="0" smtClean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a </a:t>
            </a:r>
            <a:r>
              <a:rPr lang="en-US" sz="2000" dirty="0"/>
              <a:t>process known as </a:t>
            </a:r>
            <a:r>
              <a:rPr lang="en-US" sz="2000" dirty="0" smtClean="0"/>
              <a:t>“</a:t>
            </a:r>
            <a:r>
              <a:rPr lang="en-US" sz="2000" dirty="0" err="1" smtClean="0"/>
              <a:t>subinfeudation</a:t>
            </a:r>
            <a:r>
              <a:rPr lang="en-US" sz="2000" dirty="0" smtClean="0"/>
              <a:t>”.  </a:t>
            </a:r>
            <a:endParaRPr lang="en-US" sz="2000" dirty="0"/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2000" dirty="0"/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The </a:t>
            </a:r>
            <a:r>
              <a:rPr lang="en-US" sz="2000" dirty="0" smtClean="0"/>
              <a:t>Statute of </a:t>
            </a:r>
            <a:r>
              <a:rPr lang="en-US" sz="2000" dirty="0" err="1" smtClean="0"/>
              <a:t>Quia</a:t>
            </a:r>
            <a:r>
              <a:rPr lang="en-US" sz="2000" dirty="0" smtClean="0"/>
              <a:t> </a:t>
            </a:r>
            <a:r>
              <a:rPr lang="en-US" sz="2000" dirty="0" err="1" smtClean="0"/>
              <a:t>Emptores</a:t>
            </a:r>
            <a:r>
              <a:rPr lang="en-US" sz="2000" dirty="0" smtClean="0"/>
              <a:t>,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adopted </a:t>
            </a:r>
            <a:r>
              <a:rPr lang="en-US" sz="2000" dirty="0"/>
              <a:t>in </a:t>
            </a:r>
            <a:r>
              <a:rPr lang="en-US" sz="2000" dirty="0" smtClean="0"/>
              <a:t>1290, </a:t>
            </a:r>
            <a:r>
              <a:rPr lang="en-US" sz="2000" dirty="0"/>
              <a:t>abolished </a:t>
            </a:r>
            <a:r>
              <a:rPr lang="en-US" sz="2000" dirty="0" err="1" smtClean="0"/>
              <a:t>subinfeudation</a:t>
            </a:r>
            <a:r>
              <a:rPr lang="en-US" sz="2000" dirty="0" smtClean="0"/>
              <a:t>.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2000" dirty="0"/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This Statute, another consequence and offshoot of the freedoms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inspired by the Magna </a:t>
            </a:r>
            <a:r>
              <a:rPr lang="en-US" sz="2000" dirty="0" err="1" smtClean="0"/>
              <a:t>Carta</a:t>
            </a:r>
            <a:r>
              <a:rPr lang="en-US" sz="2000" dirty="0" smtClean="0"/>
              <a:t>,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allowed </a:t>
            </a:r>
            <a:r>
              <a:rPr lang="en-US" sz="2000" dirty="0"/>
              <a:t>the sale of fee simple </a:t>
            </a:r>
            <a:r>
              <a:rPr lang="en-US" sz="2000" dirty="0" smtClean="0"/>
              <a:t>estates,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from which modern land transactions are derived.</a:t>
            </a:r>
            <a:endParaRPr lang="en-US" sz="2000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 – Language in the Deed</a:t>
            </a:r>
            <a:endParaRPr lang="en-US" sz="28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5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r>
              <a:rPr lang="en-US" dirty="0" smtClean="0"/>
              <a:t>As Deeds became the vehicle to transfer Real Property, the term “Fee” became the primary identifier of the rights in land conveyed.  A transfer will all possible rights was deemed </a:t>
            </a:r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endParaRPr lang="en-US" dirty="0"/>
          </a:p>
          <a:p>
            <a:pPr algn="just">
              <a:defRPr/>
            </a:pPr>
            <a:r>
              <a:rPr lang="en-US" dirty="0"/>
              <a:t>According </a:t>
            </a:r>
            <a:r>
              <a:rPr lang="en-US" dirty="0" smtClean="0"/>
              <a:t>to William Blackstone, the </a:t>
            </a:r>
            <a:r>
              <a:rPr lang="en-US" dirty="0"/>
              <a:t>great common law commentator, land held in fee simple:</a:t>
            </a:r>
          </a:p>
          <a:p>
            <a:pPr algn="just">
              <a:defRPr/>
            </a:pPr>
            <a:endParaRPr lang="en-US" dirty="0"/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is the estate in land held by the owners and their heirs absolutely;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is an estate in land without any end or limit;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can be conveyed by its owner to whomsoever they please;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can be mortgaged or put up as security; and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can be reduced to any other type of lesser estate.</a:t>
            </a:r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endParaRPr lang="en-US" dirty="0" smtClean="0"/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 – Language in the Deed</a:t>
            </a:r>
            <a:endParaRPr lang="en-US" sz="28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5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2000" dirty="0" smtClean="0"/>
              <a:t>The term Fee </a:t>
            </a:r>
            <a:r>
              <a:rPr lang="en-US" sz="2000" dirty="0"/>
              <a:t>Is represented in Jack and the Beanstalk </a:t>
            </a:r>
            <a:endParaRPr lang="en-US" sz="2000" dirty="0" smtClean="0"/>
          </a:p>
          <a:p>
            <a:pPr algn="just">
              <a:lnSpc>
                <a:spcPct val="90000"/>
              </a:lnSpc>
              <a:defRPr/>
            </a:pPr>
            <a:r>
              <a:rPr lang="en-US" sz="2000" dirty="0" smtClean="0"/>
              <a:t>when </a:t>
            </a:r>
            <a:r>
              <a:rPr lang="en-US" sz="2000" dirty="0"/>
              <a:t>the Giant </a:t>
            </a:r>
            <a:r>
              <a:rPr lang="en-US" sz="2000" dirty="0" smtClean="0"/>
              <a:t>expresses the “Castle Doctrine” saying:</a:t>
            </a:r>
            <a:endParaRPr lang="en-US" sz="2000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b="1" dirty="0" smtClean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Fee </a:t>
            </a:r>
            <a:r>
              <a:rPr lang="en-US" sz="2400" b="1" dirty="0" err="1">
                <a:solidFill>
                  <a:srgbClr val="0033CC"/>
                </a:solidFill>
              </a:rPr>
              <a:t>Fi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  <a:r>
              <a:rPr lang="en-US" sz="2400" b="1" dirty="0" err="1">
                <a:solidFill>
                  <a:srgbClr val="0033CC"/>
                </a:solidFill>
              </a:rPr>
              <a:t>Fo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</a:rPr>
              <a:t>Fum</a:t>
            </a:r>
            <a:r>
              <a:rPr lang="en-US" sz="2400" b="1" dirty="0" smtClean="0">
                <a:solidFill>
                  <a:srgbClr val="0033CC"/>
                </a:solidFill>
              </a:rPr>
              <a:t>…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I </a:t>
            </a:r>
            <a:r>
              <a:rPr lang="en-US" sz="2400" b="1" dirty="0">
                <a:solidFill>
                  <a:srgbClr val="0033CC"/>
                </a:solidFill>
              </a:rPr>
              <a:t>smell the blood of an Englishman …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Be </a:t>
            </a:r>
            <a:r>
              <a:rPr lang="en-US" sz="2400" b="1" dirty="0">
                <a:solidFill>
                  <a:srgbClr val="0033CC"/>
                </a:solidFill>
              </a:rPr>
              <a:t>he alive, or be he </a:t>
            </a:r>
            <a:r>
              <a:rPr lang="en-US" sz="2400" b="1" dirty="0" smtClean="0">
                <a:solidFill>
                  <a:srgbClr val="0033CC"/>
                </a:solidFill>
              </a:rPr>
              <a:t>dead …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I’ll </a:t>
            </a:r>
            <a:r>
              <a:rPr lang="en-US" sz="2400" b="1" dirty="0">
                <a:solidFill>
                  <a:srgbClr val="0033CC"/>
                </a:solidFill>
              </a:rPr>
              <a:t>grind his bones to make my bread …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dirty="0" smtClean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smtClean="0"/>
              <a:t>Fee </a:t>
            </a:r>
            <a:r>
              <a:rPr lang="en-US" dirty="0"/>
              <a:t>– Fee </a:t>
            </a:r>
            <a:r>
              <a:rPr lang="en-US" dirty="0" smtClean="0"/>
              <a:t>Estate – Meaning this is my home,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err="1" smtClean="0"/>
              <a:t>Fi</a:t>
            </a:r>
            <a:r>
              <a:rPr lang="en-US" dirty="0" smtClean="0"/>
              <a:t> </a:t>
            </a:r>
            <a:r>
              <a:rPr lang="en-US" dirty="0"/>
              <a:t>– An ancient phrase to express disapproval,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err="1" smtClean="0"/>
              <a:t>Fo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A </a:t>
            </a:r>
            <a:r>
              <a:rPr lang="en-US" dirty="0"/>
              <a:t>colloquialism used to express </a:t>
            </a:r>
            <a:r>
              <a:rPr lang="en-US" dirty="0" smtClean="0"/>
              <a:t>disgust of an opponent, </a:t>
            </a:r>
            <a:r>
              <a:rPr lang="en-US" dirty="0"/>
              <a:t>and </a:t>
            </a:r>
            <a:endParaRPr lang="en-US" dirty="0" smtClean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err="1" smtClean="0"/>
              <a:t>Fum</a:t>
            </a:r>
            <a:r>
              <a:rPr lang="en-US" dirty="0" smtClean="0"/>
              <a:t> </a:t>
            </a:r>
            <a:r>
              <a:rPr lang="en-US" dirty="0"/>
              <a:t>– Fume, meaning anger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169986" name="Picture 2" descr="http://th03.deviantart.net/fs71/PRE/f/2012/030/2/c/fee_fi_fo_fum_by_bishop2z3z-d4o36h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124200"/>
            <a:ext cx="2123531" cy="20351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2532" name="Rectangle 8"/>
          <p:cNvSpPr>
            <a:spLocks noChangeArrowheads="1"/>
          </p:cNvSpPr>
          <p:nvPr/>
        </p:nvSpPr>
        <p:spPr bwMode="auto">
          <a:xfrm>
            <a:off x="304800" y="7620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609600" indent="-609600">
              <a:spcBef>
                <a:spcPts val="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ts val="0"/>
              </a:spcBef>
              <a:buFont typeface="Arial" pitchFamily="34" charset="0"/>
              <a:buChar char="•"/>
            </a:pPr>
            <a:r>
              <a:rPr lang="en-US" b="1" dirty="0"/>
              <a:t>As we have seen, like all other property, </a:t>
            </a:r>
            <a:r>
              <a:rPr lang="en-US" b="1" i="1" dirty="0">
                <a:solidFill>
                  <a:srgbClr val="C00000"/>
                </a:solidFill>
              </a:rPr>
              <a:t>interests in </a:t>
            </a:r>
            <a:r>
              <a:rPr lang="en-US" b="1" i="1" dirty="0" smtClean="0">
                <a:solidFill>
                  <a:srgbClr val="C00000"/>
                </a:solidFill>
              </a:rPr>
              <a:t>land</a:t>
            </a:r>
            <a:r>
              <a:rPr lang="en-US" b="1" i="1" dirty="0" smtClean="0"/>
              <a:t>,</a:t>
            </a:r>
          </a:p>
          <a:p>
            <a:pPr marL="609600" indent="-609600">
              <a:spcBef>
                <a:spcPts val="0"/>
              </a:spcBef>
            </a:pPr>
            <a:r>
              <a:rPr lang="en-US" b="1" i="1" dirty="0"/>
              <a:t>	</a:t>
            </a:r>
            <a:r>
              <a:rPr lang="en-US" b="1" dirty="0" smtClean="0"/>
              <a:t>are </a:t>
            </a:r>
            <a:r>
              <a:rPr lang="en-US" b="1" dirty="0"/>
              <a:t>determined through a collection of rights.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	- Exclusion</a:t>
            </a:r>
            <a:endParaRPr lang="en-US" sz="1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	- Possession</a:t>
            </a:r>
            <a:endParaRPr lang="en-US" sz="1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	- Use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; and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	- Transfer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; as well as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	- Time</a:t>
            </a:r>
            <a:endParaRPr lang="en-US" sz="1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r>
              <a:rPr lang="en-US" b="1" dirty="0"/>
              <a:t>The rights maintained and transferred in an </a:t>
            </a:r>
            <a:r>
              <a:rPr lang="en-US" b="1" i="1" dirty="0">
                <a:solidFill>
                  <a:srgbClr val="C00000"/>
                </a:solidFill>
              </a:rPr>
              <a:t>Interest in </a:t>
            </a:r>
            <a:r>
              <a:rPr lang="en-US" b="1" i="1" dirty="0" smtClean="0">
                <a:solidFill>
                  <a:srgbClr val="C00000"/>
                </a:solidFill>
              </a:rPr>
              <a:t>Land</a:t>
            </a:r>
          </a:p>
          <a:p>
            <a:pPr marL="609600" indent="-609600">
              <a:spcBef>
                <a:spcPts val="0"/>
              </a:spcBef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dirty="0" smtClean="0"/>
              <a:t>need </a:t>
            </a:r>
            <a:r>
              <a:rPr lang="en-US" b="1" dirty="0"/>
              <a:t>to be seen through the qualifier of:</a:t>
            </a:r>
          </a:p>
          <a:p>
            <a:pPr marL="990600" lvl="1" indent="-533400">
              <a:spcBef>
                <a:spcPts val="0"/>
              </a:spcBef>
            </a:pP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1600" b="1" i="1" dirty="0" smtClean="0">
                <a:solidFill>
                  <a:schemeClr val="accent1">
                    <a:lumMod val="25000"/>
                  </a:schemeClr>
                </a:solidFill>
              </a:rPr>
              <a:t>- Possession</a:t>
            </a:r>
            <a:endParaRPr lang="en-US" sz="16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990600" lvl="1" indent="-533400">
              <a:spcBef>
                <a:spcPts val="0"/>
              </a:spcBef>
            </a:pPr>
            <a:r>
              <a:rPr lang="en-US" sz="1600" b="1" i="1" dirty="0" smtClean="0">
                <a:solidFill>
                  <a:schemeClr val="accent1">
                    <a:lumMod val="25000"/>
                  </a:schemeClr>
                </a:solidFill>
              </a:rPr>
              <a:t>	- Time</a:t>
            </a:r>
            <a:endParaRPr lang="en-US" sz="16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990600" lvl="1" indent="-533400">
              <a:spcBef>
                <a:spcPts val="0"/>
              </a:spcBef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ts val="0"/>
              </a:spcBef>
            </a:pPr>
            <a:r>
              <a:rPr lang="en-US" b="1" i="1" dirty="0">
                <a:solidFill>
                  <a:schemeClr val="hlink"/>
                </a:solidFill>
              </a:rPr>
              <a:t>        </a:t>
            </a:r>
            <a:r>
              <a:rPr lang="en-US" b="1" i="1" dirty="0"/>
              <a:t>Two Major Questions – Must be asked to determine the Interest</a:t>
            </a:r>
          </a:p>
          <a:p>
            <a:pPr marL="609600" indent="-609600">
              <a:spcBef>
                <a:spcPts val="0"/>
              </a:spcBef>
            </a:pPr>
            <a:endParaRPr lang="en-US" sz="600" b="1" i="1" dirty="0">
              <a:solidFill>
                <a:schemeClr val="hlink"/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r>
              <a:rPr lang="en-US" sz="1600" b="1" dirty="0">
                <a:solidFill>
                  <a:srgbClr val="CC0000"/>
                </a:solidFill>
              </a:rPr>
              <a:t>Possession</a:t>
            </a:r>
            <a:r>
              <a:rPr lang="en-US" sz="1600" b="1" dirty="0">
                <a:solidFill>
                  <a:srgbClr val="0033CC"/>
                </a:solidFill>
              </a:rPr>
              <a:t> – Does the interest allow possession of the realty?</a:t>
            </a:r>
          </a:p>
          <a:p>
            <a:pPr marL="609600" indent="-609600">
              <a:spcBef>
                <a:spcPts val="0"/>
              </a:spcBef>
              <a:buFontTx/>
              <a:buChar char="•"/>
            </a:pPr>
            <a:endParaRPr lang="en-US" sz="5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r>
              <a:rPr lang="en-US" sz="1600" b="1" dirty="0">
                <a:solidFill>
                  <a:srgbClr val="CC0000"/>
                </a:solidFill>
              </a:rPr>
              <a:t>Time</a:t>
            </a:r>
            <a:r>
              <a:rPr lang="en-US" sz="1600" b="1" dirty="0">
                <a:solidFill>
                  <a:srgbClr val="0033CC"/>
                </a:solidFill>
              </a:rPr>
              <a:t> – What time will the interest in the property be executed</a:t>
            </a:r>
            <a:r>
              <a:rPr lang="en-US" sz="1600" b="1" dirty="0" smtClean="0">
                <a:solidFill>
                  <a:srgbClr val="0033CC"/>
                </a:solidFill>
              </a:rPr>
              <a:t>?</a:t>
            </a:r>
          </a:p>
          <a:p>
            <a:pPr marL="609600" indent="-609600">
              <a:spcBef>
                <a:spcPts val="0"/>
              </a:spcBef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ts val="0"/>
              </a:spcBef>
              <a:buFont typeface="Arial" pitchFamily="34" charset="0"/>
              <a:buChar char="•"/>
            </a:pPr>
            <a:r>
              <a:rPr lang="en-US" b="1" dirty="0" smtClean="0"/>
              <a:t>The Deed to the property will often answer these two major questions.</a:t>
            </a:r>
            <a:endParaRPr lang="en-US" b="1" dirty="0"/>
          </a:p>
          <a:p>
            <a:pPr marL="990600" lvl="1" indent="-533400">
              <a:spcBef>
                <a:spcPts val="0"/>
              </a:spcBef>
              <a:buFontTx/>
              <a:buChar char="–"/>
            </a:pPr>
            <a:endParaRPr lang="en-US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14400"/>
            <a:ext cx="8458200" cy="5562600"/>
          </a:xfrm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1000" b="1" i="1" dirty="0" smtClean="0">
                <a:solidFill>
                  <a:schemeClr val="accent1">
                    <a:lumMod val="50000"/>
                  </a:schemeClr>
                </a:solidFill>
              </a:rPr>
              <a:t>	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Words of Purchase vs. Words of Limitation</a:t>
            </a:r>
            <a:endParaRPr lang="en-US" sz="31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 smtClean="0"/>
              <a:t>To determine what rights exist in an Interest in Land,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 smtClean="0"/>
              <a:t>we examine the Deed to the Property.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 smtClean="0"/>
              <a:t>The Deed will most often define the two factors which tell the story: 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600" b="1" dirty="0" smtClean="0">
                <a:solidFill>
                  <a:srgbClr val="0033CC"/>
                </a:solidFill>
              </a:rPr>
              <a:t>Words </a:t>
            </a:r>
            <a:r>
              <a:rPr lang="en-US" sz="3600" b="1" dirty="0">
                <a:solidFill>
                  <a:srgbClr val="0033CC"/>
                </a:solidFill>
              </a:rPr>
              <a:t>of </a:t>
            </a:r>
            <a:r>
              <a:rPr lang="en-US" sz="3600" b="1" dirty="0" smtClean="0">
                <a:solidFill>
                  <a:srgbClr val="0033CC"/>
                </a:solidFill>
              </a:rPr>
              <a:t>purchase: 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 smtClean="0">
                <a:solidFill>
                  <a:schemeClr val="accent2"/>
                </a:solidFill>
              </a:rPr>
              <a:t>	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Words that describe </a:t>
            </a:r>
            <a:r>
              <a:rPr lang="en-US" sz="4800" b="1" i="1" dirty="0" smtClean="0">
                <a:solidFill>
                  <a:srgbClr val="FF0000"/>
                </a:solidFill>
              </a:rPr>
              <a:t>who</a:t>
            </a:r>
            <a:r>
              <a:rPr lang="en-US" sz="1600" dirty="0" smtClean="0"/>
              <a:t> </a:t>
            </a:r>
            <a:r>
              <a:rPr lang="en-US" sz="2400" dirty="0"/>
              <a:t>takes </a:t>
            </a:r>
            <a:r>
              <a:rPr lang="en-US" sz="2400" dirty="0" smtClean="0"/>
              <a:t>the real property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 smtClean="0"/>
              <a:t> 	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by means of grant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gift, inheritance or bequest.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4000" b="1" dirty="0">
                <a:solidFill>
                  <a:srgbClr val="0033CC"/>
                </a:solidFill>
              </a:rPr>
              <a:t>Words of </a:t>
            </a:r>
            <a:r>
              <a:rPr lang="en-US" sz="4000" b="1" dirty="0" smtClean="0">
                <a:solidFill>
                  <a:srgbClr val="0033CC"/>
                </a:solidFill>
              </a:rPr>
              <a:t>limitation: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Words that describe </a:t>
            </a:r>
            <a:r>
              <a:rPr lang="en-US" sz="4800" b="1" i="1" dirty="0" smtClean="0">
                <a:solidFill>
                  <a:srgbClr val="FF0000"/>
                </a:solidFill>
              </a:rPr>
              <a:t>type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en-US" sz="4800" b="1" i="1" dirty="0">
                <a:solidFill>
                  <a:srgbClr val="FF0000"/>
                </a:solidFill>
              </a:rPr>
              <a:t>duration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 smtClean="0"/>
              <a:t>      of </a:t>
            </a:r>
            <a:r>
              <a:rPr lang="en-US" sz="2400" dirty="0"/>
              <a:t>the estate taken by the transferee.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04800" y="914400"/>
            <a:ext cx="8382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</a:t>
            </a:r>
          </a:p>
          <a:p>
            <a:pPr>
              <a:spcBef>
                <a:spcPts val="0"/>
              </a:spcBef>
              <a:buNone/>
              <a:defRPr/>
            </a:pPr>
            <a:endParaRPr lang="en-US" sz="10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/>
              <a:t>A</a:t>
            </a:r>
            <a:r>
              <a:rPr lang="en-US" sz="2800" b="1" i="1" dirty="0" smtClean="0"/>
              <a:t>ssessing the Words of the Deed is:</a:t>
            </a:r>
            <a:endParaRPr lang="en-US" sz="2800" b="1" i="1" dirty="0"/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b="1" i="1" dirty="0">
                <a:solidFill>
                  <a:srgbClr val="002060"/>
                </a:solidFill>
              </a:rPr>
              <a:t>A Two Step Dance:</a:t>
            </a:r>
            <a:r>
              <a:rPr lang="en-US" sz="2800" b="1" i="1" dirty="0">
                <a:solidFill>
                  <a:schemeClr val="hlink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Possession </a:t>
            </a:r>
            <a:r>
              <a:rPr lang="en-US" sz="2800" b="1" i="1" dirty="0"/>
              <a:t>and</a:t>
            </a:r>
            <a:r>
              <a:rPr lang="en-US" sz="2800" b="1" i="1" dirty="0">
                <a:solidFill>
                  <a:srgbClr val="FF0000"/>
                </a:solidFill>
              </a:rPr>
              <a:t> Time</a:t>
            </a:r>
            <a:endParaRPr lang="en-US" sz="28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One: Form of Possession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Non - 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Two: When the Interest Vests</a:t>
            </a: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Present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NOW)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Future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in the future)</a:t>
            </a: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9144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</a:t>
            </a:r>
            <a:endParaRPr lang="en-US" sz="28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</a:t>
            </a:r>
            <a:r>
              <a:rPr lang="en-US" b="1" dirty="0" err="1">
                <a:solidFill>
                  <a:srgbClr val="0033CC"/>
                </a:solidFill>
              </a:rPr>
              <a:t>Defeasible</a:t>
            </a:r>
            <a:r>
              <a:rPr lang="en-US" b="1" dirty="0">
                <a:solidFill>
                  <a:srgbClr val="0033CC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	</a:t>
            </a:r>
            <a:r>
              <a:rPr lang="en-US" b="1" dirty="0">
                <a:solidFill>
                  <a:srgbClr val="FF0000"/>
                </a:solidFill>
              </a:rPr>
              <a:t>- Fee Simple Determinable with Possibility of </a:t>
            </a:r>
            <a:r>
              <a:rPr lang="en-US" b="1" dirty="0" err="1">
                <a:solidFill>
                  <a:srgbClr val="FF0000"/>
                </a:solidFill>
              </a:rPr>
              <a:t>Reverter</a:t>
            </a:r>
            <a:endParaRPr lang="en-US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an </a:t>
            </a:r>
            <a:r>
              <a:rPr lang="en-US" b="1" dirty="0" err="1">
                <a:solidFill>
                  <a:srgbClr val="FF0000"/>
                </a:solidFill>
              </a:rPr>
              <a:t>Executory</a:t>
            </a:r>
            <a:r>
              <a:rPr lang="en-US" b="1" dirty="0">
                <a:solidFill>
                  <a:srgbClr val="FF0000"/>
                </a:solidFill>
              </a:rPr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Non possessory interests in land: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(An Interest with a right that can be executed but is not presently possessed)</a:t>
            </a:r>
            <a:r>
              <a:rPr lang="en-US" sz="2000" b="1" dirty="0"/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Easements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Profits,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Covenants,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Servitudes</a:t>
            </a:r>
          </a:p>
          <a:p>
            <a:pPr marL="609600" indent="-609600">
              <a:spcBef>
                <a:spcPct val="20000"/>
              </a:spcBef>
            </a:pP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000" y="12954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990600" y="1524000"/>
            <a:ext cx="71628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600" b="1">
                <a:solidFill>
                  <a:schemeClr val="tx2"/>
                </a:solidFill>
              </a:rPr>
              <a:t>              </a:t>
            </a:r>
            <a:r>
              <a:rPr lang="en-US" sz="3600" b="1">
                <a:solidFill>
                  <a:srgbClr val="CC0000"/>
                </a:solidFill>
              </a:rPr>
              <a:t>Livery of Seisen</a:t>
            </a:r>
          </a:p>
        </p:txBody>
      </p:sp>
      <p:pic>
        <p:nvPicPr>
          <p:cNvPr id="16389" name="Picture 4" descr="http://ak2.static.dailymotion.com/static/video/490/631/19136094:jpeg_preview_mediu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286000"/>
            <a:ext cx="47244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143000"/>
            <a:ext cx="8229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 smtClean="0">
                <a:solidFill>
                  <a:srgbClr val="002060"/>
                </a:solidFill>
              </a:rPr>
              <a:t>For Next Time </a:t>
            </a: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		</a:t>
            </a:r>
            <a:r>
              <a:rPr lang="en-US" sz="2400" b="1" dirty="0">
                <a:solidFill>
                  <a:srgbClr val="C00000"/>
                </a:solidFill>
              </a:rPr>
              <a:t>For next time – Read Assignments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C00000"/>
                </a:solidFill>
              </a:rPr>
              <a:t>		for Class One to </a:t>
            </a:r>
            <a:r>
              <a:rPr lang="en-US" sz="2400" b="1" dirty="0" smtClean="0">
                <a:solidFill>
                  <a:srgbClr val="C00000"/>
                </a:solidFill>
              </a:rPr>
              <a:t>Nine</a:t>
            </a:r>
            <a:endParaRPr lang="en-US" sz="2400" b="1" dirty="0">
              <a:solidFill>
                <a:srgbClr val="C00000"/>
              </a:solidFill>
            </a:endParaRPr>
          </a:p>
          <a:p>
            <a:pPr marL="342900" indent="-342900">
              <a:spcBef>
                <a:spcPct val="20000"/>
              </a:spcBef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 of the Day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2536079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We </a:t>
            </a:r>
            <a:r>
              <a:rPr lang="en-US" sz="2400" b="1" dirty="0">
                <a:solidFill>
                  <a:srgbClr val="002060"/>
                </a:solidFill>
              </a:rPr>
              <a:t>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800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The Importance of Real </a:t>
            </a:r>
            <a:r>
              <a:rPr lang="en-US" sz="2400" b="1" dirty="0" smtClean="0">
                <a:solidFill>
                  <a:srgbClr val="C00000"/>
                </a:solidFill>
              </a:rPr>
              <a:t>Property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152400" y="1066800"/>
            <a:ext cx="8915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600" b="1" dirty="0">
                <a:solidFill>
                  <a:srgbClr val="C00000"/>
                </a:solidFill>
              </a:rPr>
              <a:t>Real Property - Definitions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rgbClr val="002060"/>
                </a:solidFill>
              </a:rPr>
              <a:t>Blacks law Dictionary </a:t>
            </a:r>
            <a:r>
              <a:rPr lang="en-US" sz="2000" b="1" dirty="0" smtClean="0">
                <a:solidFill>
                  <a:srgbClr val="002060"/>
                </a:solidFill>
              </a:rPr>
              <a:t>Defines </a:t>
            </a:r>
            <a:r>
              <a:rPr lang="en-US" sz="2000" b="1" dirty="0">
                <a:solidFill>
                  <a:srgbClr val="002060"/>
                </a:solidFill>
              </a:rPr>
              <a:t>Real Property as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1750" b="1" dirty="0"/>
              <a:t>“</a:t>
            </a:r>
            <a:r>
              <a:rPr lang="en-US" sz="1750" b="1" i="1" dirty="0"/>
              <a:t>Land and generally whatever is erected </a:t>
            </a:r>
            <a:endParaRPr lang="en-US" sz="1750" b="1" i="1" dirty="0" smtClean="0"/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1750" b="1" i="1" dirty="0" smtClean="0"/>
              <a:t>or </a:t>
            </a:r>
            <a:r>
              <a:rPr lang="en-US" sz="1750" b="1" i="1" dirty="0"/>
              <a:t>growing upon or affixed to land.”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Also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“Rights issuing out of, annexed to, </a:t>
            </a:r>
            <a:endParaRPr lang="en-US" b="1" i="1" dirty="0" smtClean="0"/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 smtClean="0"/>
              <a:t>and </a:t>
            </a:r>
            <a:r>
              <a:rPr lang="en-US" b="1" i="1" dirty="0"/>
              <a:t>exercisable within or about land”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Also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“Immovable Property or rights arising </a:t>
            </a:r>
            <a:endParaRPr lang="en-US" b="1" i="1" dirty="0" smtClean="0"/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 smtClean="0"/>
              <a:t>from </a:t>
            </a:r>
            <a:r>
              <a:rPr lang="en-US" b="1" i="1" dirty="0"/>
              <a:t>Immovable property”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2000" b="1" i="1" dirty="0" smtClean="0">
              <a:solidFill>
                <a:srgbClr val="FF0000"/>
              </a:solidFill>
            </a:endParaRP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2000" b="1" i="1" dirty="0" smtClean="0">
                <a:solidFill>
                  <a:srgbClr val="002060"/>
                </a:solidFill>
              </a:rPr>
              <a:t>But a simple definition is:</a:t>
            </a:r>
            <a:endParaRPr lang="en-US" sz="2000" b="1" i="1" dirty="0">
              <a:solidFill>
                <a:srgbClr val="002060"/>
              </a:solidFill>
            </a:endParaRPr>
          </a:p>
          <a:p>
            <a:pPr marL="742950" lvl="1" indent="-285750">
              <a:spcBef>
                <a:spcPct val="20000"/>
              </a:spcBef>
              <a:defRPr/>
            </a:pPr>
            <a:endParaRPr lang="en-US" sz="600" b="1" i="1" dirty="0">
              <a:solidFill>
                <a:srgbClr val="FF0000"/>
              </a:solidFill>
            </a:endParaRPr>
          </a:p>
          <a:p>
            <a:pPr marL="0" lvl="1" indent="-28575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FF0000"/>
                </a:solidFill>
              </a:rPr>
              <a:t> “Property Rights involving Land, its fixtures, structures or production”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20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" name="Picture 4" descr="GARNER, BRYAN A. (EDITOR) - Black's Law Dictionary. Eighth Edition. Hardcover. June 2004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2743200"/>
            <a:ext cx="21224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457200" y="10668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The Importance of Real Property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rgbClr val="0033CC"/>
                </a:solidFill>
              </a:rPr>
              <a:t>Real Property has historically meant: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b="1" i="1" dirty="0"/>
              <a:t>1. Wealth,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	2. Power, and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	3. Life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Real Property needs to be thought of in terms of: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 </a:t>
            </a:r>
            <a:r>
              <a:rPr lang="en-US" b="1" i="1" dirty="0"/>
              <a:t>1. Possession, and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i="1" dirty="0">
                <a:solidFill>
                  <a:schemeClr val="tx2"/>
                </a:solidFill>
              </a:rPr>
              <a:t>2. Time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Critical concepts </a:t>
            </a:r>
            <a:r>
              <a:rPr lang="en-US" sz="2000" b="1" dirty="0" smtClean="0">
                <a:solidFill>
                  <a:srgbClr val="0033CC"/>
                </a:solidFill>
              </a:rPr>
              <a:t>include (as expressed in the Deed):</a:t>
            </a:r>
            <a:endParaRPr lang="en-US" sz="20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 	</a:t>
            </a:r>
            <a:r>
              <a:rPr lang="en-US" b="1" i="1" dirty="0"/>
              <a:t>1. </a:t>
            </a:r>
            <a:r>
              <a:rPr lang="en-US" b="1" i="1" dirty="0" smtClean="0"/>
              <a:t>Titled Ownership</a:t>
            </a:r>
            <a:r>
              <a:rPr lang="en-US" b="1" i="1" dirty="0"/>
              <a:t>, and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tx2"/>
                </a:solidFill>
              </a:rPr>
              <a:t>	2. Limitations on </a:t>
            </a:r>
            <a:r>
              <a:rPr lang="en-US" b="1" i="1" dirty="0" smtClean="0">
                <a:solidFill>
                  <a:schemeClr val="tx2"/>
                </a:solidFill>
              </a:rPr>
              <a:t>Titled Ownership</a:t>
            </a:r>
            <a:endParaRPr lang="en-US" b="1" i="1" dirty="0">
              <a:solidFill>
                <a:schemeClr val="tx2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FF0000"/>
                </a:solidFill>
              </a:rPr>
              <a:t>The value of Real Property has led to complex legal rules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534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  </a:t>
            </a: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The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Importance of Real Property –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  </a:t>
            </a:r>
            <a:r>
              <a:rPr lang="en-US" sz="2200" b="1" i="1" dirty="0" smtClean="0">
                <a:solidFill>
                  <a:srgbClr val="002060"/>
                </a:solidFill>
              </a:rPr>
              <a:t>Why is Real Property Important?</a:t>
            </a:r>
            <a:endParaRPr lang="en-US" sz="2200" b="1" i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r>
              <a:rPr lang="en-US" b="1" dirty="0" smtClean="0"/>
              <a:t>Real Property has always represented: </a:t>
            </a:r>
            <a:endParaRPr lang="en-US" b="1" dirty="0"/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</a:t>
            </a:r>
            <a:r>
              <a:rPr lang="en-US" dirty="0" smtClean="0"/>
              <a:t>Wealth;</a:t>
            </a:r>
            <a:endParaRPr lang="en-US" dirty="0"/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</a:t>
            </a:r>
            <a:r>
              <a:rPr lang="en-US" dirty="0" smtClean="0"/>
              <a:t>Power; and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 smtClean="0"/>
              <a:t> Life</a:t>
            </a:r>
            <a:r>
              <a:rPr lang="en-US" sz="800" dirty="0" smtClean="0"/>
              <a:t> </a:t>
            </a:r>
            <a:endParaRPr lang="en-US" sz="800" dirty="0"/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  </a:t>
            </a:r>
            <a:r>
              <a:rPr lang="en-US" b="1" i="1" dirty="0" smtClean="0">
                <a:solidFill>
                  <a:srgbClr val="C00000"/>
                </a:solidFill>
              </a:rPr>
              <a:t>Why Wealth, Power and Life?</a:t>
            </a:r>
            <a:endParaRPr lang="en-US" sz="1600" dirty="0" smtClean="0"/>
          </a:p>
          <a:p>
            <a:pPr marL="1524000" lvl="2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dirty="0" smtClean="0">
                <a:solidFill>
                  <a:schemeClr val="accent1">
                    <a:lumMod val="25000"/>
                  </a:schemeClr>
                </a:solidFill>
              </a:rPr>
              <a:t>➢</a:t>
            </a: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Special   - Distinct  - Unique and - Valuable (Limited Finite Resource).</a:t>
            </a:r>
          </a:p>
          <a:p>
            <a:pPr marL="1524000" lvl="2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dirty="0" smtClean="0">
                <a:solidFill>
                  <a:schemeClr val="accent1">
                    <a:lumMod val="25000"/>
                  </a:schemeClr>
                </a:solidFill>
              </a:rPr>
              <a:t>➢ 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Sovereignty (governmental power) and its relationships depended on land</a:t>
            </a:r>
          </a:p>
          <a:p>
            <a:pPr>
              <a:lnSpc>
                <a:spcPct val="80000"/>
              </a:lnSpc>
              <a:defRPr/>
            </a:pPr>
            <a:endParaRPr lang="en-US" sz="600" dirty="0" smtClean="0"/>
          </a:p>
          <a:p>
            <a:pPr lvl="1">
              <a:defRPr/>
            </a:pPr>
            <a:r>
              <a:rPr lang="en-US" sz="1400" dirty="0" smtClean="0">
                <a:solidFill>
                  <a:srgbClr val="0033CC"/>
                </a:solidFill>
              </a:rPr>
              <a:t>	    ➊ </a:t>
            </a:r>
            <a:r>
              <a:rPr lang="en-US" sz="1600" b="1" i="1" dirty="0" smtClean="0">
                <a:solidFill>
                  <a:srgbClr val="0033CC"/>
                </a:solidFill>
              </a:rPr>
              <a:t>Real Property granted “Freeman” status after Magna </a:t>
            </a:r>
            <a:r>
              <a:rPr lang="en-US" sz="1600" b="1" i="1" dirty="0" err="1" smtClean="0">
                <a:solidFill>
                  <a:srgbClr val="0033CC"/>
                </a:solidFill>
              </a:rPr>
              <a:t>Carta</a:t>
            </a:r>
            <a:r>
              <a:rPr lang="en-US" sz="1600" b="1" i="1" dirty="0" smtClean="0">
                <a:solidFill>
                  <a:srgbClr val="0033CC"/>
                </a:solidFill>
              </a:rPr>
              <a:t>,</a:t>
            </a:r>
          </a:p>
          <a:p>
            <a:pPr lvl="1">
              <a:defRPr/>
            </a:pPr>
            <a:r>
              <a:rPr lang="en-US" sz="1600" b="1" i="1" dirty="0" smtClean="0">
                <a:solidFill>
                  <a:srgbClr val="0033CC"/>
                </a:solidFill>
              </a:rPr>
              <a:t>	   </a:t>
            </a:r>
            <a:r>
              <a:rPr lang="en-US" sz="1000" b="1" i="1" dirty="0" smtClean="0">
                <a:solidFill>
                  <a:srgbClr val="0033CC"/>
                </a:solidFill>
              </a:rPr>
              <a:t> </a:t>
            </a:r>
            <a:r>
              <a:rPr lang="en-US" sz="1400" dirty="0" smtClean="0">
                <a:solidFill>
                  <a:srgbClr val="0033CC"/>
                </a:solidFill>
              </a:rPr>
              <a:t>➋ </a:t>
            </a:r>
            <a:r>
              <a:rPr lang="en-US" sz="1600" b="1" i="1" dirty="0" smtClean="0">
                <a:solidFill>
                  <a:srgbClr val="0033CC"/>
                </a:solidFill>
              </a:rPr>
              <a:t>Right to Vote was linked to Ownership of Real Property</a:t>
            </a:r>
          </a:p>
          <a:p>
            <a:pPr lvl="1">
              <a:defRPr/>
            </a:pPr>
            <a:r>
              <a:rPr lang="en-US" sz="1600" b="1" dirty="0" smtClean="0">
                <a:solidFill>
                  <a:srgbClr val="0033CC"/>
                </a:solidFill>
              </a:rPr>
              <a:t>	</a:t>
            </a:r>
            <a:r>
              <a:rPr lang="en-US" sz="1600" dirty="0" smtClean="0"/>
              <a:t>   </a:t>
            </a:r>
            <a:r>
              <a:rPr lang="en-US" sz="1000" dirty="0" smtClean="0"/>
              <a:t> </a:t>
            </a:r>
            <a:r>
              <a:rPr lang="en-US" sz="1400" dirty="0" smtClean="0">
                <a:solidFill>
                  <a:srgbClr val="0033CC"/>
                </a:solidFill>
              </a:rPr>
              <a:t>➌ </a:t>
            </a:r>
            <a:r>
              <a:rPr lang="en-US" sz="1600" b="1" dirty="0" smtClean="0">
                <a:solidFill>
                  <a:srgbClr val="0033CC"/>
                </a:solidFill>
              </a:rPr>
              <a:t>Landlord – Tenant Relationship: The Owner had Power (</a:t>
            </a:r>
            <a:r>
              <a:rPr lang="en-US" sz="1600" b="1" dirty="0" err="1" smtClean="0">
                <a:solidFill>
                  <a:srgbClr val="0033CC"/>
                </a:solidFill>
              </a:rPr>
              <a:t>Fuedalism</a:t>
            </a:r>
            <a:r>
              <a:rPr lang="en-US" sz="1600" b="1" dirty="0" smtClean="0">
                <a:solidFill>
                  <a:srgbClr val="0033CC"/>
                </a:solidFill>
              </a:rPr>
              <a:t>).</a:t>
            </a:r>
          </a:p>
          <a:p>
            <a:pPr>
              <a:lnSpc>
                <a:spcPct val="80000"/>
              </a:lnSpc>
              <a:defRPr/>
            </a:pPr>
            <a:endParaRPr lang="en-US" sz="1000" dirty="0" smtClean="0"/>
          </a:p>
          <a:p>
            <a:pPr>
              <a:lnSpc>
                <a:spcPct val="80000"/>
              </a:lnSpc>
              <a:defRPr/>
            </a:pPr>
            <a:r>
              <a:rPr lang="en-US" sz="1600" dirty="0" smtClean="0"/>
              <a:t>	</a:t>
            </a:r>
            <a:r>
              <a:rPr lang="en-US" sz="1600" dirty="0" smtClean="0">
                <a:solidFill>
                  <a:schemeClr val="accent1">
                    <a:lumMod val="25000"/>
                  </a:schemeClr>
                </a:solidFill>
              </a:rPr>
              <a:t>➢</a:t>
            </a: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Was (and still is today) the source of:</a:t>
            </a:r>
            <a:endParaRPr lang="en-US" sz="1600" dirty="0" smtClean="0"/>
          </a:p>
          <a:p>
            <a:pPr lvl="1">
              <a:defRPr/>
            </a:pPr>
            <a:r>
              <a:rPr lang="en-US" sz="1900" i="1" dirty="0" smtClean="0"/>
              <a:t>	   </a:t>
            </a:r>
            <a:r>
              <a:rPr lang="en-US" sz="1400" dirty="0" smtClean="0">
                <a:solidFill>
                  <a:srgbClr val="0033CC"/>
                </a:solidFill>
              </a:rPr>
              <a:t>➊ </a:t>
            </a:r>
            <a:r>
              <a:rPr lang="en-US" sz="1600" b="1" i="1" dirty="0" smtClean="0">
                <a:solidFill>
                  <a:srgbClr val="0033CC"/>
                </a:solidFill>
              </a:rPr>
              <a:t>Food (where crops and animals are raised),</a:t>
            </a:r>
          </a:p>
          <a:p>
            <a:pPr lvl="1">
              <a:defRPr/>
            </a:pPr>
            <a:r>
              <a:rPr lang="en-US" sz="1600" b="1" i="1" dirty="0" smtClean="0">
                <a:solidFill>
                  <a:srgbClr val="0033CC"/>
                </a:solidFill>
              </a:rPr>
              <a:t>	   </a:t>
            </a:r>
            <a:r>
              <a:rPr lang="en-US" sz="1000" b="1" i="1" dirty="0" smtClean="0">
                <a:solidFill>
                  <a:srgbClr val="0033CC"/>
                </a:solidFill>
              </a:rPr>
              <a:t> </a:t>
            </a:r>
            <a:r>
              <a:rPr lang="en-US" sz="1400" dirty="0" smtClean="0">
                <a:solidFill>
                  <a:srgbClr val="0033CC"/>
                </a:solidFill>
              </a:rPr>
              <a:t>➋ </a:t>
            </a:r>
            <a:r>
              <a:rPr lang="en-US" sz="1600" b="1" i="1" dirty="0" smtClean="0">
                <a:solidFill>
                  <a:srgbClr val="0033CC"/>
                </a:solidFill>
              </a:rPr>
              <a:t>Clothing (where material for cloth is harvested), and</a:t>
            </a:r>
          </a:p>
          <a:p>
            <a:pPr lvl="1">
              <a:defRPr/>
            </a:pPr>
            <a:r>
              <a:rPr lang="en-US" sz="1600" b="1" dirty="0" smtClean="0">
                <a:solidFill>
                  <a:srgbClr val="0033CC"/>
                </a:solidFill>
              </a:rPr>
              <a:t>	</a:t>
            </a:r>
            <a:r>
              <a:rPr lang="en-US" sz="1600" dirty="0" smtClean="0"/>
              <a:t>   </a:t>
            </a:r>
            <a:r>
              <a:rPr lang="en-US" sz="1000" dirty="0" smtClean="0"/>
              <a:t> </a:t>
            </a:r>
            <a:r>
              <a:rPr lang="en-US" sz="1400" dirty="0" smtClean="0">
                <a:solidFill>
                  <a:srgbClr val="0033CC"/>
                </a:solidFill>
              </a:rPr>
              <a:t>➌ </a:t>
            </a:r>
            <a:r>
              <a:rPr lang="en-US" sz="1600" b="1" dirty="0" smtClean="0">
                <a:solidFill>
                  <a:srgbClr val="0033CC"/>
                </a:solidFill>
              </a:rPr>
              <a:t>Housing (where buildings for shelter are constructed and maintained).</a:t>
            </a:r>
          </a:p>
          <a:p>
            <a:pPr lvl="1">
              <a:defRPr/>
            </a:pPr>
            <a:r>
              <a:rPr lang="en-US" sz="1600" i="1" dirty="0" smtClean="0"/>
              <a:t>	</a:t>
            </a:r>
            <a:r>
              <a:rPr lang="en-US" sz="1600" dirty="0" smtClean="0">
                <a:solidFill>
                  <a:schemeClr val="accent1">
                    <a:lumMod val="25000"/>
                  </a:schemeClr>
                </a:solidFill>
              </a:rPr>
              <a:t> ➢</a:t>
            </a: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Has always provided the owner with wealth, status, sustenance, and </a:t>
            </a:r>
          </a:p>
          <a:p>
            <a:pPr lvl="1">
              <a:defRPr/>
            </a:pPr>
            <a:r>
              <a:rPr lang="en-US" sz="1600" i="1" dirty="0" smtClean="0"/>
              <a:t>	</a:t>
            </a:r>
            <a:r>
              <a:rPr lang="en-US" sz="1600" dirty="0" smtClean="0">
                <a:solidFill>
                  <a:schemeClr val="accent1">
                    <a:lumMod val="25000"/>
                  </a:schemeClr>
                </a:solidFill>
              </a:rPr>
              <a:t> ➢</a:t>
            </a: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Social, political, and economic power.</a:t>
            </a:r>
            <a:endParaRPr lang="en-US" sz="1600" b="1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1066800"/>
            <a:ext cx="8534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  </a:t>
            </a: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The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Importance of Real Property –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  </a:t>
            </a:r>
            <a:r>
              <a:rPr lang="en-US" sz="2200" b="1" i="1" dirty="0" smtClean="0">
                <a:solidFill>
                  <a:srgbClr val="002060"/>
                </a:solidFill>
              </a:rPr>
              <a:t>What does the </a:t>
            </a:r>
            <a:r>
              <a:rPr lang="en-US" sz="2200" b="1" i="1" dirty="0">
                <a:solidFill>
                  <a:srgbClr val="002060"/>
                </a:solidFill>
              </a:rPr>
              <a:t>law recognize </a:t>
            </a:r>
            <a:r>
              <a:rPr lang="en-US" sz="2200" b="1" i="1" dirty="0" smtClean="0">
                <a:solidFill>
                  <a:srgbClr val="002060"/>
                </a:solidFill>
              </a:rPr>
              <a:t>as far as rights </a:t>
            </a:r>
            <a:r>
              <a:rPr lang="en-US" sz="2200" b="1" i="1" dirty="0">
                <a:solidFill>
                  <a:srgbClr val="002060"/>
                </a:solidFill>
              </a:rPr>
              <a:t>in land?</a:t>
            </a:r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Rights in Land, commonly known as real property, </a:t>
            </a:r>
            <a:r>
              <a:rPr lang="en-US" b="1" dirty="0" smtClean="0"/>
              <a:t>consists </a:t>
            </a:r>
            <a:r>
              <a:rPr lang="en-US" b="1" dirty="0"/>
              <a:t>of: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interests in land; and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anything attached to land (e.g., buildings, fixtures, signs, fences, or trees).</a:t>
            </a:r>
            <a:r>
              <a:rPr lang="en-US" sz="800" dirty="0"/>
              <a:t> 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90000"/>
              </a:lnSpc>
              <a:defRPr/>
            </a:pP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  </a:t>
            </a:r>
            <a:r>
              <a:rPr lang="en-US" sz="2200" b="1" i="1" dirty="0" smtClean="0">
                <a:solidFill>
                  <a:srgbClr val="002060"/>
                </a:solidFill>
              </a:rPr>
              <a:t>Just what are interests in land (really another term for rights)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Interests in land can include: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ownership interests,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leaseholds,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easements,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life estates, and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future interests.</a:t>
            </a:r>
            <a:r>
              <a:rPr lang="en-US" sz="800" dirty="0"/>
              <a:t> 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Interests further include: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rights in the land surface,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the subsurface (including minerals and groundwater), and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the airspace above the surface.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n-US" sz="10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1066800"/>
            <a:ext cx="8686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 The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200" b="1" i="1" dirty="0" smtClean="0">
                <a:solidFill>
                  <a:schemeClr val="accent1">
                    <a:lumMod val="25000"/>
                  </a:schemeClr>
                </a:solidFill>
              </a:rPr>
              <a:t>  </a:t>
            </a:r>
            <a:r>
              <a:rPr lang="en-US" sz="2200" b="1" i="1" dirty="0">
                <a:solidFill>
                  <a:srgbClr val="002060"/>
                </a:solidFill>
              </a:rPr>
              <a:t>T</a:t>
            </a:r>
            <a:r>
              <a:rPr lang="en-US" sz="2200" b="1" i="1" dirty="0" smtClean="0">
                <a:solidFill>
                  <a:srgbClr val="002060"/>
                </a:solidFill>
              </a:rPr>
              <a:t>he law’s recognition of </a:t>
            </a:r>
            <a:r>
              <a:rPr lang="en-US" sz="2200" b="1" i="1" dirty="0">
                <a:solidFill>
                  <a:srgbClr val="002060"/>
                </a:solidFill>
              </a:rPr>
              <a:t>rights in </a:t>
            </a:r>
            <a:r>
              <a:rPr lang="en-US" sz="2200" b="1" i="1" dirty="0" smtClean="0">
                <a:solidFill>
                  <a:srgbClr val="002060"/>
                </a:solidFill>
              </a:rPr>
              <a:t>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 smtClean="0"/>
              <a:t>       </a:t>
            </a:r>
            <a:r>
              <a:rPr lang="en-US" sz="2400" b="1" i="1" dirty="0" smtClean="0">
                <a:solidFill>
                  <a:srgbClr val="FF0000"/>
                </a:solidFill>
              </a:rPr>
              <a:t>It All Comes Down to Value and Control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Control </a:t>
            </a:r>
            <a:r>
              <a:rPr lang="en-US" sz="2400" b="1" dirty="0"/>
              <a:t>over land </a:t>
            </a:r>
            <a:r>
              <a:rPr lang="en-US" sz="2400" b="1" dirty="0" smtClean="0"/>
              <a:t>has always provided </a:t>
            </a:r>
            <a:r>
              <a:rPr lang="en-US" sz="2400" b="1" dirty="0"/>
              <a:t>the basis for political </a:t>
            </a:r>
            <a:r>
              <a:rPr lang="en-US" sz="2400" b="1" dirty="0" smtClean="0"/>
              <a:t>sovereignty. </a:t>
            </a:r>
          </a:p>
          <a:p>
            <a:pPr>
              <a:buFont typeface="Arial" pitchFamily="34" charset="0"/>
              <a:buChar char="•"/>
              <a:defRPr/>
            </a:pPr>
            <a:endParaRPr lang="en-US" sz="2400" b="1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Accordingly, </a:t>
            </a:r>
            <a:r>
              <a:rPr lang="en-US" sz="2400" b="1" dirty="0"/>
              <a:t>disputes concerning real property were historically resolved </a:t>
            </a:r>
            <a:r>
              <a:rPr lang="en-US" sz="2400" b="1" dirty="0" smtClean="0"/>
              <a:t>in </a:t>
            </a:r>
            <a:r>
              <a:rPr lang="en-US" sz="2400" b="1" dirty="0"/>
              <a:t>the king's courts.</a:t>
            </a:r>
          </a:p>
          <a:p>
            <a:pPr>
              <a:defRPr/>
            </a:pPr>
            <a:endParaRPr lang="en-US" sz="2000" b="1" dirty="0"/>
          </a:p>
          <a:p>
            <a:pPr>
              <a:defRPr/>
            </a:pPr>
            <a:r>
              <a:rPr lang="en-US" sz="2400" b="1" dirty="0"/>
              <a:t>Indeed, disputes over real property </a:t>
            </a:r>
          </a:p>
          <a:p>
            <a:pPr>
              <a:defRPr/>
            </a:pPr>
            <a:r>
              <a:rPr lang="en-US" sz="2400" b="1" dirty="0"/>
              <a:t>traditionally made up the bulk of all litigation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686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 The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200" b="1" i="1" dirty="0" smtClean="0">
                <a:solidFill>
                  <a:schemeClr val="accent1">
                    <a:lumMod val="25000"/>
                  </a:schemeClr>
                </a:solidFill>
              </a:rPr>
              <a:t>  </a:t>
            </a:r>
            <a:r>
              <a:rPr lang="en-US" sz="2200" b="1" i="1" dirty="0">
                <a:solidFill>
                  <a:srgbClr val="002060"/>
                </a:solidFill>
              </a:rPr>
              <a:t>T</a:t>
            </a:r>
            <a:r>
              <a:rPr lang="en-US" sz="2200" b="1" i="1" dirty="0" smtClean="0">
                <a:solidFill>
                  <a:srgbClr val="002060"/>
                </a:solidFill>
              </a:rPr>
              <a:t>he law’s recognition of </a:t>
            </a:r>
            <a:r>
              <a:rPr lang="en-US" sz="2200" b="1" i="1" dirty="0">
                <a:solidFill>
                  <a:srgbClr val="002060"/>
                </a:solidFill>
              </a:rPr>
              <a:t>rights in </a:t>
            </a:r>
            <a:r>
              <a:rPr lang="en-US" sz="2200" b="1" i="1" dirty="0" smtClean="0">
                <a:solidFill>
                  <a:srgbClr val="002060"/>
                </a:solidFill>
              </a:rPr>
              <a:t>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 smtClean="0"/>
              <a:t>       </a:t>
            </a:r>
            <a:r>
              <a:rPr lang="en-US" sz="2400" b="1" i="1" dirty="0" smtClean="0">
                <a:solidFill>
                  <a:srgbClr val="FF0000"/>
                </a:solidFill>
              </a:rPr>
              <a:t>It All Comes Down to Value and Control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 Even </a:t>
            </a:r>
            <a:r>
              <a:rPr lang="en-US" sz="2400" b="1" dirty="0"/>
              <a:t>today, a person’s real estate holdings </a:t>
            </a:r>
            <a:endParaRPr lang="en-US" sz="2400" b="1" dirty="0" smtClean="0"/>
          </a:p>
          <a:p>
            <a:pPr>
              <a:defRPr/>
            </a:pPr>
            <a:r>
              <a:rPr lang="en-US" sz="2400" b="1" dirty="0" smtClean="0"/>
              <a:t>    typically </a:t>
            </a:r>
            <a:r>
              <a:rPr lang="en-US" sz="2400" b="1" dirty="0"/>
              <a:t>make up </a:t>
            </a:r>
            <a:r>
              <a:rPr lang="en-US" sz="2400" b="1" dirty="0" smtClean="0"/>
              <a:t>their </a:t>
            </a:r>
            <a:r>
              <a:rPr lang="en-US" sz="2400" b="1" dirty="0"/>
              <a:t>most important </a:t>
            </a:r>
            <a:endParaRPr lang="en-US" sz="2400" b="1" dirty="0" smtClean="0"/>
          </a:p>
          <a:p>
            <a:pPr>
              <a:defRPr/>
            </a:pPr>
            <a:r>
              <a:rPr lang="en-US" sz="2400" b="1" dirty="0" smtClean="0"/>
              <a:t>    and </a:t>
            </a:r>
            <a:r>
              <a:rPr lang="en-US" sz="2400" b="1" dirty="0"/>
              <a:t>most valuable asset. 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 As a result, even today, rights </a:t>
            </a:r>
            <a:r>
              <a:rPr lang="en-US" sz="2400" b="1" dirty="0"/>
              <a:t>in land remain </a:t>
            </a:r>
            <a:endParaRPr lang="en-US" sz="2400" b="1" dirty="0" smtClean="0"/>
          </a:p>
          <a:p>
            <a:pPr>
              <a:defRPr/>
            </a:pPr>
            <a:r>
              <a:rPr lang="en-US" sz="2400" b="1" dirty="0" smtClean="0"/>
              <a:t>   the </a:t>
            </a:r>
            <a:r>
              <a:rPr lang="en-US" sz="2400" b="1" dirty="0"/>
              <a:t>single most important resource </a:t>
            </a:r>
            <a:r>
              <a:rPr lang="en-US" sz="2400" b="1" dirty="0" smtClean="0"/>
              <a:t>for </a:t>
            </a:r>
            <a:r>
              <a:rPr lang="en-US" sz="2400" b="1" dirty="0"/>
              <a:t>human existence. 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 As </a:t>
            </a:r>
            <a:r>
              <a:rPr lang="en-US" sz="2400" b="1" dirty="0"/>
              <a:t>our population increases and </a:t>
            </a:r>
            <a:r>
              <a:rPr lang="en-US" sz="2400" b="1" dirty="0" smtClean="0"/>
              <a:t>environmental</a:t>
            </a:r>
          </a:p>
          <a:p>
            <a:pPr>
              <a:defRPr/>
            </a:pPr>
            <a:r>
              <a:rPr lang="en-US" sz="2400" b="1" dirty="0" smtClean="0"/>
              <a:t>   </a:t>
            </a:r>
            <a:r>
              <a:rPr lang="en-US" sz="2400" b="1" dirty="0"/>
              <a:t>concerns continue, </a:t>
            </a:r>
            <a:r>
              <a:rPr lang="en-US" sz="2400" b="1" dirty="0" smtClean="0"/>
              <a:t>disputes </a:t>
            </a:r>
            <a:r>
              <a:rPr lang="en-US" sz="2400" b="1" dirty="0"/>
              <a:t>about property rights, </a:t>
            </a:r>
            <a:endParaRPr lang="en-US" sz="2400" b="1" dirty="0" smtClean="0"/>
          </a:p>
          <a:p>
            <a:pPr>
              <a:defRPr/>
            </a:pPr>
            <a:r>
              <a:rPr lang="en-US" sz="2400" b="1" dirty="0" smtClean="0"/>
              <a:t>   due to </a:t>
            </a:r>
            <a:r>
              <a:rPr lang="en-US" sz="2400" b="1" dirty="0"/>
              <a:t>our finite land supply, </a:t>
            </a:r>
            <a:r>
              <a:rPr lang="en-US" sz="2400" b="1" dirty="0" smtClean="0"/>
              <a:t>will </a:t>
            </a:r>
            <a:r>
              <a:rPr lang="en-US" sz="2400" b="1" dirty="0"/>
              <a:t>continue to make </a:t>
            </a:r>
            <a:endParaRPr lang="en-US" sz="2400" b="1" dirty="0" smtClean="0"/>
          </a:p>
          <a:p>
            <a:pPr>
              <a:defRPr/>
            </a:pPr>
            <a:r>
              <a:rPr lang="en-US" sz="2400" b="1" dirty="0" smtClean="0"/>
              <a:t>   interest in real property one of the most </a:t>
            </a:r>
            <a:r>
              <a:rPr lang="en-US" sz="2400" b="1" dirty="0"/>
              <a:t>important </a:t>
            </a:r>
            <a:endParaRPr lang="en-US" sz="2400" b="1" dirty="0" smtClean="0"/>
          </a:p>
          <a:p>
            <a:pPr>
              <a:defRPr/>
            </a:pPr>
            <a:r>
              <a:rPr lang="en-US" sz="2400" b="1" dirty="0" smtClean="0"/>
              <a:t>   legal rights.</a:t>
            </a:r>
            <a:endParaRPr lang="en-US" sz="24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3878</TotalTime>
  <Words>1243</Words>
  <Application>Microsoft Office PowerPoint</Application>
  <PresentationFormat>On-screen Show (4:3)</PresentationFormat>
  <Paragraphs>482</Paragraphs>
  <Slides>28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senateuser</cp:lastModifiedBy>
  <cp:revision>196</cp:revision>
  <dcterms:created xsi:type="dcterms:W3CDTF">2007-08-27T19:04:39Z</dcterms:created>
  <dcterms:modified xsi:type="dcterms:W3CDTF">2016-09-29T15:46:36Z</dcterms:modified>
</cp:coreProperties>
</file>