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22" r:id="rId3"/>
    <p:sldId id="423" r:id="rId4"/>
    <p:sldId id="259" r:id="rId5"/>
    <p:sldId id="389" r:id="rId6"/>
    <p:sldId id="392" r:id="rId7"/>
    <p:sldId id="388" r:id="rId8"/>
    <p:sldId id="387" r:id="rId9"/>
    <p:sldId id="386" r:id="rId10"/>
    <p:sldId id="385" r:id="rId11"/>
    <p:sldId id="384" r:id="rId12"/>
    <p:sldId id="391" r:id="rId13"/>
    <p:sldId id="390" r:id="rId14"/>
    <p:sldId id="382" r:id="rId15"/>
    <p:sldId id="393" r:id="rId16"/>
    <p:sldId id="394" r:id="rId17"/>
    <p:sldId id="421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4D23"/>
    <a:srgbClr val="0033CC"/>
    <a:srgbClr val="CC0000"/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103" d="100"/>
          <a:sy n="103" d="100"/>
        </p:scale>
        <p:origin x="-19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DD893E-C889-4509-9C4A-38923B850D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C116398-40E1-4006-B93E-60EC00D7FF74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E8B17A0-40A3-4237-85AC-83EA3D8FFF3F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2200F7-E9E6-4B4D-9C57-AC06F4F3E706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4A6A831-7B99-484A-9EDC-01E6BCD241F9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C1138B-BB15-409C-B1B8-0CC0A5C19C0B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25C9F6-866F-4BD5-9CBB-C8B8BF25E833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304FEAC-EB99-44C2-9252-8270E8DEEFBF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D0E1A3-E892-4C83-8931-10ECEA36CC5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98F7DF-855A-4D56-9327-E51D3752B10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A147793-D6A2-4357-AFA0-18C018E7A22B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DEC8C6-4333-4A99-9B57-38538B39322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05C798-4C21-4C42-81E9-E3DAAB72479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AE0A13-6C1A-4D55-831A-7ED3421D796E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655309-351F-4D44-AC14-69FB9C23046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155FD2-C6EC-49B0-9525-846EEAD23A5B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9B1BB-E826-44CD-990C-1B2DD4534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E8E19-90F7-4A2B-8B34-C363E5CD4D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7B30B-744F-436C-9198-2E9E3FC83A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C54C4F-C9AA-47D5-B4D3-8F50AD5449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DF0A7-7395-4350-8064-8F4777761F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518824-59D6-4F36-A18B-C2C489A211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D8940-1557-4EE3-9538-1D07307BFF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0850D-1571-441D-9DAF-00C5D70D7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2F4CC-63DE-483F-A1BB-D09BB30F9F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E6DB4D-949A-47BE-AB2F-456E0586F2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471184-52E5-4FEC-A03E-462ABA135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D25D2EB-F093-46BB-9E79-CE69D331EA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bp2.blogger.com/_ihniIjPBm4U/R6Y4lq4AJ3I/AAAAAAAAAh8/5_vGpN1-UJI/s400/trademark.gi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876800"/>
            <a:ext cx="8153400" cy="16002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Eleven:</a:t>
            </a: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Intellectual Property</a:t>
            </a:r>
          </a:p>
          <a:p>
            <a:pPr eaLnBrk="1" hangingPunct="1"/>
            <a:r>
              <a:rPr lang="en-US" sz="2000" b="1" dirty="0" smtClean="0">
                <a:solidFill>
                  <a:srgbClr val="FFFF00"/>
                </a:solidFill>
              </a:rPr>
              <a:t>Patents, Trademarks and Copyrights</a:t>
            </a:r>
          </a:p>
        </p:txBody>
      </p:sp>
      <p:pic>
        <p:nvPicPr>
          <p:cNvPr id="17411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676400"/>
            <a:ext cx="2933700" cy="293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69B1BB-E826-44CD-990C-1B2DD453496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20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The intellectual property rights vested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in anyone who “invents or discovers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any new or useful process, machine,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manufacture, or any composition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of matter, or any new or useful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improvement thereof.”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i="1" dirty="0">
                <a:solidFill>
                  <a:srgbClr val="C00000"/>
                </a:solidFill>
              </a:rPr>
              <a:t>Four Elements: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Patentable subject matter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Utility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3. Novelty;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4. Non-obviousness</a:t>
            </a:r>
          </a:p>
        </p:txBody>
      </p:sp>
      <p:pic>
        <p:nvPicPr>
          <p:cNvPr id="9220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2895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1. Patentable </a:t>
            </a:r>
            <a:r>
              <a:rPr lang="en-US" sz="2400" b="1" dirty="0">
                <a:solidFill>
                  <a:srgbClr val="0033CC"/>
                </a:solidFill>
              </a:rPr>
              <a:t>Subject Matter</a:t>
            </a:r>
          </a:p>
          <a:p>
            <a:r>
              <a:rPr lang="en-US" sz="2000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Process:</a:t>
            </a:r>
          </a:p>
          <a:p>
            <a:r>
              <a:rPr lang="en-US" sz="1600" b="1" dirty="0" smtClean="0"/>
              <a:t>             An act, or a series of acts or steps (such as a </a:t>
            </a:r>
          </a:p>
          <a:p>
            <a:r>
              <a:rPr lang="en-US" sz="1600" b="1" dirty="0" smtClean="0"/>
              <a:t>             mode of treatment of certain materials) to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produce a given result.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Machine:</a:t>
            </a:r>
          </a:p>
          <a:p>
            <a:r>
              <a:rPr lang="en-US" sz="1600" b="1" dirty="0" smtClean="0"/>
              <a:t>             A concrete thing, consisting of parts, or of 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certain devices and combination of devices.</a:t>
            </a:r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Manufacture</a:t>
            </a:r>
            <a:endParaRPr lang="en-US" sz="1600" b="1" dirty="0"/>
          </a:p>
          <a:p>
            <a:r>
              <a:rPr lang="en-US" sz="1600" b="1" dirty="0" smtClean="0"/>
              <a:t>             An article produced from raw or prepared materials by giving to these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materials new forms, qualities, properties, or combinations, whether by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hand labor or by machinery. </a:t>
            </a:r>
            <a:endParaRPr lang="en-US" sz="1600" b="1" i="1" dirty="0" smtClean="0"/>
          </a:p>
          <a:p>
            <a:r>
              <a:rPr lang="en-US" sz="500" b="1" dirty="0" smtClean="0"/>
              <a:t> </a:t>
            </a:r>
          </a:p>
          <a:p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       ●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Composition of matter </a:t>
            </a:r>
            <a:endParaRPr lang="en-US" sz="1600" b="1" dirty="0"/>
          </a:p>
          <a:p>
            <a:r>
              <a:rPr lang="en-US" sz="1600" b="1" dirty="0" smtClean="0"/>
              <a:t>              All compositions of two or more substances and all composite articles,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the results of chemical union, or of mechanical mixture, or</a:t>
            </a:r>
          </a:p>
          <a:p>
            <a:r>
              <a:rPr lang="en-US" sz="1600" b="1" dirty="0"/>
              <a:t> </a:t>
            </a:r>
            <a:r>
              <a:rPr lang="en-US" sz="1600" b="1" dirty="0" smtClean="0"/>
              <a:t>             whether they be gases, fluids, powders or solids.</a:t>
            </a:r>
            <a:endParaRPr lang="en-US" sz="1600" b="1" dirty="0"/>
          </a:p>
        </p:txBody>
      </p:sp>
      <p:pic>
        <p:nvPicPr>
          <p:cNvPr id="10244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0" y="9906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4000" b="1" dirty="0">
                <a:solidFill>
                  <a:srgbClr val="CC0000"/>
                </a:solidFill>
              </a:rPr>
              <a:t>Patents</a:t>
            </a:r>
            <a:endParaRPr lang="en-US" sz="4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Utility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be useful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provide actual benefit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3. Novelty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new, novel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and unique.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4. Non-obviousness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The Invention must not be obvious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to a person of ordinary skill in the </a:t>
            </a:r>
          </a:p>
          <a:p>
            <a:pPr marL="609600" indent="-6096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subject area.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b="1" dirty="0">
              <a:solidFill>
                <a:srgbClr val="0033CC"/>
              </a:solidFill>
            </a:endParaRPr>
          </a:p>
        </p:txBody>
      </p:sp>
      <p:pic>
        <p:nvPicPr>
          <p:cNvPr id="11269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10200" y="1524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2340" name="Rectangle 4"/>
          <p:cNvSpPr>
            <a:spLocks noChangeArrowheads="1"/>
          </p:cNvSpPr>
          <p:nvPr/>
        </p:nvSpPr>
        <p:spPr bwMode="auto">
          <a:xfrm>
            <a:off x="304800" y="1295400"/>
            <a:ext cx="83820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Patents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AutoNum type="arabicPeriod"/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Collection </a:t>
            </a:r>
            <a:r>
              <a:rPr lang="en-US" sz="2400" b="1" dirty="0">
                <a:solidFill>
                  <a:srgbClr val="0033CC"/>
                </a:solidFill>
              </a:rPr>
              <a:t>of Rights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- The Right to prevent others from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making, using or selling the invention.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3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A patent is federal right with no rights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directly transferable outside the US. 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Must file the patent in every nation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in which they wish to protect.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6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2. 	Duration of Rights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- 20 years from the date the patent is filed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Nonrenewable and require a maintenance fee to the PTO.	</a:t>
            </a:r>
          </a:p>
        </p:txBody>
      </p:sp>
      <p:pic>
        <p:nvPicPr>
          <p:cNvPr id="12293" name="Picture 8" descr="http://www.ostc.thaiembdc.org/image/resource_paten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905000"/>
            <a:ext cx="2997200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Trademarks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A trademark is any “word, name, symbol or devise used by a person to identify and distinguish their goods from those sold by others”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i="1" dirty="0"/>
              <a:t>Requirements: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Distinctiveness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Non-functionality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First use in trade</a:t>
            </a: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endParaRPr lang="en-US" sz="3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Duration – Good for 10 years with infinite renewals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3316" name="Picture 8" descr="http://tbn0.google.com/images?q=tbn:-N0VbOGzQNZN1M:http://bp2.blogger.com/_ihniIjPBm4U/R6Y4lq4AJ3I/AAAAAAAAAh8/5_vGpN1-UJI/s400/trademark.gif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1295400"/>
            <a:ext cx="847725" cy="81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04800" y="1066800"/>
            <a:ext cx="5105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800" b="1" i="1" dirty="0">
                <a:solidFill>
                  <a:srgbClr val="CC0000"/>
                </a:solidFill>
              </a:rPr>
              <a:t>Registration and Recording</a:t>
            </a: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 smtClean="0">
                <a:solidFill>
                  <a:srgbClr val="0033CC"/>
                </a:solidFill>
              </a:rPr>
              <a:t>   </a:t>
            </a:r>
            <a:r>
              <a:rPr lang="en-US" sz="2000" b="1" dirty="0" smtClean="0">
                <a:solidFill>
                  <a:srgbClr val="0033CC"/>
                </a:solidFill>
              </a:rPr>
              <a:t>Where, When and How</a:t>
            </a:r>
            <a:endParaRPr lang="en-US" sz="2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US </a:t>
            </a:r>
            <a:r>
              <a:rPr lang="en-US" sz="2000" b="1" dirty="0"/>
              <a:t>Patent and Trademark Office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Washington DC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Practice </a:t>
            </a:r>
            <a:r>
              <a:rPr lang="en-US" sz="2000" b="1" dirty="0"/>
              <a:t>before it and the Federal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Courts requires admission to a 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separate bar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dirty="0"/>
              <a:t>● </a:t>
            </a:r>
            <a:r>
              <a:rPr lang="en-US" sz="2000" b="1" dirty="0" smtClean="0"/>
              <a:t>Can </a:t>
            </a:r>
            <a:r>
              <a:rPr lang="en-US" sz="2000" b="1" dirty="0"/>
              <a:t>clerk at the office and </a:t>
            </a:r>
            <a:endParaRPr lang="en-US" sz="2000" b="1" dirty="0" smtClean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 smtClean="0"/>
              <a:t>don’t have to even be </a:t>
            </a:r>
            <a:r>
              <a:rPr lang="en-US" sz="2000" b="1" dirty="0"/>
              <a:t>a lawyer.</a:t>
            </a:r>
            <a:endParaRPr lang="en-US" sz="2800" b="1" i="1" dirty="0"/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ct val="20000"/>
              </a:spcBef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4341" name="Picture 7" descr="pt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1752600"/>
            <a:ext cx="3810000" cy="378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04800" y="1143000"/>
            <a:ext cx="5562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3600" b="1" i="1" dirty="0">
                <a:solidFill>
                  <a:srgbClr val="CC0000"/>
                </a:solidFill>
              </a:rPr>
              <a:t>Modern </a:t>
            </a:r>
            <a:r>
              <a:rPr lang="en-US" sz="3600" b="1" i="1" dirty="0" smtClean="0">
                <a:solidFill>
                  <a:srgbClr val="CC0000"/>
                </a:solidFill>
              </a:rPr>
              <a:t>Trends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400" b="1" i="1" dirty="0" smtClean="0">
                <a:solidFill>
                  <a:srgbClr val="0033CC"/>
                </a:solidFill>
              </a:rPr>
              <a:t>The World of Intellectual Property</a:t>
            </a:r>
            <a:endParaRPr lang="en-US" sz="24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dirty="0">
              <a:solidFill>
                <a:srgbClr val="0033CC"/>
              </a:solidFill>
            </a:endParaRP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Concerns over China – Reverse Engineering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Especially big issues with items uniquely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Intellectual – music, software, processes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2000" b="1" dirty="0"/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Big players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General Electric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Disney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r>
              <a:rPr lang="en-US" sz="2000" b="1" dirty="0"/>
              <a:t>	Motion Picture Companies</a:t>
            </a:r>
          </a:p>
          <a:p>
            <a:pPr marL="609600" indent="-609600">
              <a:lnSpc>
                <a:spcPct val="85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15365" name="Picture 8" descr="250px-Mickey_Mous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4419600"/>
            <a:ext cx="1584325" cy="181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10" descr="ge70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7400" y="1828800"/>
            <a:ext cx="30099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7" name="Picture 12" descr="motionpictur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48400" y="4876800"/>
            <a:ext cx="24765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ChangeArrowheads="1"/>
          </p:cNvSpPr>
          <p:nvPr/>
        </p:nvSpPr>
        <p:spPr bwMode="auto">
          <a:xfrm>
            <a:off x="381000" y="9906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C00000"/>
                </a:solidFill>
              </a:rPr>
              <a:t>		</a:t>
            </a:r>
            <a:r>
              <a:rPr lang="en-US" sz="2400" b="1" dirty="0" smtClean="0">
                <a:solidFill>
                  <a:srgbClr val="C00000"/>
                </a:solidFill>
              </a:rPr>
              <a:t>on the Website for the </a:t>
            </a:r>
            <a:r>
              <a:rPr lang="en-US" sz="2400" b="1" dirty="0" err="1" smtClean="0">
                <a:solidFill>
                  <a:srgbClr val="C00000"/>
                </a:solidFill>
              </a:rPr>
              <a:t>Midtem</a:t>
            </a:r>
            <a:endParaRPr lang="en-US" sz="2400" b="1" dirty="0">
              <a:solidFill>
                <a:srgbClr val="C00000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We have our Midterm </a:t>
            </a:r>
            <a:r>
              <a:rPr lang="en-US" sz="2400" b="1" dirty="0" smtClean="0">
                <a:solidFill>
                  <a:srgbClr val="002060"/>
                </a:solidFill>
              </a:rPr>
              <a:t>Next Time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90600"/>
            <a:ext cx="8686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662732"/>
            <a:ext cx="7696200" cy="4013406"/>
          </a:xfrm>
          <a:prstGeom prst="rect">
            <a:avLst/>
          </a:prstGeom>
          <a:solidFill>
            <a:schemeClr val="accent3"/>
          </a:solidFill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200" b="1" dirty="0">
                <a:solidFill>
                  <a:srgbClr val="002060"/>
                </a:solidFill>
                <a:latin typeface="Arial" pitchFamily="34" charset="0"/>
              </a:rPr>
              <a:t>Last Class – We Spoke About: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6600"/>
                </a:solidFill>
              </a:rPr>
              <a:t>A </a:t>
            </a:r>
            <a:r>
              <a:rPr lang="en-US" sz="2400" b="1" dirty="0">
                <a:solidFill>
                  <a:srgbClr val="006600"/>
                </a:solidFill>
              </a:rPr>
              <a:t>Continuation of Rights, Ownership,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6600"/>
                </a:solidFill>
              </a:rPr>
              <a:t>	Possession and Transfers – Including:</a:t>
            </a:r>
            <a:endParaRPr lang="en-US" sz="2400" dirty="0">
              <a:solidFill>
                <a:srgbClr val="0033CC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dirty="0">
                <a:solidFill>
                  <a:srgbClr val="C00000"/>
                </a:solidFill>
              </a:rPr>
              <a:t>	- </a:t>
            </a:r>
            <a:r>
              <a:rPr lang="en-US" sz="2000" b="1" i="1" dirty="0">
                <a:solidFill>
                  <a:srgbClr val="C00000"/>
                </a:solidFill>
              </a:rPr>
              <a:t>Liens,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- </a:t>
            </a:r>
            <a:r>
              <a:rPr lang="en-US" sz="2000" b="1" i="1" dirty="0" err="1">
                <a:solidFill>
                  <a:srgbClr val="C00000"/>
                </a:solidFill>
              </a:rPr>
              <a:t>Bailments</a:t>
            </a:r>
            <a:r>
              <a:rPr lang="en-US" sz="2000" b="1" i="1" dirty="0">
                <a:solidFill>
                  <a:srgbClr val="C00000"/>
                </a:solidFill>
              </a:rPr>
              <a:t> and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- Special Interests.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endParaRPr lang="en-US" sz="1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 smtClean="0">
                <a:solidFill>
                  <a:srgbClr val="1B4D23"/>
                </a:solidFill>
              </a:rPr>
              <a:t>A Review of :</a:t>
            </a:r>
            <a:endParaRPr lang="en-US" sz="2000" b="1" dirty="0" smtClean="0">
              <a:solidFill>
                <a:srgbClr val="1B4D23"/>
              </a:solidFill>
            </a:endParaRP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	- Legal History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C00000"/>
                </a:solidFill>
              </a:rPr>
              <a:t>	- Personal Property</a:t>
            </a:r>
            <a:r>
              <a:rPr lang="en-US" sz="2400" b="1" i="1" dirty="0" smtClean="0">
                <a:solidFill>
                  <a:srgbClr val="C00000"/>
                </a:solidFill>
              </a:rPr>
              <a:t> 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914400"/>
            <a:ext cx="86868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2422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002060"/>
                </a:solidFill>
              </a:rPr>
              <a:t>We will discuss Intellectual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dirty="0">
                <a:solidFill>
                  <a:srgbClr val="0033CC"/>
                </a:solidFill>
              </a:rPr>
              <a:t>	-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Patents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Trademarks and </a:t>
            </a:r>
          </a:p>
          <a:p>
            <a:pPr marL="342900" indent="-342900">
              <a:lnSpc>
                <a:spcPct val="13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	- Copyrights; and</a:t>
            </a:r>
          </a:p>
          <a:p>
            <a:pPr marL="342900" indent="-342900">
              <a:spcBef>
                <a:spcPct val="20000"/>
              </a:spcBef>
              <a:defRPr/>
            </a:pP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CA2F4CC-63DE-483F-A1BB-D09BB30F9F9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304800" y="1143000"/>
            <a:ext cx="83820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0033CC"/>
                </a:solidFill>
              </a:rPr>
              <a:t>	</a:t>
            </a:r>
            <a:r>
              <a:rPr lang="en-US" sz="2800" b="1" dirty="0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Not all property is tangible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This is why we need to think of property in terms of “rights” not “things”.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24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dirty="0">
                <a:solidFill>
                  <a:srgbClr val="0033CC"/>
                </a:solidFill>
              </a:rPr>
              <a:t>This concept becomes especially important for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intellectual property.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0033CC"/>
              </a:solidFill>
            </a:endParaRPr>
          </a:p>
        </p:txBody>
      </p:sp>
      <p:pic>
        <p:nvPicPr>
          <p:cNvPr id="3077" name="Picture 12" descr="http://www.joeltarling.com/images/illustrations/YaffaMagazine/Eco_light_bulb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1066800"/>
            <a:ext cx="2209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304800" y="1524000"/>
            <a:ext cx="8382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</a:t>
            </a:r>
            <a:r>
              <a:rPr lang="en-US" sz="3200" b="1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600" b="1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Although common law was reluctant to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invest property rights in an “idea”, modern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society and law have evolved property rights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to include certain </a:t>
            </a:r>
            <a:r>
              <a:rPr lang="en-US" sz="2400" b="1" i="1"/>
              <a:t>unique intellectual </a:t>
            </a:r>
          </a:p>
          <a:p>
            <a:pPr marL="609600" indent="-609600" algn="just">
              <a:spcBef>
                <a:spcPct val="20000"/>
              </a:spcBef>
            </a:pPr>
            <a:r>
              <a:rPr lang="en-US" sz="2400" b="1" i="1"/>
              <a:t>	designs, processes or works.</a:t>
            </a:r>
          </a:p>
          <a:p>
            <a:pPr marL="609600" indent="-609600" algn="just">
              <a:spcBef>
                <a:spcPct val="20000"/>
              </a:spcBef>
            </a:pPr>
            <a:endParaRPr lang="en-US" sz="600" b="1" i="1"/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600" b="1">
                <a:solidFill>
                  <a:srgbClr val="0033CC"/>
                </a:solidFill>
              </a:rPr>
              <a:t>	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Although most property law is state law,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>
                <a:solidFill>
                  <a:srgbClr val="0033CC"/>
                </a:solidFill>
              </a:rPr>
              <a:t>	</a:t>
            </a:r>
            <a:r>
              <a:rPr lang="en-US" sz="2400" b="1" i="1">
                <a:solidFill>
                  <a:schemeClr val="tx2"/>
                </a:solidFill>
              </a:rPr>
              <a:t>virtually all intellectual property law 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r>
              <a:rPr lang="en-US" sz="2400" b="1" i="1">
                <a:solidFill>
                  <a:schemeClr val="tx2"/>
                </a:solidFill>
              </a:rPr>
              <a:t>        is based upon federal statutes.</a:t>
            </a:r>
          </a:p>
          <a:p>
            <a:pPr marL="609600" indent="-609600" algn="just">
              <a:lnSpc>
                <a:spcPct val="90000"/>
              </a:lnSpc>
              <a:spcBef>
                <a:spcPct val="20000"/>
              </a:spcBef>
            </a:pPr>
            <a:endParaRPr lang="en-US" sz="2400" b="1" i="1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304800" y="1600200"/>
            <a:ext cx="4648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</a:pPr>
            <a:r>
              <a:rPr lang="en-US" sz="3600" b="1">
                <a:solidFill>
                  <a:srgbClr val="CC000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</a:pPr>
            <a:endParaRPr lang="en-US" sz="600" b="1">
              <a:solidFill>
                <a:srgbClr val="CC0000"/>
              </a:solidFill>
            </a:endParaRPr>
          </a:p>
          <a:p>
            <a:pPr marL="609600" indent="-609600" algn="just">
              <a:spcBef>
                <a:spcPct val="20000"/>
              </a:spcBef>
            </a:pPr>
            <a:r>
              <a:rPr lang="en-US" sz="2800" b="1">
                <a:solidFill>
                  <a:srgbClr val="0033CC"/>
                </a:solidFill>
              </a:rPr>
              <a:t>  It all starts with an idea!</a:t>
            </a:r>
            <a:endParaRPr lang="en-US" sz="2800" b="1" i="1">
              <a:solidFill>
                <a:schemeClr val="tx2"/>
              </a:solidFill>
            </a:endParaRPr>
          </a:p>
        </p:txBody>
      </p:sp>
      <p:pic>
        <p:nvPicPr>
          <p:cNvPr id="5125" name="Picture 7" descr="Thomas Alva Ediso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905000"/>
            <a:ext cx="3305175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9" descr="figment-imagination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6238" y="3429000"/>
            <a:ext cx="2195512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1" descr="lightbulb_ide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24200" y="3505200"/>
            <a:ext cx="1600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40292" name="Rectangle 4"/>
          <p:cNvSpPr>
            <a:spLocks noChangeArrowheads="1"/>
          </p:cNvSpPr>
          <p:nvPr/>
        </p:nvSpPr>
        <p:spPr bwMode="auto">
          <a:xfrm>
            <a:off x="304800" y="9906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C0000"/>
                </a:solidFill>
              </a:rPr>
              <a:t>Copyrights</a:t>
            </a:r>
            <a:r>
              <a:rPr lang="en-US" sz="2400" b="1" dirty="0">
                <a:solidFill>
                  <a:srgbClr val="0033CC"/>
                </a:solidFill>
              </a:rPr>
              <a:t> – Rights in Writings, Art or Expression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Defined as “Original works of authorship fixed in any tangible medium of expression”.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/>
              <a:t>	Key Elements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1. Originality (Uniqueness)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	2. Work of Authorship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Literary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Music</a:t>
            </a:r>
            <a:r>
              <a:rPr lang="en-US" sz="2000" b="1" i="1" dirty="0">
                <a:solidFill>
                  <a:srgbClr val="002060"/>
                </a:solidFill>
              </a:rPr>
              <a:t>,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D</a:t>
            </a:r>
            <a:r>
              <a:rPr lang="en-US" sz="2000" b="1" i="1" dirty="0" smtClean="0">
                <a:solidFill>
                  <a:srgbClr val="002060"/>
                </a:solidFill>
              </a:rPr>
              <a:t>ramatic</a:t>
            </a:r>
            <a:r>
              <a:rPr lang="en-US" sz="2000" b="1" i="1" dirty="0">
                <a:solidFill>
                  <a:srgbClr val="002060"/>
                </a:solidFill>
              </a:rPr>
              <a:t>, </a:t>
            </a:r>
            <a:endParaRPr lang="en-US" sz="2000" b="1" i="1" dirty="0" smtClean="0">
              <a:solidFill>
                <a:srgbClr val="002060"/>
              </a:solidFill>
            </a:endParaRPr>
          </a:p>
          <a:p>
            <a:pPr marL="1524000" lvl="2" indent="-609600">
              <a:spcBef>
                <a:spcPct val="20000"/>
              </a:spcBef>
              <a:defRPr/>
            </a:pPr>
            <a:r>
              <a:rPr lang="en-US" sz="1600" dirty="0">
                <a:solidFill>
                  <a:srgbClr val="002060"/>
                </a:solidFill>
              </a:rPr>
              <a:t>● </a:t>
            </a:r>
            <a:r>
              <a:rPr lang="en-US" sz="2000" b="1" i="1" dirty="0" smtClean="0">
                <a:solidFill>
                  <a:srgbClr val="002060"/>
                </a:solidFill>
              </a:rPr>
              <a:t>Graphic</a:t>
            </a:r>
            <a:r>
              <a:rPr lang="en-US" sz="2000" b="1" i="1" dirty="0">
                <a:solidFill>
                  <a:srgbClr val="002060"/>
                </a:solidFill>
              </a:rPr>
              <a:t> </a:t>
            </a:r>
            <a:r>
              <a:rPr lang="en-US" sz="2000" b="1" i="1" dirty="0" smtClean="0">
                <a:solidFill>
                  <a:srgbClr val="002060"/>
                </a:solidFill>
              </a:rPr>
              <a:t>or Architectural, or</a:t>
            </a:r>
            <a:endParaRPr lang="en-US" sz="2000" b="1" i="1" dirty="0">
              <a:solidFill>
                <a:srgbClr val="00206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		</a:t>
            </a:r>
            <a:r>
              <a:rPr lang="en-US" sz="1600" dirty="0" smtClean="0">
                <a:solidFill>
                  <a:srgbClr val="002060"/>
                </a:solidFill>
              </a:rPr>
              <a:t>● </a:t>
            </a:r>
            <a:r>
              <a:rPr lang="en-US" sz="2000" b="1" i="1" dirty="0">
                <a:solidFill>
                  <a:srgbClr val="002060"/>
                </a:solidFill>
              </a:rPr>
              <a:t>M</a:t>
            </a:r>
            <a:r>
              <a:rPr lang="en-US" sz="2000" b="1" i="1" dirty="0" smtClean="0">
                <a:solidFill>
                  <a:srgbClr val="002060"/>
                </a:solidFill>
              </a:rPr>
              <a:t>ovies or Audio Production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endParaRPr lang="en-US" sz="2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C00000"/>
                </a:solidFill>
              </a:rPr>
              <a:t>		*Software is viewed as literary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</a:t>
            </a: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3. Fixation (Any physical rendering)</a:t>
            </a:r>
          </a:p>
        </p:txBody>
      </p:sp>
      <p:pic>
        <p:nvPicPr>
          <p:cNvPr id="6149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990600"/>
            <a:ext cx="9461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304800" y="9906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500" b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200" b="1" dirty="0">
                <a:solidFill>
                  <a:srgbClr val="CC0000"/>
                </a:solidFill>
              </a:rPr>
              <a:t>Copyrights</a:t>
            </a:r>
            <a:endParaRPr lang="en-US" sz="32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chemeClr val="accent1">
                    <a:lumMod val="25000"/>
                  </a:schemeClr>
                </a:solidFill>
              </a:rPr>
              <a:t>Collection </a:t>
            </a: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of Rights </a:t>
            </a:r>
            <a:r>
              <a:rPr lang="en-US" sz="2400" b="1" dirty="0">
                <a:solidFill>
                  <a:srgbClr val="0033CC"/>
                </a:solidFill>
              </a:rPr>
              <a:t>– Including the right to: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Prevent Reproduction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Create derivative works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Distribute Copies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Perform, display or transmit the Work Publicly</a:t>
            </a:r>
          </a:p>
          <a:p>
            <a:pPr marL="609600" indent="-609600">
              <a:spcBef>
                <a:spcPct val="20000"/>
              </a:spcBef>
              <a:defRPr/>
            </a:pPr>
            <a:endParaRPr lang="en-US" sz="10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Duration of Rights: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after 1978 - Life of the author plus 70 years (No renewal)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If created before 1978 – 28 years plus a renewal for 47 years (75 years)</a:t>
            </a:r>
          </a:p>
          <a:p>
            <a:pPr marL="609600" indent="-609600">
              <a:spcBef>
                <a:spcPct val="20000"/>
              </a:spcBef>
              <a:buFontTx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Work for Hire Exception – 95 years from publication or 120 from creation whichever is less.</a:t>
            </a:r>
          </a:p>
        </p:txBody>
      </p:sp>
      <p:pic>
        <p:nvPicPr>
          <p:cNvPr id="7173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524000"/>
            <a:ext cx="9461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304800" y="1066800"/>
            <a:ext cx="83820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002060"/>
                </a:solidFill>
              </a:rPr>
              <a:t>Intellectual Property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C0000"/>
                </a:solidFill>
              </a:rPr>
              <a:t>Copyrights</a:t>
            </a:r>
            <a:endParaRPr lang="en-US" sz="3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33CC"/>
                </a:solidFill>
              </a:rPr>
              <a:t>	To prove Infringement – A Plaintiff Must: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1. Hold a valid copyright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2. The defendant copied the work; and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	3. The copy was inappropriate appropriation (Two works are substantially similar)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Defenses:</a:t>
            </a:r>
            <a:r>
              <a:rPr lang="en-US" b="1" dirty="0">
                <a:solidFill>
                  <a:srgbClr val="0033CC"/>
                </a:solidFill>
              </a:rPr>
              <a:t> 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Agreement or Fair Use – Protecting the Copyright and protecting the minimal use and free speech rights of the user.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sz="2400" b="1" dirty="0">
                <a:solidFill>
                  <a:srgbClr val="0033CC"/>
                </a:solidFill>
              </a:rPr>
              <a:t>Remedies: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25000"/>
                  </a:schemeClr>
                </a:solidFill>
              </a:rPr>
              <a:t>Injunction, Impoundment and Destruction, and Damages</a:t>
            </a:r>
            <a:endParaRPr lang="en-US" sz="24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pic>
        <p:nvPicPr>
          <p:cNvPr id="8197" name="Picture 8" descr="http://www.ssahcoalition.ca/_borders/copyright-BL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2800" y="1447800"/>
            <a:ext cx="9461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C54C4F-C9AA-47D5-B4D3-8F50AD54494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3373</TotalTime>
  <Words>419</Words>
  <Application>Microsoft Office PowerPoint</Application>
  <PresentationFormat>On-screen Show (4:3)</PresentationFormat>
  <Paragraphs>223</Paragraphs>
  <Slides>17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143</cp:revision>
  <dcterms:created xsi:type="dcterms:W3CDTF">2007-08-27T19:04:39Z</dcterms:created>
  <dcterms:modified xsi:type="dcterms:W3CDTF">2013-10-10T00:23:06Z</dcterms:modified>
</cp:coreProperties>
</file>