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490" r:id="rId3"/>
    <p:sldId id="423" r:id="rId4"/>
    <p:sldId id="468" r:id="rId5"/>
    <p:sldId id="469" r:id="rId6"/>
    <p:sldId id="470" r:id="rId7"/>
    <p:sldId id="471" r:id="rId8"/>
    <p:sldId id="472" r:id="rId9"/>
    <p:sldId id="421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FF0000"/>
    <a:srgbClr val="CC0000"/>
    <a:srgbClr val="FFFF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34" autoAdjust="0"/>
    <p:restoredTop sz="94673" autoAdjust="0"/>
  </p:normalViewPr>
  <p:slideViewPr>
    <p:cSldViewPr>
      <p:cViewPr varScale="1">
        <p:scale>
          <a:sx n="87" d="100"/>
          <a:sy n="87" d="100"/>
        </p:scale>
        <p:origin x="-90" y="-12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38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8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987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438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4439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439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1B69C70F-9F8E-4899-B3DA-0DAB19F2801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734A80A2-9CD0-4BDC-9ADF-16C4D8E7E8A6}" type="slidenum">
              <a:rPr lang="en-US" smtClean="0"/>
              <a:pPr/>
              <a:t>1</a:t>
            </a:fld>
            <a:endParaRPr lang="en-US" smtClean="0"/>
          </a:p>
        </p:txBody>
      </p:sp>
      <p:sp>
        <p:nvSpPr>
          <p:cNvPr id="808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809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53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B96E4BBF-0A00-4E8B-A548-42F7AB1CB9F7}" type="slidenum">
              <a:rPr lang="en-US" smtClean="0"/>
              <a:pPr/>
              <a:t>4</a:t>
            </a:fld>
            <a:endParaRPr lang="en-US" smtClean="0"/>
          </a:p>
        </p:txBody>
      </p:sp>
      <p:sp>
        <p:nvSpPr>
          <p:cNvPr id="15053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053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0B4D95-19C8-4E18-AF22-27D7015BA9B6}" type="slidenum">
              <a:rPr lang="en-US" smtClean="0"/>
              <a:pPr/>
              <a:t>5</a:t>
            </a:fld>
            <a:endParaRPr lang="en-US" smtClean="0"/>
          </a:p>
        </p:txBody>
      </p:sp>
      <p:sp>
        <p:nvSpPr>
          <p:cNvPr id="15155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155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257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39C3691E-F00D-4CF3-B8B5-EB88E550BA43}" type="slidenum">
              <a:rPr lang="en-US" smtClean="0"/>
              <a:pPr/>
              <a:t>6</a:t>
            </a:fld>
            <a:endParaRPr lang="en-US" smtClean="0"/>
          </a:p>
        </p:txBody>
      </p:sp>
      <p:sp>
        <p:nvSpPr>
          <p:cNvPr id="15257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258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0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DC1A5551-7D3F-4A87-92CC-3E2010F9DBCA}" type="slidenum">
              <a:rPr lang="en-US" smtClean="0"/>
              <a:pPr/>
              <a:t>7</a:t>
            </a:fld>
            <a:endParaRPr lang="en-US" smtClean="0"/>
          </a:p>
        </p:txBody>
      </p:sp>
      <p:sp>
        <p:nvSpPr>
          <p:cNvPr id="15360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0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462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9C263BA-2FCB-43A4-89F2-BC9171239475}" type="slidenum">
              <a:rPr lang="en-US" smtClean="0"/>
              <a:pPr/>
              <a:t>8</a:t>
            </a:fld>
            <a:endParaRPr lang="en-US" smtClean="0"/>
          </a:p>
        </p:txBody>
      </p:sp>
      <p:sp>
        <p:nvSpPr>
          <p:cNvPr id="15462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462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F73B92E6-AA18-4C56-8745-C374703B147D}" type="slidenum">
              <a:rPr lang="en-US" smtClean="0"/>
              <a:pPr/>
              <a:t>9</a:t>
            </a:fld>
            <a:endParaRPr lang="en-US" smtClean="0"/>
          </a:p>
        </p:txBody>
      </p:sp>
      <p:sp>
        <p:nvSpPr>
          <p:cNvPr id="155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5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F1291B-8DD8-48C6-B679-F0ABEE6F5E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7F8B1AF-AA62-4EFA-B8E4-19933DDD82DA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E346965-B20C-4D73-B0EA-88A1782B642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FDC577B-EEEE-444C-8944-C8ECC92ABD5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23E9D16-3E1C-44D3-B5FB-8BBA8E76BC1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E5D0EDE-CDE8-4A57-9A91-A1CD268A9A3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94476E-0663-41B9-9C61-051B6E11A6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93B28B5-D34E-4B95-8F7C-4B25F11BF84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EEC0DD6-4348-451F-8F15-35F523BD7E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45D824-7488-4FC4-A3FC-0FD138C7EB5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C6C56AF-5FFF-46E2-BB5D-8D5F076712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1000" b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07B321E-88AF-4D22-B2F0-C6F0E71458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jpeg"/><Relationship Id="rId3" Type="http://schemas.openxmlformats.org/officeDocument/2006/relationships/hyperlink" Target="http://en.wikipedia.org/wiki/File:DredScott.jpg" TargetMode="External"/><Relationship Id="rId7" Type="http://schemas.openxmlformats.org/officeDocument/2006/relationships/hyperlink" Target="http://en.wikipedia.org/wiki/File:BRCurtis.jpg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jpeg"/><Relationship Id="rId5" Type="http://schemas.openxmlformats.org/officeDocument/2006/relationships/hyperlink" Target="http://en.wikipedia.org/wiki/File:Roger_Taney_-_Healy.jpg" TargetMode="Externa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81000" y="5334000"/>
            <a:ext cx="8458200" cy="1143000"/>
          </a:xfrm>
          <a:solidFill>
            <a:schemeClr val="tx1"/>
          </a:solidFill>
        </p:spPr>
        <p:txBody>
          <a:bodyPr/>
          <a:lstStyle/>
          <a:p>
            <a:pPr eaLnBrk="1" hangingPunct="1"/>
            <a:r>
              <a:rPr lang="en-US" b="1" dirty="0" smtClean="0">
                <a:solidFill>
                  <a:srgbClr val="FFFF00"/>
                </a:solidFill>
              </a:rPr>
              <a:t>Slide Set </a:t>
            </a:r>
            <a:r>
              <a:rPr lang="en-US" b="1" dirty="0" smtClean="0">
                <a:solidFill>
                  <a:srgbClr val="FFFF00"/>
                </a:solidFill>
              </a:rPr>
              <a:t>Twelve</a:t>
            </a:r>
            <a:r>
              <a:rPr lang="en-US" b="1" dirty="0" smtClean="0">
                <a:solidFill>
                  <a:srgbClr val="FFFF00"/>
                </a:solidFill>
              </a:rPr>
              <a:t>:</a:t>
            </a:r>
            <a:endParaRPr lang="en-US" sz="2000" b="1" i="1" dirty="0" smtClean="0">
              <a:solidFill>
                <a:srgbClr val="FFFF00"/>
              </a:solidFill>
            </a:endParaRPr>
          </a:p>
          <a:p>
            <a:pPr eaLnBrk="1" hangingPunct="1"/>
            <a:r>
              <a:rPr lang="en-US" sz="2400" b="1" dirty="0" smtClean="0">
                <a:solidFill>
                  <a:srgbClr val="FFFF00"/>
                </a:solidFill>
              </a:rPr>
              <a:t> Real Property – </a:t>
            </a:r>
            <a:r>
              <a:rPr lang="en-US" sz="2000" b="1" i="1" dirty="0" smtClean="0">
                <a:solidFill>
                  <a:srgbClr val="FFFF00"/>
                </a:solidFill>
              </a:rPr>
              <a:t>Property Taxes and Shared Land Interests</a:t>
            </a:r>
          </a:p>
          <a:p>
            <a:pPr eaLnBrk="1" hangingPunct="1"/>
            <a:endParaRPr lang="en-US" sz="2000" b="1" dirty="0" smtClean="0">
              <a:solidFill>
                <a:srgbClr val="FFFF00"/>
              </a:solidFill>
            </a:endParaRPr>
          </a:p>
        </p:txBody>
      </p:sp>
      <p:pic>
        <p:nvPicPr>
          <p:cNvPr id="1028" name="Picture 7" descr="myIMG_12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95600" y="1981200"/>
            <a:ext cx="3009900" cy="30099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F1291B-8DD8-48C6-B679-F0ABEE6F5E43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752600" y="228600"/>
            <a:ext cx="5700713" cy="1238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3336298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 smtClean="0">
                <a:solidFill>
                  <a:srgbClr val="C00000"/>
                </a:solidFill>
              </a:rPr>
              <a:t>Last </a:t>
            </a:r>
            <a:r>
              <a:rPr lang="en-US" sz="3600" b="1" i="1" dirty="0">
                <a:solidFill>
                  <a:srgbClr val="C00000"/>
                </a:solidFill>
              </a:rPr>
              <a:t>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We began </a:t>
            </a:r>
            <a:r>
              <a:rPr lang="en-US" sz="2400" b="1" dirty="0">
                <a:solidFill>
                  <a:srgbClr val="002060"/>
                </a:solidFill>
              </a:rPr>
              <a:t>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i="1" dirty="0">
                <a:solidFill>
                  <a:schemeClr val="accent1">
                    <a:lumMod val="25000"/>
                  </a:schemeClr>
                </a:solidFill>
              </a:rPr>
              <a:t>	- </a:t>
            </a: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Real Property – The Basics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Definitions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dirty="0">
                <a:solidFill>
                  <a:srgbClr val="C00000"/>
                </a:solidFill>
              </a:rPr>
              <a:t>		- The Importance of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Nature of Interests in Real Property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dirty="0">
                <a:solidFill>
                  <a:srgbClr val="0033CC"/>
                </a:solidFill>
              </a:rPr>
              <a:t>		</a:t>
            </a:r>
            <a:r>
              <a:rPr lang="en-US" sz="1600" b="1" i="1" dirty="0">
                <a:solidFill>
                  <a:srgbClr val="C00000"/>
                </a:solidFill>
              </a:rPr>
              <a:t>- Possessory Estates vs. Non Possessory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Estates in Time – Duration of Rights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sz="1600" b="1" i="1" dirty="0">
                <a:solidFill>
                  <a:srgbClr val="C00000"/>
                </a:solidFill>
              </a:rPr>
              <a:t>		- Collection of </a:t>
            </a:r>
            <a:r>
              <a:rPr lang="en-US" sz="1600" b="1" i="1" dirty="0" smtClean="0">
                <a:solidFill>
                  <a:srgbClr val="C00000"/>
                </a:solidFill>
              </a:rPr>
              <a:t>Rights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8600" y="1081088"/>
            <a:ext cx="8686800" cy="5624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1905000"/>
            <a:ext cx="7696200" cy="2816156"/>
          </a:xfrm>
          <a:prstGeom prst="rect">
            <a:avLst/>
          </a:prstGeom>
          <a:solidFill>
            <a:schemeClr val="accent3"/>
          </a:solidFill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  <a:defRPr/>
            </a:pPr>
            <a:r>
              <a:rPr lang="en-US" sz="3600" b="1" i="1" dirty="0">
                <a:solidFill>
                  <a:srgbClr val="C00000"/>
                </a:solidFill>
              </a:rPr>
              <a:t>Tonight’s Class: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buFontTx/>
              <a:buChar char="•"/>
              <a:defRPr/>
            </a:pPr>
            <a:r>
              <a:rPr lang="en-US" sz="2400" b="1" dirty="0" smtClean="0">
                <a:solidFill>
                  <a:srgbClr val="002060"/>
                </a:solidFill>
              </a:rPr>
              <a:t>We </a:t>
            </a:r>
            <a:r>
              <a:rPr lang="en-US" sz="2400" b="1" dirty="0">
                <a:solidFill>
                  <a:srgbClr val="002060"/>
                </a:solidFill>
              </a:rPr>
              <a:t>will begin to discuss Real Property Concept</a:t>
            </a:r>
            <a:r>
              <a:rPr lang="en-US" sz="2400" dirty="0">
                <a:solidFill>
                  <a:srgbClr val="002060"/>
                </a:solidFill>
              </a:rPr>
              <a:t>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Shared Rights in </a:t>
            </a:r>
            <a:r>
              <a:rPr lang="en-US" b="1" i="1" dirty="0" smtClean="0">
                <a:solidFill>
                  <a:schemeClr val="accent1">
                    <a:lumMod val="25000"/>
                  </a:schemeClr>
                </a:solidFill>
              </a:rPr>
              <a:t>Land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dirty="0" smtClean="0">
                <a:solidFill>
                  <a:srgbClr val="C00000"/>
                </a:solidFill>
              </a:rPr>
              <a:t>		- Tenant in the Entirety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dirty="0" smtClean="0">
                <a:solidFill>
                  <a:srgbClr val="C00000"/>
                </a:solidFill>
              </a:rPr>
              <a:t>		- Joint Tenants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dirty="0" smtClean="0">
                <a:solidFill>
                  <a:srgbClr val="C00000"/>
                </a:solidFill>
              </a:rPr>
              <a:t>		- Tenants in Common</a:t>
            </a:r>
          </a:p>
          <a:p>
            <a:pPr marL="342900" indent="-342900">
              <a:lnSpc>
                <a:spcPct val="130000"/>
              </a:lnSpc>
              <a:spcBef>
                <a:spcPts val="0"/>
              </a:spcBef>
              <a:defRPr/>
            </a:pPr>
            <a:r>
              <a:rPr lang="en-US" b="1" i="1" dirty="0">
                <a:solidFill>
                  <a:schemeClr val="accent1">
                    <a:lumMod val="25000"/>
                  </a:schemeClr>
                </a:solidFill>
              </a:rPr>
              <a:t>	- Real Property Taxes</a:t>
            </a:r>
            <a:endParaRPr lang="en-US" sz="1600" b="1" i="1" dirty="0">
              <a:solidFill>
                <a:srgbClr val="C00000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7" name="Rectangle 3"/>
          <p:cNvSpPr>
            <a:spLocks noChangeArrowheads="1"/>
          </p:cNvSpPr>
          <p:nvPr/>
        </p:nvSpPr>
        <p:spPr bwMode="auto">
          <a:xfrm>
            <a:off x="381000" y="1295400"/>
            <a:ext cx="8229600" cy="518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2400">
              <a:solidFill>
                <a:srgbClr val="0033CC"/>
              </a:solidFill>
            </a:endParaRPr>
          </a:p>
        </p:txBody>
      </p:sp>
      <p:sp>
        <p:nvSpPr>
          <p:cNvPr id="52228" name="Rectangle 3"/>
          <p:cNvSpPr>
            <a:spLocks noChangeArrowheads="1"/>
          </p:cNvSpPr>
          <p:nvPr/>
        </p:nvSpPr>
        <p:spPr bwMode="auto">
          <a:xfrm>
            <a:off x="990600" y="1524000"/>
            <a:ext cx="7162800" cy="534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3600" b="1">
                <a:solidFill>
                  <a:schemeClr val="tx2"/>
                </a:solidFill>
              </a:rPr>
              <a:t>      </a:t>
            </a:r>
            <a:r>
              <a:rPr lang="en-US" sz="3600" b="1">
                <a:solidFill>
                  <a:srgbClr val="CC0000"/>
                </a:solidFill>
              </a:rPr>
              <a:t>Shared Rights in Land</a:t>
            </a:r>
          </a:p>
        </p:txBody>
      </p:sp>
      <p:pic>
        <p:nvPicPr>
          <p:cNvPr id="52229" name="Picture 4" descr="http://i.ehow.com/images/GlobalPhoto/Articles/4691191/97648-main_Full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819400" y="2514600"/>
            <a:ext cx="3295650" cy="3295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1" name="Rectangle 3"/>
          <p:cNvSpPr>
            <a:spLocks noChangeArrowheads="1"/>
          </p:cNvSpPr>
          <p:nvPr/>
        </p:nvSpPr>
        <p:spPr bwMode="auto">
          <a:xfrm>
            <a:off x="381000" y="914400"/>
            <a:ext cx="8229600" cy="556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3800" b="1" dirty="0">
                <a:solidFill>
                  <a:srgbClr val="CC0000"/>
                </a:solidFill>
              </a:rPr>
              <a:t>Joint Interests/Concurrent Estates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dirty="0">
                <a:solidFill>
                  <a:schemeClr val="hlink"/>
                </a:solidFill>
              </a:rPr>
              <a:t>	- </a:t>
            </a:r>
            <a:r>
              <a:rPr lang="en-US" sz="2800" b="1" dirty="0">
                <a:solidFill>
                  <a:schemeClr val="hlink"/>
                </a:solidFill>
              </a:rPr>
              <a:t>Tenancy in the Entirety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>
                <a:solidFill>
                  <a:srgbClr val="0033CC"/>
                </a:solidFill>
              </a:rPr>
              <a:t>	</a:t>
            </a:r>
            <a:r>
              <a:rPr lang="en-US" sz="1600" b="1" dirty="0">
                <a:solidFill>
                  <a:schemeClr val="accent2"/>
                </a:solidFill>
              </a:rPr>
              <a:t>	</a:t>
            </a:r>
            <a:r>
              <a:rPr lang="en-US" sz="1600" b="1" dirty="0"/>
              <a:t>By Marital Right – only between husband and wife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Right of Survivorship – by operation of law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Severance Limited (Death, divorce, agreement, joint creditor execution)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chemeClr val="hlink"/>
                </a:solidFill>
              </a:rPr>
              <a:t>	- Joint Tenancy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>
                <a:solidFill>
                  <a:schemeClr val="accent2"/>
                </a:solidFill>
              </a:rPr>
              <a:t>		</a:t>
            </a:r>
            <a:r>
              <a:rPr lang="en-US" sz="1600" b="1" dirty="0"/>
              <a:t>Created by unity of time, title, interest and possession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Right of Survivorship – by operation of law</a:t>
            </a:r>
          </a:p>
          <a:p>
            <a:pPr marL="342900" indent="-342900">
              <a:lnSpc>
                <a:spcPct val="110000"/>
              </a:lnSpc>
              <a:spcBef>
                <a:spcPct val="20000"/>
              </a:spcBef>
            </a:pPr>
            <a:r>
              <a:rPr lang="en-US" sz="1600" b="1" dirty="0"/>
              <a:t>		Severance Less Limited (Inter </a:t>
            </a:r>
            <a:r>
              <a:rPr lang="en-US" sz="1600" b="1" dirty="0" err="1"/>
              <a:t>vivos</a:t>
            </a:r>
            <a:r>
              <a:rPr lang="en-US" sz="1600" b="1" dirty="0"/>
              <a:t> conveyance or contract to convey,               	death, agreement, foreclosure on lien)</a:t>
            </a: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endParaRPr lang="en-US" sz="500" b="1" dirty="0">
              <a:solidFill>
                <a:srgbClr val="0033CC"/>
              </a:solidFill>
            </a:endParaRPr>
          </a:p>
          <a:p>
            <a:pPr marL="342900" indent="-342900">
              <a:lnSpc>
                <a:spcPct val="90000"/>
              </a:lnSpc>
              <a:spcBef>
                <a:spcPct val="20000"/>
              </a:spcBef>
            </a:pPr>
            <a:r>
              <a:rPr lang="en-US" sz="2800" b="1" dirty="0">
                <a:solidFill>
                  <a:schemeClr val="hlink"/>
                </a:solidFill>
              </a:rPr>
              <a:t>	- Tenants in Common</a:t>
            </a:r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>
                <a:solidFill>
                  <a:schemeClr val="accent2"/>
                </a:solidFill>
              </a:rPr>
              <a:t>		</a:t>
            </a:r>
            <a:r>
              <a:rPr lang="en-US" sz="1600" b="1" dirty="0"/>
              <a:t>No Right of Survivorship.  </a:t>
            </a:r>
            <a:endParaRPr lang="en-US" sz="1600" b="1" dirty="0" smtClean="0"/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/>
              <a:t>	</a:t>
            </a:r>
            <a:r>
              <a:rPr lang="en-US" sz="1600" b="1" dirty="0" smtClean="0"/>
              <a:t>	Freely </a:t>
            </a:r>
            <a:r>
              <a:rPr lang="en-US" sz="1600" b="1" dirty="0"/>
              <a:t>alienable.  </a:t>
            </a:r>
            <a:endParaRPr lang="en-US" sz="1600" b="1" dirty="0" smtClean="0"/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/>
              <a:t>	</a:t>
            </a:r>
            <a:r>
              <a:rPr lang="en-US" sz="1600" b="1" dirty="0" smtClean="0"/>
              <a:t>	Joint </a:t>
            </a:r>
            <a:r>
              <a:rPr lang="en-US" sz="1600" b="1" dirty="0"/>
              <a:t>ownership based upon percentage.  </a:t>
            </a:r>
            <a:endParaRPr lang="en-US" sz="1600" b="1" dirty="0" smtClean="0"/>
          </a:p>
          <a:p>
            <a:pPr marL="342900" indent="-342900">
              <a:lnSpc>
                <a:spcPct val="120000"/>
              </a:lnSpc>
              <a:spcBef>
                <a:spcPct val="20000"/>
              </a:spcBef>
            </a:pPr>
            <a:r>
              <a:rPr lang="en-US" sz="1600" b="1" dirty="0"/>
              <a:t>	</a:t>
            </a:r>
            <a:r>
              <a:rPr lang="en-US" sz="1600" b="1" dirty="0" smtClean="0"/>
              <a:t>	Share </a:t>
            </a:r>
            <a:r>
              <a:rPr lang="en-US" sz="1600" b="1" dirty="0"/>
              <a:t>and responsible proportionally in all gains and liabilities.</a:t>
            </a: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4276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54277" name="Rectangle 6"/>
          <p:cNvSpPr>
            <a:spLocks noChangeArrowheads="1"/>
          </p:cNvSpPr>
          <p:nvPr/>
        </p:nvSpPr>
        <p:spPr bwMode="auto">
          <a:xfrm>
            <a:off x="457200" y="1143000"/>
            <a:ext cx="8229600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lang="en-US" sz="3600" b="1" dirty="0">
                <a:solidFill>
                  <a:srgbClr val="C00000"/>
                </a:solidFill>
              </a:rPr>
              <a:t>Real Property Taxes</a:t>
            </a:r>
          </a:p>
          <a:p>
            <a:pPr marL="342900" indent="-342900">
              <a:spcBef>
                <a:spcPct val="20000"/>
              </a:spcBef>
            </a:pPr>
            <a:r>
              <a:rPr lang="en-US" sz="2800" b="1" dirty="0">
                <a:solidFill>
                  <a:srgbClr val="0033CC"/>
                </a:solidFill>
              </a:rPr>
              <a:t>	                The Tax Man Cometh</a:t>
            </a:r>
          </a:p>
          <a:p>
            <a:pPr marL="342900" indent="-342900">
              <a:spcBef>
                <a:spcPct val="20000"/>
              </a:spcBef>
            </a:pPr>
            <a:endParaRPr lang="en-US" sz="2000" b="1" dirty="0">
              <a:solidFill>
                <a:srgbClr val="0033CC"/>
              </a:solidFill>
            </a:endParaRPr>
          </a:p>
        </p:txBody>
      </p:sp>
      <p:pic>
        <p:nvPicPr>
          <p:cNvPr id="54278" name="Picture 4" descr="http://www.motifake.com/image/demotivational-poster/small/0908/tax-man-tax-money-demotivational-poster-125000179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057400" y="2514600"/>
            <a:ext cx="4800600" cy="4040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299" name="Rectangle 4"/>
          <p:cNvSpPr>
            <a:spLocks noChangeArrowheads="1"/>
          </p:cNvSpPr>
          <p:nvPr/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algn="ctr"/>
            <a:endParaRPr lang="en-US" sz="4400">
              <a:solidFill>
                <a:schemeClr val="tx2"/>
              </a:solidFill>
            </a:endParaRPr>
          </a:p>
        </p:txBody>
      </p:sp>
      <p:sp>
        <p:nvSpPr>
          <p:cNvPr id="55300" name="Rectangle 5"/>
          <p:cNvSpPr>
            <a:spLocks noChangeArrowheads="1"/>
          </p:cNvSpPr>
          <p:nvPr/>
        </p:nvSpPr>
        <p:spPr bwMode="auto">
          <a:xfrm>
            <a:off x="457200" y="2971800"/>
            <a:ext cx="8229600" cy="3154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171014" name="Rectangle 6"/>
          <p:cNvSpPr>
            <a:spLocks noChangeArrowheads="1"/>
          </p:cNvSpPr>
          <p:nvPr/>
        </p:nvSpPr>
        <p:spPr bwMode="auto">
          <a:xfrm>
            <a:off x="457200" y="1219200"/>
            <a:ext cx="8229600" cy="541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en-US" sz="3600" b="1" dirty="0">
                <a:solidFill>
                  <a:srgbClr val="C00000"/>
                </a:solidFill>
              </a:rPr>
              <a:t>Real Property Taxes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Real Property Taxes and Estate (Death) Taxes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are the only two type of taxes     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that tax you on what you own or have,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not on what you earn or acquire.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Very Repressive and Regressive,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especially on the poor and elderly.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Imposed by and used to finance: 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	Local governments, Special districts and Schools.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	- Very stable source of government revenue.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rgbClr val="0033CC"/>
                </a:solidFill>
              </a:rPr>
              <a:t>	</a:t>
            </a: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- Many movements to shift funding from Real Property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Tax</a:t>
            </a:r>
          </a:p>
          <a:p>
            <a:pPr marL="342900" indent="-342900">
              <a:spcBef>
                <a:spcPct val="20000"/>
              </a:spcBef>
              <a:defRPr/>
            </a:pPr>
            <a:r>
              <a:rPr lang="en-US" sz="2000" b="1" dirty="0">
                <a:solidFill>
                  <a:schemeClr val="accent1">
                    <a:lumMod val="25000"/>
                  </a:schemeClr>
                </a:solidFill>
              </a:rPr>
              <a:t> </a:t>
            </a:r>
            <a:r>
              <a:rPr lang="en-US" sz="2000" b="1" dirty="0" smtClean="0">
                <a:solidFill>
                  <a:schemeClr val="accent1">
                    <a:lumMod val="25000"/>
                  </a:schemeClr>
                </a:solidFill>
              </a:rPr>
              <a:t>            </a:t>
            </a:r>
            <a:r>
              <a:rPr lang="en-US" sz="2000" b="1" dirty="0" smtClean="0">
                <a:solidFill>
                  <a:srgbClr val="0033CC"/>
                </a:solidFill>
              </a:rPr>
              <a:t>(</a:t>
            </a:r>
            <a:r>
              <a:rPr lang="en-US" sz="2000" b="1" dirty="0">
                <a:solidFill>
                  <a:srgbClr val="0033CC"/>
                </a:solidFill>
              </a:rPr>
              <a:t>STAR Program – Tax </a:t>
            </a:r>
            <a:r>
              <a:rPr lang="en-US" sz="2000" b="1" dirty="0" smtClean="0">
                <a:solidFill>
                  <a:srgbClr val="0033CC"/>
                </a:solidFill>
              </a:rPr>
              <a:t>Cap).</a:t>
            </a:r>
            <a:endParaRPr lang="en-US" sz="2000" b="1" dirty="0">
              <a:solidFill>
                <a:srgbClr val="0033CC"/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990600" y="990600"/>
            <a:ext cx="7620000" cy="55361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 smtClean="0">
                <a:solidFill>
                  <a:schemeClr val="tx2"/>
                </a:solidFill>
              </a:rPr>
              <a:t>Case Study:</a:t>
            </a:r>
            <a:endParaRPr lang="en-US" sz="3600" dirty="0">
              <a:solidFill>
                <a:schemeClr val="tx2"/>
              </a:solidFill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 err="1" smtClean="0">
                <a:solidFill>
                  <a:srgbClr val="CC0000"/>
                </a:solidFill>
              </a:rPr>
              <a:t>Dred</a:t>
            </a:r>
            <a:r>
              <a:rPr lang="en-US" sz="3600" b="1" dirty="0" smtClean="0">
                <a:solidFill>
                  <a:srgbClr val="CC0000"/>
                </a:solidFill>
              </a:rPr>
              <a:t> Scott v. Sanford</a:t>
            </a:r>
            <a:endParaRPr lang="en-US" sz="3600" b="1" dirty="0">
              <a:solidFill>
                <a:srgbClr val="CC0000"/>
              </a:solidFill>
            </a:endParaRP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 smtClean="0">
                <a:solidFill>
                  <a:srgbClr val="002060"/>
                </a:solidFill>
              </a:rPr>
              <a:t>The case that caused a</a:t>
            </a:r>
          </a:p>
          <a:p>
            <a:pPr marL="342900" indent="-342900" algn="ctr">
              <a:lnSpc>
                <a:spcPct val="80000"/>
              </a:lnSpc>
              <a:spcBef>
                <a:spcPct val="20000"/>
              </a:spcBef>
            </a:pPr>
            <a:r>
              <a:rPr lang="en-US" sz="3600" b="1" dirty="0" smtClean="0">
                <a:solidFill>
                  <a:srgbClr val="C00000"/>
                </a:solidFill>
              </a:rPr>
              <a:t>Civil War</a:t>
            </a:r>
            <a:r>
              <a:rPr lang="en-US" sz="3600" b="1" dirty="0" smtClean="0">
                <a:solidFill>
                  <a:srgbClr val="002060"/>
                </a:solidFill>
              </a:rPr>
              <a:t> </a:t>
            </a: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3600" b="1" dirty="0" smtClean="0">
              <a:solidFill>
                <a:srgbClr val="00206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000" b="1" dirty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000" b="1" dirty="0" smtClean="0">
              <a:solidFill>
                <a:srgbClr val="CC0000"/>
              </a:solidFill>
            </a:endParaRPr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endParaRPr lang="en-US" sz="1600" b="1" dirty="0" smtClean="0"/>
          </a:p>
          <a:p>
            <a:pPr marL="342900" indent="-342900">
              <a:lnSpc>
                <a:spcPct val="80000"/>
              </a:lnSpc>
              <a:spcBef>
                <a:spcPct val="20000"/>
              </a:spcBef>
            </a:pPr>
            <a:r>
              <a:rPr lang="en-US" sz="1600" b="1" dirty="0" smtClean="0"/>
              <a:t>      Roger </a:t>
            </a:r>
            <a:r>
              <a:rPr lang="en-US" sz="1600" b="1" dirty="0" err="1" smtClean="0"/>
              <a:t>Tauney</a:t>
            </a:r>
            <a:r>
              <a:rPr lang="en-US" sz="1600" b="1" dirty="0" smtClean="0"/>
              <a:t>                      </a:t>
            </a:r>
            <a:r>
              <a:rPr lang="en-US" sz="1600" b="1" dirty="0" err="1" smtClean="0"/>
              <a:t>Dred</a:t>
            </a:r>
            <a:r>
              <a:rPr lang="en-US" sz="1600" b="1" dirty="0" smtClean="0"/>
              <a:t> Scott          Benjamin Robbins Curtis</a:t>
            </a:r>
            <a:r>
              <a:rPr lang="en-US" sz="1600" b="1" dirty="0">
                <a:solidFill>
                  <a:srgbClr val="CC0000"/>
                </a:solidFill>
              </a:rPr>
              <a:t>	</a:t>
            </a:r>
            <a:r>
              <a:rPr lang="en-US" sz="2000" b="1" dirty="0">
                <a:solidFill>
                  <a:srgbClr val="CC0000"/>
                </a:solidFill>
              </a:rPr>
              <a:t>	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  <p:pic>
        <p:nvPicPr>
          <p:cNvPr id="56326" name="Picture 6" descr="http://upload.wikimedia.org/wikipedia/commons/thumb/9/97/DredScott.jpg/200px-DredScott.jpg">
            <a:hlinkClick r:id="rId3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579246" y="3200400"/>
            <a:ext cx="1830953" cy="2590800"/>
          </a:xfrm>
          <a:prstGeom prst="rect">
            <a:avLst/>
          </a:prstGeom>
          <a:noFill/>
        </p:spPr>
      </p:pic>
      <p:pic>
        <p:nvPicPr>
          <p:cNvPr id="56328" name="Picture 8" descr="Roger Taney - Healy.jpg">
            <a:hlinkClick r:id="rId5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066800" y="3200400"/>
            <a:ext cx="2095500" cy="2609851"/>
          </a:xfrm>
          <a:prstGeom prst="rect">
            <a:avLst/>
          </a:prstGeom>
          <a:noFill/>
        </p:spPr>
      </p:pic>
      <p:pic>
        <p:nvPicPr>
          <p:cNvPr id="56330" name="Picture 10" descr="BRCurtis.jpg">
            <a:hlinkClick r:id="rId7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715000" y="3200400"/>
            <a:ext cx="2057400" cy="260261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Rectangle 5"/>
          <p:cNvSpPr>
            <a:spLocks noChangeArrowheads="1"/>
          </p:cNvSpPr>
          <p:nvPr/>
        </p:nvSpPr>
        <p:spPr bwMode="auto">
          <a:xfrm>
            <a:off x="381000" y="1600200"/>
            <a:ext cx="8229600" cy="487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>
                <a:solidFill>
                  <a:srgbClr val="002060"/>
                </a:solidFill>
              </a:rPr>
              <a:t>Bonus Questions of the Day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>
                <a:solidFill>
                  <a:srgbClr val="002060"/>
                </a:solidFill>
              </a:rPr>
              <a:t>		</a:t>
            </a:r>
            <a:r>
              <a:rPr lang="en-US" sz="2400" b="1">
                <a:solidFill>
                  <a:srgbClr val="C00000"/>
                </a:solidFill>
              </a:rPr>
              <a:t>For next time – Read Assignments </a:t>
            </a:r>
          </a:p>
          <a:p>
            <a:pPr marL="342900" indent="-342900">
              <a:spcBef>
                <a:spcPct val="20000"/>
              </a:spcBef>
            </a:pPr>
            <a:r>
              <a:rPr lang="en-US" sz="2400" b="1">
                <a:solidFill>
                  <a:srgbClr val="C00000"/>
                </a:solidFill>
              </a:rPr>
              <a:t>		for Class One to Nine</a:t>
            </a:r>
          </a:p>
          <a:p>
            <a:pPr marL="342900" indent="-342900">
              <a:spcBef>
                <a:spcPct val="20000"/>
              </a:spcBef>
            </a:pPr>
            <a:endParaRPr lang="en-US" sz="2400" b="1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 typeface="Arial" charset="0"/>
              <a:buChar char="•"/>
            </a:pPr>
            <a:r>
              <a:rPr lang="en-US" sz="2400" b="1">
                <a:solidFill>
                  <a:srgbClr val="002060"/>
                </a:solidFill>
              </a:rPr>
              <a:t>Question of the Day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2400" b="1">
              <a:solidFill>
                <a:srgbClr val="002060"/>
              </a:solidFill>
            </a:endParaRP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2400" b="1">
                <a:solidFill>
                  <a:srgbClr val="002060"/>
                </a:solidFill>
              </a:rPr>
              <a:t>Questions???</a:t>
            </a:r>
          </a:p>
          <a:p>
            <a:pPr marL="342900" indent="-342900">
              <a:spcBef>
                <a:spcPct val="20000"/>
              </a:spcBef>
            </a:pPr>
            <a:endParaRPr lang="en-US" sz="2400">
              <a:solidFill>
                <a:srgbClr val="0033CC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EEC0DD6-4348-451F-8F15-35F523BD7EEF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3774</TotalTime>
  <Words>93</Words>
  <Application>Microsoft Office PowerPoint</Application>
  <PresentationFormat>On-screen Show (4:3)</PresentationFormat>
  <Paragraphs>84</Paragraphs>
  <Slides>9</Slides>
  <Notes>7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0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Robert T. Farley</dc:creator>
  <cp:lastModifiedBy>senateuser</cp:lastModifiedBy>
  <cp:revision>185</cp:revision>
  <dcterms:created xsi:type="dcterms:W3CDTF">2007-08-27T19:04:39Z</dcterms:created>
  <dcterms:modified xsi:type="dcterms:W3CDTF">2016-09-29T15:47:22Z</dcterms:modified>
</cp:coreProperties>
</file>