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489" r:id="rId3"/>
    <p:sldId id="423" r:id="rId4"/>
    <p:sldId id="440" r:id="rId5"/>
    <p:sldId id="441" r:id="rId6"/>
    <p:sldId id="445" r:id="rId7"/>
    <p:sldId id="446" r:id="rId8"/>
    <p:sldId id="451" r:id="rId9"/>
    <p:sldId id="452" r:id="rId10"/>
    <p:sldId id="453" r:id="rId11"/>
    <p:sldId id="454" r:id="rId12"/>
    <p:sldId id="455" r:id="rId13"/>
    <p:sldId id="456" r:id="rId14"/>
    <p:sldId id="457" r:id="rId15"/>
    <p:sldId id="458" r:id="rId16"/>
    <p:sldId id="459" r:id="rId17"/>
    <p:sldId id="460" r:id="rId18"/>
    <p:sldId id="461" r:id="rId19"/>
    <p:sldId id="462" r:id="rId20"/>
    <p:sldId id="463" r:id="rId21"/>
    <p:sldId id="464" r:id="rId22"/>
    <p:sldId id="465" r:id="rId23"/>
    <p:sldId id="466" r:id="rId24"/>
    <p:sldId id="472" r:id="rId25"/>
    <p:sldId id="42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87" d="100"/>
          <a:sy n="87" d="100"/>
        </p:scale>
        <p:origin x="-9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E3538E-73D2-4600-9FA4-D24FF2E4E92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A88412-FE77-4165-9C62-23582BE4F404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78B16-A9D2-4315-888E-D2A684FF8CE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57DE9-51A9-4157-9ADD-ED980AB620A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171E66-007A-431C-8254-E98CBA2E257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133981-4EFA-4ED7-A8EA-5C6253484A7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C1AAF6-5F68-4390-B130-4CC31A8BB96B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D27D0-2B8B-442E-8B0C-D6B320D19F1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9DC70-30DA-49C2-9947-878B8B077B8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BCF87-8A61-4ED8-AB08-26CB52BCEAA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47791-5117-4818-A75F-3D0BEE0648C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DC5B19-CD3A-4BF2-A105-64637805802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263BA-2FCB-43A4-89F2-BC917123947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6DC306-5CA2-4EEB-BA09-96FA024DC46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536AB-B8B3-4FCD-AAD3-405D1DF7F08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AA2C0-E51F-4474-9621-A44B18CD6E0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220E8-5850-4087-8E26-FD4A66FDD44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803363-F2D0-4DED-89C5-B2BE6BE96DE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en.wikipedia.org/wiki/File:DredScott.jpg" TargetMode="External"/><Relationship Id="rId7" Type="http://schemas.openxmlformats.org/officeDocument/2006/relationships/hyperlink" Target="http://en.wikipedia.org/wiki/File:BRCurtis.jpg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hyperlink" Target="http://en.wikipedia.org/wiki/File:Roger_Taney_-_Healy.jpg" TargetMode="Externa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Fifteen: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 Real Property – Estates in Land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endParaRPr lang="en-US" sz="2000" b="1" dirty="0" smtClean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71600"/>
            <a:ext cx="8458200" cy="4953000"/>
          </a:xfrm>
        </p:spPr>
        <p:txBody>
          <a:bodyPr/>
          <a:lstStyle/>
          <a:p>
            <a:pPr algn="l" eaLnBrk="1" hangingPunct="1"/>
            <a:r>
              <a:rPr lang="en-US" sz="4000" b="1" i="1" smtClean="0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CC0000"/>
                </a:solidFill>
              </a:rPr>
              <a:t>Fee Simple Absolute?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1000" b="1" i="1" smtClean="0">
                <a:solidFill>
                  <a:srgbClr val="CC0000"/>
                </a:solidFill>
              </a:rPr>
              <a:t/>
            </a:r>
            <a:br>
              <a:rPr lang="en-US" sz="1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1000" b="1" i="1" smtClean="0">
                <a:solidFill>
                  <a:schemeClr val="tx1"/>
                </a:solidFill>
              </a:rPr>
              <a:t/>
            </a:r>
            <a:br>
              <a:rPr lang="en-US" sz="1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> </a:t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for Perpetuity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(Forever – No Limitation of Time).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/>
              <a:t>  Defeasible Estates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     These are possessory fee estates of infinite duration 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that can be terminated by the happening of a specified event.   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These are a lesser estate than fee simple absolute.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300" b="1">
                <a:solidFill>
                  <a:schemeClr val="hlink"/>
                </a:solidFill>
                <a:latin typeface="Arial Black" pitchFamily="34" charset="0"/>
              </a:rPr>
              <a:t> FEE SIMPLE DETERMINABLE (Possibility of Reverter)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10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1. An Estate that </a:t>
            </a:r>
            <a:r>
              <a:rPr lang="en-US" sz="2000" b="1" i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terminates upon the happening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of a stated event.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10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2. Stated event must be for a lawful purpose.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	</a:t>
            </a: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CC0000"/>
                </a:solidFill>
              </a:rPr>
              <a:t>		for so long as” or “while” or “during” or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CC0000"/>
                </a:solidFill>
              </a:rPr>
              <a:t>	          “until” (the occurrence of an event).</a:t>
            </a:r>
            <a:endParaRPr lang="en-US" sz="2800" b="1">
              <a:solidFill>
                <a:srgbClr val="0033CC"/>
              </a:solidFill>
            </a:endParaRPr>
          </a:p>
          <a:p>
            <a:pPr marL="168275" lvl="1" indent="8637588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447800"/>
            <a:ext cx="8915400" cy="1676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00"/>
                </a:solidFill>
              </a:rPr>
              <a:t>Fee Simple Determinable</a:t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800" b="1" i="1" smtClean="0">
                <a:solidFill>
                  <a:srgbClr val="0033CC"/>
                </a:solidFill>
              </a:rPr>
              <a:t>“To A and his heirs for so long as …”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2020" name="AutoShape 4"/>
          <p:cNvSpPr>
            <a:spLocks noChangeArrowheads="1"/>
          </p:cNvSpPr>
          <p:nvPr/>
        </p:nvSpPr>
        <p:spPr bwMode="auto">
          <a:xfrm>
            <a:off x="304800" y="44958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2022" name="Text Box 6"/>
          <p:cNvSpPr txBox="1">
            <a:spLocks noChangeArrowheads="1"/>
          </p:cNvSpPr>
          <p:nvPr/>
        </p:nvSpPr>
        <p:spPr bwMode="auto">
          <a:xfrm>
            <a:off x="6400800" y="464820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          for so long as …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8920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 animBg="1"/>
      <p:bldP spid="342021" grpId="0" autoUpdateAnimBg="0"/>
      <p:bldP spid="34202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62200"/>
            <a:ext cx="8763000" cy="2743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b="1" i="1" smtClean="0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CC0000"/>
                </a:solidFill>
              </a:rPr>
              <a:t>Fee Simple Determinable?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 for so long as … 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/>
            </a:r>
            <a:br>
              <a:rPr lang="en-US" sz="600" b="1" i="1" smtClean="0">
                <a:solidFill>
                  <a:schemeClr val="hlink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 smtClean="0">
                <a:solidFill>
                  <a:schemeClr val="hlink"/>
                </a:solidFill>
              </a:rPr>
              <a:t>All Subject to the Possibility of Reveter</a:t>
            </a:r>
            <a:r>
              <a:rPr lang="en-US" sz="2800" b="1" i="1" smtClean="0">
                <a:solidFill>
                  <a:schemeClr val="accent2"/>
                </a:solidFill>
              </a:rPr>
              <a:t/>
            </a:r>
            <a:br>
              <a:rPr lang="en-US" sz="2800" b="1" i="1" smtClean="0">
                <a:solidFill>
                  <a:schemeClr val="accent2"/>
                </a:solidFill>
              </a:rPr>
            </a:br>
            <a:r>
              <a:rPr lang="en-US" sz="1000" b="1" i="1" smtClean="0">
                <a:solidFill>
                  <a:schemeClr val="accent2"/>
                </a:solidFill>
              </a:rPr>
              <a:t/>
            </a:r>
            <a:br>
              <a:rPr lang="en-US" sz="10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 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for “So Long As”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(The Limitation of The Reverter).</a:t>
            </a:r>
            <a:endParaRPr lang="en-US" sz="4200" smtClean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28600" y="1219200"/>
            <a:ext cx="8763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400" b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     These are possessory fee estates of infinite duration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that can be terminated by the happening of a specified event.  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These are a lesser estate than fee simple absolute.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300" b="1" dirty="0"/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b="1" dirty="0">
                <a:solidFill>
                  <a:srgbClr val="0033CC"/>
                </a:solidFill>
              </a:rPr>
              <a:t>An Estate that can terminate upon the happening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a stated event and the taking of an action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   by the party granted such rights by the transferring owner.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 startAt="2"/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 startAt="2"/>
              <a:defRPr/>
            </a:pPr>
            <a:r>
              <a:rPr lang="en-US" sz="2000" b="1" dirty="0">
                <a:solidFill>
                  <a:srgbClr val="0033CC"/>
                </a:solidFill>
              </a:rPr>
              <a:t>Known as a </a:t>
            </a:r>
            <a:r>
              <a:rPr lang="en-US" sz="2000" b="1" dirty="0"/>
              <a:t>RIGHT OF RE-ENTRY</a:t>
            </a:r>
            <a:r>
              <a:rPr lang="en-US" sz="2000" b="1" dirty="0">
                <a:solidFill>
                  <a:srgbClr val="0033CC"/>
                </a:solidFill>
              </a:rPr>
              <a:t>, this termination is                </a:t>
            </a:r>
            <a:r>
              <a:rPr lang="en-US" sz="2000" b="1" dirty="0"/>
              <a:t>NOT AUTOMATIC </a:t>
            </a:r>
            <a:r>
              <a:rPr lang="en-US" sz="2000" b="1" dirty="0">
                <a:solidFill>
                  <a:srgbClr val="0033CC"/>
                </a:solidFill>
              </a:rPr>
              <a:t>and needs the grantor to take action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upon the condition that” or “provided that” or “but if” or “if it happens that” (the occurrence of an event).</a:t>
            </a:r>
            <a:endParaRPr lang="en-US" sz="2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00" b="1" dirty="0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/>
              <a:t>  </a:t>
            </a: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1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/>
              <a:t>- A RIGHT of RE-ENTRY </a:t>
            </a:r>
            <a:r>
              <a:rPr lang="en-US" sz="2000" b="1" dirty="0">
                <a:solidFill>
                  <a:srgbClr val="0033CC"/>
                </a:solidFill>
              </a:rPr>
              <a:t>CAN be waived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(unlike Fee Simple Determinable which is automatic)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by express agreement or by conduct.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600" b="1" dirty="0">
                <a:solidFill>
                  <a:srgbClr val="0033CC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- Although inaction by itself is NOT a waiver,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where there is inaction, and detrimental reliance,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courts have held a waiver by the grantor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pursuant to the doctrine of </a:t>
            </a:r>
            <a:r>
              <a:rPr lang="en-US" sz="2000" b="1" dirty="0" err="1">
                <a:solidFill>
                  <a:srgbClr val="0033CC"/>
                </a:solidFill>
              </a:rPr>
              <a:t>estoppel</a:t>
            </a:r>
            <a:r>
              <a:rPr lang="en-US" sz="2000" b="1" dirty="0">
                <a:solidFill>
                  <a:srgbClr val="0033CC"/>
                </a:solidFill>
              </a:rPr>
              <a:t>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- The rights of a Fee Simple Subject to a Condition Subsequent have been held to be devisable, but </a:t>
            </a:r>
            <a:r>
              <a:rPr lang="en-US" sz="2000" b="1" dirty="0"/>
              <a:t>NON TRANSFERABLE.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CC0000"/>
                </a:solidFill>
              </a:rPr>
              <a:t>Fee Simple Subject to Condition Subsequent</a:t>
            </a:r>
            <a:r>
              <a:rPr lang="en-US" b="1" smtClean="0">
                <a:solidFill>
                  <a:srgbClr val="CC0000"/>
                </a:solidFill>
              </a:rPr>
              <a:t/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000" b="1" i="1" smtClean="0">
                <a:solidFill>
                  <a:srgbClr val="0033CC"/>
                </a:solidFill>
              </a:rPr>
              <a:t>“To A and his heirs upon the condition that …”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and his heirs upon the condition that 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3016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90800"/>
            <a:ext cx="8915400" cy="24384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 i="1" smtClean="0">
                <a:solidFill>
                  <a:srgbClr val="CC0000"/>
                </a:solidFill>
              </a:rPr>
              <a:t>What are the critical attributes of Fee Simple Subject to a Condition Subsequent</a:t>
            </a:r>
            <a:r>
              <a:rPr lang="en-US" sz="4000" b="1" i="1" smtClean="0">
                <a:solidFill>
                  <a:srgbClr val="CC0000"/>
                </a:solidFill>
              </a:rPr>
              <a:t>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 upon the condition that … 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/>
            </a:r>
            <a:br>
              <a:rPr lang="en-US" sz="600" b="1" i="1" smtClean="0">
                <a:solidFill>
                  <a:schemeClr val="hlink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 smtClean="0">
                <a:solidFill>
                  <a:schemeClr val="hlink"/>
                </a:solidFill>
              </a:rPr>
              <a:t>All Subject to the Right of Re-entry</a:t>
            </a:r>
            <a:br>
              <a:rPr lang="en-US" sz="2800" b="1" i="1" smtClean="0">
                <a:solidFill>
                  <a:schemeClr val="hlink"/>
                </a:solidFill>
              </a:rPr>
            </a:br>
            <a:r>
              <a:rPr lang="en-US" sz="1000" b="1" i="1" smtClean="0">
                <a:solidFill>
                  <a:schemeClr val="accent2"/>
                </a:solidFill>
              </a:rPr>
              <a:t/>
            </a:r>
            <a:br>
              <a:rPr lang="en-US" sz="10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 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until the condition arises</a:t>
            </a:r>
            <a:r>
              <a:rPr lang="en-US" sz="2400" b="1" i="1" smtClean="0">
                <a:solidFill>
                  <a:schemeClr val="accent2"/>
                </a:solidFill>
              </a:rPr>
              <a:t> </a:t>
            </a:r>
            <a:r>
              <a:rPr lang="en-US" sz="2400" b="1" i="1" smtClean="0">
                <a:solidFill>
                  <a:schemeClr val="tx1"/>
                </a:solidFill>
              </a:rPr>
              <a:t>AND</a:t>
            </a:r>
            <a:r>
              <a:rPr lang="en-US" sz="2400" b="1" i="1" smtClean="0">
                <a:solidFill>
                  <a:schemeClr val="accent2"/>
                </a:solidFill>
              </a:rPr>
              <a:t> </a:t>
            </a:r>
            <a:br>
              <a:rPr lang="en-US" sz="24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the Right of Re-entry is exercised</a:t>
            </a:r>
            <a:r>
              <a:rPr lang="en-US" sz="280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</a:t>
            </a:r>
            <a:r>
              <a:rPr lang="en-US" sz="2400" b="1">
                <a:solidFill>
                  <a:srgbClr val="CC0000"/>
                </a:solidFill>
              </a:rPr>
              <a:t>s</a:t>
            </a:r>
          </a:p>
          <a:p>
            <a:pPr marL="609600" indent="-609600">
              <a:spcBef>
                <a:spcPct val="20000"/>
              </a:spcBef>
            </a:pPr>
            <a:endParaRPr lang="en-US" sz="10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 b="1"/>
              <a:t>Defeasible Estates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  FEE SIMPLE SUBJECT TO AN EXECUTORY INTEREST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	</a:t>
            </a:r>
            <a:r>
              <a:rPr lang="en-US" sz="2100" b="1">
                <a:solidFill>
                  <a:srgbClr val="0033CC"/>
                </a:solidFill>
                <a:latin typeface="Arial Black" pitchFamily="34" charset="0"/>
              </a:rPr>
              <a:t>-</a:t>
            </a: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A Defeasible Estate that </a:t>
            </a:r>
            <a:r>
              <a:rPr lang="en-US" sz="2000" b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divests in favor         of a </a:t>
            </a:r>
            <a:r>
              <a:rPr lang="en-US" sz="2000" b="1"/>
              <a:t>THIRD PERSON </a:t>
            </a:r>
            <a:r>
              <a:rPr lang="en-US" sz="2000" b="1">
                <a:solidFill>
                  <a:srgbClr val="0033CC"/>
                </a:solidFill>
              </a:rPr>
              <a:t>upon the happening of a stated event.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Different from a </a:t>
            </a:r>
            <a:r>
              <a:rPr lang="en-US" sz="2000" b="1">
                <a:solidFill>
                  <a:schemeClr val="hlink"/>
                </a:solidFill>
                <a:latin typeface="Arial Black" pitchFamily="34" charset="0"/>
              </a:rPr>
              <a:t>FEE SIMPLE DETERMINABLE </a:t>
            </a:r>
            <a:r>
              <a:rPr lang="en-US" sz="2000" b="1">
                <a:solidFill>
                  <a:srgbClr val="0033CC"/>
                </a:solidFill>
              </a:rPr>
              <a:t>in that this estate does not revert to the grantor but to a </a:t>
            </a:r>
            <a:r>
              <a:rPr lang="en-US" sz="2000" b="1"/>
              <a:t>3</a:t>
            </a:r>
            <a:r>
              <a:rPr lang="en-US" sz="2000" b="1" baseline="30000"/>
              <a:t>rd</a:t>
            </a:r>
            <a:r>
              <a:rPr lang="en-US" sz="2000" b="1"/>
              <a:t> PERSON.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Subject to the </a:t>
            </a:r>
            <a:r>
              <a:rPr lang="en-US" sz="2000" b="1">
                <a:solidFill>
                  <a:srgbClr val="C00000"/>
                </a:solidFill>
              </a:rPr>
              <a:t>Rule Against Perpetuities</a:t>
            </a:r>
            <a:r>
              <a:rPr lang="en-US" sz="2000" b="1">
                <a:solidFill>
                  <a:srgbClr val="0033CC"/>
                </a:solidFill>
              </a:rPr>
              <a:t>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Title passes to a </a:t>
            </a:r>
            <a:r>
              <a:rPr lang="en-US" sz="2000" b="1"/>
              <a:t>third</a:t>
            </a:r>
            <a:r>
              <a:rPr lang="en-US" sz="2000" b="1">
                <a:solidFill>
                  <a:srgbClr val="0033CC"/>
                </a:solidFill>
              </a:rPr>
              <a:t> party in the event that the </a:t>
            </a:r>
            <a:r>
              <a:rPr lang="en-US" sz="2000" b="1">
                <a:solidFill>
                  <a:srgbClr val="C00000"/>
                </a:solidFill>
              </a:rPr>
              <a:t>Condition</a:t>
            </a:r>
            <a:r>
              <a:rPr lang="en-US" sz="2000" b="1">
                <a:solidFill>
                  <a:srgbClr val="0033CC"/>
                </a:solidFill>
              </a:rPr>
              <a:t> is satisfied.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228600" y="990600"/>
            <a:ext cx="8610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</a:pPr>
            <a:r>
              <a:rPr lang="en-US" sz="2400" b="1" dirty="0" err="1"/>
              <a:t>Defeasible</a:t>
            </a:r>
            <a:r>
              <a:rPr lang="en-US" sz="2400" b="1" dirty="0"/>
              <a:t> Estates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6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hlink"/>
                </a:solidFill>
                <a:latin typeface="Arial Black" pitchFamily="34" charset="0"/>
              </a:rPr>
              <a:t>LIMITATIONS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b="1" dirty="0"/>
              <a:t>Possibility of </a:t>
            </a:r>
            <a:r>
              <a:rPr lang="en-US" b="1" dirty="0" err="1"/>
              <a:t>Reverters</a:t>
            </a:r>
            <a:r>
              <a:rPr lang="en-US" b="1" dirty="0"/>
              <a:t> and Rights of Re-entry have been limited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by most states to foster the marketability of title. 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A free society needs the ability to freely transfer property,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and not impair the title of the same from transactions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which occurred years ago.</a:t>
            </a: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DIRECT STATUTORY PRECLUSIONS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(usually 30 years)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RULE AGAINST PERPETUITIES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(21 years plus lives in being)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RULE IN SHELLEY’S CASE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(Remainder limited to heirs or heirs of the body)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DOCTRINE OF WORTHIER TITLE </a:t>
            </a:r>
            <a:r>
              <a:rPr lang="en-US" sz="1500" b="1" dirty="0">
                <a:solidFill>
                  <a:srgbClr val="0033CC"/>
                </a:solidFill>
              </a:rPr>
              <a:t>(Remainder invalid, Grantor retains reversion)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40564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Last </a:t>
            </a:r>
            <a:r>
              <a:rPr lang="en-US" sz="3600" b="1" i="1" dirty="0">
                <a:solidFill>
                  <a:srgbClr val="C00000"/>
                </a:solidFill>
              </a:rPr>
              <a:t>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</a:t>
            </a:r>
            <a:r>
              <a:rPr lang="en-US" sz="2400" b="1" dirty="0">
                <a:solidFill>
                  <a:srgbClr val="002060"/>
                </a:solidFill>
              </a:rPr>
              <a:t>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FEE TAIL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1. An Estate limited to the grantee and his or her family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2. Reverts to grantor if not owned by heir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3.  No longer recognized in almost any state 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lvl="1" indent="-609600">
              <a:defRPr/>
            </a:pPr>
            <a:r>
              <a:rPr lang="en-US" sz="2400" b="1" i="1" dirty="0"/>
              <a:t>	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heirs of their body”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Now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FEE SIMPLE ABSOLUTE</a:t>
            </a: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400" b="1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           LIFE ESTATE</a:t>
            </a:r>
          </a:p>
          <a:p>
            <a:pPr marL="609600" indent="-609600"/>
            <a:r>
              <a:rPr lang="en-US" sz="2000" b="1">
                <a:solidFill>
                  <a:srgbClr val="0033CC"/>
                </a:solidFill>
              </a:rPr>
              <a:t>	1. </a:t>
            </a:r>
            <a:r>
              <a:rPr lang="en-US" sz="1600" b="1">
                <a:solidFill>
                  <a:srgbClr val="0033CC"/>
                </a:solidFill>
              </a:rPr>
              <a:t>	</a:t>
            </a:r>
            <a:r>
              <a:rPr lang="en-US" sz="2000" b="1">
                <a:solidFill>
                  <a:srgbClr val="0033CC"/>
                </a:solidFill>
              </a:rPr>
              <a:t>By Marital Right (Dower and Curtsey)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2. For Life of Grantee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3. Pur Autre Vie (Life of Another)</a:t>
            </a:r>
          </a:p>
          <a:p>
            <a:pPr marL="609600" indent="-609600"/>
            <a:endParaRPr lang="en-US" sz="2000" b="1">
              <a:solidFill>
                <a:srgbClr val="0033CC"/>
              </a:solidFill>
            </a:endParaRPr>
          </a:p>
          <a:p>
            <a:pPr marL="609600" indent="-609600"/>
            <a:r>
              <a:rPr lang="en-US" sz="2000" b="1">
                <a:solidFill>
                  <a:srgbClr val="0033CC"/>
                </a:solidFill>
              </a:rPr>
              <a:t>	</a:t>
            </a:r>
            <a:r>
              <a:rPr lang="en-US" sz="2800" b="1" i="1"/>
              <a:t>Magic Language:</a:t>
            </a:r>
            <a:r>
              <a:rPr lang="en-US" sz="2800" b="1" i="1">
                <a:solidFill>
                  <a:srgbClr val="CC0000"/>
                </a:solidFill>
              </a:rPr>
              <a:t>  “To Grantee for Life”</a:t>
            </a:r>
          </a:p>
          <a:p>
            <a:pPr marL="609600" indent="-609600"/>
            <a:r>
              <a:rPr lang="en-US" sz="2800" b="1" i="1">
                <a:solidFill>
                  <a:srgbClr val="CC0000"/>
                </a:solidFill>
              </a:rPr>
              <a:t>                                   </a:t>
            </a:r>
            <a:r>
              <a:rPr lang="en-US" sz="2800" b="1" i="1">
                <a:solidFill>
                  <a:srgbClr val="0033CC"/>
                </a:solidFill>
              </a:rPr>
              <a:t>or</a:t>
            </a:r>
          </a:p>
          <a:p>
            <a:pPr marL="609600" indent="-609600"/>
            <a:r>
              <a:rPr lang="en-US" sz="2800" b="1" i="1">
                <a:solidFill>
                  <a:srgbClr val="C00000"/>
                </a:solidFill>
              </a:rPr>
              <a:t>         “To Grantee for the Life of Tilda Spain”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CC0000"/>
                </a:solidFill>
              </a:rPr>
              <a:t>Life Estate</a:t>
            </a:r>
            <a:r>
              <a:rPr lang="en-US" b="1" smtClean="0">
                <a:solidFill>
                  <a:srgbClr val="CC0000"/>
                </a:solidFill>
              </a:rPr>
              <a:t/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000" b="1" i="1" smtClean="0">
                <a:solidFill>
                  <a:srgbClr val="0033CC"/>
                </a:solidFill>
              </a:rPr>
              <a:t>“To A for Life…”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          for life…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9160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1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533400" y="2667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334000"/>
          </a:xfrm>
          <a:noFill/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smtClean="0">
                <a:solidFill>
                  <a:srgbClr val="CC0000"/>
                </a:solidFill>
              </a:rPr>
              <a:t>Interests in Land – Non Possessory Interests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000" b="1" i="1" smtClean="0"/>
              <a:t>	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b="1" i="1" smtClean="0">
                <a:solidFill>
                  <a:schemeClr val="accent2"/>
                </a:solidFill>
              </a:rPr>
              <a:t>	</a:t>
            </a:r>
            <a:r>
              <a:rPr lang="en-US" sz="2200" b="1" i="1" smtClean="0">
                <a:solidFill>
                  <a:schemeClr val="accent2"/>
                </a:solidFill>
              </a:rPr>
              <a:t>Until now we have discussed </a:t>
            </a:r>
            <a:r>
              <a:rPr lang="en-US" sz="2200" b="1" i="1" smtClean="0">
                <a:solidFill>
                  <a:schemeClr val="hlink"/>
                </a:solidFill>
              </a:rPr>
              <a:t>“Possessory Interests”,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meaning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that either ARE, or WILL BE (pre-vested interests)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tx2"/>
                </a:solidFill>
              </a:rPr>
              <a:t>	POSSESSED</a:t>
            </a:r>
            <a:r>
              <a:rPr lang="en-US" sz="2200" b="1" i="1" smtClean="0">
                <a:solidFill>
                  <a:schemeClr val="accent2"/>
                </a:solidFill>
              </a:rPr>
              <a:t> by the holder of the property.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Just as there are possessory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where possession is not effectuated yet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because of time or condition,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the law also recognizes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where the holder of such interest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does NOT EVER actually </a:t>
            </a:r>
            <a:r>
              <a:rPr lang="en-US" sz="2200" b="1" i="1" smtClean="0"/>
              <a:t>POSSESS</a:t>
            </a:r>
            <a:r>
              <a:rPr lang="en-US" sz="2200" b="1" i="1" smtClean="0">
                <a:solidFill>
                  <a:schemeClr val="accent2"/>
                </a:solidFill>
              </a:rPr>
              <a:t> the property.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     </a:t>
            </a:r>
            <a:r>
              <a:rPr lang="en-US" sz="2200" b="1" i="1" smtClean="0"/>
              <a:t>Such are interests are deemed</a:t>
            </a:r>
            <a:r>
              <a:rPr lang="en-US" sz="2200" b="1" i="1" smtClean="0">
                <a:solidFill>
                  <a:schemeClr val="accent2"/>
                </a:solidFill>
              </a:rPr>
              <a:t> </a:t>
            </a:r>
            <a:r>
              <a:rPr lang="en-US" sz="2200" b="1" i="1" smtClean="0">
                <a:solidFill>
                  <a:srgbClr val="C00000"/>
                </a:solidFill>
              </a:rPr>
              <a:t>“Non - Possessory Interests”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400" b="1" i="1" smtClean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990600" y="990600"/>
            <a:ext cx="7620000" cy="553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chemeClr val="tx2"/>
                </a:solidFill>
              </a:rPr>
              <a:t>Case Study:</a:t>
            </a:r>
            <a:endParaRPr lang="en-US" sz="3600" dirty="0">
              <a:solidFill>
                <a:schemeClr val="tx2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err="1" smtClean="0">
                <a:solidFill>
                  <a:srgbClr val="CC0000"/>
                </a:solidFill>
              </a:rPr>
              <a:t>Dred</a:t>
            </a:r>
            <a:r>
              <a:rPr lang="en-US" sz="3600" b="1" dirty="0" smtClean="0">
                <a:solidFill>
                  <a:srgbClr val="CC0000"/>
                </a:solidFill>
              </a:rPr>
              <a:t> Scott v. Sanford</a:t>
            </a:r>
            <a:endParaRPr lang="en-US" sz="3600" b="1" dirty="0">
              <a:solidFill>
                <a:srgbClr val="CC0000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002060"/>
                </a:solidFill>
              </a:rPr>
              <a:t>The case that caused a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Civil War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 smtClean="0">
              <a:solidFill>
                <a:srgbClr val="CC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600" b="1" dirty="0" smtClean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600" b="1" dirty="0" smtClean="0"/>
              <a:t>      Roger </a:t>
            </a:r>
            <a:r>
              <a:rPr lang="en-US" sz="1600" b="1" dirty="0" err="1" smtClean="0"/>
              <a:t>Tauney</a:t>
            </a:r>
            <a:r>
              <a:rPr lang="en-US" sz="1600" b="1" dirty="0" smtClean="0"/>
              <a:t>                      </a:t>
            </a:r>
            <a:r>
              <a:rPr lang="en-US" sz="1600" b="1" dirty="0" err="1" smtClean="0"/>
              <a:t>Dred</a:t>
            </a:r>
            <a:r>
              <a:rPr lang="en-US" sz="1600" b="1" dirty="0" smtClean="0"/>
              <a:t> Scott          Benjamin Robbins Curtis</a:t>
            </a:r>
            <a:r>
              <a:rPr lang="en-US" sz="1600" b="1" dirty="0">
                <a:solidFill>
                  <a:srgbClr val="CC0000"/>
                </a:solidFill>
              </a:rPr>
              <a:t>	</a:t>
            </a:r>
            <a:r>
              <a:rPr lang="en-US" sz="2000" b="1" dirty="0">
                <a:solidFill>
                  <a:srgbClr val="CC0000"/>
                </a:solidFill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56326" name="Picture 6" descr="http://upload.wikimedia.org/wikipedia/commons/thumb/9/97/DredScott.jpg/200px-DredScot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9246" y="3200400"/>
            <a:ext cx="1830953" cy="2590800"/>
          </a:xfrm>
          <a:prstGeom prst="rect">
            <a:avLst/>
          </a:prstGeom>
          <a:noFill/>
        </p:spPr>
      </p:pic>
      <p:pic>
        <p:nvPicPr>
          <p:cNvPr id="56328" name="Picture 8" descr="Roger Taney - Healy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3200400"/>
            <a:ext cx="2095500" cy="2609851"/>
          </a:xfrm>
          <a:prstGeom prst="rect">
            <a:avLst/>
          </a:prstGeom>
          <a:noFill/>
        </p:spPr>
      </p:pic>
      <p:pic>
        <p:nvPicPr>
          <p:cNvPr id="56330" name="Picture 10" descr="BRCurtis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5000" y="3200400"/>
            <a:ext cx="2057400" cy="2602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2060"/>
                </a:solidFill>
              </a:rPr>
              <a:t>		</a:t>
            </a:r>
            <a:r>
              <a:rPr lang="en-US" sz="2400" b="1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C00000"/>
                </a:solidFill>
              </a:rPr>
              <a:t>		for Class One to Nine</a:t>
            </a:r>
          </a:p>
          <a:p>
            <a:pPr marL="342900" indent="-342900">
              <a:spcBef>
                <a:spcPct val="20000"/>
              </a:spcBef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pic>
        <p:nvPicPr>
          <p:cNvPr id="78851" name="Object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28600"/>
            <a:ext cx="32178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1905000"/>
            <a:ext cx="7772400" cy="245605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Tonight’s </a:t>
            </a:r>
            <a:r>
              <a:rPr lang="en-US" sz="3600" b="1" i="1" dirty="0">
                <a:solidFill>
                  <a:srgbClr val="C00000"/>
                </a:solidFill>
              </a:rPr>
              <a:t>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A Continuation of Real </a:t>
            </a:r>
            <a:r>
              <a:rPr lang="en-US" sz="2400" b="1" dirty="0">
                <a:solidFill>
                  <a:srgbClr val="002060"/>
                </a:solidFill>
              </a:rPr>
              <a:t>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	</a:t>
            </a:r>
            <a:r>
              <a:rPr lang="en-US" sz="24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		- Estates in Time – Duration of </a:t>
            </a:r>
            <a:r>
              <a:rPr lang="en-US" sz="2400" b="1" i="1" dirty="0" smtClean="0">
                <a:solidFill>
                  <a:srgbClr val="C00000"/>
                </a:solidFill>
              </a:rPr>
              <a:t>Rights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 smtClean="0">
                <a:solidFill>
                  <a:srgbClr val="0033CC"/>
                </a:solidFill>
              </a:rPr>
              <a:t>Words </a:t>
            </a:r>
            <a:r>
              <a:rPr lang="en-US" sz="3600" b="1" dirty="0">
                <a:solidFill>
                  <a:srgbClr val="0033CC"/>
                </a:solidFill>
              </a:rPr>
              <a:t>of </a:t>
            </a:r>
            <a:r>
              <a:rPr lang="en-US" sz="3600" b="1" dirty="0" smtClean="0">
                <a:solidFill>
                  <a:srgbClr val="0033CC"/>
                </a:solidFill>
              </a:rPr>
              <a:t>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>
                <a:solidFill>
                  <a:schemeClr val="accent2"/>
                </a:solidFill>
              </a:rPr>
              <a:t>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who</a:t>
            </a:r>
            <a:r>
              <a:rPr lang="en-US" sz="1600" dirty="0" smtClean="0"/>
              <a:t> </a:t>
            </a:r>
            <a:r>
              <a:rPr lang="en-US" sz="2400" dirty="0"/>
              <a:t>takes </a:t>
            </a:r>
            <a:r>
              <a:rPr lang="en-US" sz="2400" dirty="0" smtClean="0"/>
              <a:t>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/>
              <a:t> 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by means of grant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</a:t>
            </a:r>
            <a:r>
              <a:rPr lang="en-US" sz="4000" b="1" dirty="0" smtClean="0">
                <a:solidFill>
                  <a:srgbClr val="0033CC"/>
                </a:solidFill>
              </a:rPr>
              <a:t>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type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/>
              <a:t>      of </a:t>
            </a:r>
            <a:r>
              <a:rPr lang="en-US" sz="2400" dirty="0"/>
              <a:t>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</a:t>
            </a:r>
            <a:r>
              <a:rPr lang="en-US" sz="2800" b="1" i="1" dirty="0" smtClean="0"/>
              <a:t>ssessing the Words of the Deed is:</a:t>
            </a:r>
            <a:endParaRPr lang="en-US" sz="2800" b="1" i="1" dirty="0"/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		</a:t>
            </a:r>
            <a:r>
              <a:rPr lang="en-US" sz="24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2. </a:t>
            </a:r>
            <a:r>
              <a:rPr lang="en-US" sz="2400" b="1" dirty="0" err="1">
                <a:solidFill>
                  <a:srgbClr val="0033CC"/>
                </a:solidFill>
              </a:rPr>
              <a:t>Defeasible</a:t>
            </a:r>
            <a:r>
              <a:rPr lang="en-US" sz="2400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Determinable with Possibility of </a:t>
            </a:r>
            <a:r>
              <a:rPr lang="en-US" sz="2000" b="1" dirty="0" err="1"/>
              <a:t>Reverter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Subject to an </a:t>
            </a:r>
            <a:r>
              <a:rPr lang="en-US" sz="2000" b="1" dirty="0" err="1"/>
              <a:t>Executory</a:t>
            </a:r>
            <a:r>
              <a:rPr lang="en-US" sz="2000" b="1" dirty="0"/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4. Life Estate 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0033CC"/>
                </a:solidFill>
              </a:rPr>
              <a:t>Highest Level Estate in Land: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FEE SIMPLE ABSOLUTE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1. Invests the owner with all possible rights (E-PUT) now and in the future.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2. It is the presumed form of ownership grant, unless a lesser estate grant was expressly intended.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3. Is of perpetual and infinite duration (lasts forever).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4. Is the form of ownership from which all lesser forms are derived.</a:t>
            </a:r>
          </a:p>
          <a:p>
            <a:pPr marL="990600" lvl="1" indent="-5334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00"/>
                </a:solidFill>
              </a:rPr>
              <a:t>Fee Simple Absolute</a:t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0033CC"/>
                </a:solidFill>
              </a:rPr>
              <a:t>“To A and his heirs”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8382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279556" name="AutoShape 4"/>
          <p:cNvSpPr>
            <a:spLocks noChangeArrowheads="1"/>
          </p:cNvSpPr>
          <p:nvPr/>
        </p:nvSpPr>
        <p:spPr bwMode="auto">
          <a:xfrm>
            <a:off x="1371600" y="4648200"/>
            <a:ext cx="6477000" cy="12954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2209800" y="48768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5715000" y="48768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9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57" grpId="0" autoUpdateAnimBg="0"/>
      <p:bldP spid="279558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9256</TotalTime>
  <Words>419</Words>
  <Application>Microsoft Office PowerPoint</Application>
  <PresentationFormat>On-screen Show (4:3)</PresentationFormat>
  <Paragraphs>331</Paragraphs>
  <Slides>25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Fee Simple Absolute “To A and his heirs”</vt:lpstr>
      <vt:lpstr>What are the critical attributes of  Fee Simple Absolute?    When a transfer is made to A and his heirs:    Alienable (Able to be sold/gifted),   Reducible (Able to be reduced to a lesser estate)  Devisable (Able to be given by will or intestate), and  Lasts for Perpetuity (Forever – No Limitation of Time).</vt:lpstr>
      <vt:lpstr>Slide 11</vt:lpstr>
      <vt:lpstr>Fee Simple Determinable “To A and his heirs for so long as …”</vt:lpstr>
      <vt:lpstr>What are the critical attributes of  Fee Simple Determinable?   When a transfer is made to A and his heirs for so long as … :                                                 All Subject to the Possibility of Reveter  Alienable (Able to be sold/gifted),   Reducible (Able to be reduced to a lesser estate)  Devisable (Able to be given by will or intestate), and  Lasts for “So Long As” (The Limitation of The Reverter).</vt:lpstr>
      <vt:lpstr>Slide 14</vt:lpstr>
      <vt:lpstr>Slide 15</vt:lpstr>
      <vt:lpstr>Fee Simple Subject to Condition Subsequent “To A and his heirs upon the condition that …”</vt:lpstr>
      <vt:lpstr>What are the critical attributes of Fee Simple Subject to a Condition Subsequent?   When a transfer is made to A and his heirs upon the condition that … :                                                All Subject to the Right of Re-entry  Alienable (Able to be sold/gifted),   Reducible (Able to be reduced to a lesser estate)  Devisable (Able to be given by will or intestate), and  Lasts until the condition arises AND  the Right of Re-entry is exercised.</vt:lpstr>
      <vt:lpstr>Slide 18</vt:lpstr>
      <vt:lpstr>Slide 19</vt:lpstr>
      <vt:lpstr>Slide 20</vt:lpstr>
      <vt:lpstr>Slide 21</vt:lpstr>
      <vt:lpstr>Life Estate “To A for Life…”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185</cp:revision>
  <dcterms:created xsi:type="dcterms:W3CDTF">2007-08-27T19:04:39Z</dcterms:created>
  <dcterms:modified xsi:type="dcterms:W3CDTF">2016-09-29T15:49:36Z</dcterms:modified>
</cp:coreProperties>
</file>