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490" r:id="rId3"/>
    <p:sldId id="423" r:id="rId4"/>
    <p:sldId id="468" r:id="rId5"/>
    <p:sldId id="469" r:id="rId6"/>
    <p:sldId id="470" r:id="rId7"/>
    <p:sldId id="471" r:id="rId8"/>
    <p:sldId id="472" r:id="rId9"/>
    <p:sldId id="42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103" d="100"/>
          <a:sy n="103" d="100"/>
        </p:scale>
        <p:origin x="-19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6E4BBF-0A00-4E8B-A548-42F7AB1CB9F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B4D95-19C8-4E18-AF22-27D7015BA9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3691E-F00D-4CF3-B8B5-EB88E550BA4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A5551-7D3F-4A87-92CC-3E2010F9DBC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C263BA-2FCB-43A4-89F2-BC917123947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en.wikipedia.org/wiki/File:DredScott.jpg" TargetMode="External"/><Relationship Id="rId7" Type="http://schemas.openxmlformats.org/officeDocument/2006/relationships/hyperlink" Target="http://en.wikipedia.org/wiki/File:BRCurtis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hyperlink" Target="http://en.wikipedia.org/wiki/File:Roger_Taney_-_Healy.jpg" TargetMode="Externa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Fou</a:t>
            </a:r>
            <a:r>
              <a:rPr lang="en-US" b="1" dirty="0" smtClean="0">
                <a:solidFill>
                  <a:srgbClr val="FFFF00"/>
                </a:solidFill>
              </a:rPr>
              <a:t>rteen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 smtClean="0">
                <a:solidFill>
                  <a:srgbClr val="FFFF00"/>
                </a:solidFill>
              </a:rPr>
              <a:t>Property </a:t>
            </a:r>
            <a:r>
              <a:rPr lang="en-US" sz="2000" b="1" i="1" dirty="0" smtClean="0">
                <a:solidFill>
                  <a:srgbClr val="FFFF00"/>
                </a:solidFill>
              </a:rPr>
              <a:t>Taxes and </a:t>
            </a:r>
            <a:r>
              <a:rPr lang="en-US" sz="2000" b="1" i="1" dirty="0" smtClean="0">
                <a:solidFill>
                  <a:srgbClr val="FFFF00"/>
                </a:solidFill>
              </a:rPr>
              <a:t>Shared Land </a:t>
            </a:r>
            <a:r>
              <a:rPr lang="en-US" sz="2000" b="1" i="1" dirty="0" smtClean="0">
                <a:solidFill>
                  <a:srgbClr val="FFFF00"/>
                </a:solidFill>
              </a:rPr>
              <a:t>Interests</a:t>
            </a:r>
          </a:p>
          <a:p>
            <a:pPr eaLnBrk="1" hangingPunct="1"/>
            <a:endParaRPr lang="en-US" sz="2000" b="1" dirty="0" smtClean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36298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 smtClean="0">
                <a:solidFill>
                  <a:srgbClr val="C00000"/>
                </a:solidFill>
              </a:rPr>
              <a:t>Last </a:t>
            </a:r>
            <a:r>
              <a:rPr lang="en-US" sz="3600" b="1" i="1" dirty="0">
                <a:solidFill>
                  <a:srgbClr val="C00000"/>
                </a:solidFill>
              </a:rPr>
              <a:t>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We </a:t>
            </a:r>
            <a:r>
              <a:rPr lang="en-US" sz="2400" b="1" dirty="0" smtClean="0">
                <a:solidFill>
                  <a:srgbClr val="002060"/>
                </a:solidFill>
              </a:rPr>
              <a:t>began </a:t>
            </a:r>
            <a:r>
              <a:rPr lang="en-US" sz="2400" b="1" dirty="0">
                <a:solidFill>
                  <a:srgbClr val="002060"/>
                </a:solidFill>
              </a:rPr>
              <a:t>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</a:t>
            </a:r>
            <a:r>
              <a:rPr lang="en-US" sz="1600" b="1" i="1" dirty="0" smtClean="0">
                <a:solidFill>
                  <a:srgbClr val="C00000"/>
                </a:solidFill>
              </a:rPr>
              <a:t>Rights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816156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We </a:t>
            </a:r>
            <a:r>
              <a:rPr lang="en-US" sz="2400" b="1" dirty="0">
                <a:solidFill>
                  <a:srgbClr val="002060"/>
                </a:solidFill>
              </a:rPr>
              <a:t>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Shared Rights in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C00000"/>
                </a:solidFill>
              </a:rPr>
              <a:t>		- </a:t>
            </a:r>
            <a:r>
              <a:rPr lang="en-US" b="1" dirty="0" smtClean="0">
                <a:solidFill>
                  <a:srgbClr val="C00000"/>
                </a:solidFill>
              </a:rPr>
              <a:t>Tenant in the Entirety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C00000"/>
                </a:solidFill>
              </a:rPr>
              <a:t>		- </a:t>
            </a:r>
            <a:r>
              <a:rPr lang="en-US" b="1" dirty="0" smtClean="0">
                <a:solidFill>
                  <a:srgbClr val="C00000"/>
                </a:solidFill>
              </a:rPr>
              <a:t>Joint Tenants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C00000"/>
                </a:solidFill>
              </a:rPr>
              <a:t>		- </a:t>
            </a:r>
            <a:r>
              <a:rPr lang="en-US" b="1" dirty="0" smtClean="0">
                <a:solidFill>
                  <a:srgbClr val="C00000"/>
                </a:solidFill>
              </a:rPr>
              <a:t>Tenants in Common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Real Property Taxes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</a:t>
            </a:r>
            <a:r>
              <a:rPr lang="en-US" sz="3600" b="1">
                <a:solidFill>
                  <a:srgbClr val="CC0000"/>
                </a:solidFill>
              </a:rPr>
              <a:t>Shared Rights in Land</a:t>
            </a:r>
          </a:p>
        </p:txBody>
      </p:sp>
      <p:pic>
        <p:nvPicPr>
          <p:cNvPr id="52229" name="Picture 4" descr="http://i.ehow.com/images/GlobalPhoto/Articles/4691191/97648-main_Fu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2514600"/>
            <a:ext cx="329565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81000" y="91440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800" b="1" dirty="0">
                <a:solidFill>
                  <a:srgbClr val="CC0000"/>
                </a:solidFill>
              </a:rPr>
              <a:t>Joint Interests/Concurrent Estates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hlink"/>
                </a:solidFill>
              </a:rPr>
              <a:t>	- </a:t>
            </a:r>
            <a:r>
              <a:rPr lang="en-US" sz="2800" b="1" dirty="0">
                <a:solidFill>
                  <a:schemeClr val="hlink"/>
                </a:solidFill>
              </a:rPr>
              <a:t>Tenancy in the Entirety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b="1" dirty="0">
                <a:solidFill>
                  <a:schemeClr val="accent2"/>
                </a:solidFill>
              </a:rPr>
              <a:t>	</a:t>
            </a:r>
            <a:r>
              <a:rPr lang="en-US" sz="1600" b="1" dirty="0"/>
              <a:t>By Marital Right – only between husband and wife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Limited (Death, divorce, agreement, joint creditor execution)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Joint Tenancy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Created by unity of time, title, interest and possession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Less Limited (Inter </a:t>
            </a:r>
            <a:r>
              <a:rPr lang="en-US" sz="1600" b="1" dirty="0" err="1"/>
              <a:t>vivos</a:t>
            </a:r>
            <a:r>
              <a:rPr lang="en-US" sz="1600" b="1" dirty="0"/>
              <a:t> conveyance or contract to convey,               	death, agreement, foreclosure on lien)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Tenants in Common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No Right of Survivorship.  </a:t>
            </a:r>
            <a:endParaRPr lang="en-US" sz="1600" b="1" dirty="0" smtClean="0"/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</a:t>
            </a:r>
            <a:r>
              <a:rPr lang="en-US" sz="1600" b="1" dirty="0" smtClean="0"/>
              <a:t>	Freely </a:t>
            </a:r>
            <a:r>
              <a:rPr lang="en-US" sz="1600" b="1" dirty="0"/>
              <a:t>alienable.  </a:t>
            </a:r>
            <a:endParaRPr lang="en-US" sz="1600" b="1" dirty="0" smtClean="0"/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</a:t>
            </a:r>
            <a:r>
              <a:rPr lang="en-US" sz="1600" b="1" dirty="0" smtClean="0"/>
              <a:t>	Joint </a:t>
            </a:r>
            <a:r>
              <a:rPr lang="en-US" sz="1600" b="1" dirty="0"/>
              <a:t>ownership based upon percentage.  </a:t>
            </a:r>
            <a:endParaRPr lang="en-US" sz="1600" b="1" dirty="0" smtClean="0"/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</a:t>
            </a:r>
            <a:r>
              <a:rPr lang="en-US" sz="1600" b="1" dirty="0" smtClean="0"/>
              <a:t>	Share </a:t>
            </a:r>
            <a:r>
              <a:rPr lang="en-US" sz="1600" b="1" dirty="0"/>
              <a:t>and responsible proportionally in all gains and liabilities.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4276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54277" name="Rectangle 6"/>
          <p:cNvSpPr>
            <a:spLocks noChangeArrowheads="1"/>
          </p:cNvSpPr>
          <p:nvPr/>
        </p:nvSpPr>
        <p:spPr bwMode="auto">
          <a:xfrm>
            <a:off x="4572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0033CC"/>
                </a:solidFill>
              </a:rPr>
              <a:t>	                The Tax Man Cometh</a:t>
            </a:r>
          </a:p>
          <a:p>
            <a:pPr marL="342900" indent="-342900">
              <a:spcBef>
                <a:spcPct val="20000"/>
              </a:spcBef>
            </a:pPr>
            <a:endParaRPr lang="en-US" sz="2000" b="1" dirty="0">
              <a:solidFill>
                <a:srgbClr val="0033CC"/>
              </a:solidFill>
            </a:endParaRPr>
          </a:p>
        </p:txBody>
      </p:sp>
      <p:pic>
        <p:nvPicPr>
          <p:cNvPr id="54278" name="Picture 4" descr="http://www.motifake.com/image/demotivational-poster/small/0908/tax-man-tax-money-demotivational-poster-125000179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514600"/>
            <a:ext cx="4800600" cy="404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Real Property Taxes and Estate (Death) Taxes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are the only two type of taxes 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that tax you on what you own or have,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not on what you earn or acquire.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Very Repressive and Regressive,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especially on the poor and elderly.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Imposed by and used to finance: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Local governments, Special districts and Schools.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Very stable source of government revenue.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Many movements to shift funding from Real Property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Tax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            </a:t>
            </a:r>
            <a:r>
              <a:rPr lang="en-US" sz="2000" b="1" dirty="0" smtClean="0">
                <a:solidFill>
                  <a:srgbClr val="0033CC"/>
                </a:solidFill>
              </a:rPr>
              <a:t>(</a:t>
            </a:r>
            <a:r>
              <a:rPr lang="en-US" sz="2000" b="1" dirty="0">
                <a:solidFill>
                  <a:srgbClr val="0033CC"/>
                </a:solidFill>
              </a:rPr>
              <a:t>STAR Program – Tax </a:t>
            </a:r>
            <a:r>
              <a:rPr lang="en-US" sz="2000" b="1" dirty="0" smtClean="0">
                <a:solidFill>
                  <a:srgbClr val="0033CC"/>
                </a:solidFill>
              </a:rPr>
              <a:t>Cap).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990600" y="990600"/>
            <a:ext cx="7620000" cy="553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chemeClr val="tx2"/>
                </a:solidFill>
              </a:rPr>
              <a:t>Case Study:</a:t>
            </a:r>
            <a:endParaRPr lang="en-US" sz="3600" dirty="0">
              <a:solidFill>
                <a:schemeClr val="tx2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err="1" smtClean="0">
                <a:solidFill>
                  <a:srgbClr val="CC0000"/>
                </a:solidFill>
              </a:rPr>
              <a:t>Dred</a:t>
            </a:r>
            <a:r>
              <a:rPr lang="en-US" sz="3600" b="1" dirty="0" smtClean="0">
                <a:solidFill>
                  <a:srgbClr val="CC0000"/>
                </a:solidFill>
              </a:rPr>
              <a:t> Scott v. Sanford</a:t>
            </a:r>
            <a:endParaRPr lang="en-US" sz="3600" b="1" dirty="0">
              <a:solidFill>
                <a:srgbClr val="CC0000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rgbClr val="002060"/>
                </a:solidFill>
              </a:rPr>
              <a:t>The case that caused a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rgbClr val="C00000"/>
                </a:solidFill>
              </a:rPr>
              <a:t>Civil War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 smtClean="0">
              <a:solidFill>
                <a:srgbClr val="CC00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600" b="1" dirty="0" smtClean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600" b="1" dirty="0" smtClean="0"/>
              <a:t>      Roger </a:t>
            </a:r>
            <a:r>
              <a:rPr lang="en-US" sz="1600" b="1" dirty="0" err="1" smtClean="0"/>
              <a:t>Tauney</a:t>
            </a:r>
            <a:r>
              <a:rPr lang="en-US" sz="1600" b="1" dirty="0" smtClean="0"/>
              <a:t>                      </a:t>
            </a:r>
            <a:r>
              <a:rPr lang="en-US" sz="1600" b="1" dirty="0" err="1" smtClean="0"/>
              <a:t>Dred</a:t>
            </a:r>
            <a:r>
              <a:rPr lang="en-US" sz="1600" b="1" dirty="0" smtClean="0"/>
              <a:t> Scott          Benjamin Robbins Curtis</a:t>
            </a:r>
            <a:r>
              <a:rPr lang="en-US" sz="1600" b="1" dirty="0">
                <a:solidFill>
                  <a:srgbClr val="CC0000"/>
                </a:solidFill>
              </a:rPr>
              <a:t>	</a:t>
            </a:r>
            <a:r>
              <a:rPr lang="en-US" sz="2000" b="1" dirty="0">
                <a:solidFill>
                  <a:srgbClr val="CC0000"/>
                </a:solidFill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6326" name="Picture 6" descr="http://upload.wikimedia.org/wikipedia/commons/thumb/9/97/DredScott.jpg/200px-DredScott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9246" y="3200400"/>
            <a:ext cx="1830953" cy="2590800"/>
          </a:xfrm>
          <a:prstGeom prst="rect">
            <a:avLst/>
          </a:prstGeom>
          <a:noFill/>
        </p:spPr>
      </p:pic>
      <p:pic>
        <p:nvPicPr>
          <p:cNvPr id="56328" name="Picture 8" descr="Roger Taney - Healy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3200400"/>
            <a:ext cx="2095500" cy="2609851"/>
          </a:xfrm>
          <a:prstGeom prst="rect">
            <a:avLst/>
          </a:prstGeom>
          <a:noFill/>
        </p:spPr>
      </p:pic>
      <p:pic>
        <p:nvPicPr>
          <p:cNvPr id="56330" name="Picture 10" descr="BRCurtis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15000" y="3200400"/>
            <a:ext cx="2057400" cy="2602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002060"/>
                </a:solidFill>
              </a:rPr>
              <a:t>		</a:t>
            </a:r>
            <a:r>
              <a:rPr lang="en-US" sz="2400" b="1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C00000"/>
                </a:solidFill>
              </a:rPr>
              <a:t>		for Class One to Nine</a:t>
            </a:r>
          </a:p>
          <a:p>
            <a:pPr marL="342900" indent="-342900">
              <a:spcBef>
                <a:spcPct val="20000"/>
              </a:spcBef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3774</TotalTime>
  <Words>93</Words>
  <Application>Microsoft Office PowerPoint</Application>
  <PresentationFormat>On-screen Show (4:3)</PresentationFormat>
  <Paragraphs>84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184</cp:revision>
  <dcterms:created xsi:type="dcterms:W3CDTF">2007-08-27T19:04:39Z</dcterms:created>
  <dcterms:modified xsi:type="dcterms:W3CDTF">2013-10-31T16:28:29Z</dcterms:modified>
</cp:coreProperties>
</file>