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489" r:id="rId3"/>
    <p:sldId id="423" r:id="rId4"/>
    <p:sldId id="440" r:id="rId5"/>
    <p:sldId id="441" r:id="rId6"/>
    <p:sldId id="445" r:id="rId7"/>
    <p:sldId id="446" r:id="rId8"/>
    <p:sldId id="451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59" r:id="rId17"/>
    <p:sldId id="460" r:id="rId18"/>
    <p:sldId id="461" r:id="rId19"/>
    <p:sldId id="462" r:id="rId20"/>
    <p:sldId id="463" r:id="rId21"/>
    <p:sldId id="464" r:id="rId22"/>
    <p:sldId id="465" r:id="rId23"/>
    <p:sldId id="466" r:id="rId24"/>
    <p:sldId id="472" r:id="rId25"/>
    <p:sldId id="42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E3538E-73D2-4600-9FA4-D24FF2E4E92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A88412-FE77-4165-9C62-23582BE4F40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78B16-A9D2-4315-888E-D2A684FF8CE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57DE9-51A9-4157-9ADD-ED980AB620A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71E66-007A-431C-8254-E98CBA2E257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33981-4EFA-4ED7-A8EA-5C6253484A7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1AAF6-5F68-4390-B130-4CC31A8BB96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D27D0-2B8B-442E-8B0C-D6B320D19F1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9DC70-30DA-49C2-9947-878B8B077B8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BCF87-8A61-4ED8-AB08-26CB52BCEAA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47791-5117-4818-A75F-3D0BEE0648C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C5B19-CD3A-4BF2-A105-64637805802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263BA-2FCB-43A4-89F2-BC9171239475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DC306-5CA2-4EEB-BA09-96FA024DC46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536AB-B8B3-4FCD-AAD3-405D1DF7F08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AA2C0-E51F-4474-9621-A44B18CD6E0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220E8-5850-4087-8E26-FD4A66FDD44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03363-F2D0-4DED-89C5-B2BE6BE96DE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hyperlink" Target="http://en.wikipedia.org/wiki/File:DredScott.jpg" TargetMode="External"/><Relationship Id="rId7" Type="http://schemas.openxmlformats.org/officeDocument/2006/relationships/hyperlink" Target="http://en.wikipedia.org/wiki/File:BRCurtis.jpg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en.wikipedia.org/wiki/File:Roger_Taney_-_Healy.jpg" TargetMode="Externa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Fifteen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</a:t>
            </a:r>
            <a:r>
              <a:rPr lang="en-US" sz="2400" b="1" dirty="0" smtClean="0">
                <a:solidFill>
                  <a:srgbClr val="FFFF00"/>
                </a:solidFill>
              </a:rPr>
              <a:t>Estates in Land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Absolute?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1000" b="1" i="1" smtClean="0">
                <a:solidFill>
                  <a:srgbClr val="CC0000"/>
                </a:solidFill>
              </a:rPr>
              <a:t/>
            </a:r>
            <a:br>
              <a:rPr lang="en-US" sz="1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1000" b="1" i="1" smtClean="0">
                <a:solidFill>
                  <a:schemeClr val="tx1"/>
                </a:solidFill>
              </a:rPr>
              <a:t/>
            </a:r>
            <a:br>
              <a:rPr lang="en-US" sz="1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> </a:t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Perpetuity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/>
              <a:t>  Defeasible Estates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300" b="1">
                <a:solidFill>
                  <a:schemeClr val="hlink"/>
                </a:solidFill>
                <a:latin typeface="Arial Black" pitchFamily="34" charset="0"/>
              </a:rPr>
              <a:t> FEE SIMPLE DETERMINABLE (Possibility of Reverter)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1. An Estate that </a:t>
            </a:r>
            <a:r>
              <a:rPr lang="en-US" sz="2000" b="1" i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terminates upon the happening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of a stated event.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	</a:t>
            </a: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>
              <a:solidFill>
                <a:srgbClr val="0033CC"/>
              </a:solidFill>
            </a:endParaRPr>
          </a:p>
          <a:p>
            <a:pPr marL="168275" lvl="1" indent="8637588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Determinable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800" b="1" i="1" smtClean="0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8920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763000" cy="2743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Determinable?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for so long as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Possibility of Reveter</a:t>
            </a:r>
            <a:r>
              <a:rPr lang="en-US" sz="2800" b="1" i="1" smtClean="0">
                <a:solidFill>
                  <a:schemeClr val="accent2"/>
                </a:solidFill>
              </a:rPr>
              <a:t/>
            </a:r>
            <a:br>
              <a:rPr lang="en-US" sz="2800" b="1" i="1" smtClean="0">
                <a:solidFill>
                  <a:schemeClr val="accent2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“So Long As”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(The Limitation of The Reverter).</a:t>
            </a:r>
            <a:endParaRPr lang="en-US" sz="420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8600" y="1219200"/>
            <a:ext cx="8763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400" b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300" b="1" dirty="0"/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b="1" dirty="0">
                <a:solidFill>
                  <a:srgbClr val="0033CC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sz="2000" b="1" dirty="0">
                <a:solidFill>
                  <a:srgbClr val="0033CC"/>
                </a:solidFill>
              </a:rPr>
              <a:t>Known as a </a:t>
            </a:r>
            <a:r>
              <a:rPr lang="en-US" sz="2000" b="1" dirty="0"/>
              <a:t>RIGHT OF RE-ENTRY</a:t>
            </a:r>
            <a:r>
              <a:rPr lang="en-US" sz="2000" b="1" dirty="0">
                <a:solidFill>
                  <a:srgbClr val="0033CC"/>
                </a:solidFill>
              </a:rPr>
              <a:t>, this termination is                </a:t>
            </a:r>
            <a:r>
              <a:rPr lang="en-US" sz="2000" b="1" dirty="0"/>
              <a:t>NOT AUTOMATIC </a:t>
            </a:r>
            <a:r>
              <a:rPr lang="en-US" sz="2000" b="1" dirty="0">
                <a:solidFill>
                  <a:srgbClr val="0033CC"/>
                </a:solidFill>
              </a:rPr>
              <a:t>and needs the grantor to take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33CC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33CC"/>
                </a:solidFill>
              </a:rPr>
              <a:t>estoppel</a:t>
            </a:r>
            <a:r>
              <a:rPr lang="en-US" sz="2000" b="1" dirty="0">
                <a:solidFill>
                  <a:srgbClr val="0033CC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Fee Simple Subject to Condition Subsequent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 smtClean="0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 smtClean="0">
                <a:solidFill>
                  <a:srgbClr val="CC0000"/>
                </a:solidFill>
              </a:rPr>
              <a:t>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upon the condition that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 smtClean="0">
                <a:solidFill>
                  <a:schemeClr val="hlink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until the condition arises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r>
              <a:rPr lang="en-US" sz="2400" b="1" i="1" smtClean="0">
                <a:solidFill>
                  <a:schemeClr val="tx1"/>
                </a:solidFill>
              </a:rPr>
              <a:t>AND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br>
              <a:rPr lang="en-US" sz="24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the Right of Re-entry is exercised</a:t>
            </a:r>
            <a:r>
              <a:rPr lang="en-US" sz="280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28600" y="9906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b="1" dirty="0"/>
              <a:t>Possibility of </a:t>
            </a:r>
            <a:r>
              <a:rPr lang="en-US" b="1" dirty="0" err="1"/>
              <a:t>Reverters</a:t>
            </a:r>
            <a:r>
              <a:rPr lang="en-US" b="1" dirty="0"/>
              <a:t> and Rights of Re-entry have been limited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which occurred years ago.</a:t>
            </a: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Last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1. </a:t>
            </a:r>
            <a:r>
              <a:rPr lang="en-US" sz="1600" b="1">
                <a:solidFill>
                  <a:srgbClr val="0033CC"/>
                </a:solidFill>
              </a:rPr>
              <a:t>	</a:t>
            </a:r>
            <a:r>
              <a:rPr lang="en-US" sz="2000" b="1">
                <a:solidFill>
                  <a:srgbClr val="0033CC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3. Pur Autre Vie (Life of Another)</a:t>
            </a:r>
          </a:p>
          <a:p>
            <a:pPr marL="609600" indent="-609600"/>
            <a:endParaRPr lang="en-US" sz="2000" b="1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</a:t>
            </a:r>
            <a:r>
              <a:rPr lang="en-US" sz="2800" b="1" i="1"/>
              <a:t>Magic Language:</a:t>
            </a:r>
            <a:r>
              <a:rPr lang="en-US" sz="2800" b="1" i="1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>
                <a:solidFill>
                  <a:srgbClr val="C00000"/>
                </a:solidFill>
              </a:rPr>
              <a:t>         “To Grantee for the Life of Tilda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Life Estate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  <a:noFill/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smtClean="0">
                <a:solidFill>
                  <a:srgbClr val="CC0000"/>
                </a:solidFill>
              </a:rPr>
              <a:t>Interests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000" b="1" i="1" smtClean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chemeClr val="accent2"/>
                </a:solidFill>
              </a:rPr>
              <a:t>	</a:t>
            </a:r>
            <a:r>
              <a:rPr lang="en-US" sz="2200" b="1" i="1" smtClean="0">
                <a:solidFill>
                  <a:schemeClr val="accent2"/>
                </a:solidFill>
              </a:rPr>
              <a:t>Until now we have discussed </a:t>
            </a:r>
            <a:r>
              <a:rPr lang="en-US" sz="2200" b="1" i="1" smtClean="0">
                <a:solidFill>
                  <a:schemeClr val="hlink"/>
                </a:solidFill>
              </a:rPr>
              <a:t>“Possessory Interests”,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tx2"/>
                </a:solidFill>
              </a:rPr>
              <a:t>	POSSESSED</a:t>
            </a:r>
            <a:r>
              <a:rPr lang="en-US" sz="2200" b="1" i="1" smtClean="0">
                <a:solidFill>
                  <a:schemeClr val="accent2"/>
                </a:solidFill>
              </a:rPr>
              <a:t> 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does NOT EVER actually </a:t>
            </a:r>
            <a:r>
              <a:rPr lang="en-US" sz="2200" b="1" i="1" smtClean="0"/>
              <a:t>POSSESS</a:t>
            </a:r>
            <a:r>
              <a:rPr lang="en-US" sz="2200" b="1" i="1" smtClean="0">
                <a:solidFill>
                  <a:schemeClr val="accent2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     </a:t>
            </a:r>
            <a:r>
              <a:rPr lang="en-US" sz="2200" b="1" i="1" smtClean="0"/>
              <a:t>Such are interests are deemed</a:t>
            </a:r>
            <a:r>
              <a:rPr lang="en-US" sz="2200" b="1" i="1" smtClean="0">
                <a:solidFill>
                  <a:schemeClr val="accent2"/>
                </a:solidFill>
              </a:rPr>
              <a:t> </a:t>
            </a:r>
            <a:r>
              <a:rPr lang="en-US" sz="2200" b="1" i="1" smtClean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b="1" i="1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90600" y="990600"/>
            <a:ext cx="7620000" cy="553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chemeClr val="tx2"/>
                </a:solidFill>
              </a:rPr>
              <a:t>Case Study:</a:t>
            </a:r>
            <a:endParaRPr lang="en-US" sz="3600" dirty="0">
              <a:solidFill>
                <a:schemeClr val="tx2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err="1" smtClean="0">
                <a:solidFill>
                  <a:srgbClr val="CC0000"/>
                </a:solidFill>
              </a:rPr>
              <a:t>Dred</a:t>
            </a:r>
            <a:r>
              <a:rPr lang="en-US" sz="3600" b="1" dirty="0" smtClean="0">
                <a:solidFill>
                  <a:srgbClr val="CC0000"/>
                </a:solidFill>
              </a:rPr>
              <a:t> Scott v. Sanford</a:t>
            </a:r>
            <a:endParaRPr lang="en-US" sz="3600" b="1" dirty="0">
              <a:solidFill>
                <a:srgbClr val="CC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002060"/>
                </a:solidFill>
              </a:rPr>
              <a:t>The case that caused a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Civil War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 smtClean="0">
              <a:solidFill>
                <a:srgbClr val="CC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600" b="1" dirty="0" smtClean="0"/>
              <a:t>      Roger </a:t>
            </a:r>
            <a:r>
              <a:rPr lang="en-US" sz="1600" b="1" dirty="0" err="1" smtClean="0"/>
              <a:t>Tauney</a:t>
            </a:r>
            <a:r>
              <a:rPr lang="en-US" sz="1600" b="1" dirty="0" smtClean="0"/>
              <a:t>                      </a:t>
            </a:r>
            <a:r>
              <a:rPr lang="en-US" sz="1600" b="1" dirty="0" err="1" smtClean="0"/>
              <a:t>Dred</a:t>
            </a:r>
            <a:r>
              <a:rPr lang="en-US" sz="1600" b="1" dirty="0" smtClean="0"/>
              <a:t> Scott          Benjamin Robbins Curtis</a:t>
            </a:r>
            <a:r>
              <a:rPr lang="en-US" sz="1600" b="1" dirty="0">
                <a:solidFill>
                  <a:srgbClr val="CC0000"/>
                </a:solidFill>
              </a:rPr>
              <a:t>	</a:t>
            </a:r>
            <a:r>
              <a:rPr lang="en-US" sz="2000" b="1" dirty="0">
                <a:solidFill>
                  <a:srgbClr val="CC0000"/>
                </a:solidFill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56326" name="Picture 6" descr="http://upload.wikimedia.org/wikipedia/commons/thumb/9/97/DredScott.jpg/200px-DredScot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9246" y="3200400"/>
            <a:ext cx="1830953" cy="2590800"/>
          </a:xfrm>
          <a:prstGeom prst="rect">
            <a:avLst/>
          </a:prstGeom>
          <a:noFill/>
        </p:spPr>
      </p:pic>
      <p:pic>
        <p:nvPicPr>
          <p:cNvPr id="56328" name="Picture 8" descr="Roger Taney - Heal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3200400"/>
            <a:ext cx="2095500" cy="2609851"/>
          </a:xfrm>
          <a:prstGeom prst="rect">
            <a:avLst/>
          </a:prstGeom>
          <a:noFill/>
        </p:spPr>
      </p:pic>
      <p:pic>
        <p:nvPicPr>
          <p:cNvPr id="56330" name="Picture 10" descr="BRCurtis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0" y="3200400"/>
            <a:ext cx="2057400" cy="260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2060"/>
                </a:solidFill>
              </a:rPr>
              <a:t>		</a:t>
            </a:r>
            <a:r>
              <a:rPr lang="en-US" sz="2400" b="1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C00000"/>
                </a:solidFill>
              </a:rPr>
              <a:t>		for Class One to Nine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pic>
        <p:nvPicPr>
          <p:cNvPr id="78851" name="Object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8600"/>
            <a:ext cx="32178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1905000"/>
            <a:ext cx="7772400" cy="245605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Tonight’s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</a:rPr>
              <a:t>C</a:t>
            </a:r>
            <a:r>
              <a:rPr lang="en-US" sz="2400" b="1" dirty="0" smtClean="0">
                <a:solidFill>
                  <a:srgbClr val="002060"/>
                </a:solidFill>
              </a:rPr>
              <a:t>ontinuation of Real </a:t>
            </a:r>
            <a:r>
              <a:rPr lang="en-US" sz="2400" b="1" dirty="0">
                <a:solidFill>
                  <a:srgbClr val="002060"/>
                </a:solidFill>
              </a:rPr>
              <a:t>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	</a:t>
            </a:r>
            <a:r>
              <a:rPr lang="en-US" sz="24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		- Estates in Time – Duration of </a:t>
            </a:r>
            <a:r>
              <a:rPr lang="en-US" sz="2400" b="1" i="1" dirty="0" smtClean="0">
                <a:solidFill>
                  <a:srgbClr val="C00000"/>
                </a:solidFill>
              </a:rPr>
              <a:t>Rights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033CC"/>
                </a:solidFill>
              </a:rPr>
              <a:t>Words </a:t>
            </a:r>
            <a:r>
              <a:rPr lang="en-US" sz="3600" b="1" dirty="0">
                <a:solidFill>
                  <a:srgbClr val="0033CC"/>
                </a:solidFill>
              </a:rPr>
              <a:t>of </a:t>
            </a:r>
            <a:r>
              <a:rPr lang="en-US" sz="3600" b="1" dirty="0" smtClean="0">
                <a:solidFill>
                  <a:srgbClr val="0033CC"/>
                </a:solidFill>
              </a:rPr>
              <a:t>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>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who</a:t>
            </a:r>
            <a:r>
              <a:rPr lang="en-US" sz="1600" dirty="0" smtClean="0"/>
              <a:t> </a:t>
            </a:r>
            <a:r>
              <a:rPr lang="en-US" sz="2400" dirty="0"/>
              <a:t>takes </a:t>
            </a:r>
            <a:r>
              <a:rPr lang="en-US" sz="2400" dirty="0" smtClean="0"/>
              <a:t>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 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means of grant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</a:t>
            </a:r>
            <a:r>
              <a:rPr lang="en-US" sz="4000" b="1" dirty="0" smtClean="0">
                <a:solidFill>
                  <a:srgbClr val="0033CC"/>
                </a:solidFill>
              </a:rPr>
              <a:t>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type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      of </a:t>
            </a:r>
            <a:r>
              <a:rPr lang="en-US" sz="2400" dirty="0"/>
              <a:t>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</a:t>
            </a:r>
            <a:r>
              <a:rPr lang="en-US" sz="2800" b="1" i="1" dirty="0" smtClean="0"/>
              <a:t>ssessing the Words of the Deed is:</a:t>
            </a:r>
            <a:endParaRPr lang="en-US" sz="2800" b="1" i="1" dirty="0"/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		</a:t>
            </a:r>
            <a:r>
              <a:rPr lang="en-US" sz="24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2. </a:t>
            </a:r>
            <a:r>
              <a:rPr lang="en-US" sz="2400" b="1" dirty="0" err="1">
                <a:solidFill>
                  <a:srgbClr val="0033CC"/>
                </a:solidFill>
              </a:rPr>
              <a:t>Defeasible</a:t>
            </a:r>
            <a:r>
              <a:rPr lang="en-US" sz="2400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0033CC"/>
                </a:solidFill>
              </a:rPr>
              <a:t>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Absolute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9256</TotalTime>
  <Words>419</Words>
  <Application>Microsoft Office PowerPoint</Application>
  <PresentationFormat>On-screen Show (4:3)</PresentationFormat>
  <Paragraphs>331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Slide 11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Slide 14</vt:lpstr>
      <vt:lpstr>Slide 15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Slide 18</vt:lpstr>
      <vt:lpstr>Slide 19</vt:lpstr>
      <vt:lpstr>Slide 20</vt:lpstr>
      <vt:lpstr>Slide 21</vt:lpstr>
      <vt:lpstr>Life Estate “To A for Life…”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185</cp:revision>
  <dcterms:created xsi:type="dcterms:W3CDTF">2007-08-27T19:04:39Z</dcterms:created>
  <dcterms:modified xsi:type="dcterms:W3CDTF">2013-10-31T18:11:57Z</dcterms:modified>
</cp:coreProperties>
</file>