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509" r:id="rId3"/>
    <p:sldId id="510" r:id="rId4"/>
    <p:sldId id="506" r:id="rId5"/>
    <p:sldId id="397" r:id="rId6"/>
    <p:sldId id="513" r:id="rId7"/>
    <p:sldId id="398" r:id="rId8"/>
    <p:sldId id="511" r:id="rId9"/>
    <p:sldId id="401" r:id="rId10"/>
    <p:sldId id="514" r:id="rId11"/>
    <p:sldId id="402" r:id="rId12"/>
    <p:sldId id="411" r:id="rId13"/>
    <p:sldId id="412" r:id="rId14"/>
    <p:sldId id="507" r:id="rId15"/>
    <p:sldId id="515" r:id="rId16"/>
    <p:sldId id="410" r:id="rId17"/>
    <p:sldId id="403" r:id="rId18"/>
    <p:sldId id="516" r:id="rId19"/>
    <p:sldId id="517" r:id="rId20"/>
    <p:sldId id="406" r:id="rId21"/>
    <p:sldId id="407" r:id="rId22"/>
    <p:sldId id="408" r:id="rId23"/>
    <p:sldId id="518" r:id="rId24"/>
    <p:sldId id="275" r:id="rId25"/>
    <p:sldId id="409"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3300"/>
    <a:srgbClr val="CC0000"/>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4664" autoAdjust="0"/>
  </p:normalViewPr>
  <p:slideViewPr>
    <p:cSldViewPr>
      <p:cViewPr varScale="1">
        <p:scale>
          <a:sx n="87" d="100"/>
          <a:sy n="87" d="100"/>
        </p:scale>
        <p:origin x="-78"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83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40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40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3AC55F3-D01A-4DF3-831B-66E40EE6BD4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56E3D796-FD74-4006-AE96-A899E1A15036}" type="slidenum">
              <a:rPr lang="en-US" smtClean="0"/>
              <a:pPr/>
              <a:t>1</a:t>
            </a:fld>
            <a:endParaRPr lang="en-US"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4CDC99C6-3F40-4173-8FA5-DDA4C11982BB}" type="slidenum">
              <a:rPr lang="en-US" smtClean="0"/>
              <a:pPr/>
              <a:t>12</a:t>
            </a:fld>
            <a:endParaRPr lang="en-US" smtClean="0"/>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fld id="{B4248961-63D0-4003-B609-86EE5FC25667}" type="slidenum">
              <a:rPr lang="en-US" smtClean="0"/>
              <a:pPr/>
              <a:t>13</a:t>
            </a:fld>
            <a:endParaRPr lang="en-US" smtClean="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fld id="{E51F215E-7E87-4D29-B2CD-B6722A43726A}" type="slidenum">
              <a:rPr lang="en-US" smtClean="0"/>
              <a:pPr/>
              <a:t>14</a:t>
            </a:fld>
            <a:endParaRPr lang="en-US" smtClean="0"/>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15</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48708E46-EDFB-4CE7-9E73-5D49BFC3551E}" type="slidenum">
              <a:rPr lang="en-US" smtClean="0"/>
              <a:pPr/>
              <a:t>16</a:t>
            </a:fld>
            <a:endParaRPr lang="en-US" smtClean="0"/>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C365D3A2-8DFF-4F9E-8215-89B6879620B9}" type="slidenum">
              <a:rPr lang="en-US" smtClean="0"/>
              <a:pPr/>
              <a:t>17</a:t>
            </a:fld>
            <a:endParaRPr lang="en-US"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C365D3A2-8DFF-4F9E-8215-89B6879620B9}" type="slidenum">
              <a:rPr lang="en-US" smtClean="0"/>
              <a:pPr/>
              <a:t>18</a:t>
            </a:fld>
            <a:endParaRPr lang="en-US"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19</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fld id="{9868FBEE-284D-4708-8C15-C4C99E14EFA4}" type="slidenum">
              <a:rPr lang="en-US" smtClean="0"/>
              <a:pPr/>
              <a:t>20</a:t>
            </a:fld>
            <a:endParaRPr lang="en-US" smtClean="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5E433ABF-49F4-4D8B-8F61-242204C840F8}" type="slidenum">
              <a:rPr lang="en-US" smtClean="0"/>
              <a:pPr/>
              <a:t>21</a:t>
            </a:fld>
            <a:endParaRPr lang="en-US" smtClean="0"/>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4</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75F0C5A9-D6F4-46A2-9438-430EEC616409}" type="slidenum">
              <a:rPr lang="en-US" smtClean="0"/>
              <a:pPr/>
              <a:t>22</a:t>
            </a:fld>
            <a:endParaRPr lang="en-US" smtClean="0"/>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75F0C5A9-D6F4-46A2-9438-430EEC616409}" type="slidenum">
              <a:rPr lang="en-US" smtClean="0"/>
              <a:pPr/>
              <a:t>23</a:t>
            </a:fld>
            <a:endParaRPr lang="en-US" smtClean="0"/>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p>
            <a:fld id="{E4827FD7-40C1-4DE3-A257-A56951BF3DDE}" type="slidenum">
              <a:rPr lang="en-US" smtClean="0"/>
              <a:pPr/>
              <a:t>24</a:t>
            </a:fld>
            <a:endParaRPr lang="en-US" smtClean="0"/>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a:spLocks noGrp="1" noChangeArrowheads="1"/>
          </p:cNvSpPr>
          <p:nvPr>
            <p:ph type="sldNum" sz="quarter" idx="5"/>
          </p:nvPr>
        </p:nvSpPr>
        <p:spPr>
          <a:noFill/>
        </p:spPr>
        <p:txBody>
          <a:bodyPr/>
          <a:lstStyle/>
          <a:p>
            <a:fld id="{D8AA0A72-4BAB-41D4-BB0C-45094927466E}" type="slidenum">
              <a:rPr lang="en-US" smtClean="0"/>
              <a:pPr/>
              <a:t>25</a:t>
            </a:fld>
            <a:endParaRPr lang="en-US" smtClean="0"/>
          </a:p>
        </p:txBody>
      </p:sp>
      <p:sp>
        <p:nvSpPr>
          <p:cNvPr id="194563" name="Rectangle 2"/>
          <p:cNvSpPr>
            <a:spLocks noGrp="1" noRot="1" noChangeAspect="1" noChangeArrowheads="1" noTextEdit="1"/>
          </p:cNvSpPr>
          <p:nvPr>
            <p:ph type="sldImg"/>
          </p:nvPr>
        </p:nvSpPr>
        <p:spPr>
          <a:ln/>
        </p:spPr>
      </p:sp>
      <p:sp>
        <p:nvSpPr>
          <p:cNvPr id="1945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9110A01E-2532-43D1-BC0A-63C927C41D98}" type="slidenum">
              <a:rPr lang="en-US" smtClean="0"/>
              <a:pPr/>
              <a:t>5</a:t>
            </a:fld>
            <a:endParaRPr lang="en-US" smtClean="0"/>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6</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209B4587-E7E8-4A32-9D28-6004E2A448F9}" type="slidenum">
              <a:rPr lang="en-US" smtClean="0"/>
              <a:pPr/>
              <a:t>7</a:t>
            </a:fld>
            <a:endParaRPr lang="en-US"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209B4587-E7E8-4A32-9D28-6004E2A448F9}" type="slidenum">
              <a:rPr lang="en-US" smtClean="0"/>
              <a:pPr/>
              <a:t>8</a:t>
            </a:fld>
            <a:endParaRPr lang="en-US"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p>
            <a:fld id="{4CCF2810-D392-4011-8364-5F959FB796AF}" type="slidenum">
              <a:rPr lang="en-US" smtClean="0"/>
              <a:pPr/>
              <a:t>9</a:t>
            </a:fld>
            <a:endParaRPr lang="en-US" smtClean="0"/>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10</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14DAE2DA-9CEB-48E8-8715-10DCA16FE452}" type="slidenum">
              <a:rPr lang="en-US" smtClean="0"/>
              <a:pPr/>
              <a:t>11</a:t>
            </a:fld>
            <a:endParaRPr lang="en-US" smtClean="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2F3AF5-2818-48EB-B9AF-C4C3443C44F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8F9431-2D11-4753-A168-29A7E5D1B8E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CE7A0D-3F91-4D8C-8595-1C1F41EA262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86729B-E0E3-4FDE-8873-E9DFD9E95CC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322AF66-1A51-47C7-ACB6-C3D7D8CBE05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D50261-C962-44E0-B8B2-EB3B18B5077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0FEAB2A-B926-4995-9DB2-5B28DE9A13B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51B5058-2135-4DCA-98F4-9AB3684C588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7AF65F5-9E50-42C8-AA8A-2670D0E8110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F8A6F74-B641-430D-924D-C74A73CC20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796417-7FAB-4CBA-B685-A6771CE27B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9CD195-F9EF-4ED9-BB77-67CC8058894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DE1FD1E-F4E3-4D0B-BF1D-31EE4CDBCAF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images.google.com/imgres?imgurl=http://www.cffc.navy.mil/images/commander8x10x300dpi.jpg&amp;imgrefurl=http://www.cffc.navy.mil/commandersbio.htm&amp;h=3600&amp;w=2880&amp;sz=4396&amp;hl=en&amp;start=11&amp;um=1&amp;tbnid=aQF0EG9nJ65U2M:&amp;tbnh=150&amp;tbnw=120&amp;prev=/images?q=commander&amp;ndsp=20&amp;um=1&amp;hl=en&amp;rlz=1T4GGIH_enUS242US242&amp;sa=N" TargetMode="Externa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609600" y="4876800"/>
            <a:ext cx="8077200" cy="1752600"/>
          </a:xfrm>
          <a:solidFill>
            <a:schemeClr val="tx1"/>
          </a:solidFill>
        </p:spPr>
        <p:txBody>
          <a:bodyPr/>
          <a:lstStyle/>
          <a:p>
            <a:pPr eaLnBrk="1" hangingPunct="1"/>
            <a:r>
              <a:rPr lang="en-US" sz="4000" b="1" dirty="0" smtClean="0">
                <a:solidFill>
                  <a:srgbClr val="FFFF00"/>
                </a:solidFill>
              </a:rPr>
              <a:t>Slide Set </a:t>
            </a:r>
            <a:r>
              <a:rPr lang="en-US" sz="4000" b="1" dirty="0" smtClean="0">
                <a:solidFill>
                  <a:srgbClr val="FFFF00"/>
                </a:solidFill>
              </a:rPr>
              <a:t>Six</a:t>
            </a:r>
            <a:r>
              <a:rPr lang="en-US" sz="4000" b="1" dirty="0" smtClean="0">
                <a:solidFill>
                  <a:srgbClr val="FFFF00"/>
                </a:solidFill>
              </a:rPr>
              <a:t>teen</a:t>
            </a:r>
            <a:r>
              <a:rPr lang="en-US" sz="4000" b="1" dirty="0" smtClean="0">
                <a:solidFill>
                  <a:srgbClr val="FFFF00"/>
                </a:solidFill>
              </a:rPr>
              <a:t>:</a:t>
            </a:r>
            <a:endParaRPr lang="en-US" sz="4000" b="1" dirty="0" smtClean="0">
              <a:solidFill>
                <a:srgbClr val="FFFF00"/>
              </a:solidFill>
            </a:endParaRPr>
          </a:p>
          <a:p>
            <a:pPr eaLnBrk="1" hangingPunct="1"/>
            <a:r>
              <a:rPr lang="en-US" b="1" dirty="0" smtClean="0">
                <a:solidFill>
                  <a:srgbClr val="FFFF00"/>
                </a:solidFill>
              </a:rPr>
              <a:t>Real Property: </a:t>
            </a:r>
            <a:r>
              <a:rPr lang="en-US" sz="2700" b="1" dirty="0" smtClean="0">
                <a:solidFill>
                  <a:srgbClr val="FFFF00"/>
                </a:solidFill>
              </a:rPr>
              <a:t>Real Estate Conveyances and Security Interests</a:t>
            </a:r>
            <a:r>
              <a:rPr lang="en-US" sz="2800" b="1" dirty="0" smtClean="0">
                <a:solidFill>
                  <a:srgbClr val="FFFF00"/>
                </a:solidFill>
              </a:rPr>
              <a:t> </a:t>
            </a:r>
          </a:p>
        </p:txBody>
      </p:sp>
      <p:pic>
        <p:nvPicPr>
          <p:cNvPr id="1028" name="Picture 7" descr="myIMG_12"/>
          <p:cNvPicPr>
            <a:picLocks noChangeAspect="1" noChangeArrowheads="1" noCrop="1"/>
          </p:cNvPicPr>
          <p:nvPr/>
        </p:nvPicPr>
        <p:blipFill>
          <a:blip r:embed="rId3" cstate="print"/>
          <a:srcRect/>
          <a:stretch>
            <a:fillRect/>
          </a:stretch>
        </p:blipFill>
        <p:spPr bwMode="auto">
          <a:xfrm>
            <a:off x="3124200" y="1905000"/>
            <a:ext cx="2400300" cy="2400300"/>
          </a:xfrm>
          <a:prstGeom prst="rect">
            <a:avLst/>
          </a:prstGeom>
          <a:noFill/>
          <a:ln w="9525">
            <a:noFill/>
            <a:miter lim="800000"/>
            <a:headEnd/>
            <a:tailEnd/>
          </a:ln>
        </p:spPr>
      </p:pic>
      <p:pic>
        <p:nvPicPr>
          <p:cNvPr id="5" name="Picture 1"/>
          <p:cNvPicPr>
            <a:picLocks noChangeAspect="1"/>
          </p:cNvPicPr>
          <p:nvPr/>
        </p:nvPicPr>
        <p:blipFill>
          <a:blip r:embed="rId4" cstate="print"/>
          <a:srcRect/>
          <a:stretch>
            <a:fillRect/>
          </a:stretch>
        </p:blipFill>
        <p:spPr bwMode="auto">
          <a:xfrm>
            <a:off x="1676400" y="228600"/>
            <a:ext cx="5700713" cy="12382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612F3AF5-2818-48EB-B9AF-C4C3443C44F2}"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0033CC"/>
                </a:solidFill>
              </a:rPr>
              <a:t>Part Two:</a:t>
            </a: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Mortgages</a:t>
            </a: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2677" name="Rectangle 5"/>
          <p:cNvSpPr>
            <a:spLocks noGrp="1" noChangeArrowheads="1"/>
          </p:cNvSpPr>
          <p:nvPr>
            <p:ph type="body" sz="half" idx="1"/>
          </p:nvPr>
        </p:nvSpPr>
        <p:spPr>
          <a:xfrm>
            <a:off x="381000" y="990600"/>
            <a:ext cx="8534400" cy="5410200"/>
          </a:xfrm>
          <a:noFill/>
        </p:spPr>
        <p:txBody>
          <a:bodyPr/>
          <a:lstStyle/>
          <a:p>
            <a:pPr marL="609600" indent="-609600" eaLnBrk="1" hangingPunct="1">
              <a:lnSpc>
                <a:spcPct val="70000"/>
              </a:lnSpc>
              <a:buFontTx/>
              <a:buNone/>
            </a:pPr>
            <a:r>
              <a:rPr lang="en-US" b="1" dirty="0" smtClean="0">
                <a:solidFill>
                  <a:srgbClr val="C00000"/>
                </a:solidFill>
              </a:rPr>
              <a:t>Transfers and Conveyances: </a:t>
            </a:r>
          </a:p>
          <a:p>
            <a:pPr marL="609600" indent="-609600" eaLnBrk="1" hangingPunct="1">
              <a:lnSpc>
                <a:spcPct val="70000"/>
              </a:lnSpc>
              <a:buFontTx/>
              <a:buNone/>
            </a:pPr>
            <a:r>
              <a:rPr lang="en-US" sz="2800" b="1" i="1" dirty="0" smtClean="0">
                <a:solidFill>
                  <a:srgbClr val="002060"/>
                </a:solidFill>
              </a:rPr>
              <a:t>The Mortgage:</a:t>
            </a:r>
          </a:p>
          <a:p>
            <a:pPr marL="609600" indent="-609600" eaLnBrk="1" hangingPunct="1">
              <a:lnSpc>
                <a:spcPct val="80000"/>
              </a:lnSpc>
              <a:buFont typeface="Wingdings" pitchFamily="2" charset="2"/>
              <a:buNone/>
            </a:pPr>
            <a:r>
              <a:rPr lang="en-US" sz="600" b="1" i="1" dirty="0" smtClean="0">
                <a:solidFill>
                  <a:schemeClr val="accent2"/>
                </a:solidFill>
              </a:rPr>
              <a:t> </a:t>
            </a:r>
          </a:p>
          <a:p>
            <a:pPr marL="609600" indent="-609600" eaLnBrk="1" hangingPunct="1">
              <a:lnSpc>
                <a:spcPct val="80000"/>
              </a:lnSpc>
              <a:buFont typeface="Wingdings" pitchFamily="2" charset="2"/>
              <a:buNone/>
            </a:pPr>
            <a:r>
              <a:rPr lang="en-US" sz="1800" b="1" i="1" dirty="0" smtClean="0"/>
              <a:t>The Mortgage is the Legal Instrument by which Real Estate can be Financed.  </a:t>
            </a:r>
          </a:p>
          <a:p>
            <a:pPr marL="609600" indent="-609600" eaLnBrk="1" hangingPunct="1">
              <a:lnSpc>
                <a:spcPct val="80000"/>
              </a:lnSpc>
              <a:buFont typeface="Wingdings" pitchFamily="2" charset="2"/>
              <a:buNone/>
            </a:pPr>
            <a:endParaRPr lang="en-US" sz="1000" b="1" i="1" dirty="0" smtClean="0">
              <a:solidFill>
                <a:schemeClr val="accent2"/>
              </a:solidFill>
            </a:endParaRPr>
          </a:p>
          <a:p>
            <a:pPr marL="609600" indent="-609600" eaLnBrk="1" hangingPunct="1">
              <a:lnSpc>
                <a:spcPct val="80000"/>
              </a:lnSpc>
              <a:buFont typeface="Wingdings" pitchFamily="2" charset="2"/>
              <a:buNone/>
            </a:pPr>
            <a:r>
              <a:rPr lang="en-US" sz="2000" b="1" i="1" dirty="0" smtClean="0"/>
              <a:t>A mortgage is both a loan contract and a lien</a:t>
            </a:r>
          </a:p>
          <a:p>
            <a:pPr marL="609600" indent="-609600" eaLnBrk="1" hangingPunct="1">
              <a:lnSpc>
                <a:spcPct val="80000"/>
              </a:lnSpc>
              <a:buFont typeface="Wingdings" pitchFamily="2" charset="2"/>
              <a:buNone/>
            </a:pPr>
            <a:endParaRPr lang="en-US" sz="500" b="1" i="1" dirty="0" smtClean="0">
              <a:solidFill>
                <a:schemeClr val="accent2"/>
              </a:solidFill>
            </a:endParaRPr>
          </a:p>
          <a:p>
            <a:pPr marL="609600" indent="-609600" eaLnBrk="1" hangingPunct="1">
              <a:lnSpc>
                <a:spcPct val="80000"/>
              </a:lnSpc>
              <a:buFont typeface="Wingdings" pitchFamily="2" charset="2"/>
              <a:buNone/>
            </a:pPr>
            <a:r>
              <a:rPr lang="en-US" sz="2000" b="1" i="1" dirty="0" smtClean="0">
                <a:solidFill>
                  <a:schemeClr val="tx2"/>
                </a:solidFill>
              </a:rPr>
              <a:t>Elements of a Mortgage:</a:t>
            </a:r>
          </a:p>
          <a:p>
            <a:pPr marL="609600" indent="-609600" eaLnBrk="1" hangingPunct="1">
              <a:lnSpc>
                <a:spcPct val="80000"/>
              </a:lnSpc>
            </a:pPr>
            <a:r>
              <a:rPr lang="en-US" sz="1600" b="1" i="1" dirty="0" smtClean="0">
                <a:solidFill>
                  <a:srgbClr val="0033CC"/>
                </a:solidFill>
              </a:rPr>
              <a:t>Must be in writing –Statute of Frauds</a:t>
            </a:r>
          </a:p>
          <a:p>
            <a:pPr marL="609600" indent="-609600" eaLnBrk="1" hangingPunct="1">
              <a:lnSpc>
                <a:spcPct val="80000"/>
              </a:lnSpc>
            </a:pPr>
            <a:endParaRPr lang="en-US" sz="500" b="1" i="1" dirty="0" smtClean="0">
              <a:solidFill>
                <a:srgbClr val="0033CC"/>
              </a:solidFill>
            </a:endParaRPr>
          </a:p>
          <a:p>
            <a:pPr marL="609600" indent="-609600" eaLnBrk="1" hangingPunct="1">
              <a:lnSpc>
                <a:spcPct val="80000"/>
              </a:lnSpc>
            </a:pPr>
            <a:r>
              <a:rPr lang="en-US" sz="1600" b="1" i="1" dirty="0" smtClean="0">
                <a:solidFill>
                  <a:srgbClr val="0033CC"/>
                </a:solidFill>
              </a:rPr>
              <a:t>Must Describe the Land and the Parties</a:t>
            </a:r>
          </a:p>
          <a:p>
            <a:pPr marL="609600" indent="-609600" eaLnBrk="1" hangingPunct="1">
              <a:lnSpc>
                <a:spcPct val="80000"/>
              </a:lnSpc>
              <a:buNone/>
            </a:pPr>
            <a:endParaRPr lang="en-US" sz="500" b="1" i="1" dirty="0" smtClean="0">
              <a:solidFill>
                <a:srgbClr val="0033CC"/>
              </a:solidFill>
            </a:endParaRPr>
          </a:p>
          <a:p>
            <a:pPr marL="609600" indent="-609600" eaLnBrk="1" hangingPunct="1">
              <a:lnSpc>
                <a:spcPct val="80000"/>
              </a:lnSpc>
            </a:pPr>
            <a:r>
              <a:rPr lang="en-US" sz="1600" b="1" i="1" dirty="0" smtClean="0">
                <a:solidFill>
                  <a:srgbClr val="0033CC"/>
                </a:solidFill>
              </a:rPr>
              <a:t>Like all contracts, they can have different terms (duration, interest rates and payment structures) but most clauses are both federally and state regulated, causing them to be highly uniform so they can be sold on the secondary mortgage market (Fannie Mae and Freddie Mac – Federal National Mortgage Association and Federal Home Mortgage Corporation).</a:t>
            </a:r>
          </a:p>
          <a:p>
            <a:pPr marL="609600" indent="-609600" eaLnBrk="1" hangingPunct="1">
              <a:lnSpc>
                <a:spcPct val="80000"/>
              </a:lnSpc>
            </a:pPr>
            <a:endParaRPr lang="en-US" sz="500" b="1" i="1" dirty="0" smtClean="0">
              <a:solidFill>
                <a:srgbClr val="0033CC"/>
              </a:solidFill>
            </a:endParaRPr>
          </a:p>
          <a:p>
            <a:pPr marL="609600" indent="-609600" eaLnBrk="1" hangingPunct="1">
              <a:lnSpc>
                <a:spcPct val="80000"/>
              </a:lnSpc>
            </a:pPr>
            <a:r>
              <a:rPr lang="en-US" sz="1600" b="1" i="1" dirty="0" smtClean="0">
                <a:solidFill>
                  <a:srgbClr val="0033CC"/>
                </a:solidFill>
              </a:rPr>
              <a:t>Under Federal and State tax law, Home Mortgage interest is tax deductible.</a:t>
            </a:r>
          </a:p>
          <a:p>
            <a:pPr marL="609600" indent="-609600" eaLnBrk="1" hangingPunct="1">
              <a:lnSpc>
                <a:spcPct val="80000"/>
              </a:lnSpc>
            </a:pPr>
            <a:endParaRPr lang="en-US" sz="500" b="1" i="1" dirty="0" smtClean="0">
              <a:solidFill>
                <a:srgbClr val="0033CC"/>
              </a:solidFill>
            </a:endParaRPr>
          </a:p>
          <a:p>
            <a:pPr marL="609600" indent="-609600" eaLnBrk="1" hangingPunct="1">
              <a:lnSpc>
                <a:spcPct val="80000"/>
              </a:lnSpc>
            </a:pPr>
            <a:r>
              <a:rPr lang="en-US" sz="1600" b="1" i="1" dirty="0" smtClean="0">
                <a:solidFill>
                  <a:srgbClr val="0033CC"/>
                </a:solidFill>
              </a:rPr>
              <a:t>Mortgage Interest Rates are front loaded so early payments are much more heavily interest than principal.  As a result a 15 year mortgage is far less costly due to a shorter term of interest payment than a 30 year mortgage. </a:t>
            </a:r>
          </a:p>
          <a:p>
            <a:pPr marL="609600" indent="-609600" eaLnBrk="1" hangingPunct="1">
              <a:lnSpc>
                <a:spcPct val="80000"/>
              </a:lnSpc>
            </a:pPr>
            <a:endParaRPr lang="en-US" sz="500" b="1" i="1" dirty="0" smtClean="0">
              <a:solidFill>
                <a:srgbClr val="0033CC"/>
              </a:solidFill>
            </a:endParaRPr>
          </a:p>
          <a:p>
            <a:pPr marL="609600" indent="-609600" eaLnBrk="1" hangingPunct="1">
              <a:lnSpc>
                <a:spcPct val="80000"/>
              </a:lnSpc>
            </a:pPr>
            <a:r>
              <a:rPr lang="en-US" sz="1600" b="1" i="1" dirty="0" smtClean="0">
                <a:solidFill>
                  <a:srgbClr val="0033CC"/>
                </a:solidFill>
              </a:rPr>
              <a:t>Mortgages are an exception to the Homestead exemption and can foreclose on tenants by the entirety because both owners would be required to sign mortgage.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2677">
                                            <p:txEl>
                                              <p:pRg st="0" end="0"/>
                                            </p:txEl>
                                          </p:spTgt>
                                        </p:tgtEl>
                                        <p:attrNameLst>
                                          <p:attrName>style.visibility</p:attrName>
                                        </p:attrNameLst>
                                      </p:cBhvr>
                                      <p:to>
                                        <p:strVal val="visible"/>
                                      </p:to>
                                    </p:set>
                                    <p:anim calcmode="lin" valueType="num">
                                      <p:cBhvr additive="base">
                                        <p:cTn id="7" dur="500" fill="hold"/>
                                        <p:tgtEl>
                                          <p:spTgt spid="41267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267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2677">
                                            <p:txEl>
                                              <p:pRg st="1" end="1"/>
                                            </p:txEl>
                                          </p:spTgt>
                                        </p:tgtEl>
                                        <p:attrNameLst>
                                          <p:attrName>style.visibility</p:attrName>
                                        </p:attrNameLst>
                                      </p:cBhvr>
                                      <p:to>
                                        <p:strVal val="visible"/>
                                      </p:to>
                                    </p:set>
                                    <p:anim calcmode="lin" valueType="num">
                                      <p:cBhvr additive="base">
                                        <p:cTn id="13" dur="500" fill="hold"/>
                                        <p:tgtEl>
                                          <p:spTgt spid="41267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267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2677">
                                            <p:txEl>
                                              <p:pRg st="2" end="2"/>
                                            </p:txEl>
                                          </p:spTgt>
                                        </p:tgtEl>
                                        <p:attrNameLst>
                                          <p:attrName>style.visibility</p:attrName>
                                        </p:attrNameLst>
                                      </p:cBhvr>
                                      <p:to>
                                        <p:strVal val="visible"/>
                                      </p:to>
                                    </p:set>
                                    <p:anim calcmode="lin" valueType="num">
                                      <p:cBhvr additive="base">
                                        <p:cTn id="19" dur="500" fill="hold"/>
                                        <p:tgtEl>
                                          <p:spTgt spid="41267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267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2677">
                                            <p:txEl>
                                              <p:pRg st="3" end="3"/>
                                            </p:txEl>
                                          </p:spTgt>
                                        </p:tgtEl>
                                        <p:attrNameLst>
                                          <p:attrName>style.visibility</p:attrName>
                                        </p:attrNameLst>
                                      </p:cBhvr>
                                      <p:to>
                                        <p:strVal val="visible"/>
                                      </p:to>
                                    </p:set>
                                    <p:anim calcmode="lin" valueType="num">
                                      <p:cBhvr additive="base">
                                        <p:cTn id="25" dur="500" fill="hold"/>
                                        <p:tgtEl>
                                          <p:spTgt spid="41267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267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2677">
                                            <p:txEl>
                                              <p:pRg st="5" end="5"/>
                                            </p:txEl>
                                          </p:spTgt>
                                        </p:tgtEl>
                                        <p:attrNameLst>
                                          <p:attrName>style.visibility</p:attrName>
                                        </p:attrNameLst>
                                      </p:cBhvr>
                                      <p:to>
                                        <p:strVal val="visible"/>
                                      </p:to>
                                    </p:set>
                                    <p:anim calcmode="lin" valueType="num">
                                      <p:cBhvr additive="base">
                                        <p:cTn id="31" dur="500" fill="hold"/>
                                        <p:tgtEl>
                                          <p:spTgt spid="412677">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267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2677">
                                            <p:txEl>
                                              <p:pRg st="7" end="7"/>
                                            </p:txEl>
                                          </p:spTgt>
                                        </p:tgtEl>
                                        <p:attrNameLst>
                                          <p:attrName>style.visibility</p:attrName>
                                        </p:attrNameLst>
                                      </p:cBhvr>
                                      <p:to>
                                        <p:strVal val="visible"/>
                                      </p:to>
                                    </p:set>
                                    <p:anim calcmode="lin" valueType="num">
                                      <p:cBhvr additive="base">
                                        <p:cTn id="37" dur="500" fill="hold"/>
                                        <p:tgtEl>
                                          <p:spTgt spid="412677">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267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2677">
                                            <p:txEl>
                                              <p:pRg st="8" end="8"/>
                                            </p:txEl>
                                          </p:spTgt>
                                        </p:tgtEl>
                                        <p:attrNameLst>
                                          <p:attrName>style.visibility</p:attrName>
                                        </p:attrNameLst>
                                      </p:cBhvr>
                                      <p:to>
                                        <p:strVal val="visible"/>
                                      </p:to>
                                    </p:set>
                                    <p:anim calcmode="lin" valueType="num">
                                      <p:cBhvr additive="base">
                                        <p:cTn id="43" dur="500" fill="hold"/>
                                        <p:tgtEl>
                                          <p:spTgt spid="412677">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2677">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2677">
                                            <p:txEl>
                                              <p:pRg st="10" end="10"/>
                                            </p:txEl>
                                          </p:spTgt>
                                        </p:tgtEl>
                                        <p:attrNameLst>
                                          <p:attrName>style.visibility</p:attrName>
                                        </p:attrNameLst>
                                      </p:cBhvr>
                                      <p:to>
                                        <p:strVal val="visible"/>
                                      </p:to>
                                    </p:set>
                                    <p:anim calcmode="lin" valueType="num">
                                      <p:cBhvr additive="base">
                                        <p:cTn id="49" dur="500" fill="hold"/>
                                        <p:tgtEl>
                                          <p:spTgt spid="412677">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2677">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2677">
                                            <p:txEl>
                                              <p:pRg st="12" end="12"/>
                                            </p:txEl>
                                          </p:spTgt>
                                        </p:tgtEl>
                                        <p:attrNameLst>
                                          <p:attrName>style.visibility</p:attrName>
                                        </p:attrNameLst>
                                      </p:cBhvr>
                                      <p:to>
                                        <p:strVal val="visible"/>
                                      </p:to>
                                    </p:set>
                                    <p:anim calcmode="lin" valueType="num">
                                      <p:cBhvr additive="base">
                                        <p:cTn id="55" dur="500" fill="hold"/>
                                        <p:tgtEl>
                                          <p:spTgt spid="412677">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2677">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2677">
                                            <p:txEl>
                                              <p:pRg st="14" end="14"/>
                                            </p:txEl>
                                          </p:spTgt>
                                        </p:tgtEl>
                                        <p:attrNameLst>
                                          <p:attrName>style.visibility</p:attrName>
                                        </p:attrNameLst>
                                      </p:cBhvr>
                                      <p:to>
                                        <p:strVal val="visible"/>
                                      </p:to>
                                    </p:set>
                                    <p:anim calcmode="lin" valueType="num">
                                      <p:cBhvr additive="base">
                                        <p:cTn id="61" dur="500" fill="hold"/>
                                        <p:tgtEl>
                                          <p:spTgt spid="412677">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2677">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2677">
                                            <p:txEl>
                                              <p:pRg st="16" end="16"/>
                                            </p:txEl>
                                          </p:spTgt>
                                        </p:tgtEl>
                                        <p:attrNameLst>
                                          <p:attrName>style.visibility</p:attrName>
                                        </p:attrNameLst>
                                      </p:cBhvr>
                                      <p:to>
                                        <p:strVal val="visible"/>
                                      </p:to>
                                    </p:set>
                                    <p:anim calcmode="lin" valueType="num">
                                      <p:cBhvr additive="base">
                                        <p:cTn id="67" dur="500" fill="hold"/>
                                        <p:tgtEl>
                                          <p:spTgt spid="412677">
                                            <p:txEl>
                                              <p:pRg st="16" end="16"/>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2677">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12677">
                                            <p:txEl>
                                              <p:pRg st="18" end="18"/>
                                            </p:txEl>
                                          </p:spTgt>
                                        </p:tgtEl>
                                        <p:attrNameLst>
                                          <p:attrName>style.visibility</p:attrName>
                                        </p:attrNameLst>
                                      </p:cBhvr>
                                      <p:to>
                                        <p:strVal val="visible"/>
                                      </p:to>
                                    </p:set>
                                    <p:anim calcmode="lin" valueType="num">
                                      <p:cBhvr additive="base">
                                        <p:cTn id="73" dur="500" fill="hold"/>
                                        <p:tgtEl>
                                          <p:spTgt spid="412677">
                                            <p:txEl>
                                              <p:pRg st="18" end="18"/>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12677">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67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5203" name="Rectangle 3"/>
          <p:cNvSpPr>
            <a:spLocks noGrp="1" noChangeArrowheads="1"/>
          </p:cNvSpPr>
          <p:nvPr>
            <p:ph type="body" sz="half" idx="1"/>
          </p:nvPr>
        </p:nvSpPr>
        <p:spPr>
          <a:xfrm>
            <a:off x="381000" y="1066800"/>
            <a:ext cx="8534400" cy="5410200"/>
          </a:xfrm>
        </p:spPr>
        <p:txBody>
          <a:bodyPr/>
          <a:lstStyle/>
          <a:p>
            <a:pPr marL="609600" indent="-609600" eaLnBrk="1" hangingPunct="1">
              <a:lnSpc>
                <a:spcPct val="70000"/>
              </a:lnSpc>
              <a:buFontTx/>
              <a:buNone/>
              <a:defRPr/>
            </a:pPr>
            <a:r>
              <a:rPr lang="en-US" b="1" dirty="0" smtClean="0">
                <a:solidFill>
                  <a:srgbClr val="C00000"/>
                </a:solidFill>
              </a:rPr>
              <a:t>Transfers and Conveyances: </a:t>
            </a:r>
          </a:p>
          <a:p>
            <a:pPr marL="609600" indent="-609600" eaLnBrk="1" hangingPunct="1">
              <a:lnSpc>
                <a:spcPct val="70000"/>
              </a:lnSpc>
              <a:buFontTx/>
              <a:buNone/>
              <a:defRPr/>
            </a:pPr>
            <a:r>
              <a:rPr lang="en-US" sz="2800" b="1" i="1" dirty="0" smtClean="0">
                <a:solidFill>
                  <a:srgbClr val="002060"/>
                </a:solidFill>
              </a:rPr>
              <a:t>The Mortgage:</a:t>
            </a:r>
          </a:p>
          <a:p>
            <a:pPr marL="609600" indent="-609600" eaLnBrk="1" hangingPunct="1">
              <a:lnSpc>
                <a:spcPct val="80000"/>
              </a:lnSpc>
              <a:buFont typeface="Wingdings" pitchFamily="2" charset="2"/>
              <a:buNone/>
              <a:defRPr/>
            </a:pPr>
            <a:r>
              <a:rPr lang="en-US" sz="300" b="1" i="1" dirty="0" smtClean="0">
                <a:solidFill>
                  <a:schemeClr val="accent2"/>
                </a:solidFill>
              </a:rPr>
              <a:t> </a:t>
            </a:r>
            <a:r>
              <a:rPr lang="en-US" sz="2000" b="1" i="1" dirty="0" smtClean="0">
                <a:solidFill>
                  <a:schemeClr val="tx2"/>
                </a:solidFill>
              </a:rPr>
              <a:t>	</a:t>
            </a:r>
            <a:r>
              <a:rPr lang="en-US" sz="2800" b="1" i="1" dirty="0" smtClean="0">
                <a:solidFill>
                  <a:schemeClr val="accent1">
                    <a:lumMod val="25000"/>
                  </a:schemeClr>
                </a:solidFill>
              </a:rPr>
              <a:t>Types of Mortgages:</a:t>
            </a:r>
          </a:p>
          <a:p>
            <a:pPr marL="609600" indent="-609600" eaLnBrk="1" hangingPunct="1">
              <a:lnSpc>
                <a:spcPct val="80000"/>
              </a:lnSpc>
              <a:buFont typeface="Wingdings" pitchFamily="2" charset="2"/>
              <a:buChar char="§"/>
              <a:defRPr/>
            </a:pPr>
            <a:endParaRPr lang="en-US" sz="600" b="1" i="1" dirty="0" smtClean="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smtClean="0">
                <a:solidFill>
                  <a:schemeClr val="accent1">
                    <a:lumMod val="50000"/>
                  </a:schemeClr>
                </a:solidFill>
              </a:rPr>
              <a:t>First and Second Mortgages </a:t>
            </a:r>
            <a:r>
              <a:rPr lang="en-US" sz="1700" b="1" i="1" dirty="0" smtClean="0">
                <a:solidFill>
                  <a:schemeClr val="accent2"/>
                </a:solidFill>
              </a:rPr>
              <a:t>– </a:t>
            </a:r>
            <a:r>
              <a:rPr lang="en-US" sz="1700" b="1" i="1" dirty="0" smtClean="0"/>
              <a:t>A property may contain more than one mortgage.  The first mortgage is the first in time (and usually the first in right).  The second or secondary mortgage (often a home equity loan) is financing on whatever is the amount between the amount of the first mortgage and the amount of the value of the home (i.e. the equity).</a:t>
            </a:r>
          </a:p>
          <a:p>
            <a:pPr marL="609600" indent="-609600" eaLnBrk="1" hangingPunct="1">
              <a:lnSpc>
                <a:spcPct val="80000"/>
              </a:lnSpc>
              <a:buFont typeface="Wingdings" pitchFamily="2" charset="2"/>
              <a:buChar char="§"/>
              <a:defRPr/>
            </a:pPr>
            <a:endParaRPr lang="en-US" sz="600" b="1" i="1" dirty="0" smtClean="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smtClean="0">
                <a:solidFill>
                  <a:schemeClr val="accent1">
                    <a:lumMod val="50000"/>
                  </a:schemeClr>
                </a:solidFill>
              </a:rPr>
              <a:t>Amortized Mortgage </a:t>
            </a:r>
            <a:r>
              <a:rPr lang="en-US" sz="1700" b="1" i="1" dirty="0" smtClean="0"/>
              <a:t>– A mortgage for a specified term of years – usually 15 or 30 years – where the principal and interest are amortized over the period of the loan in equal payments.</a:t>
            </a:r>
          </a:p>
          <a:p>
            <a:pPr marL="609600" indent="-609600" eaLnBrk="1" hangingPunct="1">
              <a:lnSpc>
                <a:spcPct val="80000"/>
              </a:lnSpc>
              <a:buFont typeface="Wingdings" pitchFamily="2" charset="2"/>
              <a:buChar char="§"/>
              <a:defRPr/>
            </a:pPr>
            <a:endParaRPr lang="en-US" sz="600" b="1" i="1" dirty="0" smtClean="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smtClean="0">
                <a:solidFill>
                  <a:schemeClr val="accent1">
                    <a:lumMod val="50000"/>
                  </a:schemeClr>
                </a:solidFill>
              </a:rPr>
              <a:t>Balloon Payment Mortgage</a:t>
            </a:r>
            <a:r>
              <a:rPr lang="en-US" sz="1700" b="1" i="1" dirty="0" smtClean="0">
                <a:solidFill>
                  <a:schemeClr val="accent2"/>
                </a:solidFill>
              </a:rPr>
              <a:t> </a:t>
            </a:r>
            <a:r>
              <a:rPr lang="en-US" sz="1700" b="1" i="1" dirty="0" smtClean="0"/>
              <a:t>- A mortgage for a specified term of years where after a period of equal loan payments, a single, large balloon payment is due upon the conclusion of the loan.</a:t>
            </a:r>
          </a:p>
          <a:p>
            <a:pPr marL="609600" indent="-609600" eaLnBrk="1" hangingPunct="1">
              <a:lnSpc>
                <a:spcPct val="80000"/>
              </a:lnSpc>
              <a:buFont typeface="Wingdings" pitchFamily="2" charset="2"/>
              <a:buChar char="§"/>
              <a:defRPr/>
            </a:pPr>
            <a:endParaRPr lang="en-US" sz="600" b="1" i="1" dirty="0" smtClean="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smtClean="0">
                <a:solidFill>
                  <a:schemeClr val="accent1">
                    <a:lumMod val="50000"/>
                  </a:schemeClr>
                </a:solidFill>
              </a:rPr>
              <a:t>Assumed Mortgage </a:t>
            </a:r>
            <a:r>
              <a:rPr lang="en-US" sz="1700" b="1" i="1" dirty="0" smtClean="0"/>
              <a:t>– A mortgage taken by a previous owner of the property that is assumed (i.e. taken over) by a subsequent owner</a:t>
            </a:r>
            <a:r>
              <a:rPr lang="en-US" sz="1600" b="1" i="1" dirty="0" smtClean="0"/>
              <a:t>.</a:t>
            </a:r>
          </a:p>
          <a:p>
            <a:pPr marL="609600" indent="-609600" eaLnBrk="1" hangingPunct="1">
              <a:lnSpc>
                <a:spcPct val="80000"/>
              </a:lnSpc>
              <a:buFont typeface="Wingdings" pitchFamily="2" charset="2"/>
              <a:buChar char="§"/>
              <a:defRPr/>
            </a:pPr>
            <a:endParaRPr lang="en-US" sz="600" b="1" i="1" dirty="0" smtClean="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smtClean="0">
                <a:solidFill>
                  <a:schemeClr val="accent1">
                    <a:lumMod val="50000"/>
                  </a:schemeClr>
                </a:solidFill>
              </a:rPr>
              <a:t>Purchase Money Mortgage </a:t>
            </a:r>
            <a:r>
              <a:rPr lang="en-US" sz="1700" b="1" i="1" dirty="0" smtClean="0"/>
              <a:t>– A mortgage loan made by the owner of the property to the purchaser of the property for a portion of the purchase price.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5203">
                                            <p:txEl>
                                              <p:pRg st="0" end="0"/>
                                            </p:txEl>
                                          </p:spTgt>
                                        </p:tgtEl>
                                        <p:attrNameLst>
                                          <p:attrName>style.visibility</p:attrName>
                                        </p:attrNameLst>
                                      </p:cBhvr>
                                      <p:to>
                                        <p:strVal val="visible"/>
                                      </p:to>
                                    </p:set>
                                    <p:anim calcmode="lin" valueType="num">
                                      <p:cBhvr additive="base">
                                        <p:cTn id="7" dur="500" fill="hold"/>
                                        <p:tgtEl>
                                          <p:spTgt spid="4352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520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5203">
                                            <p:txEl>
                                              <p:pRg st="1" end="1"/>
                                            </p:txEl>
                                          </p:spTgt>
                                        </p:tgtEl>
                                        <p:attrNameLst>
                                          <p:attrName>style.visibility</p:attrName>
                                        </p:attrNameLst>
                                      </p:cBhvr>
                                      <p:to>
                                        <p:strVal val="visible"/>
                                      </p:to>
                                    </p:set>
                                    <p:anim calcmode="lin" valueType="num">
                                      <p:cBhvr additive="base">
                                        <p:cTn id="13" dur="500" fill="hold"/>
                                        <p:tgtEl>
                                          <p:spTgt spid="4352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520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5203">
                                            <p:txEl>
                                              <p:pRg st="2" end="2"/>
                                            </p:txEl>
                                          </p:spTgt>
                                        </p:tgtEl>
                                        <p:attrNameLst>
                                          <p:attrName>style.visibility</p:attrName>
                                        </p:attrNameLst>
                                      </p:cBhvr>
                                      <p:to>
                                        <p:strVal val="visible"/>
                                      </p:to>
                                    </p:set>
                                    <p:anim calcmode="lin" valueType="num">
                                      <p:cBhvr additive="base">
                                        <p:cTn id="19" dur="500" fill="hold"/>
                                        <p:tgtEl>
                                          <p:spTgt spid="4352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520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5203">
                                            <p:txEl>
                                              <p:pRg st="4" end="4"/>
                                            </p:txEl>
                                          </p:spTgt>
                                        </p:tgtEl>
                                        <p:attrNameLst>
                                          <p:attrName>style.visibility</p:attrName>
                                        </p:attrNameLst>
                                      </p:cBhvr>
                                      <p:to>
                                        <p:strVal val="visible"/>
                                      </p:to>
                                    </p:set>
                                    <p:anim calcmode="lin" valueType="num">
                                      <p:cBhvr additive="base">
                                        <p:cTn id="25" dur="500" fill="hold"/>
                                        <p:tgtEl>
                                          <p:spTgt spid="43520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520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5203">
                                            <p:txEl>
                                              <p:pRg st="6" end="6"/>
                                            </p:txEl>
                                          </p:spTgt>
                                        </p:tgtEl>
                                        <p:attrNameLst>
                                          <p:attrName>style.visibility</p:attrName>
                                        </p:attrNameLst>
                                      </p:cBhvr>
                                      <p:to>
                                        <p:strVal val="visible"/>
                                      </p:to>
                                    </p:set>
                                    <p:anim calcmode="lin" valueType="num">
                                      <p:cBhvr additive="base">
                                        <p:cTn id="31" dur="500" fill="hold"/>
                                        <p:tgtEl>
                                          <p:spTgt spid="435203">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5203">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5203">
                                            <p:txEl>
                                              <p:pRg st="8" end="8"/>
                                            </p:txEl>
                                          </p:spTgt>
                                        </p:tgtEl>
                                        <p:attrNameLst>
                                          <p:attrName>style.visibility</p:attrName>
                                        </p:attrNameLst>
                                      </p:cBhvr>
                                      <p:to>
                                        <p:strVal val="visible"/>
                                      </p:to>
                                    </p:set>
                                    <p:anim calcmode="lin" valueType="num">
                                      <p:cBhvr additive="base">
                                        <p:cTn id="37" dur="500" fill="hold"/>
                                        <p:tgtEl>
                                          <p:spTgt spid="435203">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5203">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5203">
                                            <p:txEl>
                                              <p:pRg st="10" end="10"/>
                                            </p:txEl>
                                          </p:spTgt>
                                        </p:tgtEl>
                                        <p:attrNameLst>
                                          <p:attrName>style.visibility</p:attrName>
                                        </p:attrNameLst>
                                      </p:cBhvr>
                                      <p:to>
                                        <p:strVal val="visible"/>
                                      </p:to>
                                    </p:set>
                                    <p:anim calcmode="lin" valueType="num">
                                      <p:cBhvr additive="base">
                                        <p:cTn id="43" dur="500" fill="hold"/>
                                        <p:tgtEl>
                                          <p:spTgt spid="435203">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5203">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5203">
                                            <p:txEl>
                                              <p:pRg st="12" end="12"/>
                                            </p:txEl>
                                          </p:spTgt>
                                        </p:tgtEl>
                                        <p:attrNameLst>
                                          <p:attrName>style.visibility</p:attrName>
                                        </p:attrNameLst>
                                      </p:cBhvr>
                                      <p:to>
                                        <p:strVal val="visible"/>
                                      </p:to>
                                    </p:set>
                                    <p:anim calcmode="lin" valueType="num">
                                      <p:cBhvr additive="base">
                                        <p:cTn id="49" dur="500" fill="hold"/>
                                        <p:tgtEl>
                                          <p:spTgt spid="435203">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5203">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7251" name="Rectangle 3"/>
          <p:cNvSpPr>
            <a:spLocks noGrp="1" noChangeArrowheads="1"/>
          </p:cNvSpPr>
          <p:nvPr>
            <p:ph type="body" sz="half" idx="1"/>
          </p:nvPr>
        </p:nvSpPr>
        <p:spPr>
          <a:xfrm>
            <a:off x="381000" y="990600"/>
            <a:ext cx="8534400" cy="5334000"/>
          </a:xfrm>
        </p:spPr>
        <p:txBody>
          <a:bodyPr/>
          <a:lstStyle/>
          <a:p>
            <a:pPr marL="609600" indent="-609600" eaLnBrk="1" hangingPunct="1">
              <a:lnSpc>
                <a:spcPct val="90000"/>
              </a:lnSpc>
              <a:buFontTx/>
              <a:buNone/>
              <a:defRPr/>
            </a:pPr>
            <a:r>
              <a:rPr lang="en-US" b="1" dirty="0" smtClean="0">
                <a:solidFill>
                  <a:srgbClr val="C00000"/>
                </a:solidFill>
              </a:rPr>
              <a:t>Transfers and Conveyances: </a:t>
            </a:r>
          </a:p>
          <a:p>
            <a:pPr marL="609600" indent="-609600" eaLnBrk="1" hangingPunct="1">
              <a:lnSpc>
                <a:spcPct val="90000"/>
              </a:lnSpc>
              <a:buFontTx/>
              <a:buNone/>
              <a:defRPr/>
            </a:pPr>
            <a:r>
              <a:rPr lang="en-US" sz="2800" b="1" i="1" dirty="0" smtClean="0">
                <a:solidFill>
                  <a:srgbClr val="002060"/>
                </a:solidFill>
              </a:rPr>
              <a:t>The Mortgage:</a:t>
            </a:r>
          </a:p>
          <a:p>
            <a:pPr marL="609600" indent="-609600" eaLnBrk="1" hangingPunct="1">
              <a:lnSpc>
                <a:spcPct val="90000"/>
              </a:lnSpc>
              <a:buFont typeface="Wingdings" pitchFamily="2" charset="2"/>
              <a:buNone/>
              <a:defRPr/>
            </a:pPr>
            <a:r>
              <a:rPr lang="en-US" sz="2800" b="1" i="1" dirty="0" smtClean="0">
                <a:solidFill>
                  <a:schemeClr val="accent2"/>
                </a:solidFill>
              </a:rPr>
              <a:t> </a:t>
            </a:r>
            <a:r>
              <a:rPr lang="en-US" sz="2800" b="1" i="1" dirty="0" smtClean="0">
                <a:solidFill>
                  <a:schemeClr val="tx2"/>
                </a:solidFill>
              </a:rPr>
              <a:t>	</a:t>
            </a:r>
            <a:r>
              <a:rPr lang="en-US" sz="2800" b="1" i="1" dirty="0" smtClean="0">
                <a:solidFill>
                  <a:schemeClr val="accent1">
                    <a:lumMod val="25000"/>
                  </a:schemeClr>
                </a:solidFill>
              </a:rPr>
              <a:t>Types of Mortgages Continued:</a:t>
            </a:r>
          </a:p>
          <a:p>
            <a:pPr marL="609600" indent="-609600" eaLnBrk="1" hangingPunct="1">
              <a:lnSpc>
                <a:spcPct val="90000"/>
              </a:lnSpc>
              <a:buFont typeface="Wingdings" pitchFamily="2" charset="2"/>
              <a:buChar char="§"/>
              <a:defRPr/>
            </a:pPr>
            <a:endParaRPr lang="en-US" sz="600" b="1" i="1" dirty="0" smtClean="0">
              <a:solidFill>
                <a:schemeClr val="accent2"/>
              </a:solidFill>
            </a:endParaRPr>
          </a:p>
          <a:p>
            <a:pPr marL="609600" indent="-609600" eaLnBrk="1" hangingPunct="1">
              <a:lnSpc>
                <a:spcPct val="90000"/>
              </a:lnSpc>
              <a:buFont typeface="Wingdings" pitchFamily="2" charset="2"/>
              <a:buChar char="§"/>
              <a:defRPr/>
            </a:pPr>
            <a:r>
              <a:rPr lang="en-US" sz="1700" b="1" i="1" dirty="0" smtClean="0">
                <a:solidFill>
                  <a:schemeClr val="accent1">
                    <a:lumMod val="50000"/>
                  </a:schemeClr>
                </a:solidFill>
              </a:rPr>
              <a:t>Prime Rate Mortgages</a:t>
            </a:r>
            <a:r>
              <a:rPr lang="en-US" sz="1700" b="1" i="1" dirty="0" smtClean="0">
                <a:solidFill>
                  <a:schemeClr val="accent2"/>
                </a:solidFill>
              </a:rPr>
              <a:t> </a:t>
            </a:r>
            <a:r>
              <a:rPr lang="en-US" sz="1700" b="1" i="1" dirty="0" smtClean="0"/>
              <a:t>– A mortgage made at market interest rates.</a:t>
            </a:r>
          </a:p>
          <a:p>
            <a:pPr marL="609600" indent="-609600" eaLnBrk="1" hangingPunct="1">
              <a:lnSpc>
                <a:spcPct val="90000"/>
              </a:lnSpc>
              <a:buFont typeface="Wingdings" pitchFamily="2" charset="2"/>
              <a:buChar char="§"/>
              <a:defRPr/>
            </a:pPr>
            <a:endParaRPr lang="en-US" sz="600" b="1" i="1" dirty="0" smtClean="0">
              <a:solidFill>
                <a:schemeClr val="accent2"/>
              </a:solidFill>
            </a:endParaRPr>
          </a:p>
          <a:p>
            <a:pPr marL="609600" indent="-609600" eaLnBrk="1" hangingPunct="1">
              <a:lnSpc>
                <a:spcPct val="90000"/>
              </a:lnSpc>
              <a:buFont typeface="Wingdings" pitchFamily="2" charset="2"/>
              <a:buChar char="§"/>
              <a:defRPr/>
            </a:pPr>
            <a:r>
              <a:rPr lang="en-US" sz="1700" b="1" i="1" dirty="0" smtClean="0">
                <a:solidFill>
                  <a:schemeClr val="accent1">
                    <a:lumMod val="50000"/>
                  </a:schemeClr>
                </a:solidFill>
              </a:rPr>
              <a:t>Fixed Rate Mortgage</a:t>
            </a:r>
            <a:r>
              <a:rPr lang="en-US" sz="1700" b="1" i="1" dirty="0" smtClean="0">
                <a:solidFill>
                  <a:schemeClr val="accent2"/>
                </a:solidFill>
              </a:rPr>
              <a:t> – </a:t>
            </a:r>
            <a:r>
              <a:rPr lang="en-US" sz="1700" b="1" i="1" dirty="0" smtClean="0"/>
              <a:t>A mortgage made at a rate of interest consistent and unchanging during the course of the loan.</a:t>
            </a:r>
          </a:p>
          <a:p>
            <a:pPr marL="609600" indent="-609600" eaLnBrk="1" hangingPunct="1">
              <a:lnSpc>
                <a:spcPct val="90000"/>
              </a:lnSpc>
              <a:buFont typeface="Wingdings" pitchFamily="2" charset="2"/>
              <a:buChar char="§"/>
              <a:defRPr/>
            </a:pPr>
            <a:endParaRPr lang="en-US" sz="600" b="1" i="1" dirty="0" smtClean="0">
              <a:solidFill>
                <a:schemeClr val="accent2"/>
              </a:solidFill>
            </a:endParaRPr>
          </a:p>
          <a:p>
            <a:pPr marL="609600" indent="-609600" eaLnBrk="1" hangingPunct="1">
              <a:lnSpc>
                <a:spcPct val="90000"/>
              </a:lnSpc>
              <a:buFont typeface="Wingdings" pitchFamily="2" charset="2"/>
              <a:buChar char="§"/>
              <a:defRPr/>
            </a:pPr>
            <a:r>
              <a:rPr lang="en-US" sz="1700" b="1" i="1" dirty="0" smtClean="0">
                <a:solidFill>
                  <a:schemeClr val="accent1">
                    <a:lumMod val="50000"/>
                  </a:schemeClr>
                </a:solidFill>
              </a:rPr>
              <a:t>Variable Rate Mortgage</a:t>
            </a:r>
            <a:r>
              <a:rPr lang="en-US" sz="1700" b="1" i="1" dirty="0" smtClean="0">
                <a:solidFill>
                  <a:schemeClr val="accent2"/>
                </a:solidFill>
              </a:rPr>
              <a:t> </a:t>
            </a:r>
            <a:r>
              <a:rPr lang="en-US" sz="1700" b="1" i="1" dirty="0" smtClean="0"/>
              <a:t>– A mortgage made at a rate of interest that fluctuates during the course of the loan (most often tied to prime rates or treasury bills plus a fee amount).</a:t>
            </a:r>
          </a:p>
          <a:p>
            <a:pPr marL="609600" indent="-609600" eaLnBrk="1" hangingPunct="1">
              <a:lnSpc>
                <a:spcPct val="90000"/>
              </a:lnSpc>
              <a:buFont typeface="Wingdings" pitchFamily="2" charset="2"/>
              <a:buChar char="§"/>
              <a:defRPr/>
            </a:pPr>
            <a:endParaRPr lang="en-US" sz="600" b="1" i="1" dirty="0" smtClean="0">
              <a:solidFill>
                <a:schemeClr val="accent2"/>
              </a:solidFill>
            </a:endParaRPr>
          </a:p>
          <a:p>
            <a:pPr marL="609600" indent="-609600" eaLnBrk="1" hangingPunct="1">
              <a:lnSpc>
                <a:spcPct val="90000"/>
              </a:lnSpc>
              <a:buFont typeface="Wingdings" pitchFamily="2" charset="2"/>
              <a:buChar char="§"/>
              <a:defRPr/>
            </a:pPr>
            <a:r>
              <a:rPr lang="en-US" sz="1700" b="1" i="1" dirty="0" smtClean="0">
                <a:solidFill>
                  <a:schemeClr val="accent1">
                    <a:lumMod val="50000"/>
                  </a:schemeClr>
                </a:solidFill>
              </a:rPr>
              <a:t>Convertible Mortgage</a:t>
            </a:r>
            <a:r>
              <a:rPr lang="en-US" sz="1700" b="1" i="1" dirty="0" smtClean="0">
                <a:solidFill>
                  <a:schemeClr val="accent2"/>
                </a:solidFill>
              </a:rPr>
              <a:t> </a:t>
            </a:r>
            <a:r>
              <a:rPr lang="en-US" sz="1700" b="1" i="1" dirty="0" smtClean="0"/>
              <a:t>- A variable rate mortgage convertible for a time period during the term to a fixed rate upon the payment of a fee.</a:t>
            </a:r>
          </a:p>
          <a:p>
            <a:pPr marL="609600" indent="-609600" eaLnBrk="1" hangingPunct="1">
              <a:lnSpc>
                <a:spcPct val="90000"/>
              </a:lnSpc>
              <a:buFont typeface="Wingdings" pitchFamily="2" charset="2"/>
              <a:buChar char="§"/>
              <a:defRPr/>
            </a:pPr>
            <a:endParaRPr lang="en-US" sz="600" b="1" i="1" dirty="0" smtClean="0">
              <a:solidFill>
                <a:schemeClr val="accent2"/>
              </a:solidFill>
            </a:endParaRPr>
          </a:p>
          <a:p>
            <a:pPr marL="609600" indent="-609600" eaLnBrk="1" hangingPunct="1">
              <a:lnSpc>
                <a:spcPct val="90000"/>
              </a:lnSpc>
              <a:buFont typeface="Wingdings" pitchFamily="2" charset="2"/>
              <a:buChar char="§"/>
              <a:defRPr/>
            </a:pPr>
            <a:r>
              <a:rPr lang="en-US" sz="1700" b="1" i="1" dirty="0" smtClean="0">
                <a:solidFill>
                  <a:schemeClr val="accent1">
                    <a:lumMod val="50000"/>
                  </a:schemeClr>
                </a:solidFill>
              </a:rPr>
              <a:t>Sub Prime Mortgage</a:t>
            </a:r>
            <a:r>
              <a:rPr lang="en-US" sz="1700" b="1" i="1" dirty="0" smtClean="0">
                <a:solidFill>
                  <a:schemeClr val="accent2"/>
                </a:solidFill>
              </a:rPr>
              <a:t> </a:t>
            </a:r>
            <a:r>
              <a:rPr lang="en-US" sz="1700" b="1" i="1" dirty="0" smtClean="0"/>
              <a:t>– A mortgage with a variable rate that begins at an interest rate below the prime rate.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1">
                                            <p:txEl>
                                              <p:pRg st="0" end="0"/>
                                            </p:txEl>
                                          </p:spTgt>
                                        </p:tgtEl>
                                        <p:attrNameLst>
                                          <p:attrName>style.visibility</p:attrName>
                                        </p:attrNameLst>
                                      </p:cBhvr>
                                      <p:to>
                                        <p:strVal val="visible"/>
                                      </p:to>
                                    </p:set>
                                    <p:anim calcmode="lin" valueType="num">
                                      <p:cBhvr additive="base">
                                        <p:cTn id="7" dur="500" fill="hold"/>
                                        <p:tgtEl>
                                          <p:spTgt spid="437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72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7251">
                                            <p:txEl>
                                              <p:pRg st="1" end="1"/>
                                            </p:txEl>
                                          </p:spTgt>
                                        </p:tgtEl>
                                        <p:attrNameLst>
                                          <p:attrName>style.visibility</p:attrName>
                                        </p:attrNameLst>
                                      </p:cBhvr>
                                      <p:to>
                                        <p:strVal val="visible"/>
                                      </p:to>
                                    </p:set>
                                    <p:anim calcmode="lin" valueType="num">
                                      <p:cBhvr additive="base">
                                        <p:cTn id="13" dur="500" fill="hold"/>
                                        <p:tgtEl>
                                          <p:spTgt spid="437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725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7251">
                                            <p:txEl>
                                              <p:pRg st="2" end="2"/>
                                            </p:txEl>
                                          </p:spTgt>
                                        </p:tgtEl>
                                        <p:attrNameLst>
                                          <p:attrName>style.visibility</p:attrName>
                                        </p:attrNameLst>
                                      </p:cBhvr>
                                      <p:to>
                                        <p:strVal val="visible"/>
                                      </p:to>
                                    </p:set>
                                    <p:anim calcmode="lin" valueType="num">
                                      <p:cBhvr additive="base">
                                        <p:cTn id="19" dur="500" fill="hold"/>
                                        <p:tgtEl>
                                          <p:spTgt spid="437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725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7251">
                                            <p:txEl>
                                              <p:pRg st="4" end="4"/>
                                            </p:txEl>
                                          </p:spTgt>
                                        </p:tgtEl>
                                        <p:attrNameLst>
                                          <p:attrName>style.visibility</p:attrName>
                                        </p:attrNameLst>
                                      </p:cBhvr>
                                      <p:to>
                                        <p:strVal val="visible"/>
                                      </p:to>
                                    </p:set>
                                    <p:anim calcmode="lin" valueType="num">
                                      <p:cBhvr additive="base">
                                        <p:cTn id="25" dur="500" fill="hold"/>
                                        <p:tgtEl>
                                          <p:spTgt spid="43725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725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7251">
                                            <p:txEl>
                                              <p:pRg st="6" end="6"/>
                                            </p:txEl>
                                          </p:spTgt>
                                        </p:tgtEl>
                                        <p:attrNameLst>
                                          <p:attrName>style.visibility</p:attrName>
                                        </p:attrNameLst>
                                      </p:cBhvr>
                                      <p:to>
                                        <p:strVal val="visible"/>
                                      </p:to>
                                    </p:set>
                                    <p:anim calcmode="lin" valueType="num">
                                      <p:cBhvr additive="base">
                                        <p:cTn id="31" dur="500" fill="hold"/>
                                        <p:tgtEl>
                                          <p:spTgt spid="43725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7251">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7251">
                                            <p:txEl>
                                              <p:pRg st="8" end="8"/>
                                            </p:txEl>
                                          </p:spTgt>
                                        </p:tgtEl>
                                        <p:attrNameLst>
                                          <p:attrName>style.visibility</p:attrName>
                                        </p:attrNameLst>
                                      </p:cBhvr>
                                      <p:to>
                                        <p:strVal val="visible"/>
                                      </p:to>
                                    </p:set>
                                    <p:anim calcmode="lin" valueType="num">
                                      <p:cBhvr additive="base">
                                        <p:cTn id="37" dur="500" fill="hold"/>
                                        <p:tgtEl>
                                          <p:spTgt spid="437251">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7251">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7251">
                                            <p:txEl>
                                              <p:pRg st="10" end="10"/>
                                            </p:txEl>
                                          </p:spTgt>
                                        </p:tgtEl>
                                        <p:attrNameLst>
                                          <p:attrName>style.visibility</p:attrName>
                                        </p:attrNameLst>
                                      </p:cBhvr>
                                      <p:to>
                                        <p:strVal val="visible"/>
                                      </p:to>
                                    </p:set>
                                    <p:anim calcmode="lin" valueType="num">
                                      <p:cBhvr additive="base">
                                        <p:cTn id="43" dur="500" fill="hold"/>
                                        <p:tgtEl>
                                          <p:spTgt spid="437251">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7251">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7251">
                                            <p:txEl>
                                              <p:pRg st="12" end="12"/>
                                            </p:txEl>
                                          </p:spTgt>
                                        </p:tgtEl>
                                        <p:attrNameLst>
                                          <p:attrName>style.visibility</p:attrName>
                                        </p:attrNameLst>
                                      </p:cBhvr>
                                      <p:to>
                                        <p:strVal val="visible"/>
                                      </p:to>
                                    </p:set>
                                    <p:anim calcmode="lin" valueType="num">
                                      <p:cBhvr additive="base">
                                        <p:cTn id="49" dur="500" fill="hold"/>
                                        <p:tgtEl>
                                          <p:spTgt spid="437251">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7251">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7251" name="Rectangle 3"/>
          <p:cNvSpPr>
            <a:spLocks noGrp="1" noChangeArrowheads="1"/>
          </p:cNvSpPr>
          <p:nvPr>
            <p:ph type="body" sz="half" idx="1"/>
          </p:nvPr>
        </p:nvSpPr>
        <p:spPr>
          <a:xfrm>
            <a:off x="381000" y="914400"/>
            <a:ext cx="8534400" cy="5410200"/>
          </a:xfrm>
        </p:spPr>
        <p:txBody>
          <a:bodyPr/>
          <a:lstStyle/>
          <a:p>
            <a:pPr marL="609600" indent="-609600" eaLnBrk="1" hangingPunct="1">
              <a:lnSpc>
                <a:spcPct val="90000"/>
              </a:lnSpc>
              <a:spcBef>
                <a:spcPts val="0"/>
              </a:spcBef>
              <a:buFontTx/>
              <a:buNone/>
              <a:defRPr/>
            </a:pPr>
            <a:r>
              <a:rPr lang="en-US" b="1" dirty="0" smtClean="0">
                <a:solidFill>
                  <a:srgbClr val="C00000"/>
                </a:solidFill>
              </a:rPr>
              <a:t>Transfers and Conveyances: </a:t>
            </a:r>
          </a:p>
          <a:p>
            <a:pPr marL="609600" indent="-609600" eaLnBrk="1" hangingPunct="1">
              <a:lnSpc>
                <a:spcPct val="90000"/>
              </a:lnSpc>
              <a:spcBef>
                <a:spcPts val="0"/>
              </a:spcBef>
              <a:buFontTx/>
              <a:buNone/>
              <a:defRPr/>
            </a:pPr>
            <a:r>
              <a:rPr lang="en-US" sz="2800" b="1" i="1" dirty="0" smtClean="0">
                <a:solidFill>
                  <a:srgbClr val="002060"/>
                </a:solidFill>
              </a:rPr>
              <a:t>The Mortgage:</a:t>
            </a:r>
          </a:p>
          <a:p>
            <a:pPr marL="609600" indent="-609600" eaLnBrk="1" hangingPunct="1">
              <a:lnSpc>
                <a:spcPct val="90000"/>
              </a:lnSpc>
              <a:spcBef>
                <a:spcPts val="0"/>
              </a:spcBef>
              <a:buFont typeface="Wingdings" pitchFamily="2" charset="2"/>
              <a:buNone/>
              <a:defRPr/>
            </a:pPr>
            <a:r>
              <a:rPr lang="en-US" sz="2800" b="1" i="1" dirty="0" smtClean="0">
                <a:solidFill>
                  <a:schemeClr val="accent2"/>
                </a:solidFill>
              </a:rPr>
              <a:t> </a:t>
            </a:r>
            <a:r>
              <a:rPr lang="en-US" sz="2800" b="1" i="1" dirty="0" smtClean="0">
                <a:solidFill>
                  <a:schemeClr val="tx2"/>
                </a:solidFill>
              </a:rPr>
              <a:t>	</a:t>
            </a:r>
            <a:r>
              <a:rPr lang="en-US" sz="2800" b="1" i="1" dirty="0" smtClean="0">
                <a:solidFill>
                  <a:schemeClr val="accent1">
                    <a:lumMod val="25000"/>
                  </a:schemeClr>
                </a:solidFill>
              </a:rPr>
              <a:t>Mortgage Issues:</a:t>
            </a:r>
          </a:p>
          <a:p>
            <a:pPr marL="609600" indent="-609600" eaLnBrk="1" hangingPunct="1">
              <a:lnSpc>
                <a:spcPct val="90000"/>
              </a:lnSpc>
              <a:spcBef>
                <a:spcPts val="0"/>
              </a:spcBef>
              <a:buFont typeface="Wingdings" pitchFamily="2" charset="2"/>
              <a:buChar char="§"/>
              <a:defRPr/>
            </a:pPr>
            <a:endParaRPr lang="en-US" sz="600" b="1" i="1" dirty="0" smtClean="0">
              <a:solidFill>
                <a:schemeClr val="accent2"/>
              </a:solidFill>
            </a:endParaRPr>
          </a:p>
          <a:p>
            <a:pPr marL="609600" indent="-609600" eaLnBrk="1" hangingPunct="1">
              <a:lnSpc>
                <a:spcPct val="90000"/>
              </a:lnSpc>
              <a:spcBef>
                <a:spcPts val="0"/>
              </a:spcBef>
              <a:buFont typeface="Wingdings" pitchFamily="2" charset="2"/>
              <a:buChar char="§"/>
              <a:defRPr/>
            </a:pPr>
            <a:r>
              <a:rPr lang="en-US" sz="1700" b="1" i="1" dirty="0" smtClean="0">
                <a:solidFill>
                  <a:schemeClr val="accent1">
                    <a:lumMod val="50000"/>
                  </a:schemeClr>
                </a:solidFill>
              </a:rPr>
              <a:t>Due on Sale Clause</a:t>
            </a:r>
            <a:r>
              <a:rPr lang="en-US" sz="1700" b="1" i="1" dirty="0" smtClean="0">
                <a:solidFill>
                  <a:schemeClr val="accent2"/>
                </a:solidFill>
              </a:rPr>
              <a:t> </a:t>
            </a:r>
            <a:r>
              <a:rPr lang="en-US" sz="1700" b="1" i="1" dirty="0" smtClean="0"/>
              <a:t>– Most mortgages require the mortgage to be paid off in total upon the sale of the property.  An assumable mortgage is not due on sale.</a:t>
            </a:r>
          </a:p>
          <a:p>
            <a:pPr marL="609600" indent="-609600" eaLnBrk="1" hangingPunct="1">
              <a:lnSpc>
                <a:spcPct val="90000"/>
              </a:lnSpc>
              <a:spcBef>
                <a:spcPts val="0"/>
              </a:spcBef>
              <a:buFont typeface="Wingdings" pitchFamily="2" charset="2"/>
              <a:buChar char="§"/>
              <a:defRPr/>
            </a:pPr>
            <a:endParaRPr lang="en-US" sz="500" b="1" i="1" dirty="0" smtClean="0">
              <a:solidFill>
                <a:schemeClr val="accent2"/>
              </a:solidFill>
            </a:endParaRPr>
          </a:p>
          <a:p>
            <a:pPr marL="609600" indent="-609600" eaLnBrk="1" hangingPunct="1">
              <a:lnSpc>
                <a:spcPct val="90000"/>
              </a:lnSpc>
              <a:spcBef>
                <a:spcPts val="0"/>
              </a:spcBef>
              <a:buFont typeface="Wingdings" pitchFamily="2" charset="2"/>
              <a:buChar char="§"/>
              <a:defRPr/>
            </a:pPr>
            <a:r>
              <a:rPr lang="en-US" sz="1700" b="1" i="1" dirty="0" smtClean="0">
                <a:solidFill>
                  <a:schemeClr val="accent1">
                    <a:lumMod val="50000"/>
                  </a:schemeClr>
                </a:solidFill>
              </a:rPr>
              <a:t>Foreclosure</a:t>
            </a:r>
            <a:r>
              <a:rPr lang="en-US" sz="1700" b="1" i="1" dirty="0" smtClean="0">
                <a:solidFill>
                  <a:schemeClr val="accent2"/>
                </a:solidFill>
              </a:rPr>
              <a:t> </a:t>
            </a:r>
            <a:r>
              <a:rPr lang="en-US" sz="1700" b="1" i="1" dirty="0" smtClean="0"/>
              <a:t>– The right of the Mortgagor to repossess and sell the property for the mortgagee’s failure to provide payment of the mortgage pursuant to its terms.  Mortgagor is also entitled to collect a deficiency if one exists, or remit the balance if there is a surplus.</a:t>
            </a:r>
          </a:p>
          <a:p>
            <a:pPr marL="609600" indent="-609600" eaLnBrk="1" hangingPunct="1">
              <a:lnSpc>
                <a:spcPct val="90000"/>
              </a:lnSpc>
              <a:spcBef>
                <a:spcPts val="0"/>
              </a:spcBef>
              <a:buFont typeface="Wingdings" pitchFamily="2" charset="2"/>
              <a:buChar char="§"/>
              <a:defRPr/>
            </a:pPr>
            <a:endParaRPr lang="en-US" sz="500" b="1" i="1" dirty="0" smtClean="0"/>
          </a:p>
          <a:p>
            <a:pPr marL="609600" indent="-609600" eaLnBrk="1" hangingPunct="1">
              <a:lnSpc>
                <a:spcPct val="90000"/>
              </a:lnSpc>
              <a:spcBef>
                <a:spcPts val="0"/>
              </a:spcBef>
              <a:buFont typeface="Wingdings" pitchFamily="2" charset="2"/>
              <a:buChar char="§"/>
              <a:defRPr/>
            </a:pPr>
            <a:endParaRPr lang="en-US" sz="500" b="1" i="1" dirty="0" smtClean="0">
              <a:solidFill>
                <a:schemeClr val="accent1">
                  <a:lumMod val="50000"/>
                </a:schemeClr>
              </a:solidFill>
            </a:endParaRPr>
          </a:p>
          <a:p>
            <a:pPr marL="609600" indent="-609600" eaLnBrk="1" hangingPunct="1">
              <a:lnSpc>
                <a:spcPct val="90000"/>
              </a:lnSpc>
              <a:spcBef>
                <a:spcPts val="0"/>
              </a:spcBef>
              <a:buFont typeface="Wingdings" pitchFamily="2" charset="2"/>
              <a:buChar char="§"/>
              <a:defRPr/>
            </a:pPr>
            <a:r>
              <a:rPr lang="en-US" sz="1700" b="1" i="1" dirty="0" smtClean="0">
                <a:solidFill>
                  <a:schemeClr val="accent1">
                    <a:lumMod val="50000"/>
                  </a:schemeClr>
                </a:solidFill>
              </a:rPr>
              <a:t>Government Sponsored Enterprises</a:t>
            </a:r>
            <a:r>
              <a:rPr lang="en-US" sz="1700" b="1" i="1" dirty="0" smtClean="0">
                <a:solidFill>
                  <a:schemeClr val="accent2"/>
                </a:solidFill>
              </a:rPr>
              <a:t> </a:t>
            </a:r>
            <a:r>
              <a:rPr lang="en-US" sz="1700" b="1" i="1" dirty="0" smtClean="0"/>
              <a:t>– There are two major Government Sponsored Enterprises (</a:t>
            </a:r>
            <a:r>
              <a:rPr lang="en-US" sz="1700" b="1" i="1" dirty="0" err="1" smtClean="0"/>
              <a:t>GSE’s</a:t>
            </a:r>
            <a:r>
              <a:rPr lang="en-US" sz="1700" b="1" i="1" dirty="0" smtClean="0"/>
              <a:t>) which purchase mortgages for resale on the secondary mortgage market.  </a:t>
            </a:r>
          </a:p>
          <a:p>
            <a:pPr marL="609600" indent="-609600" eaLnBrk="1" hangingPunct="1">
              <a:lnSpc>
                <a:spcPct val="90000"/>
              </a:lnSpc>
              <a:spcBef>
                <a:spcPts val="0"/>
              </a:spcBef>
              <a:buNone/>
              <a:defRPr/>
            </a:pPr>
            <a:r>
              <a:rPr lang="en-US" sz="500" b="1" i="1" dirty="0" smtClean="0">
                <a:solidFill>
                  <a:schemeClr val="accent2"/>
                </a:solidFill>
              </a:rPr>
              <a:t>	</a:t>
            </a:r>
          </a:p>
          <a:p>
            <a:pPr marL="609600" indent="-609600" eaLnBrk="1" hangingPunct="1">
              <a:lnSpc>
                <a:spcPct val="90000"/>
              </a:lnSpc>
              <a:spcBef>
                <a:spcPts val="0"/>
              </a:spcBef>
              <a:buNone/>
              <a:defRPr/>
            </a:pPr>
            <a:r>
              <a:rPr lang="en-US" sz="1700" b="1" i="1" dirty="0" smtClean="0">
                <a:solidFill>
                  <a:schemeClr val="accent2"/>
                </a:solidFill>
              </a:rPr>
              <a:t>	</a:t>
            </a:r>
            <a:r>
              <a:rPr lang="en-US" sz="1700" b="1" i="1" dirty="0" smtClean="0">
                <a:solidFill>
                  <a:srgbClr val="C00000"/>
                </a:solidFill>
              </a:rPr>
              <a:t>- These entities include: </a:t>
            </a:r>
            <a:endParaRPr lang="en-US" sz="500" b="1" i="1" dirty="0" smtClean="0">
              <a:solidFill>
                <a:srgbClr val="C00000"/>
              </a:solidFill>
            </a:endParaRPr>
          </a:p>
          <a:p>
            <a:pPr marL="609600" indent="-609600" eaLnBrk="1" hangingPunct="1">
              <a:lnSpc>
                <a:spcPct val="90000"/>
              </a:lnSpc>
              <a:spcBef>
                <a:spcPts val="0"/>
              </a:spcBef>
              <a:buNone/>
              <a:defRPr/>
            </a:pPr>
            <a:r>
              <a:rPr lang="en-US" sz="500" b="1" i="1" dirty="0" smtClean="0">
                <a:solidFill>
                  <a:schemeClr val="accent2"/>
                </a:solidFill>
              </a:rPr>
              <a:t>          </a:t>
            </a:r>
          </a:p>
          <a:p>
            <a:pPr marL="609600" indent="-609600" eaLnBrk="1" hangingPunct="1">
              <a:lnSpc>
                <a:spcPct val="90000"/>
              </a:lnSpc>
              <a:spcBef>
                <a:spcPts val="0"/>
              </a:spcBef>
              <a:buNone/>
              <a:defRPr/>
            </a:pPr>
            <a:r>
              <a:rPr lang="en-US" sz="1700" b="1" i="1" dirty="0" smtClean="0">
                <a:solidFill>
                  <a:schemeClr val="accent2"/>
                </a:solidFill>
              </a:rPr>
              <a:t>	</a:t>
            </a:r>
            <a:r>
              <a:rPr lang="en-US" sz="1500" b="1" i="1" dirty="0" smtClean="0">
                <a:solidFill>
                  <a:srgbClr val="0033CC"/>
                </a:solidFill>
              </a:rPr>
              <a:t>The Federal National Mortgage Association (Fannie Mae – Chartered 1938) and the Federal Home Loan Mortgage Corporation (Freddie Mac – Chartered 1970).</a:t>
            </a:r>
            <a:r>
              <a:rPr lang="en-US" sz="1700" b="1" i="1" dirty="0" smtClean="0">
                <a:solidFill>
                  <a:srgbClr val="0033CC"/>
                </a:solidFill>
              </a:rPr>
              <a:t>  </a:t>
            </a:r>
          </a:p>
          <a:p>
            <a:pPr marL="609600" indent="-609600" eaLnBrk="1" hangingPunct="1">
              <a:lnSpc>
                <a:spcPct val="90000"/>
              </a:lnSpc>
              <a:spcBef>
                <a:spcPts val="0"/>
              </a:spcBef>
              <a:buNone/>
              <a:defRPr/>
            </a:pPr>
            <a:r>
              <a:rPr lang="en-US" sz="500" b="1" i="1" dirty="0" smtClean="0">
                <a:solidFill>
                  <a:schemeClr val="accent2"/>
                </a:solidFill>
              </a:rPr>
              <a:t>	</a:t>
            </a:r>
          </a:p>
          <a:p>
            <a:pPr marL="609600" indent="-609600" eaLnBrk="1" hangingPunct="1">
              <a:lnSpc>
                <a:spcPct val="90000"/>
              </a:lnSpc>
              <a:spcBef>
                <a:spcPts val="0"/>
              </a:spcBef>
              <a:buNone/>
              <a:defRPr/>
            </a:pPr>
            <a:r>
              <a:rPr lang="en-US" sz="1700" b="1" i="1" dirty="0" smtClean="0">
                <a:solidFill>
                  <a:schemeClr val="accent2"/>
                </a:solidFill>
              </a:rPr>
              <a:t>	</a:t>
            </a:r>
            <a:r>
              <a:rPr lang="en-US" sz="1700" b="1" i="1" dirty="0" smtClean="0"/>
              <a:t>Because many banks no longer originate and service mortgages, the requirements issued by these </a:t>
            </a:r>
            <a:r>
              <a:rPr lang="en-US" sz="1700" b="1" i="1" dirty="0" err="1" smtClean="0"/>
              <a:t>GSE’s</a:t>
            </a:r>
            <a:r>
              <a:rPr lang="en-US" sz="1700" b="1" i="1" dirty="0" smtClean="0"/>
              <a:t> set the standards for underwriting most mortgages in the USA.  </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1">
                                            <p:txEl>
                                              <p:pRg st="0" end="0"/>
                                            </p:txEl>
                                          </p:spTgt>
                                        </p:tgtEl>
                                        <p:attrNameLst>
                                          <p:attrName>style.visibility</p:attrName>
                                        </p:attrNameLst>
                                      </p:cBhvr>
                                      <p:to>
                                        <p:strVal val="visible"/>
                                      </p:to>
                                    </p:set>
                                    <p:anim calcmode="lin" valueType="num">
                                      <p:cBhvr additive="base">
                                        <p:cTn id="7" dur="500" fill="hold"/>
                                        <p:tgtEl>
                                          <p:spTgt spid="437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72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7251">
                                            <p:txEl>
                                              <p:pRg st="1" end="1"/>
                                            </p:txEl>
                                          </p:spTgt>
                                        </p:tgtEl>
                                        <p:attrNameLst>
                                          <p:attrName>style.visibility</p:attrName>
                                        </p:attrNameLst>
                                      </p:cBhvr>
                                      <p:to>
                                        <p:strVal val="visible"/>
                                      </p:to>
                                    </p:set>
                                    <p:anim calcmode="lin" valueType="num">
                                      <p:cBhvr additive="base">
                                        <p:cTn id="13" dur="500" fill="hold"/>
                                        <p:tgtEl>
                                          <p:spTgt spid="437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725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7251">
                                            <p:txEl>
                                              <p:pRg st="2" end="2"/>
                                            </p:txEl>
                                          </p:spTgt>
                                        </p:tgtEl>
                                        <p:attrNameLst>
                                          <p:attrName>style.visibility</p:attrName>
                                        </p:attrNameLst>
                                      </p:cBhvr>
                                      <p:to>
                                        <p:strVal val="visible"/>
                                      </p:to>
                                    </p:set>
                                    <p:anim calcmode="lin" valueType="num">
                                      <p:cBhvr additive="base">
                                        <p:cTn id="19" dur="500" fill="hold"/>
                                        <p:tgtEl>
                                          <p:spTgt spid="437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725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7251">
                                            <p:txEl>
                                              <p:pRg st="4" end="4"/>
                                            </p:txEl>
                                          </p:spTgt>
                                        </p:tgtEl>
                                        <p:attrNameLst>
                                          <p:attrName>style.visibility</p:attrName>
                                        </p:attrNameLst>
                                      </p:cBhvr>
                                      <p:to>
                                        <p:strVal val="visible"/>
                                      </p:to>
                                    </p:set>
                                    <p:anim calcmode="lin" valueType="num">
                                      <p:cBhvr additive="base">
                                        <p:cTn id="25" dur="500" fill="hold"/>
                                        <p:tgtEl>
                                          <p:spTgt spid="43725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725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7251">
                                            <p:txEl>
                                              <p:pRg st="6" end="6"/>
                                            </p:txEl>
                                          </p:spTgt>
                                        </p:tgtEl>
                                        <p:attrNameLst>
                                          <p:attrName>style.visibility</p:attrName>
                                        </p:attrNameLst>
                                      </p:cBhvr>
                                      <p:to>
                                        <p:strVal val="visible"/>
                                      </p:to>
                                    </p:set>
                                    <p:anim calcmode="lin" valueType="num">
                                      <p:cBhvr additive="base">
                                        <p:cTn id="31" dur="500" fill="hold"/>
                                        <p:tgtEl>
                                          <p:spTgt spid="43725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7251">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7251">
                                            <p:txEl>
                                              <p:pRg st="9" end="9"/>
                                            </p:txEl>
                                          </p:spTgt>
                                        </p:tgtEl>
                                        <p:attrNameLst>
                                          <p:attrName>style.visibility</p:attrName>
                                        </p:attrNameLst>
                                      </p:cBhvr>
                                      <p:to>
                                        <p:strVal val="visible"/>
                                      </p:to>
                                    </p:set>
                                    <p:anim calcmode="lin" valueType="num">
                                      <p:cBhvr additive="base">
                                        <p:cTn id="37" dur="500" fill="hold"/>
                                        <p:tgtEl>
                                          <p:spTgt spid="437251">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7251">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7251">
                                            <p:txEl>
                                              <p:pRg st="10" end="10"/>
                                            </p:txEl>
                                          </p:spTgt>
                                        </p:tgtEl>
                                        <p:attrNameLst>
                                          <p:attrName>style.visibility</p:attrName>
                                        </p:attrNameLst>
                                      </p:cBhvr>
                                      <p:to>
                                        <p:strVal val="visible"/>
                                      </p:to>
                                    </p:set>
                                    <p:anim calcmode="lin" valueType="num">
                                      <p:cBhvr additive="base">
                                        <p:cTn id="43" dur="500" fill="hold"/>
                                        <p:tgtEl>
                                          <p:spTgt spid="437251">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7251">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7251">
                                            <p:txEl>
                                              <p:pRg st="11" end="11"/>
                                            </p:txEl>
                                          </p:spTgt>
                                        </p:tgtEl>
                                        <p:attrNameLst>
                                          <p:attrName>style.visibility</p:attrName>
                                        </p:attrNameLst>
                                      </p:cBhvr>
                                      <p:to>
                                        <p:strVal val="visible"/>
                                      </p:to>
                                    </p:set>
                                    <p:anim calcmode="lin" valueType="num">
                                      <p:cBhvr additive="base">
                                        <p:cTn id="49" dur="500" fill="hold"/>
                                        <p:tgtEl>
                                          <p:spTgt spid="437251">
                                            <p:txEl>
                                              <p:pRg st="11" end="11"/>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7251">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37251">
                                            <p:txEl>
                                              <p:pRg st="12" end="12"/>
                                            </p:txEl>
                                          </p:spTgt>
                                        </p:tgtEl>
                                        <p:attrNameLst>
                                          <p:attrName>style.visibility</p:attrName>
                                        </p:attrNameLst>
                                      </p:cBhvr>
                                      <p:to>
                                        <p:strVal val="visible"/>
                                      </p:to>
                                    </p:set>
                                    <p:anim calcmode="lin" valueType="num">
                                      <p:cBhvr additive="base">
                                        <p:cTn id="55" dur="500" fill="hold"/>
                                        <p:tgtEl>
                                          <p:spTgt spid="437251">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37251">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7251">
                                            <p:txEl>
                                              <p:pRg st="13" end="13"/>
                                            </p:txEl>
                                          </p:spTgt>
                                        </p:tgtEl>
                                        <p:attrNameLst>
                                          <p:attrName>style.visibility</p:attrName>
                                        </p:attrNameLst>
                                      </p:cBhvr>
                                      <p:to>
                                        <p:strVal val="visible"/>
                                      </p:to>
                                    </p:set>
                                    <p:anim calcmode="lin" valueType="num">
                                      <p:cBhvr additive="base">
                                        <p:cTn id="61" dur="500" fill="hold"/>
                                        <p:tgtEl>
                                          <p:spTgt spid="437251">
                                            <p:txEl>
                                              <p:pRg st="13" end="1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37251">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37251">
                                            <p:txEl>
                                              <p:pRg st="14" end="14"/>
                                            </p:txEl>
                                          </p:spTgt>
                                        </p:tgtEl>
                                        <p:attrNameLst>
                                          <p:attrName>style.visibility</p:attrName>
                                        </p:attrNameLst>
                                      </p:cBhvr>
                                      <p:to>
                                        <p:strVal val="visible"/>
                                      </p:to>
                                    </p:set>
                                    <p:anim calcmode="lin" valueType="num">
                                      <p:cBhvr additive="base">
                                        <p:cTn id="67" dur="500" fill="hold"/>
                                        <p:tgtEl>
                                          <p:spTgt spid="437251">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7251">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37251">
                                            <p:txEl>
                                              <p:pRg st="15" end="15"/>
                                            </p:txEl>
                                          </p:spTgt>
                                        </p:tgtEl>
                                        <p:attrNameLst>
                                          <p:attrName>style.visibility</p:attrName>
                                        </p:attrNameLst>
                                      </p:cBhvr>
                                      <p:to>
                                        <p:strVal val="visible"/>
                                      </p:to>
                                    </p:set>
                                    <p:anim calcmode="lin" valueType="num">
                                      <p:cBhvr additive="base">
                                        <p:cTn id="73" dur="500" fill="hold"/>
                                        <p:tgtEl>
                                          <p:spTgt spid="437251">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37251">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0033CC"/>
                </a:solidFill>
              </a:rPr>
              <a:t>Part Three:</a:t>
            </a: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Deed</a:t>
            </a: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3155" name="Rectangle 3"/>
          <p:cNvSpPr>
            <a:spLocks noGrp="1" noChangeArrowheads="1"/>
          </p:cNvSpPr>
          <p:nvPr>
            <p:ph type="body" sz="half" idx="1"/>
          </p:nvPr>
        </p:nvSpPr>
        <p:spPr>
          <a:xfrm>
            <a:off x="228600" y="914400"/>
            <a:ext cx="8763000" cy="5334000"/>
          </a:xfrm>
        </p:spPr>
        <p:txBody>
          <a:bodyPr/>
          <a:lstStyle/>
          <a:p>
            <a:pPr marL="609600" indent="-609600" eaLnBrk="1" hangingPunct="1">
              <a:lnSpc>
                <a:spcPct val="75000"/>
              </a:lnSpc>
              <a:buFontTx/>
              <a:buNone/>
              <a:defRPr/>
            </a:pPr>
            <a:r>
              <a:rPr lang="en-US" b="1" dirty="0" smtClean="0">
                <a:solidFill>
                  <a:srgbClr val="C00000"/>
                </a:solidFill>
              </a:rPr>
              <a:t>Transfers and Conveyances: </a:t>
            </a:r>
          </a:p>
          <a:p>
            <a:pPr marL="609600" indent="-609600" eaLnBrk="1" hangingPunct="1">
              <a:lnSpc>
                <a:spcPct val="75000"/>
              </a:lnSpc>
              <a:buFontTx/>
              <a:buNone/>
              <a:defRPr/>
            </a:pPr>
            <a:r>
              <a:rPr lang="en-US" sz="2800" b="1" i="1" dirty="0" smtClean="0">
                <a:solidFill>
                  <a:srgbClr val="002060"/>
                </a:solidFill>
              </a:rPr>
              <a:t>The Deed:</a:t>
            </a:r>
          </a:p>
          <a:p>
            <a:pPr marL="609600" indent="-609600" eaLnBrk="1" hangingPunct="1">
              <a:lnSpc>
                <a:spcPct val="75000"/>
              </a:lnSpc>
              <a:buFontTx/>
              <a:buNone/>
              <a:defRPr/>
            </a:pPr>
            <a:r>
              <a:rPr lang="en-US" sz="2800" b="1" i="1" dirty="0" smtClean="0">
                <a:solidFill>
                  <a:schemeClr val="accent1">
                    <a:lumMod val="25000"/>
                  </a:schemeClr>
                </a:solidFill>
              </a:rPr>
              <a:t>	Generally</a:t>
            </a:r>
          </a:p>
          <a:p>
            <a:pPr marL="609600" indent="-609600" eaLnBrk="1" hangingPunct="1">
              <a:lnSpc>
                <a:spcPct val="75000"/>
              </a:lnSpc>
              <a:buFontTx/>
              <a:buNone/>
              <a:defRPr/>
            </a:pPr>
            <a:r>
              <a:rPr lang="en-US" sz="600" b="1" i="1" dirty="0" smtClean="0">
                <a:solidFill>
                  <a:schemeClr val="accent2"/>
                </a:solidFill>
              </a:rPr>
              <a:t>	</a:t>
            </a:r>
          </a:p>
          <a:p>
            <a:pPr marL="609600" indent="-609600" eaLnBrk="1" hangingPunct="1">
              <a:lnSpc>
                <a:spcPct val="75000"/>
              </a:lnSpc>
              <a:buFont typeface="Wingdings" pitchFamily="2" charset="2"/>
              <a:buNone/>
              <a:defRPr/>
            </a:pPr>
            <a:r>
              <a:rPr lang="en-US" sz="300" b="1" i="1" dirty="0" smtClean="0">
                <a:solidFill>
                  <a:schemeClr val="accent2"/>
                </a:solidFill>
              </a:rPr>
              <a:t> </a:t>
            </a:r>
          </a:p>
          <a:p>
            <a:pPr marL="609600" indent="-609600" eaLnBrk="1" hangingPunct="1">
              <a:lnSpc>
                <a:spcPct val="75000"/>
              </a:lnSpc>
              <a:buFont typeface="Wingdings" pitchFamily="2" charset="2"/>
              <a:buNone/>
              <a:defRPr/>
            </a:pPr>
            <a:r>
              <a:rPr lang="en-US" sz="1700" b="1" i="1" dirty="0" smtClean="0"/>
              <a:t>The Deed is </a:t>
            </a:r>
            <a:r>
              <a:rPr lang="en-US" sz="1700" b="1" i="1" dirty="0" smtClean="0">
                <a:solidFill>
                  <a:srgbClr val="CC0000"/>
                </a:solidFill>
              </a:rPr>
              <a:t>the Legal Instrument by which the title to the Real Property is passed.</a:t>
            </a:r>
            <a:r>
              <a:rPr lang="en-US" sz="1700" b="1" i="1" dirty="0" smtClean="0">
                <a:solidFill>
                  <a:schemeClr val="accent2"/>
                </a:solidFill>
              </a:rPr>
              <a:t> </a:t>
            </a:r>
          </a:p>
          <a:p>
            <a:pPr marL="609600" indent="-609600" eaLnBrk="1" hangingPunct="1">
              <a:lnSpc>
                <a:spcPct val="75000"/>
              </a:lnSpc>
              <a:buFont typeface="Wingdings" pitchFamily="2" charset="2"/>
              <a:buNone/>
              <a:defRPr/>
            </a:pPr>
            <a:r>
              <a:rPr lang="en-US" sz="1700" b="1" i="1" dirty="0" smtClean="0">
                <a:solidFill>
                  <a:srgbClr val="0033CC"/>
                </a:solidFill>
              </a:rPr>
              <a:t>(We no longer do livery of </a:t>
            </a:r>
            <a:r>
              <a:rPr lang="en-US" sz="1700" b="1" i="1" dirty="0" err="1" smtClean="0">
                <a:solidFill>
                  <a:srgbClr val="0033CC"/>
                </a:solidFill>
              </a:rPr>
              <a:t>seizen</a:t>
            </a:r>
            <a:r>
              <a:rPr lang="en-US" sz="1700" b="1" i="1" dirty="0" smtClean="0">
                <a:solidFill>
                  <a:srgbClr val="0033CC"/>
                </a:solidFill>
              </a:rPr>
              <a:t>) </a:t>
            </a:r>
          </a:p>
          <a:p>
            <a:pPr marL="609600" indent="-609600" eaLnBrk="1" hangingPunct="1">
              <a:lnSpc>
                <a:spcPct val="75000"/>
              </a:lnSpc>
              <a:buFont typeface="Wingdings" pitchFamily="2" charset="2"/>
              <a:buNone/>
              <a:defRPr/>
            </a:pPr>
            <a:endParaRPr lang="en-US" sz="600" b="1" i="1" dirty="0" smtClean="0">
              <a:solidFill>
                <a:schemeClr val="accent2"/>
              </a:solidFill>
            </a:endParaRPr>
          </a:p>
          <a:p>
            <a:pPr marL="609600" indent="-609600" eaLnBrk="1" hangingPunct="1">
              <a:lnSpc>
                <a:spcPct val="75000"/>
              </a:lnSpc>
              <a:buFont typeface="Wingdings" pitchFamily="2" charset="2"/>
              <a:buNone/>
              <a:defRPr/>
            </a:pPr>
            <a:r>
              <a:rPr lang="en-US" sz="2400" b="1" i="1" dirty="0" smtClean="0">
                <a:solidFill>
                  <a:schemeClr val="tx2"/>
                </a:solidFill>
              </a:rPr>
              <a:t>	</a:t>
            </a:r>
            <a:r>
              <a:rPr lang="en-US" sz="2400" b="1" i="1" dirty="0" smtClean="0">
                <a:solidFill>
                  <a:schemeClr val="accent1">
                    <a:lumMod val="25000"/>
                  </a:schemeClr>
                </a:solidFill>
              </a:rPr>
              <a:t>Form and Content of the Deed:</a:t>
            </a:r>
          </a:p>
          <a:p>
            <a:pPr marL="609600" indent="-609600" eaLnBrk="1" hangingPunct="1">
              <a:lnSpc>
                <a:spcPct val="80000"/>
              </a:lnSpc>
              <a:buFont typeface="Wingdings" pitchFamily="2" charset="2"/>
              <a:buChar char="§"/>
              <a:defRPr/>
            </a:pPr>
            <a:r>
              <a:rPr lang="en-US" sz="1700" b="1" i="1" dirty="0" smtClean="0"/>
              <a:t>Must be in writing –Statute of Frauds</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Must Describe the Land and the Parties</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Must provide “words of intent” – How the property is transferred and held – i.e. fee simple absolute or any terms of limitation.</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Consideration is unnecessary, since the Deed merely represents the title and not the contract or agreement under which terms it is passed.</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Seal and Attestation are also unnecessary, but can be required for recording.</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A signature is required from the grantor. </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A grantee’s signature is not required even if it contains covenants as their acceptance of the deed is deemed acceptance of the covenants or limitations.</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3155">
                                            <p:txEl>
                                              <p:pRg st="0" end="0"/>
                                            </p:txEl>
                                          </p:spTgt>
                                        </p:tgtEl>
                                        <p:attrNameLst>
                                          <p:attrName>style.visibility</p:attrName>
                                        </p:attrNameLst>
                                      </p:cBhvr>
                                      <p:to>
                                        <p:strVal val="visible"/>
                                      </p:to>
                                    </p:set>
                                    <p:anim calcmode="lin" valueType="num">
                                      <p:cBhvr additive="base">
                                        <p:cTn id="7" dur="500" fill="hold"/>
                                        <p:tgtEl>
                                          <p:spTgt spid="4331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315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3155">
                                            <p:txEl>
                                              <p:pRg st="1" end="1"/>
                                            </p:txEl>
                                          </p:spTgt>
                                        </p:tgtEl>
                                        <p:attrNameLst>
                                          <p:attrName>style.visibility</p:attrName>
                                        </p:attrNameLst>
                                      </p:cBhvr>
                                      <p:to>
                                        <p:strVal val="visible"/>
                                      </p:to>
                                    </p:set>
                                    <p:anim calcmode="lin" valueType="num">
                                      <p:cBhvr additive="base">
                                        <p:cTn id="13" dur="500" fill="hold"/>
                                        <p:tgtEl>
                                          <p:spTgt spid="4331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315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3155">
                                            <p:txEl>
                                              <p:pRg st="2" end="2"/>
                                            </p:txEl>
                                          </p:spTgt>
                                        </p:tgtEl>
                                        <p:attrNameLst>
                                          <p:attrName>style.visibility</p:attrName>
                                        </p:attrNameLst>
                                      </p:cBhvr>
                                      <p:to>
                                        <p:strVal val="visible"/>
                                      </p:to>
                                    </p:set>
                                    <p:anim calcmode="lin" valueType="num">
                                      <p:cBhvr additive="base">
                                        <p:cTn id="19" dur="500" fill="hold"/>
                                        <p:tgtEl>
                                          <p:spTgt spid="4331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315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3155">
                                            <p:txEl>
                                              <p:pRg st="3" end="3"/>
                                            </p:txEl>
                                          </p:spTgt>
                                        </p:tgtEl>
                                        <p:attrNameLst>
                                          <p:attrName>style.visibility</p:attrName>
                                        </p:attrNameLst>
                                      </p:cBhvr>
                                      <p:to>
                                        <p:strVal val="visible"/>
                                      </p:to>
                                    </p:set>
                                    <p:anim calcmode="lin" valueType="num">
                                      <p:cBhvr additive="base">
                                        <p:cTn id="25" dur="500" fill="hold"/>
                                        <p:tgtEl>
                                          <p:spTgt spid="43315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315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3155">
                                            <p:txEl>
                                              <p:pRg st="4" end="4"/>
                                            </p:txEl>
                                          </p:spTgt>
                                        </p:tgtEl>
                                        <p:attrNameLst>
                                          <p:attrName>style.visibility</p:attrName>
                                        </p:attrNameLst>
                                      </p:cBhvr>
                                      <p:to>
                                        <p:strVal val="visible"/>
                                      </p:to>
                                    </p:set>
                                    <p:anim calcmode="lin" valueType="num">
                                      <p:cBhvr additive="base">
                                        <p:cTn id="31" dur="500" fill="hold"/>
                                        <p:tgtEl>
                                          <p:spTgt spid="43315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315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3155">
                                            <p:txEl>
                                              <p:pRg st="5" end="5"/>
                                            </p:txEl>
                                          </p:spTgt>
                                        </p:tgtEl>
                                        <p:attrNameLst>
                                          <p:attrName>style.visibility</p:attrName>
                                        </p:attrNameLst>
                                      </p:cBhvr>
                                      <p:to>
                                        <p:strVal val="visible"/>
                                      </p:to>
                                    </p:set>
                                    <p:anim calcmode="lin" valueType="num">
                                      <p:cBhvr additive="base">
                                        <p:cTn id="37" dur="500" fill="hold"/>
                                        <p:tgtEl>
                                          <p:spTgt spid="43315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315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3155">
                                            <p:txEl>
                                              <p:pRg st="6" end="6"/>
                                            </p:txEl>
                                          </p:spTgt>
                                        </p:tgtEl>
                                        <p:attrNameLst>
                                          <p:attrName>style.visibility</p:attrName>
                                        </p:attrNameLst>
                                      </p:cBhvr>
                                      <p:to>
                                        <p:strVal val="visible"/>
                                      </p:to>
                                    </p:set>
                                    <p:anim calcmode="lin" valueType="num">
                                      <p:cBhvr additive="base">
                                        <p:cTn id="43" dur="500" fill="hold"/>
                                        <p:tgtEl>
                                          <p:spTgt spid="43315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315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3155">
                                            <p:txEl>
                                              <p:pRg st="8" end="8"/>
                                            </p:txEl>
                                          </p:spTgt>
                                        </p:tgtEl>
                                        <p:attrNameLst>
                                          <p:attrName>style.visibility</p:attrName>
                                        </p:attrNameLst>
                                      </p:cBhvr>
                                      <p:to>
                                        <p:strVal val="visible"/>
                                      </p:to>
                                    </p:set>
                                    <p:anim calcmode="lin" valueType="num">
                                      <p:cBhvr additive="base">
                                        <p:cTn id="49" dur="500" fill="hold"/>
                                        <p:tgtEl>
                                          <p:spTgt spid="433155">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3155">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33155">
                                            <p:txEl>
                                              <p:pRg st="9" end="9"/>
                                            </p:txEl>
                                          </p:spTgt>
                                        </p:tgtEl>
                                        <p:attrNameLst>
                                          <p:attrName>style.visibility</p:attrName>
                                        </p:attrNameLst>
                                      </p:cBhvr>
                                      <p:to>
                                        <p:strVal val="visible"/>
                                      </p:to>
                                    </p:set>
                                    <p:anim calcmode="lin" valueType="num">
                                      <p:cBhvr additive="base">
                                        <p:cTn id="55" dur="500" fill="hold"/>
                                        <p:tgtEl>
                                          <p:spTgt spid="433155">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3315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3155">
                                            <p:txEl>
                                              <p:pRg st="11" end="11"/>
                                            </p:txEl>
                                          </p:spTgt>
                                        </p:tgtEl>
                                        <p:attrNameLst>
                                          <p:attrName>style.visibility</p:attrName>
                                        </p:attrNameLst>
                                      </p:cBhvr>
                                      <p:to>
                                        <p:strVal val="visible"/>
                                      </p:to>
                                    </p:set>
                                    <p:anim calcmode="lin" valueType="num">
                                      <p:cBhvr additive="base">
                                        <p:cTn id="61" dur="500" fill="hold"/>
                                        <p:tgtEl>
                                          <p:spTgt spid="433155">
                                            <p:txEl>
                                              <p:pRg st="11" end="1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33155">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33155">
                                            <p:txEl>
                                              <p:pRg st="13" end="13"/>
                                            </p:txEl>
                                          </p:spTgt>
                                        </p:tgtEl>
                                        <p:attrNameLst>
                                          <p:attrName>style.visibility</p:attrName>
                                        </p:attrNameLst>
                                      </p:cBhvr>
                                      <p:to>
                                        <p:strVal val="visible"/>
                                      </p:to>
                                    </p:set>
                                    <p:anim calcmode="lin" valueType="num">
                                      <p:cBhvr additive="base">
                                        <p:cTn id="67" dur="500" fill="hold"/>
                                        <p:tgtEl>
                                          <p:spTgt spid="433155">
                                            <p:txEl>
                                              <p:pRg st="13" end="13"/>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3155">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33155">
                                            <p:txEl>
                                              <p:pRg st="15" end="15"/>
                                            </p:txEl>
                                          </p:spTgt>
                                        </p:tgtEl>
                                        <p:attrNameLst>
                                          <p:attrName>style.visibility</p:attrName>
                                        </p:attrNameLst>
                                      </p:cBhvr>
                                      <p:to>
                                        <p:strVal val="visible"/>
                                      </p:to>
                                    </p:set>
                                    <p:anim calcmode="lin" valueType="num">
                                      <p:cBhvr additive="base">
                                        <p:cTn id="73" dur="500" fill="hold"/>
                                        <p:tgtEl>
                                          <p:spTgt spid="433155">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33155">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33155">
                                            <p:txEl>
                                              <p:pRg st="17" end="17"/>
                                            </p:txEl>
                                          </p:spTgt>
                                        </p:tgtEl>
                                        <p:attrNameLst>
                                          <p:attrName>style.visibility</p:attrName>
                                        </p:attrNameLst>
                                      </p:cBhvr>
                                      <p:to>
                                        <p:strVal val="visible"/>
                                      </p:to>
                                    </p:set>
                                    <p:anim calcmode="lin" valueType="num">
                                      <p:cBhvr additive="base">
                                        <p:cTn id="79" dur="500" fill="hold"/>
                                        <p:tgtEl>
                                          <p:spTgt spid="433155">
                                            <p:txEl>
                                              <p:pRg st="17" end="17"/>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33155">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433155">
                                            <p:txEl>
                                              <p:pRg st="19" end="19"/>
                                            </p:txEl>
                                          </p:spTgt>
                                        </p:tgtEl>
                                        <p:attrNameLst>
                                          <p:attrName>style.visibility</p:attrName>
                                        </p:attrNameLst>
                                      </p:cBhvr>
                                      <p:to>
                                        <p:strVal val="visible"/>
                                      </p:to>
                                    </p:set>
                                    <p:anim calcmode="lin" valueType="num">
                                      <p:cBhvr additive="base">
                                        <p:cTn id="85" dur="500" fill="hold"/>
                                        <p:tgtEl>
                                          <p:spTgt spid="433155">
                                            <p:txEl>
                                              <p:pRg st="19" end="19"/>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433155">
                                            <p:txEl>
                                              <p:pRg st="19" end="1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33155">
                                            <p:txEl>
                                              <p:pRg st="21" end="21"/>
                                            </p:txEl>
                                          </p:spTgt>
                                        </p:tgtEl>
                                        <p:attrNameLst>
                                          <p:attrName>style.visibility</p:attrName>
                                        </p:attrNameLst>
                                      </p:cBhvr>
                                      <p:to>
                                        <p:strVal val="visible"/>
                                      </p:to>
                                    </p:set>
                                    <p:anim calcmode="lin" valueType="num">
                                      <p:cBhvr additive="base">
                                        <p:cTn id="91" dur="500" fill="hold"/>
                                        <p:tgtEl>
                                          <p:spTgt spid="433155">
                                            <p:txEl>
                                              <p:pRg st="21" end="21"/>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433155">
                                            <p:txEl>
                                              <p:pRg st="21" end="2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4724" name="Rectangle 4"/>
          <p:cNvSpPr>
            <a:spLocks noGrp="1" noChangeArrowheads="1"/>
          </p:cNvSpPr>
          <p:nvPr>
            <p:ph type="body" idx="1"/>
          </p:nvPr>
        </p:nvSpPr>
        <p:spPr>
          <a:xfrm>
            <a:off x="228600" y="990600"/>
            <a:ext cx="8763000" cy="5562600"/>
          </a:xfrm>
        </p:spPr>
        <p:txBody>
          <a:bodyPr/>
          <a:lstStyle/>
          <a:p>
            <a:pPr marL="609600" indent="-609600" eaLnBrk="1" hangingPunct="1">
              <a:lnSpc>
                <a:spcPct val="90000"/>
              </a:lnSpc>
              <a:buFontTx/>
              <a:buNone/>
              <a:defRPr/>
            </a:pPr>
            <a:r>
              <a:rPr lang="en-US" b="1" dirty="0" smtClean="0">
                <a:solidFill>
                  <a:srgbClr val="C00000"/>
                </a:solidFill>
              </a:rPr>
              <a:t>Transfers and Conveyances: </a:t>
            </a:r>
          </a:p>
          <a:p>
            <a:pPr marL="609600" indent="-609600" eaLnBrk="1" hangingPunct="1">
              <a:lnSpc>
                <a:spcPct val="90000"/>
              </a:lnSpc>
              <a:buFontTx/>
              <a:buNone/>
              <a:defRPr/>
            </a:pPr>
            <a:r>
              <a:rPr lang="en-US" sz="2800" b="1" i="1" dirty="0" smtClean="0">
                <a:solidFill>
                  <a:srgbClr val="002060"/>
                </a:solidFill>
              </a:rPr>
              <a:t>The Deed:</a:t>
            </a:r>
          </a:p>
          <a:p>
            <a:pPr marL="609600" indent="-609600" eaLnBrk="1" hangingPunct="1">
              <a:lnSpc>
                <a:spcPct val="90000"/>
              </a:lnSpc>
              <a:buFontTx/>
              <a:buNone/>
              <a:defRPr/>
            </a:pPr>
            <a:r>
              <a:rPr lang="en-US" sz="2000" b="1" i="1" dirty="0" smtClean="0">
                <a:solidFill>
                  <a:schemeClr val="accent1">
                    <a:lumMod val="25000"/>
                  </a:schemeClr>
                </a:solidFill>
              </a:rPr>
              <a:t>	</a:t>
            </a:r>
            <a:r>
              <a:rPr lang="en-US" sz="2400" b="1" i="1" dirty="0" smtClean="0">
                <a:solidFill>
                  <a:schemeClr val="accent1">
                    <a:lumMod val="25000"/>
                  </a:schemeClr>
                </a:solidFill>
              </a:rPr>
              <a:t>Delivery:</a:t>
            </a:r>
          </a:p>
          <a:p>
            <a:pPr marL="609600" indent="-609600" eaLnBrk="1" hangingPunct="1">
              <a:lnSpc>
                <a:spcPct val="90000"/>
              </a:lnSpc>
              <a:buFontTx/>
              <a:buNone/>
              <a:defRPr/>
            </a:pPr>
            <a:endParaRPr lang="en-US" sz="1000" b="1" i="1" dirty="0" smtClean="0">
              <a:solidFill>
                <a:schemeClr val="accent1">
                  <a:lumMod val="25000"/>
                </a:schemeClr>
              </a:solidFill>
            </a:endParaRPr>
          </a:p>
          <a:p>
            <a:pPr marL="609600" indent="-609600" eaLnBrk="1" hangingPunct="1">
              <a:lnSpc>
                <a:spcPct val="90000"/>
              </a:lnSpc>
              <a:buFont typeface="Arial" pitchFamily="34" charset="0"/>
              <a:buChar char="•"/>
              <a:defRPr/>
            </a:pPr>
            <a:r>
              <a:rPr lang="en-US" sz="1800" b="1" i="1" dirty="0" smtClean="0"/>
              <a:t> A deed must be delivered and accepted to be effective.</a:t>
            </a:r>
          </a:p>
          <a:p>
            <a:pPr marL="609600" indent="-609600" eaLnBrk="1" hangingPunct="1">
              <a:lnSpc>
                <a:spcPct val="90000"/>
              </a:lnSpc>
              <a:buFont typeface="Arial" pitchFamily="34" charset="0"/>
              <a:buChar char="•"/>
              <a:defRPr/>
            </a:pPr>
            <a:endParaRPr lang="en-US" sz="1000" b="1" i="1" dirty="0" smtClean="0"/>
          </a:p>
          <a:p>
            <a:pPr marL="609600" indent="-609600" eaLnBrk="1" hangingPunct="1">
              <a:lnSpc>
                <a:spcPct val="90000"/>
              </a:lnSpc>
              <a:buFont typeface="Arial" pitchFamily="34" charset="0"/>
              <a:buChar char="•"/>
              <a:defRPr/>
            </a:pPr>
            <a:r>
              <a:rPr lang="en-US" sz="1800" b="1" i="1" dirty="0" smtClean="0"/>
              <a:t>Title to the real property passes upon effective delivery, as a result,</a:t>
            </a:r>
          </a:p>
          <a:p>
            <a:pPr marL="609600" indent="-609600" eaLnBrk="1" hangingPunct="1">
              <a:lnSpc>
                <a:spcPct val="90000"/>
              </a:lnSpc>
              <a:buNone/>
              <a:defRPr/>
            </a:pPr>
            <a:r>
              <a:rPr lang="en-US" sz="1800" b="1" i="1" dirty="0" smtClean="0"/>
              <a:t>	returning it back to the grantor has no effect, since title has already</a:t>
            </a:r>
          </a:p>
          <a:p>
            <a:pPr marL="609600" indent="-609600" eaLnBrk="1" hangingPunct="1">
              <a:lnSpc>
                <a:spcPct val="90000"/>
              </a:lnSpc>
              <a:buNone/>
              <a:defRPr/>
            </a:pPr>
            <a:r>
              <a:rPr lang="en-US" sz="1800" b="1" i="1" dirty="0" smtClean="0"/>
              <a:t>	passed.</a:t>
            </a:r>
          </a:p>
          <a:p>
            <a:pPr marL="609600" indent="-609600" eaLnBrk="1" hangingPunct="1">
              <a:lnSpc>
                <a:spcPct val="90000"/>
              </a:lnSpc>
              <a:buFont typeface="Arial" pitchFamily="34" charset="0"/>
              <a:buChar char="•"/>
              <a:defRPr/>
            </a:pPr>
            <a:endParaRPr lang="en-US" sz="1000" b="1" i="1" dirty="0" smtClean="0"/>
          </a:p>
          <a:p>
            <a:pPr marL="609600" indent="-609600" eaLnBrk="1" hangingPunct="1">
              <a:lnSpc>
                <a:spcPct val="90000"/>
              </a:lnSpc>
              <a:buFont typeface="Arial" pitchFamily="34" charset="0"/>
              <a:buChar char="•"/>
              <a:defRPr/>
            </a:pPr>
            <a:r>
              <a:rPr lang="en-US" sz="1800" b="1" i="1" dirty="0" smtClean="0"/>
              <a:t>Physical or manual (through the mail or courier) delivery is required</a:t>
            </a:r>
          </a:p>
          <a:p>
            <a:pPr marL="609600" indent="-609600" eaLnBrk="1" hangingPunct="1">
              <a:lnSpc>
                <a:spcPct val="90000"/>
              </a:lnSpc>
              <a:buFont typeface="Arial" pitchFamily="34" charset="0"/>
              <a:buChar char="•"/>
              <a:defRPr/>
            </a:pPr>
            <a:endParaRPr lang="en-US" sz="1000" b="1" i="1" dirty="0" smtClean="0"/>
          </a:p>
          <a:p>
            <a:pPr marL="609600" indent="-609600" eaLnBrk="1" hangingPunct="1">
              <a:lnSpc>
                <a:spcPct val="90000"/>
              </a:lnSpc>
              <a:buFont typeface="Arial" pitchFamily="34" charset="0"/>
              <a:buChar char="•"/>
              <a:defRPr/>
            </a:pPr>
            <a:r>
              <a:rPr lang="en-US" sz="1800" b="1" i="1" dirty="0" smtClean="0"/>
              <a:t>Delivery is presumed if handed to grantee, if delivery is acknowledged</a:t>
            </a:r>
          </a:p>
          <a:p>
            <a:pPr marL="609600" indent="-609600" eaLnBrk="1" hangingPunct="1">
              <a:lnSpc>
                <a:spcPct val="90000"/>
              </a:lnSpc>
              <a:buNone/>
              <a:defRPr/>
            </a:pPr>
            <a:r>
              <a:rPr lang="en-US" sz="1800" b="1" i="1" dirty="0" smtClean="0"/>
              <a:t>	before a notary, by the person delivering the deed to the grantee, </a:t>
            </a:r>
          </a:p>
          <a:p>
            <a:pPr marL="609600" indent="-609600" eaLnBrk="1" hangingPunct="1">
              <a:lnSpc>
                <a:spcPct val="90000"/>
              </a:lnSpc>
              <a:buNone/>
              <a:defRPr/>
            </a:pPr>
            <a:r>
              <a:rPr lang="en-US" sz="1800" b="1" i="1" dirty="0" smtClean="0"/>
              <a:t>	or if the deed is recorded.</a:t>
            </a:r>
          </a:p>
          <a:p>
            <a:pPr marL="609600" indent="-609600" eaLnBrk="1" hangingPunct="1">
              <a:lnSpc>
                <a:spcPct val="70000"/>
              </a:lnSpc>
              <a:buFont typeface="Arial" pitchFamily="34" charset="0"/>
              <a:buChar char="•"/>
              <a:defRPr/>
            </a:pPr>
            <a:endParaRPr lang="en-US" sz="600" b="1" i="1" dirty="0" smtClean="0">
              <a:solidFill>
                <a:schemeClr val="accent2"/>
              </a:solidFill>
            </a:endParaRPr>
          </a:p>
          <a:p>
            <a:pPr marL="609600" indent="-609600" eaLnBrk="1" hangingPunct="1">
              <a:lnSpc>
                <a:spcPct val="70000"/>
              </a:lnSpc>
              <a:buFontTx/>
              <a:buNone/>
              <a:defRPr/>
            </a:pPr>
            <a:endParaRPr lang="en-US" sz="16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4724">
                                            <p:txEl>
                                              <p:pRg st="0" end="0"/>
                                            </p:txEl>
                                          </p:spTgt>
                                        </p:tgtEl>
                                        <p:attrNameLst>
                                          <p:attrName>style.visibility</p:attrName>
                                        </p:attrNameLst>
                                      </p:cBhvr>
                                      <p:to>
                                        <p:strVal val="visible"/>
                                      </p:to>
                                    </p:set>
                                    <p:anim calcmode="lin" valueType="num">
                                      <p:cBhvr additive="base">
                                        <p:cTn id="7" dur="500" fill="hold"/>
                                        <p:tgtEl>
                                          <p:spTgt spid="41472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472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4724">
                                            <p:txEl>
                                              <p:pRg st="1" end="1"/>
                                            </p:txEl>
                                          </p:spTgt>
                                        </p:tgtEl>
                                        <p:attrNameLst>
                                          <p:attrName>style.visibility</p:attrName>
                                        </p:attrNameLst>
                                      </p:cBhvr>
                                      <p:to>
                                        <p:strVal val="visible"/>
                                      </p:to>
                                    </p:set>
                                    <p:anim calcmode="lin" valueType="num">
                                      <p:cBhvr additive="base">
                                        <p:cTn id="13" dur="500" fill="hold"/>
                                        <p:tgtEl>
                                          <p:spTgt spid="41472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472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4724">
                                            <p:txEl>
                                              <p:pRg st="2" end="2"/>
                                            </p:txEl>
                                          </p:spTgt>
                                        </p:tgtEl>
                                        <p:attrNameLst>
                                          <p:attrName>style.visibility</p:attrName>
                                        </p:attrNameLst>
                                      </p:cBhvr>
                                      <p:to>
                                        <p:strVal val="visible"/>
                                      </p:to>
                                    </p:set>
                                    <p:anim calcmode="lin" valueType="num">
                                      <p:cBhvr additive="base">
                                        <p:cTn id="19" dur="500" fill="hold"/>
                                        <p:tgtEl>
                                          <p:spTgt spid="41472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4724">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4724">
                                            <p:txEl>
                                              <p:pRg st="4" end="4"/>
                                            </p:txEl>
                                          </p:spTgt>
                                        </p:tgtEl>
                                        <p:attrNameLst>
                                          <p:attrName>style.visibility</p:attrName>
                                        </p:attrNameLst>
                                      </p:cBhvr>
                                      <p:to>
                                        <p:strVal val="visible"/>
                                      </p:to>
                                    </p:set>
                                    <p:anim calcmode="lin" valueType="num">
                                      <p:cBhvr additive="base">
                                        <p:cTn id="25" dur="500" fill="hold"/>
                                        <p:tgtEl>
                                          <p:spTgt spid="414724">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4724">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4724">
                                            <p:txEl>
                                              <p:pRg st="6" end="6"/>
                                            </p:txEl>
                                          </p:spTgt>
                                        </p:tgtEl>
                                        <p:attrNameLst>
                                          <p:attrName>style.visibility</p:attrName>
                                        </p:attrNameLst>
                                      </p:cBhvr>
                                      <p:to>
                                        <p:strVal val="visible"/>
                                      </p:to>
                                    </p:set>
                                    <p:anim calcmode="lin" valueType="num">
                                      <p:cBhvr additive="base">
                                        <p:cTn id="31" dur="500" fill="hold"/>
                                        <p:tgtEl>
                                          <p:spTgt spid="414724">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4724">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4724">
                                            <p:txEl>
                                              <p:pRg st="7" end="7"/>
                                            </p:txEl>
                                          </p:spTgt>
                                        </p:tgtEl>
                                        <p:attrNameLst>
                                          <p:attrName>style.visibility</p:attrName>
                                        </p:attrNameLst>
                                      </p:cBhvr>
                                      <p:to>
                                        <p:strVal val="visible"/>
                                      </p:to>
                                    </p:set>
                                    <p:anim calcmode="lin" valueType="num">
                                      <p:cBhvr additive="base">
                                        <p:cTn id="37" dur="500" fill="hold"/>
                                        <p:tgtEl>
                                          <p:spTgt spid="414724">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4724">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4724">
                                            <p:txEl>
                                              <p:pRg st="8" end="8"/>
                                            </p:txEl>
                                          </p:spTgt>
                                        </p:tgtEl>
                                        <p:attrNameLst>
                                          <p:attrName>style.visibility</p:attrName>
                                        </p:attrNameLst>
                                      </p:cBhvr>
                                      <p:to>
                                        <p:strVal val="visible"/>
                                      </p:to>
                                    </p:set>
                                    <p:anim calcmode="lin" valueType="num">
                                      <p:cBhvr additive="base">
                                        <p:cTn id="43" dur="500" fill="hold"/>
                                        <p:tgtEl>
                                          <p:spTgt spid="414724">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4724">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4724">
                                            <p:txEl>
                                              <p:pRg st="10" end="10"/>
                                            </p:txEl>
                                          </p:spTgt>
                                        </p:tgtEl>
                                        <p:attrNameLst>
                                          <p:attrName>style.visibility</p:attrName>
                                        </p:attrNameLst>
                                      </p:cBhvr>
                                      <p:to>
                                        <p:strVal val="visible"/>
                                      </p:to>
                                    </p:set>
                                    <p:anim calcmode="lin" valueType="num">
                                      <p:cBhvr additive="base">
                                        <p:cTn id="49" dur="500" fill="hold"/>
                                        <p:tgtEl>
                                          <p:spTgt spid="414724">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4724">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4724">
                                            <p:txEl>
                                              <p:pRg st="12" end="12"/>
                                            </p:txEl>
                                          </p:spTgt>
                                        </p:tgtEl>
                                        <p:attrNameLst>
                                          <p:attrName>style.visibility</p:attrName>
                                        </p:attrNameLst>
                                      </p:cBhvr>
                                      <p:to>
                                        <p:strVal val="visible"/>
                                      </p:to>
                                    </p:set>
                                    <p:anim calcmode="lin" valueType="num">
                                      <p:cBhvr additive="base">
                                        <p:cTn id="55" dur="500" fill="hold"/>
                                        <p:tgtEl>
                                          <p:spTgt spid="414724">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4724">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4724">
                                            <p:txEl>
                                              <p:pRg st="13" end="13"/>
                                            </p:txEl>
                                          </p:spTgt>
                                        </p:tgtEl>
                                        <p:attrNameLst>
                                          <p:attrName>style.visibility</p:attrName>
                                        </p:attrNameLst>
                                      </p:cBhvr>
                                      <p:to>
                                        <p:strVal val="visible"/>
                                      </p:to>
                                    </p:set>
                                    <p:anim calcmode="lin" valueType="num">
                                      <p:cBhvr additive="base">
                                        <p:cTn id="61" dur="500" fill="hold"/>
                                        <p:tgtEl>
                                          <p:spTgt spid="414724">
                                            <p:txEl>
                                              <p:pRg st="13" end="1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4724">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4724">
                                            <p:txEl>
                                              <p:pRg st="14" end="14"/>
                                            </p:txEl>
                                          </p:spTgt>
                                        </p:tgtEl>
                                        <p:attrNameLst>
                                          <p:attrName>style.visibility</p:attrName>
                                        </p:attrNameLst>
                                      </p:cBhvr>
                                      <p:to>
                                        <p:strVal val="visible"/>
                                      </p:to>
                                    </p:set>
                                    <p:anim calcmode="lin" valueType="num">
                                      <p:cBhvr additive="base">
                                        <p:cTn id="67" dur="500" fill="hold"/>
                                        <p:tgtEl>
                                          <p:spTgt spid="414724">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4724">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4"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4724" name="Rectangle 4"/>
          <p:cNvSpPr>
            <a:spLocks noGrp="1" noChangeArrowheads="1"/>
          </p:cNvSpPr>
          <p:nvPr>
            <p:ph type="body" idx="1"/>
          </p:nvPr>
        </p:nvSpPr>
        <p:spPr>
          <a:xfrm>
            <a:off x="228600" y="914400"/>
            <a:ext cx="8686800" cy="5638800"/>
          </a:xfrm>
        </p:spPr>
        <p:txBody>
          <a:bodyPr/>
          <a:lstStyle/>
          <a:p>
            <a:pPr marL="609600" indent="-609600" eaLnBrk="1" hangingPunct="1">
              <a:lnSpc>
                <a:spcPct val="80000"/>
              </a:lnSpc>
              <a:buFontTx/>
              <a:buNone/>
              <a:defRPr/>
            </a:pPr>
            <a:r>
              <a:rPr lang="en-US" b="1" dirty="0" smtClean="0">
                <a:solidFill>
                  <a:srgbClr val="C00000"/>
                </a:solidFill>
              </a:rPr>
              <a:t>Transfers and Conveyances: </a:t>
            </a:r>
          </a:p>
          <a:p>
            <a:pPr marL="609600" indent="-609600" eaLnBrk="1" hangingPunct="1">
              <a:lnSpc>
                <a:spcPct val="80000"/>
              </a:lnSpc>
              <a:buFontTx/>
              <a:buNone/>
              <a:defRPr/>
            </a:pPr>
            <a:r>
              <a:rPr lang="en-US" sz="2800" b="1" i="1" dirty="0" smtClean="0">
                <a:solidFill>
                  <a:srgbClr val="002060"/>
                </a:solidFill>
              </a:rPr>
              <a:t>The Deed:</a:t>
            </a:r>
          </a:p>
          <a:p>
            <a:pPr marL="609600" indent="-609600" eaLnBrk="1" hangingPunct="1">
              <a:lnSpc>
                <a:spcPct val="80000"/>
              </a:lnSpc>
              <a:buFont typeface="Arial" pitchFamily="34" charset="0"/>
              <a:buChar char="•"/>
              <a:defRPr/>
            </a:pPr>
            <a:endParaRPr lang="en-US" sz="600" b="1" i="1" dirty="0" smtClean="0">
              <a:solidFill>
                <a:schemeClr val="accent2"/>
              </a:solidFill>
            </a:endParaRPr>
          </a:p>
          <a:p>
            <a:pPr marL="609600" indent="-609600" eaLnBrk="1" hangingPunct="1">
              <a:lnSpc>
                <a:spcPct val="80000"/>
              </a:lnSpc>
              <a:buFontTx/>
              <a:buNone/>
              <a:defRPr/>
            </a:pPr>
            <a:r>
              <a:rPr lang="en-US" sz="2400" b="1" dirty="0" smtClean="0">
                <a:solidFill>
                  <a:schemeClr val="accent2"/>
                </a:solidFill>
              </a:rPr>
              <a:t>	</a:t>
            </a:r>
            <a:r>
              <a:rPr lang="en-US" sz="2400" b="1" i="1" dirty="0" smtClean="0">
                <a:solidFill>
                  <a:schemeClr val="accent1">
                    <a:lumMod val="25000"/>
                  </a:schemeClr>
                </a:solidFill>
              </a:rPr>
              <a:t>COVENANTS FOR TITLE AND </a:t>
            </a:r>
            <a:r>
              <a:rPr lang="en-US" sz="2400" b="1" i="1" dirty="0" err="1" smtClean="0">
                <a:solidFill>
                  <a:schemeClr val="accent1">
                    <a:lumMod val="25000"/>
                  </a:schemeClr>
                </a:solidFill>
              </a:rPr>
              <a:t>ESTOPPEL</a:t>
            </a:r>
            <a:r>
              <a:rPr lang="en-US" sz="2400" b="1" i="1" dirty="0" smtClean="0">
                <a:solidFill>
                  <a:schemeClr val="accent1">
                    <a:lumMod val="25000"/>
                  </a:schemeClr>
                </a:solidFill>
              </a:rPr>
              <a:t> BY DEED:</a:t>
            </a:r>
          </a:p>
          <a:p>
            <a:pPr marL="609600" indent="-609600" eaLnBrk="1" hangingPunct="1">
              <a:lnSpc>
                <a:spcPct val="80000"/>
              </a:lnSpc>
              <a:defRPr/>
            </a:pPr>
            <a:endParaRPr lang="en-US" sz="500" b="1" dirty="0" smtClean="0">
              <a:solidFill>
                <a:schemeClr val="accent2"/>
              </a:solidFill>
            </a:endParaRPr>
          </a:p>
          <a:p>
            <a:pPr marL="609600" indent="-609600" eaLnBrk="1" hangingPunct="1">
              <a:lnSpc>
                <a:spcPct val="80000"/>
              </a:lnSpc>
              <a:buFontTx/>
              <a:buNone/>
              <a:defRPr/>
            </a:pPr>
            <a:r>
              <a:rPr lang="en-US" sz="1800" b="1" dirty="0" smtClean="0"/>
              <a:t>There are three types of deeds characteristically used to convey property</a:t>
            </a:r>
          </a:p>
          <a:p>
            <a:pPr marL="609600" indent="-609600" eaLnBrk="1" hangingPunct="1">
              <a:lnSpc>
                <a:spcPct val="80000"/>
              </a:lnSpc>
              <a:buFontTx/>
              <a:buNone/>
              <a:defRPr/>
            </a:pPr>
            <a:r>
              <a:rPr lang="en-US" sz="1800" b="1" dirty="0" smtClean="0"/>
              <a:t>interests: </a:t>
            </a:r>
          </a:p>
          <a:p>
            <a:pPr marL="609600" indent="-609600" eaLnBrk="1" hangingPunct="1">
              <a:lnSpc>
                <a:spcPct val="80000"/>
              </a:lnSpc>
              <a:buFontTx/>
              <a:buNone/>
              <a:defRPr/>
            </a:pPr>
            <a:endParaRPr lang="en-US" sz="1000" b="1" dirty="0" smtClean="0">
              <a:solidFill>
                <a:schemeClr val="accent2"/>
              </a:solidFill>
            </a:endParaRPr>
          </a:p>
          <a:p>
            <a:pPr marL="990600" lvl="1" indent="-533400" eaLnBrk="1" hangingPunct="1">
              <a:lnSpc>
                <a:spcPct val="80000"/>
              </a:lnSpc>
              <a:buFontTx/>
              <a:buAutoNum type="arabicPeriod"/>
              <a:defRPr/>
            </a:pPr>
            <a:r>
              <a:rPr lang="en-US" sz="1800" b="1" dirty="0" smtClean="0">
                <a:solidFill>
                  <a:schemeClr val="accent2"/>
                </a:solidFill>
              </a:rPr>
              <a:t>The </a:t>
            </a:r>
            <a:r>
              <a:rPr lang="en-US" sz="1800" b="1" dirty="0" smtClean="0">
                <a:solidFill>
                  <a:srgbClr val="C00000"/>
                </a:solidFill>
              </a:rPr>
              <a:t>general warranty deed </a:t>
            </a:r>
            <a:r>
              <a:rPr lang="en-US" sz="1800" b="1" dirty="0" smtClean="0">
                <a:solidFill>
                  <a:schemeClr val="accent2"/>
                </a:solidFill>
              </a:rPr>
              <a:t>(contains five covenants for title as will be seen);</a:t>
            </a:r>
          </a:p>
          <a:p>
            <a:pPr marL="990600" lvl="1" indent="-533400" eaLnBrk="1" hangingPunct="1">
              <a:lnSpc>
                <a:spcPct val="80000"/>
              </a:lnSpc>
              <a:buFontTx/>
              <a:buAutoNum type="arabicPeriod"/>
              <a:defRPr/>
            </a:pPr>
            <a:endParaRPr lang="en-US" sz="1000" b="1" dirty="0" smtClean="0">
              <a:solidFill>
                <a:schemeClr val="accent2"/>
              </a:solidFill>
            </a:endParaRPr>
          </a:p>
          <a:p>
            <a:pPr marL="990600" lvl="1" indent="-533400" eaLnBrk="1" hangingPunct="1">
              <a:lnSpc>
                <a:spcPct val="80000"/>
              </a:lnSpc>
              <a:buFontTx/>
              <a:buAutoNum type="arabicPeriod"/>
              <a:defRPr/>
            </a:pPr>
            <a:r>
              <a:rPr lang="en-US" sz="1800" b="1" dirty="0" smtClean="0">
                <a:solidFill>
                  <a:schemeClr val="accent2"/>
                </a:solidFill>
              </a:rPr>
              <a:t>The </a:t>
            </a:r>
            <a:r>
              <a:rPr lang="en-US" sz="1800" b="1" dirty="0" smtClean="0">
                <a:solidFill>
                  <a:srgbClr val="C00000"/>
                </a:solidFill>
              </a:rPr>
              <a:t>special warranty deed </a:t>
            </a:r>
            <a:r>
              <a:rPr lang="en-US" sz="1800" b="1" dirty="0" smtClean="0">
                <a:solidFill>
                  <a:schemeClr val="accent2"/>
                </a:solidFill>
              </a:rPr>
              <a:t>(usually statutory – contains fewer and more limited assurances ), and</a:t>
            </a:r>
          </a:p>
          <a:p>
            <a:pPr marL="990600" lvl="1" indent="-533400" eaLnBrk="1" hangingPunct="1">
              <a:lnSpc>
                <a:spcPct val="80000"/>
              </a:lnSpc>
              <a:buNone/>
              <a:defRPr/>
            </a:pPr>
            <a:r>
              <a:rPr lang="en-US" sz="1000" b="1" dirty="0" smtClean="0">
                <a:solidFill>
                  <a:schemeClr val="accent2"/>
                </a:solidFill>
              </a:rPr>
              <a:t> </a:t>
            </a:r>
          </a:p>
          <a:p>
            <a:pPr marL="990600" lvl="1" indent="-533400" eaLnBrk="1" hangingPunct="1">
              <a:lnSpc>
                <a:spcPct val="80000"/>
              </a:lnSpc>
              <a:buNone/>
              <a:defRPr/>
            </a:pPr>
            <a:r>
              <a:rPr lang="en-US" sz="1800" b="1" dirty="0" smtClean="0">
                <a:solidFill>
                  <a:schemeClr val="accent2"/>
                </a:solidFill>
              </a:rPr>
              <a:t>3.     The </a:t>
            </a:r>
            <a:r>
              <a:rPr lang="en-US" sz="1800" b="1" dirty="0" smtClean="0">
                <a:solidFill>
                  <a:srgbClr val="C00000"/>
                </a:solidFill>
              </a:rPr>
              <a:t>quitclaim deed </a:t>
            </a:r>
            <a:r>
              <a:rPr lang="en-US" sz="1800" b="1" dirty="0" smtClean="0">
                <a:solidFill>
                  <a:schemeClr val="accent2"/>
                </a:solidFill>
              </a:rPr>
              <a:t>(contains no assurances and merely releases whatever interest grantor may own). </a:t>
            </a:r>
          </a:p>
          <a:p>
            <a:pPr marL="609600" indent="-609600" eaLnBrk="1" hangingPunct="1">
              <a:lnSpc>
                <a:spcPct val="80000"/>
              </a:lnSpc>
              <a:buFontTx/>
              <a:buNone/>
              <a:defRPr/>
            </a:pPr>
            <a:endParaRPr lang="en-US" sz="1000" b="1" dirty="0" smtClean="0">
              <a:solidFill>
                <a:schemeClr val="accent2"/>
              </a:solidFill>
            </a:endParaRPr>
          </a:p>
          <a:p>
            <a:pPr marL="609600" indent="-609600" eaLnBrk="1" hangingPunct="1">
              <a:lnSpc>
                <a:spcPct val="80000"/>
              </a:lnSpc>
              <a:buFont typeface="Arial" pitchFamily="34" charset="0"/>
              <a:buChar char="•"/>
              <a:defRPr/>
            </a:pPr>
            <a:r>
              <a:rPr lang="en-US" sz="1800" b="1" dirty="0" smtClean="0"/>
              <a:t>The major difference between these deeds is the scope of assurances (covenants for title) they give to the grantee and the grantee's successors regarding the title being conveyed.</a:t>
            </a:r>
          </a:p>
          <a:p>
            <a:pPr marL="609600" indent="-609600" eaLnBrk="1" hangingPunct="1">
              <a:lnSpc>
                <a:spcPct val="80000"/>
              </a:lnSpc>
              <a:defRPr/>
            </a:pPr>
            <a:endParaRPr lang="en-US" sz="1000" b="1" dirty="0" smtClean="0"/>
          </a:p>
          <a:p>
            <a:pPr marL="609600" indent="-609600" eaLnBrk="1" hangingPunct="1">
              <a:lnSpc>
                <a:spcPct val="80000"/>
              </a:lnSpc>
              <a:defRPr/>
            </a:pPr>
            <a:r>
              <a:rPr lang="en-US" sz="1800" b="1" dirty="0" smtClean="0"/>
              <a:t>Covenants for title must be distinguished from covenants for other than title (i.e., covenants running with the land used for private land regulation). "Covenants for title" is a self-contained topic</a:t>
            </a:r>
            <a:endParaRPr lang="en-US" sz="1800" b="1" i="1" dirty="0" smtClean="0"/>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4724">
                                            <p:txEl>
                                              <p:pRg st="0" end="0"/>
                                            </p:txEl>
                                          </p:spTgt>
                                        </p:tgtEl>
                                        <p:attrNameLst>
                                          <p:attrName>style.visibility</p:attrName>
                                        </p:attrNameLst>
                                      </p:cBhvr>
                                      <p:to>
                                        <p:strVal val="visible"/>
                                      </p:to>
                                    </p:set>
                                    <p:anim calcmode="lin" valueType="num">
                                      <p:cBhvr additive="base">
                                        <p:cTn id="7" dur="500" fill="hold"/>
                                        <p:tgtEl>
                                          <p:spTgt spid="41472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472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4724">
                                            <p:txEl>
                                              <p:pRg st="1" end="1"/>
                                            </p:txEl>
                                          </p:spTgt>
                                        </p:tgtEl>
                                        <p:attrNameLst>
                                          <p:attrName>style.visibility</p:attrName>
                                        </p:attrNameLst>
                                      </p:cBhvr>
                                      <p:to>
                                        <p:strVal val="visible"/>
                                      </p:to>
                                    </p:set>
                                    <p:anim calcmode="lin" valueType="num">
                                      <p:cBhvr additive="base">
                                        <p:cTn id="13" dur="500" fill="hold"/>
                                        <p:tgtEl>
                                          <p:spTgt spid="41472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472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4724">
                                            <p:txEl>
                                              <p:pRg st="3" end="3"/>
                                            </p:txEl>
                                          </p:spTgt>
                                        </p:tgtEl>
                                        <p:attrNameLst>
                                          <p:attrName>style.visibility</p:attrName>
                                        </p:attrNameLst>
                                      </p:cBhvr>
                                      <p:to>
                                        <p:strVal val="visible"/>
                                      </p:to>
                                    </p:set>
                                    <p:anim calcmode="lin" valueType="num">
                                      <p:cBhvr additive="base">
                                        <p:cTn id="19" dur="500" fill="hold"/>
                                        <p:tgtEl>
                                          <p:spTgt spid="414724">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4724">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4724">
                                            <p:txEl>
                                              <p:pRg st="5" end="5"/>
                                            </p:txEl>
                                          </p:spTgt>
                                        </p:tgtEl>
                                        <p:attrNameLst>
                                          <p:attrName>style.visibility</p:attrName>
                                        </p:attrNameLst>
                                      </p:cBhvr>
                                      <p:to>
                                        <p:strVal val="visible"/>
                                      </p:to>
                                    </p:set>
                                    <p:anim calcmode="lin" valueType="num">
                                      <p:cBhvr additive="base">
                                        <p:cTn id="25" dur="500" fill="hold"/>
                                        <p:tgtEl>
                                          <p:spTgt spid="414724">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4724">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4724">
                                            <p:txEl>
                                              <p:pRg st="6" end="6"/>
                                            </p:txEl>
                                          </p:spTgt>
                                        </p:tgtEl>
                                        <p:attrNameLst>
                                          <p:attrName>style.visibility</p:attrName>
                                        </p:attrNameLst>
                                      </p:cBhvr>
                                      <p:to>
                                        <p:strVal val="visible"/>
                                      </p:to>
                                    </p:set>
                                    <p:anim calcmode="lin" valueType="num">
                                      <p:cBhvr additive="base">
                                        <p:cTn id="31" dur="500" fill="hold"/>
                                        <p:tgtEl>
                                          <p:spTgt spid="414724">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4724">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par>
                                <p:cTn id="33" presetID="2" presetClass="entr" presetSubtype="8" fill="hold" grpId="0" nodeType="withEffect">
                                  <p:stCondLst>
                                    <p:cond delay="0"/>
                                  </p:stCondLst>
                                  <p:childTnLst>
                                    <p:set>
                                      <p:cBhvr>
                                        <p:cTn id="34" dur="1" fill="hold">
                                          <p:stCondLst>
                                            <p:cond delay="0"/>
                                          </p:stCondLst>
                                        </p:cTn>
                                        <p:tgtEl>
                                          <p:spTgt spid="414724">
                                            <p:txEl>
                                              <p:pRg st="8" end="8"/>
                                            </p:txEl>
                                          </p:spTgt>
                                        </p:tgtEl>
                                        <p:attrNameLst>
                                          <p:attrName>style.visibility</p:attrName>
                                        </p:attrNameLst>
                                      </p:cBhvr>
                                      <p:to>
                                        <p:strVal val="visible"/>
                                      </p:to>
                                    </p:set>
                                    <p:anim calcmode="lin" valueType="num">
                                      <p:cBhvr additive="base">
                                        <p:cTn id="35" dur="500" fill="hold"/>
                                        <p:tgtEl>
                                          <p:spTgt spid="414724">
                                            <p:txEl>
                                              <p:pRg st="8" end="8"/>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414724">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CHIMES.WAV"/>
                                        </p:tgtEl>
                                      </p:cMediaNode>
                                    </p:audio>
                                  </p:subTnLst>
                                </p:cTn>
                              </p:par>
                              <p:par>
                                <p:cTn id="37" presetID="2" presetClass="entr" presetSubtype="8" fill="hold" grpId="0" nodeType="withEffect">
                                  <p:stCondLst>
                                    <p:cond delay="0"/>
                                  </p:stCondLst>
                                  <p:childTnLst>
                                    <p:set>
                                      <p:cBhvr>
                                        <p:cTn id="38" dur="1" fill="hold">
                                          <p:stCondLst>
                                            <p:cond delay="0"/>
                                          </p:stCondLst>
                                        </p:cTn>
                                        <p:tgtEl>
                                          <p:spTgt spid="414724">
                                            <p:txEl>
                                              <p:pRg st="10" end="10"/>
                                            </p:txEl>
                                          </p:spTgt>
                                        </p:tgtEl>
                                        <p:attrNameLst>
                                          <p:attrName>style.visibility</p:attrName>
                                        </p:attrNameLst>
                                      </p:cBhvr>
                                      <p:to>
                                        <p:strVal val="visible"/>
                                      </p:to>
                                    </p:set>
                                    <p:anim calcmode="lin" valueType="num">
                                      <p:cBhvr additive="base">
                                        <p:cTn id="39" dur="500" fill="hold"/>
                                        <p:tgtEl>
                                          <p:spTgt spid="414724">
                                            <p:txEl>
                                              <p:pRg st="10" end="10"/>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414724">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3" name="CHIMES.WAV"/>
                                        </p:tgtEl>
                                      </p:cMediaNode>
                                    </p:audio>
                                  </p:subTnLst>
                                </p:cTn>
                              </p:par>
                              <p:par>
                                <p:cTn id="41" presetID="2" presetClass="entr" presetSubtype="8" fill="hold" grpId="0" nodeType="withEffect">
                                  <p:stCondLst>
                                    <p:cond delay="0"/>
                                  </p:stCondLst>
                                  <p:childTnLst>
                                    <p:set>
                                      <p:cBhvr>
                                        <p:cTn id="42" dur="1" fill="hold">
                                          <p:stCondLst>
                                            <p:cond delay="0"/>
                                          </p:stCondLst>
                                        </p:cTn>
                                        <p:tgtEl>
                                          <p:spTgt spid="414724">
                                            <p:txEl>
                                              <p:pRg st="11" end="11"/>
                                            </p:txEl>
                                          </p:spTgt>
                                        </p:tgtEl>
                                        <p:attrNameLst>
                                          <p:attrName>style.visibility</p:attrName>
                                        </p:attrNameLst>
                                      </p:cBhvr>
                                      <p:to>
                                        <p:strVal val="visible"/>
                                      </p:to>
                                    </p:set>
                                    <p:anim calcmode="lin" valueType="num">
                                      <p:cBhvr additive="base">
                                        <p:cTn id="43" dur="500" fill="hold"/>
                                        <p:tgtEl>
                                          <p:spTgt spid="414724">
                                            <p:txEl>
                                              <p:pRg st="11" end="1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4724">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par>
                                <p:cTn id="45" presetID="2" presetClass="entr" presetSubtype="8" fill="hold" grpId="0" nodeType="withEffect">
                                  <p:stCondLst>
                                    <p:cond delay="0"/>
                                  </p:stCondLst>
                                  <p:childTnLst>
                                    <p:set>
                                      <p:cBhvr>
                                        <p:cTn id="46" dur="1" fill="hold">
                                          <p:stCondLst>
                                            <p:cond delay="0"/>
                                          </p:stCondLst>
                                        </p:cTn>
                                        <p:tgtEl>
                                          <p:spTgt spid="414724">
                                            <p:txEl>
                                              <p:pRg st="12" end="12"/>
                                            </p:txEl>
                                          </p:spTgt>
                                        </p:tgtEl>
                                        <p:attrNameLst>
                                          <p:attrName>style.visibility</p:attrName>
                                        </p:attrNameLst>
                                      </p:cBhvr>
                                      <p:to>
                                        <p:strVal val="visible"/>
                                      </p:to>
                                    </p:set>
                                    <p:anim calcmode="lin" valueType="num">
                                      <p:cBhvr additive="base">
                                        <p:cTn id="47" dur="500" fill="hold"/>
                                        <p:tgtEl>
                                          <p:spTgt spid="414724">
                                            <p:txEl>
                                              <p:pRg st="12" end="12"/>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414724">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CHIMES.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414724">
                                            <p:txEl>
                                              <p:pRg st="14" end="14"/>
                                            </p:txEl>
                                          </p:spTgt>
                                        </p:tgtEl>
                                        <p:attrNameLst>
                                          <p:attrName>style.visibility</p:attrName>
                                        </p:attrNameLst>
                                      </p:cBhvr>
                                      <p:to>
                                        <p:strVal val="visible"/>
                                      </p:to>
                                    </p:set>
                                    <p:anim calcmode="lin" valueType="num">
                                      <p:cBhvr additive="base">
                                        <p:cTn id="53" dur="500" fill="hold"/>
                                        <p:tgtEl>
                                          <p:spTgt spid="414724">
                                            <p:txEl>
                                              <p:pRg st="14" end="14"/>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414724">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3" name="CHIMES.WAV"/>
                                        </p:tgtEl>
                                      </p:cMediaNode>
                                    </p:audio>
                                  </p:sub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414724">
                                            <p:txEl>
                                              <p:pRg st="16" end="16"/>
                                            </p:txEl>
                                          </p:spTgt>
                                        </p:tgtEl>
                                        <p:attrNameLst>
                                          <p:attrName>style.visibility</p:attrName>
                                        </p:attrNameLst>
                                      </p:cBhvr>
                                      <p:to>
                                        <p:strVal val="visible"/>
                                      </p:to>
                                    </p:set>
                                    <p:anim calcmode="lin" valueType="num">
                                      <p:cBhvr additive="base">
                                        <p:cTn id="59" dur="500" fill="hold"/>
                                        <p:tgtEl>
                                          <p:spTgt spid="414724">
                                            <p:txEl>
                                              <p:pRg st="16" end="16"/>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414724">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4"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228600" y="1143000"/>
            <a:ext cx="8763000" cy="5257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0033CC"/>
                </a:solidFill>
              </a:rPr>
              <a:t>Part Four:</a:t>
            </a: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Recording</a:t>
            </a: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7" name="TextBox 6"/>
          <p:cNvSpPr txBox="1"/>
          <p:nvPr/>
        </p:nvSpPr>
        <p:spPr>
          <a:xfrm>
            <a:off x="685800" y="1676400"/>
            <a:ext cx="7696200" cy="4288353"/>
          </a:xfrm>
          <a:prstGeom prst="rect">
            <a:avLst/>
          </a:prstGeom>
          <a:solidFill>
            <a:schemeClr val="accent3"/>
          </a:solidFill>
        </p:spPr>
        <p:txBody>
          <a:bodyPr wrap="square">
            <a:spAutoFit/>
          </a:bodyPr>
          <a:lstStyle/>
          <a:p>
            <a:pPr marL="342900" indent="-342900">
              <a:lnSpc>
                <a:spcPct val="80000"/>
              </a:lnSpc>
              <a:spcBef>
                <a:spcPct val="20000"/>
              </a:spcBef>
              <a:defRPr/>
            </a:pPr>
            <a:r>
              <a:rPr lang="en-US" sz="3600" b="1" i="1" dirty="0" smtClean="0">
                <a:solidFill>
                  <a:srgbClr val="C00000"/>
                </a:solidFill>
              </a:rPr>
              <a:t>Last Time </a:t>
            </a:r>
            <a:r>
              <a:rPr lang="en-US" sz="3600" b="1" i="1" dirty="0">
                <a:solidFill>
                  <a:srgbClr val="C00000"/>
                </a:solidFill>
              </a:rPr>
              <a:t>We </a:t>
            </a:r>
            <a:r>
              <a:rPr lang="en-US" sz="3600" b="1" i="1" dirty="0" smtClean="0">
                <a:solidFill>
                  <a:srgbClr val="C00000"/>
                </a:solidFill>
              </a:rPr>
              <a:t>Spoke </a:t>
            </a:r>
            <a:r>
              <a:rPr lang="en-US" sz="3600" b="1" i="1" dirty="0">
                <a:solidFill>
                  <a:srgbClr val="C00000"/>
                </a:solidFill>
              </a:rPr>
              <a:t>About:</a:t>
            </a: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dirty="0" smtClean="0">
              <a:solidFill>
                <a:srgbClr val="0033CC"/>
              </a:solidFill>
            </a:endParaRPr>
          </a:p>
          <a:p>
            <a:pPr marL="342900" indent="-342900">
              <a:lnSpc>
                <a:spcPct val="80000"/>
              </a:lnSpc>
              <a:spcBef>
                <a:spcPts val="100"/>
              </a:spcBef>
              <a:defRPr/>
            </a:pPr>
            <a:r>
              <a:rPr lang="en-US" dirty="0">
                <a:solidFill>
                  <a:srgbClr val="0033CC"/>
                </a:solidFill>
              </a:rPr>
              <a:t>	- </a:t>
            </a:r>
            <a:r>
              <a:rPr lang="en-US" b="1" i="1" dirty="0">
                <a:solidFill>
                  <a:schemeClr val="accent1">
                    <a:lumMod val="25000"/>
                  </a:schemeClr>
                </a:solidFill>
              </a:rPr>
              <a:t>Fixtures</a:t>
            </a:r>
          </a:p>
          <a:p>
            <a:pPr marL="342900" indent="-342900">
              <a:lnSpc>
                <a:spcPct val="80000"/>
              </a:lnSpc>
              <a:spcBef>
                <a:spcPts val="100"/>
              </a:spcBef>
              <a:defRPr/>
            </a:pPr>
            <a:endParaRPr lang="en-US" sz="600" b="1" i="1" dirty="0">
              <a:solidFill>
                <a:schemeClr val="accent1">
                  <a:lumMod val="25000"/>
                </a:schemeClr>
              </a:solidFill>
            </a:endParaRPr>
          </a:p>
          <a:p>
            <a:pPr marL="342900" indent="-342900">
              <a:lnSpc>
                <a:spcPct val="80000"/>
              </a:lnSpc>
              <a:spcBef>
                <a:spcPts val="100"/>
              </a:spcBef>
              <a:defRPr/>
            </a:pPr>
            <a:r>
              <a:rPr lang="en-US" i="1" dirty="0">
                <a:solidFill>
                  <a:schemeClr val="accent1">
                    <a:lumMod val="25000"/>
                  </a:schemeClr>
                </a:solidFill>
              </a:rPr>
              <a:t>	- </a:t>
            </a:r>
            <a:r>
              <a:rPr lang="en-US" b="1" i="1" dirty="0">
                <a:solidFill>
                  <a:schemeClr val="accent1">
                    <a:lumMod val="25000"/>
                  </a:schemeClr>
                </a:solidFill>
              </a:rPr>
              <a:t>Adverse Possession</a:t>
            </a:r>
          </a:p>
          <a:p>
            <a:pPr marL="342900" indent="-342900">
              <a:lnSpc>
                <a:spcPct val="80000"/>
              </a:lnSpc>
              <a:spcBef>
                <a:spcPts val="100"/>
              </a:spcBef>
              <a:defRPr/>
            </a:pPr>
            <a:r>
              <a:rPr lang="en-US" sz="1600" b="1" dirty="0">
                <a:solidFill>
                  <a:srgbClr val="C00000"/>
                </a:solidFill>
              </a:rPr>
              <a:t>	       - </a:t>
            </a:r>
            <a:r>
              <a:rPr lang="en-US" sz="1600" b="1" i="1" dirty="0" err="1">
                <a:solidFill>
                  <a:srgbClr val="CC0000"/>
                </a:solidFill>
              </a:rPr>
              <a:t>COACHEN</a:t>
            </a:r>
            <a:endParaRPr lang="en-US" sz="1600" b="1" i="1" dirty="0">
              <a:solidFill>
                <a:srgbClr val="CC0000"/>
              </a:solidFill>
            </a:endParaRPr>
          </a:p>
          <a:p>
            <a:pPr marL="342900" indent="-342900">
              <a:lnSpc>
                <a:spcPct val="80000"/>
              </a:lnSpc>
              <a:spcBef>
                <a:spcPts val="100"/>
              </a:spcBef>
              <a:defRPr/>
            </a:pPr>
            <a:r>
              <a:rPr lang="en-US" sz="1200" b="1" dirty="0">
                <a:solidFill>
                  <a:srgbClr val="003300"/>
                </a:solidFill>
              </a:rPr>
              <a:t>                   	1. Continuous,  </a:t>
            </a:r>
          </a:p>
          <a:p>
            <a:pPr marL="342900" indent="-342900">
              <a:lnSpc>
                <a:spcPct val="80000"/>
              </a:lnSpc>
              <a:spcBef>
                <a:spcPts val="100"/>
              </a:spcBef>
              <a:defRPr/>
            </a:pPr>
            <a:r>
              <a:rPr lang="en-US" sz="1200" b="1" dirty="0">
                <a:solidFill>
                  <a:srgbClr val="003300"/>
                </a:solidFill>
              </a:rPr>
              <a:t>		2. Open,  </a:t>
            </a:r>
          </a:p>
          <a:p>
            <a:pPr marL="342900" indent="-342900">
              <a:lnSpc>
                <a:spcPct val="80000"/>
              </a:lnSpc>
              <a:spcBef>
                <a:spcPts val="100"/>
              </a:spcBef>
              <a:defRPr/>
            </a:pPr>
            <a:r>
              <a:rPr lang="en-US" sz="1200" b="1" dirty="0">
                <a:solidFill>
                  <a:srgbClr val="003300"/>
                </a:solidFill>
              </a:rPr>
              <a:t>                 	3. Actual,  </a:t>
            </a:r>
          </a:p>
          <a:p>
            <a:pPr marL="342900" indent="-342900">
              <a:lnSpc>
                <a:spcPct val="80000"/>
              </a:lnSpc>
              <a:spcBef>
                <a:spcPts val="100"/>
              </a:spcBef>
              <a:defRPr/>
            </a:pPr>
            <a:r>
              <a:rPr lang="en-US" sz="1200" b="1" dirty="0">
                <a:solidFill>
                  <a:srgbClr val="003300"/>
                </a:solidFill>
              </a:rPr>
              <a:t>		4. Claim of Right,  </a:t>
            </a:r>
          </a:p>
          <a:p>
            <a:pPr marL="342900" indent="-342900">
              <a:lnSpc>
                <a:spcPct val="80000"/>
              </a:lnSpc>
              <a:spcBef>
                <a:spcPts val="100"/>
              </a:spcBef>
              <a:defRPr/>
            </a:pPr>
            <a:r>
              <a:rPr lang="en-US" sz="1200" b="1" dirty="0">
                <a:solidFill>
                  <a:srgbClr val="003300"/>
                </a:solidFill>
              </a:rPr>
              <a:t>		5. Hostile,  </a:t>
            </a:r>
          </a:p>
          <a:p>
            <a:pPr marL="342900" indent="-342900">
              <a:lnSpc>
                <a:spcPct val="80000"/>
              </a:lnSpc>
              <a:spcBef>
                <a:spcPts val="100"/>
              </a:spcBef>
              <a:defRPr/>
            </a:pPr>
            <a:r>
              <a:rPr lang="en-US" sz="1200" b="1" dirty="0">
                <a:solidFill>
                  <a:srgbClr val="003300"/>
                </a:solidFill>
              </a:rPr>
              <a:t>		6. Exclusive, and  </a:t>
            </a:r>
          </a:p>
          <a:p>
            <a:pPr marL="342900" indent="-342900">
              <a:lnSpc>
                <a:spcPct val="80000"/>
              </a:lnSpc>
              <a:spcBef>
                <a:spcPts val="100"/>
              </a:spcBef>
              <a:defRPr/>
            </a:pPr>
            <a:r>
              <a:rPr lang="en-US" sz="1200" b="1" dirty="0">
                <a:solidFill>
                  <a:srgbClr val="003300"/>
                </a:solidFill>
              </a:rPr>
              <a:t>		7. Notorious</a:t>
            </a:r>
            <a:r>
              <a:rPr lang="en-US" sz="1100" b="1" dirty="0">
                <a:solidFill>
                  <a:srgbClr val="003300"/>
                </a:solidFill>
              </a:rPr>
              <a:t>.</a:t>
            </a:r>
            <a:endParaRPr lang="en-US" sz="600" b="1" dirty="0">
              <a:solidFill>
                <a:srgbClr val="003300"/>
              </a:solidFill>
            </a:endParaRPr>
          </a:p>
          <a:p>
            <a:pPr marL="342900" indent="-342900">
              <a:lnSpc>
                <a:spcPct val="80000"/>
              </a:lnSpc>
              <a:spcBef>
                <a:spcPts val="100"/>
              </a:spcBef>
              <a:defRPr/>
            </a:pPr>
            <a:r>
              <a:rPr lang="en-US" sz="600" b="1" dirty="0">
                <a:solidFill>
                  <a:srgbClr val="003300"/>
                </a:solidFill>
              </a:rPr>
              <a:t> </a:t>
            </a:r>
          </a:p>
          <a:p>
            <a:pPr marL="342900" indent="-342900">
              <a:lnSpc>
                <a:spcPct val="80000"/>
              </a:lnSpc>
              <a:spcBef>
                <a:spcPts val="100"/>
              </a:spcBef>
              <a:defRPr/>
            </a:pPr>
            <a:r>
              <a:rPr lang="en-US" sz="600" b="1" i="1" dirty="0">
                <a:solidFill>
                  <a:schemeClr val="accent1">
                    <a:lumMod val="25000"/>
                  </a:schemeClr>
                </a:solidFill>
              </a:rPr>
              <a:t>	</a:t>
            </a:r>
            <a:r>
              <a:rPr lang="en-US" b="1" i="1" dirty="0">
                <a:solidFill>
                  <a:schemeClr val="accent1">
                    <a:lumMod val="25000"/>
                  </a:schemeClr>
                </a:solidFill>
              </a:rPr>
              <a:t>- </a:t>
            </a:r>
            <a:r>
              <a:rPr lang="en-US" b="1" i="1" dirty="0" smtClean="0">
                <a:solidFill>
                  <a:schemeClr val="accent1">
                    <a:lumMod val="25000"/>
                  </a:schemeClr>
                </a:solidFill>
              </a:rPr>
              <a:t>Non Possessory Interests</a:t>
            </a:r>
          </a:p>
          <a:p>
            <a:pPr marL="342900" indent="-342900">
              <a:lnSpc>
                <a:spcPct val="80000"/>
              </a:lnSpc>
              <a:spcBef>
                <a:spcPts val="100"/>
              </a:spcBef>
              <a:defRPr/>
            </a:pPr>
            <a:r>
              <a:rPr lang="en-US" sz="1600" b="1" dirty="0" smtClean="0">
                <a:solidFill>
                  <a:srgbClr val="C00000"/>
                </a:solidFill>
              </a:rPr>
              <a:t> 	          - </a:t>
            </a:r>
            <a:r>
              <a:rPr lang="en-US" sz="1600" b="1" i="1" dirty="0" smtClean="0">
                <a:solidFill>
                  <a:srgbClr val="CC0000"/>
                </a:solidFill>
              </a:rPr>
              <a:t>Easements</a:t>
            </a:r>
          </a:p>
          <a:p>
            <a:pPr marL="342900" indent="-342900">
              <a:lnSpc>
                <a:spcPct val="80000"/>
              </a:lnSpc>
              <a:spcBef>
                <a:spcPts val="100"/>
              </a:spcBef>
              <a:defRPr/>
            </a:pPr>
            <a:r>
              <a:rPr lang="en-US" sz="1600" b="1" i="1" dirty="0" smtClean="0">
                <a:solidFill>
                  <a:srgbClr val="CC0000"/>
                </a:solidFill>
              </a:rPr>
              <a:t>		- Profits</a:t>
            </a:r>
          </a:p>
          <a:p>
            <a:pPr marL="342900" indent="-342900">
              <a:lnSpc>
                <a:spcPct val="80000"/>
              </a:lnSpc>
              <a:spcBef>
                <a:spcPts val="100"/>
              </a:spcBef>
              <a:defRPr/>
            </a:pPr>
            <a:r>
              <a:rPr lang="en-US" sz="1600" b="1" i="1" dirty="0" smtClean="0">
                <a:solidFill>
                  <a:srgbClr val="CC0000"/>
                </a:solidFill>
              </a:rPr>
              <a:t>		- Covenants</a:t>
            </a:r>
          </a:p>
          <a:p>
            <a:pPr marL="342900" indent="-342900">
              <a:lnSpc>
                <a:spcPct val="80000"/>
              </a:lnSpc>
              <a:spcBef>
                <a:spcPts val="100"/>
              </a:spcBef>
              <a:defRPr/>
            </a:pPr>
            <a:r>
              <a:rPr lang="en-US" sz="1600" b="1" i="1" dirty="0" smtClean="0">
                <a:solidFill>
                  <a:srgbClr val="CC0000"/>
                </a:solidFill>
              </a:rPr>
              <a:t>		- Servitudes</a:t>
            </a:r>
            <a:endParaRPr lang="en-US" sz="1600"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8" name="Slide Number Placeholder 7"/>
          <p:cNvSpPr>
            <a:spLocks noGrp="1"/>
          </p:cNvSpPr>
          <p:nvPr>
            <p:ph type="sldNum" sz="quarter" idx="12"/>
          </p:nvPr>
        </p:nvSpPr>
        <p:spPr/>
        <p:txBody>
          <a:bodyPr/>
          <a:lstStyle/>
          <a:p>
            <a:pPr>
              <a:defRPr/>
            </a:pPr>
            <a:fld id="{9F8A6F74-B641-430D-924D-C74A73CC2067}"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0868" name="Rectangle 4"/>
          <p:cNvSpPr>
            <a:spLocks noGrp="1" noChangeArrowheads="1"/>
          </p:cNvSpPr>
          <p:nvPr>
            <p:ph type="body" idx="1"/>
          </p:nvPr>
        </p:nvSpPr>
        <p:spPr>
          <a:xfrm>
            <a:off x="304800" y="990600"/>
            <a:ext cx="8610600" cy="5334000"/>
          </a:xfrm>
        </p:spPr>
        <p:txBody>
          <a:bodyPr/>
          <a:lstStyle/>
          <a:p>
            <a:pPr marL="609600" indent="-609600" eaLnBrk="1" hangingPunct="1">
              <a:lnSpc>
                <a:spcPct val="70000"/>
              </a:lnSpc>
              <a:buFontTx/>
              <a:buNone/>
              <a:defRPr/>
            </a:pPr>
            <a:r>
              <a:rPr lang="en-US" b="1" dirty="0" smtClean="0">
                <a:solidFill>
                  <a:srgbClr val="C00000"/>
                </a:solidFill>
              </a:rPr>
              <a:t>Transfers and Conveyances: </a:t>
            </a:r>
          </a:p>
          <a:p>
            <a:pPr marL="609600" indent="-609600" eaLnBrk="1" hangingPunct="1">
              <a:lnSpc>
                <a:spcPct val="70000"/>
              </a:lnSpc>
              <a:buFontTx/>
              <a:buNone/>
              <a:defRPr/>
            </a:pPr>
            <a:r>
              <a:rPr lang="en-US" sz="2800" b="1" i="1" dirty="0" smtClean="0">
                <a:solidFill>
                  <a:srgbClr val="002060"/>
                </a:solidFill>
              </a:rPr>
              <a:t>Recording:</a:t>
            </a:r>
          </a:p>
          <a:p>
            <a:pPr marL="609600" indent="-609600" eaLnBrk="1" hangingPunct="1">
              <a:buFont typeface="Wingdings" pitchFamily="2" charset="2"/>
              <a:buNone/>
              <a:defRPr/>
            </a:pPr>
            <a:r>
              <a:rPr lang="en-US" sz="600" b="1" i="1" dirty="0" smtClean="0">
                <a:solidFill>
                  <a:schemeClr val="accent2"/>
                </a:solidFill>
              </a:rPr>
              <a:t> </a:t>
            </a:r>
          </a:p>
          <a:p>
            <a:pPr marL="609600" indent="-609600" eaLnBrk="1" hangingPunct="1">
              <a:defRPr/>
            </a:pPr>
            <a:r>
              <a:rPr lang="en-US" sz="1800" b="1" dirty="0" smtClean="0"/>
              <a:t>Recording is defined as:</a:t>
            </a:r>
            <a:endParaRPr lang="en-US" sz="1800" b="1" i="1" dirty="0" smtClean="0"/>
          </a:p>
          <a:p>
            <a:pPr marL="609600" indent="-609600" eaLnBrk="1" hangingPunct="1">
              <a:buFontTx/>
              <a:buNone/>
              <a:defRPr/>
            </a:pPr>
            <a:r>
              <a:rPr lang="en-US" sz="2400" b="1" i="1" dirty="0" smtClean="0">
                <a:solidFill>
                  <a:srgbClr val="C00000"/>
                </a:solidFill>
              </a:rPr>
              <a:t>	“The legal process whereby notice is provided to all people that the real property has been conveyed.”</a:t>
            </a:r>
          </a:p>
          <a:p>
            <a:pPr marL="609600" indent="-609600" eaLnBrk="1" hangingPunct="1">
              <a:defRPr/>
            </a:pPr>
            <a:endParaRPr lang="en-US" sz="600" b="1" dirty="0" smtClean="0">
              <a:solidFill>
                <a:schemeClr val="accent2"/>
              </a:solidFill>
            </a:endParaRPr>
          </a:p>
          <a:p>
            <a:pPr marL="609600" indent="-609600" eaLnBrk="1" hangingPunct="1">
              <a:defRPr/>
            </a:pPr>
            <a:r>
              <a:rPr lang="en-US" sz="1800" b="1" dirty="0" smtClean="0"/>
              <a:t>At common law, in nearly all cases, priority was given to the grantee first in time.   First in Time has always legally been considered first in right. </a:t>
            </a:r>
          </a:p>
          <a:p>
            <a:pPr marL="609600" indent="-609600" eaLnBrk="1" hangingPunct="1">
              <a:defRPr/>
            </a:pPr>
            <a:endParaRPr lang="en-US" sz="600" b="1" dirty="0" smtClean="0"/>
          </a:p>
          <a:p>
            <a:pPr marL="609600" indent="-609600" eaLnBrk="1" hangingPunct="1">
              <a:defRPr/>
            </a:pPr>
            <a:r>
              <a:rPr lang="en-US" sz="1600" b="1" dirty="0" smtClean="0">
                <a:solidFill>
                  <a:srgbClr val="0033CC"/>
                </a:solidFill>
              </a:rPr>
              <a:t>Thus, if A conveys a parcel of land to B and then makes an identical conveyance to C, B would prevail over C, on the theory that after the first conveyance A had no interest left to convey. (But this is dependent upon B recording the transaction).</a:t>
            </a:r>
          </a:p>
          <a:p>
            <a:pPr marL="609600" indent="-609600" eaLnBrk="1" hangingPunct="1">
              <a:defRPr/>
            </a:pPr>
            <a:endParaRPr lang="en-US" sz="600" b="1" dirty="0" smtClean="0"/>
          </a:p>
          <a:p>
            <a:pPr marL="609600" indent="-609600" eaLnBrk="1" hangingPunct="1">
              <a:defRPr/>
            </a:pPr>
            <a:r>
              <a:rPr lang="en-US" sz="1800" b="1" dirty="0" smtClean="0"/>
              <a:t>Recording is the legal means by which a purchaser can prove that they were the first to purchase the property.  </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0868">
                                            <p:txEl>
                                              <p:pRg st="0" end="0"/>
                                            </p:txEl>
                                          </p:spTgt>
                                        </p:tgtEl>
                                        <p:attrNameLst>
                                          <p:attrName>style.visibility</p:attrName>
                                        </p:attrNameLst>
                                      </p:cBhvr>
                                      <p:to>
                                        <p:strVal val="visible"/>
                                      </p:to>
                                    </p:set>
                                    <p:anim calcmode="lin" valueType="num">
                                      <p:cBhvr additive="base">
                                        <p:cTn id="7" dur="500" fill="hold"/>
                                        <p:tgtEl>
                                          <p:spTgt spid="42086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086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0868">
                                            <p:txEl>
                                              <p:pRg st="1" end="1"/>
                                            </p:txEl>
                                          </p:spTgt>
                                        </p:tgtEl>
                                        <p:attrNameLst>
                                          <p:attrName>style.visibility</p:attrName>
                                        </p:attrNameLst>
                                      </p:cBhvr>
                                      <p:to>
                                        <p:strVal val="visible"/>
                                      </p:to>
                                    </p:set>
                                    <p:anim calcmode="lin" valueType="num">
                                      <p:cBhvr additive="base">
                                        <p:cTn id="13" dur="500" fill="hold"/>
                                        <p:tgtEl>
                                          <p:spTgt spid="42086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086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0868">
                                            <p:txEl>
                                              <p:pRg st="2" end="2"/>
                                            </p:txEl>
                                          </p:spTgt>
                                        </p:tgtEl>
                                        <p:attrNameLst>
                                          <p:attrName>style.visibility</p:attrName>
                                        </p:attrNameLst>
                                      </p:cBhvr>
                                      <p:to>
                                        <p:strVal val="visible"/>
                                      </p:to>
                                    </p:set>
                                    <p:anim calcmode="lin" valueType="num">
                                      <p:cBhvr additive="base">
                                        <p:cTn id="19" dur="500" fill="hold"/>
                                        <p:tgtEl>
                                          <p:spTgt spid="42086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0868">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8"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2916" name="Rectangle 4"/>
          <p:cNvSpPr>
            <a:spLocks noGrp="1" noChangeArrowheads="1"/>
          </p:cNvSpPr>
          <p:nvPr>
            <p:ph type="body" idx="1"/>
          </p:nvPr>
        </p:nvSpPr>
        <p:spPr>
          <a:xfrm>
            <a:off x="228600" y="1143000"/>
            <a:ext cx="8686800" cy="5257800"/>
          </a:xfrm>
        </p:spPr>
        <p:txBody>
          <a:bodyPr/>
          <a:lstStyle/>
          <a:p>
            <a:pPr marL="609600" indent="-609600" eaLnBrk="1" hangingPunct="1">
              <a:lnSpc>
                <a:spcPct val="70000"/>
              </a:lnSpc>
              <a:buFontTx/>
              <a:buNone/>
              <a:defRPr/>
            </a:pPr>
            <a:r>
              <a:rPr lang="en-US" b="1" dirty="0" smtClean="0">
                <a:solidFill>
                  <a:srgbClr val="C00000"/>
                </a:solidFill>
              </a:rPr>
              <a:t>Transfers and Conveyances:</a:t>
            </a:r>
            <a:r>
              <a:rPr lang="en-US" sz="2800" b="1" dirty="0" smtClean="0">
                <a:solidFill>
                  <a:srgbClr val="C00000"/>
                </a:solidFill>
              </a:rPr>
              <a:t> </a:t>
            </a:r>
          </a:p>
          <a:p>
            <a:pPr marL="609600" indent="-609600" eaLnBrk="1" hangingPunct="1">
              <a:lnSpc>
                <a:spcPct val="70000"/>
              </a:lnSpc>
              <a:buFontTx/>
              <a:buNone/>
              <a:defRPr/>
            </a:pPr>
            <a:r>
              <a:rPr lang="en-US" sz="2800" b="1" i="1" dirty="0" smtClean="0">
                <a:solidFill>
                  <a:srgbClr val="0033CC"/>
                </a:solidFill>
              </a:rPr>
              <a:t>Recording:</a:t>
            </a:r>
          </a:p>
          <a:p>
            <a:pPr marL="609600" indent="-609600" eaLnBrk="1" hangingPunct="1">
              <a:lnSpc>
                <a:spcPct val="80000"/>
              </a:lnSpc>
              <a:buFontTx/>
              <a:buNone/>
              <a:defRPr/>
            </a:pPr>
            <a:r>
              <a:rPr lang="en-US" sz="800" b="1" i="1" dirty="0" smtClean="0"/>
              <a:t>	</a:t>
            </a:r>
            <a:r>
              <a:rPr lang="en-US" sz="2400" b="1" dirty="0" smtClean="0">
                <a:solidFill>
                  <a:schemeClr val="accent1">
                    <a:lumMod val="25000"/>
                  </a:schemeClr>
                </a:solidFill>
              </a:rPr>
              <a:t>Recording Acts:</a:t>
            </a:r>
          </a:p>
          <a:p>
            <a:pPr marL="609600" indent="-609600" eaLnBrk="1" hangingPunct="1">
              <a:lnSpc>
                <a:spcPct val="80000"/>
              </a:lnSpc>
              <a:buFontTx/>
              <a:buNone/>
              <a:defRPr/>
            </a:pPr>
            <a:endParaRPr lang="en-US" sz="800" b="1" dirty="0" smtClean="0">
              <a:solidFill>
                <a:schemeClr val="accent2"/>
              </a:solidFill>
            </a:endParaRPr>
          </a:p>
          <a:p>
            <a:pPr marL="609600" indent="-609600" algn="just" eaLnBrk="1" hangingPunct="1">
              <a:lnSpc>
                <a:spcPct val="80000"/>
              </a:lnSpc>
              <a:buFont typeface="Arial" pitchFamily="34" charset="0"/>
              <a:buChar char="•"/>
              <a:defRPr/>
            </a:pPr>
            <a:r>
              <a:rPr lang="en-US" sz="1700" b="1" dirty="0" smtClean="0"/>
              <a:t>Statutes known as "recording acts" require a grantee to make some sort of recordation so as to give "notice to the world" that title to certain property has already been conveyed, and thus to put subsequent purchasers on guard.  These statutes are in effect, in some form, in every state.</a:t>
            </a:r>
          </a:p>
          <a:p>
            <a:pPr marL="609600" indent="-609600" algn="just" eaLnBrk="1" hangingPunct="1">
              <a:lnSpc>
                <a:spcPct val="80000"/>
              </a:lnSpc>
              <a:buFont typeface="Arial" pitchFamily="34" charset="0"/>
              <a:buChar char="•"/>
              <a:defRPr/>
            </a:pPr>
            <a:endParaRPr lang="en-US" sz="600" b="1" dirty="0" smtClean="0"/>
          </a:p>
          <a:p>
            <a:pPr marL="609600" indent="-609600" algn="just" eaLnBrk="1" hangingPunct="1">
              <a:lnSpc>
                <a:spcPct val="80000"/>
              </a:lnSpc>
              <a:buFont typeface="Arial" pitchFamily="34" charset="0"/>
              <a:buChar char="•"/>
              <a:defRPr/>
            </a:pPr>
            <a:r>
              <a:rPr lang="en-US" sz="1700" b="1" dirty="0" smtClean="0"/>
              <a:t>Basically, recording acts set up a system by which any instrument (a deed) affecting title to property located in a certain county, can be recorded in that county.  These acts seek to protect all subsequent Bona Fide Purchasers from secret, unrecorded interests of others.</a:t>
            </a:r>
          </a:p>
          <a:p>
            <a:pPr marL="609600" indent="-609600" algn="just" eaLnBrk="1" hangingPunct="1">
              <a:lnSpc>
                <a:spcPct val="80000"/>
              </a:lnSpc>
              <a:buFont typeface="Arial" pitchFamily="34" charset="0"/>
              <a:buChar char="•"/>
              <a:defRPr/>
            </a:pPr>
            <a:endParaRPr lang="en-US" sz="600" b="1" dirty="0" smtClean="0"/>
          </a:p>
          <a:p>
            <a:pPr marL="609600" indent="-609600" algn="just" eaLnBrk="1" hangingPunct="1">
              <a:lnSpc>
                <a:spcPct val="80000"/>
              </a:lnSpc>
              <a:buFont typeface="Arial" pitchFamily="34" charset="0"/>
              <a:buChar char="•"/>
              <a:defRPr/>
            </a:pPr>
            <a:r>
              <a:rPr lang="en-US" sz="1700" b="1" dirty="0" smtClean="0"/>
              <a:t>The purpose of Recordation is notice.  Recordation is not essential to the validity of a deed, as between the grantor and grantee.  But it does protect the legal rights of the grantee as against subsequent purchasers.</a:t>
            </a:r>
          </a:p>
          <a:p>
            <a:pPr marL="609600" indent="-609600" algn="just" eaLnBrk="1" hangingPunct="1">
              <a:lnSpc>
                <a:spcPct val="80000"/>
              </a:lnSpc>
              <a:buFont typeface="Arial" pitchFamily="34" charset="0"/>
              <a:buChar char="•"/>
              <a:defRPr/>
            </a:pPr>
            <a:endParaRPr lang="en-US" sz="600" b="1" dirty="0" smtClean="0"/>
          </a:p>
          <a:p>
            <a:pPr marL="609600" indent="-609600" algn="just" eaLnBrk="1" hangingPunct="1">
              <a:lnSpc>
                <a:spcPct val="80000"/>
              </a:lnSpc>
              <a:buFont typeface="Arial" pitchFamily="34" charset="0"/>
              <a:buChar char="•"/>
              <a:defRPr/>
            </a:pPr>
            <a:r>
              <a:rPr lang="en-US" sz="1700" b="1" dirty="0" smtClean="0"/>
              <a:t>Therefore, if the grantee does not record their instrument of conveyance, (the deed) they may lose out against a subsequent Bona Fide Purchaser.  The grantee, by recording, gives constructive (or "record") notice to everyone.  Proper recording thereby prevents anyone from becoming a subsequent </a:t>
            </a:r>
            <a:r>
              <a:rPr lang="en-US" sz="1700" b="1" dirty="0" err="1" smtClean="0"/>
              <a:t>BFP</a:t>
            </a:r>
            <a:r>
              <a:rPr lang="en-US" sz="1700" b="1" dirty="0" smtClean="0"/>
              <a:t>.</a:t>
            </a:r>
          </a:p>
          <a:p>
            <a:pPr marL="609600" indent="-609600" eaLnBrk="1" hangingPunct="1">
              <a:lnSpc>
                <a:spcPct val="80000"/>
              </a:lnSpc>
              <a:buFont typeface="Wingdings" pitchFamily="2" charset="2"/>
              <a:buNone/>
              <a:defRPr/>
            </a:pPr>
            <a:endParaRPr lang="en-US" sz="1700" b="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2916">
                                            <p:txEl>
                                              <p:pRg st="2" end="2"/>
                                            </p:txEl>
                                          </p:spTgt>
                                        </p:tgtEl>
                                        <p:attrNameLst>
                                          <p:attrName>style.visibility</p:attrName>
                                        </p:attrNameLst>
                                      </p:cBhvr>
                                      <p:to>
                                        <p:strVal val="visible"/>
                                      </p:to>
                                    </p:set>
                                    <p:anim calcmode="lin" valueType="num">
                                      <p:cBhvr additive="base">
                                        <p:cTn id="7" dur="500" fill="hold"/>
                                        <p:tgtEl>
                                          <p:spTgt spid="42291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291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2916">
                                            <p:txEl>
                                              <p:pRg st="4" end="4"/>
                                            </p:txEl>
                                          </p:spTgt>
                                        </p:tgtEl>
                                        <p:attrNameLst>
                                          <p:attrName>style.visibility</p:attrName>
                                        </p:attrNameLst>
                                      </p:cBhvr>
                                      <p:to>
                                        <p:strVal val="visible"/>
                                      </p:to>
                                    </p:set>
                                    <p:anim calcmode="lin" valueType="num">
                                      <p:cBhvr additive="base">
                                        <p:cTn id="13" dur="500" fill="hold"/>
                                        <p:tgtEl>
                                          <p:spTgt spid="422916">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291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2916">
                                            <p:txEl>
                                              <p:pRg st="6" end="6"/>
                                            </p:txEl>
                                          </p:spTgt>
                                        </p:tgtEl>
                                        <p:attrNameLst>
                                          <p:attrName>style.visibility</p:attrName>
                                        </p:attrNameLst>
                                      </p:cBhvr>
                                      <p:to>
                                        <p:strVal val="visible"/>
                                      </p:to>
                                    </p:set>
                                    <p:anim calcmode="lin" valueType="num">
                                      <p:cBhvr additive="base">
                                        <p:cTn id="19" dur="500" fill="hold"/>
                                        <p:tgtEl>
                                          <p:spTgt spid="422916">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291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22916">
                                            <p:txEl>
                                              <p:pRg st="8" end="8"/>
                                            </p:txEl>
                                          </p:spTgt>
                                        </p:tgtEl>
                                        <p:attrNameLst>
                                          <p:attrName>style.visibility</p:attrName>
                                        </p:attrNameLst>
                                      </p:cBhvr>
                                      <p:to>
                                        <p:strVal val="visible"/>
                                      </p:to>
                                    </p:set>
                                    <p:anim calcmode="lin" valueType="num">
                                      <p:cBhvr additive="base">
                                        <p:cTn id="25" dur="500" fill="hold"/>
                                        <p:tgtEl>
                                          <p:spTgt spid="422916">
                                            <p:txEl>
                                              <p:pRg st="8" end="8"/>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2291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22916">
                                            <p:txEl>
                                              <p:pRg st="10" end="10"/>
                                            </p:txEl>
                                          </p:spTgt>
                                        </p:tgtEl>
                                        <p:attrNameLst>
                                          <p:attrName>style.visibility</p:attrName>
                                        </p:attrNameLst>
                                      </p:cBhvr>
                                      <p:to>
                                        <p:strVal val="visible"/>
                                      </p:to>
                                    </p:set>
                                    <p:anim calcmode="lin" valueType="num">
                                      <p:cBhvr additive="base">
                                        <p:cTn id="31" dur="500" fill="hold"/>
                                        <p:tgtEl>
                                          <p:spTgt spid="422916">
                                            <p:txEl>
                                              <p:pRg st="10" end="1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2291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291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4964" name="Rectangle 4"/>
          <p:cNvSpPr>
            <a:spLocks noGrp="1" noChangeArrowheads="1"/>
          </p:cNvSpPr>
          <p:nvPr>
            <p:ph type="body" idx="1"/>
          </p:nvPr>
        </p:nvSpPr>
        <p:spPr>
          <a:xfrm>
            <a:off x="228600" y="990600"/>
            <a:ext cx="8610600" cy="5410200"/>
          </a:xfrm>
        </p:spPr>
        <p:txBody>
          <a:bodyPr/>
          <a:lstStyle/>
          <a:p>
            <a:pPr marL="609600" indent="-609600" eaLnBrk="1" hangingPunct="1">
              <a:lnSpc>
                <a:spcPct val="95000"/>
              </a:lnSpc>
              <a:spcBef>
                <a:spcPts val="0"/>
              </a:spcBef>
              <a:buFontTx/>
              <a:buNone/>
              <a:defRPr/>
            </a:pPr>
            <a:r>
              <a:rPr lang="en-US" b="1" dirty="0" smtClean="0">
                <a:solidFill>
                  <a:srgbClr val="C00000"/>
                </a:solidFill>
              </a:rPr>
              <a:t>Transfers and Conveyances: </a:t>
            </a:r>
          </a:p>
          <a:p>
            <a:pPr marL="609600" indent="-609600" eaLnBrk="1" hangingPunct="1">
              <a:lnSpc>
                <a:spcPct val="95000"/>
              </a:lnSpc>
              <a:spcBef>
                <a:spcPts val="0"/>
              </a:spcBef>
              <a:buFontTx/>
              <a:buNone/>
              <a:defRPr/>
            </a:pPr>
            <a:r>
              <a:rPr lang="en-US" sz="2800" b="1" i="1" dirty="0" smtClean="0">
                <a:solidFill>
                  <a:srgbClr val="002060"/>
                </a:solidFill>
              </a:rPr>
              <a:t>Recording:</a:t>
            </a:r>
          </a:p>
          <a:p>
            <a:pPr marL="609600" indent="-609600" algn="just" eaLnBrk="1" hangingPunct="1">
              <a:lnSpc>
                <a:spcPct val="95000"/>
              </a:lnSpc>
              <a:spcBef>
                <a:spcPts val="0"/>
              </a:spcBef>
              <a:buFontTx/>
              <a:buNone/>
              <a:defRPr/>
            </a:pPr>
            <a:r>
              <a:rPr lang="en-US" sz="2400" b="1" dirty="0" smtClean="0">
                <a:solidFill>
                  <a:schemeClr val="accent2"/>
                </a:solidFill>
              </a:rPr>
              <a:t>	</a:t>
            </a:r>
            <a:r>
              <a:rPr lang="en-US" sz="2400" b="1" dirty="0" smtClean="0">
                <a:solidFill>
                  <a:schemeClr val="accent1">
                    <a:lumMod val="25000"/>
                  </a:schemeClr>
                </a:solidFill>
              </a:rPr>
              <a:t>Requirements for Recordation</a:t>
            </a:r>
          </a:p>
          <a:p>
            <a:pPr marL="609600" indent="-609600" algn="just" eaLnBrk="1" hangingPunct="1">
              <a:lnSpc>
                <a:spcPct val="95000"/>
              </a:lnSpc>
              <a:spcBef>
                <a:spcPts val="0"/>
              </a:spcBef>
              <a:buFontTx/>
              <a:buNone/>
              <a:defRPr/>
            </a:pPr>
            <a:r>
              <a:rPr lang="en-US" sz="600" b="1" dirty="0" smtClean="0">
                <a:solidFill>
                  <a:schemeClr val="accent2"/>
                </a:solidFill>
              </a:rPr>
              <a:t>	</a:t>
            </a:r>
          </a:p>
          <a:p>
            <a:pPr marL="609600" indent="-609600" algn="just" eaLnBrk="1" hangingPunct="1">
              <a:lnSpc>
                <a:spcPct val="95000"/>
              </a:lnSpc>
              <a:spcBef>
                <a:spcPts val="0"/>
              </a:spcBef>
              <a:buNone/>
              <a:defRPr/>
            </a:pPr>
            <a:r>
              <a:rPr lang="en-US" sz="1800" b="1" dirty="0" smtClean="0">
                <a:solidFill>
                  <a:srgbClr val="0033CC"/>
                </a:solidFill>
              </a:rPr>
              <a:t>1. What Can Be Recorded – Any Instrument Affecting an Interest in Land</a:t>
            </a:r>
          </a:p>
          <a:p>
            <a:pPr marL="609600" indent="-609600" algn="just" eaLnBrk="1" hangingPunct="1">
              <a:lnSpc>
                <a:spcPct val="95000"/>
              </a:lnSpc>
              <a:spcBef>
                <a:spcPts val="0"/>
              </a:spcBef>
              <a:buFontTx/>
              <a:buAutoNum type="arabicParenR"/>
              <a:defRPr/>
            </a:pPr>
            <a:endParaRPr lang="en-US" sz="500" b="1" dirty="0" smtClean="0">
              <a:solidFill>
                <a:schemeClr val="accent2"/>
              </a:solidFill>
            </a:endParaRPr>
          </a:p>
          <a:p>
            <a:pPr marL="609600" indent="-609600" algn="just" eaLnBrk="1" hangingPunct="1">
              <a:lnSpc>
                <a:spcPct val="95000"/>
              </a:lnSpc>
              <a:spcBef>
                <a:spcPts val="0"/>
              </a:spcBef>
              <a:buFontTx/>
              <a:buNone/>
              <a:defRPr/>
            </a:pPr>
            <a:r>
              <a:rPr lang="en-US" sz="1400" dirty="0" smtClean="0">
                <a:solidFill>
                  <a:schemeClr val="accent2"/>
                </a:solidFill>
              </a:rPr>
              <a:t>	</a:t>
            </a:r>
            <a:r>
              <a:rPr lang="en-US" sz="1700" b="1" dirty="0" smtClean="0"/>
              <a:t>Practically every kind of </a:t>
            </a:r>
            <a:r>
              <a:rPr lang="en-US" sz="1700" b="1" i="1" dirty="0" smtClean="0"/>
              <a:t>deed, mortgage, contract to convey, </a:t>
            </a:r>
            <a:r>
              <a:rPr lang="en-US" sz="1700" b="1" dirty="0" smtClean="0"/>
              <a:t>or other instrument creating or affecting an interest in land can be recorded. </a:t>
            </a:r>
          </a:p>
          <a:p>
            <a:pPr marL="609600" indent="-609600" algn="just" eaLnBrk="1" hangingPunct="1">
              <a:lnSpc>
                <a:spcPct val="95000"/>
              </a:lnSpc>
              <a:spcBef>
                <a:spcPts val="0"/>
              </a:spcBef>
              <a:buFontTx/>
              <a:buNone/>
              <a:defRPr/>
            </a:pPr>
            <a:r>
              <a:rPr lang="en-US" sz="500" b="1" i="1" dirty="0" smtClean="0">
                <a:solidFill>
                  <a:schemeClr val="accent2"/>
                </a:solidFill>
              </a:rPr>
              <a:t>	</a:t>
            </a:r>
          </a:p>
          <a:p>
            <a:pPr marL="609600" indent="-609600" algn="just" eaLnBrk="1" hangingPunct="1">
              <a:lnSpc>
                <a:spcPct val="95000"/>
              </a:lnSpc>
              <a:spcBef>
                <a:spcPts val="0"/>
              </a:spcBef>
              <a:buFontTx/>
              <a:buNone/>
              <a:defRPr/>
            </a:pPr>
            <a:r>
              <a:rPr lang="en-US" sz="1700" b="1" i="1" dirty="0" smtClean="0">
                <a:solidFill>
                  <a:schemeClr val="accent2"/>
                </a:solidFill>
              </a:rPr>
              <a:t>	</a:t>
            </a:r>
            <a:r>
              <a:rPr lang="en-US" sz="1700" b="1" i="1" dirty="0" smtClean="0"/>
              <a:t>It should be noted: </a:t>
            </a:r>
            <a:r>
              <a:rPr lang="en-US" sz="1700" b="1" dirty="0" smtClean="0"/>
              <a:t>A judgment or decree affecting title to property can also be recorded. Moreover, even before judgment, where a </a:t>
            </a:r>
            <a:r>
              <a:rPr lang="en-US" sz="1700" b="1" i="1" dirty="0" smtClean="0"/>
              <a:t>lawsuit is pending that may affect title </a:t>
            </a:r>
            <a:r>
              <a:rPr lang="en-US" sz="1700" b="1" dirty="0" smtClean="0"/>
              <a:t>to property, any party to the action can record a </a:t>
            </a:r>
            <a:r>
              <a:rPr lang="en-US" sz="1700" b="1" i="1" dirty="0" err="1" smtClean="0"/>
              <a:t>lispendens</a:t>
            </a:r>
            <a:r>
              <a:rPr lang="en-US" sz="1700" b="1" i="1" dirty="0" smtClean="0"/>
              <a:t> </a:t>
            </a:r>
            <a:r>
              <a:rPr lang="en-US" sz="1700" b="1" dirty="0" smtClean="0"/>
              <a:t>(notice of pending action), which will effectively put third parties on notice of all claims pending in the lawsuit.</a:t>
            </a:r>
          </a:p>
          <a:p>
            <a:pPr marL="609600" indent="-609600" algn="just" eaLnBrk="1" hangingPunct="1">
              <a:lnSpc>
                <a:spcPct val="95000"/>
              </a:lnSpc>
              <a:spcBef>
                <a:spcPts val="0"/>
              </a:spcBef>
              <a:buFontTx/>
              <a:buNone/>
              <a:defRPr/>
            </a:pPr>
            <a:endParaRPr lang="en-US" sz="600" dirty="0" smtClean="0">
              <a:solidFill>
                <a:srgbClr val="0033CC"/>
              </a:solidFill>
            </a:endParaRPr>
          </a:p>
          <a:p>
            <a:pPr marL="609600" indent="-609600" algn="just" eaLnBrk="1" hangingPunct="1">
              <a:lnSpc>
                <a:spcPct val="95000"/>
              </a:lnSpc>
              <a:spcBef>
                <a:spcPts val="0"/>
              </a:spcBef>
              <a:buFontTx/>
              <a:buNone/>
              <a:defRPr/>
            </a:pPr>
            <a:r>
              <a:rPr lang="en-US" sz="1800" b="1" dirty="0" smtClean="0">
                <a:solidFill>
                  <a:srgbClr val="0033CC"/>
                </a:solidFill>
              </a:rPr>
              <a:t>2. Grantor Must Acknowledge Deed</a:t>
            </a:r>
          </a:p>
          <a:p>
            <a:pPr marL="609600" indent="-609600" algn="just" eaLnBrk="1" hangingPunct="1">
              <a:lnSpc>
                <a:spcPct val="95000"/>
              </a:lnSpc>
              <a:spcBef>
                <a:spcPts val="0"/>
              </a:spcBef>
              <a:buFontTx/>
              <a:buNone/>
              <a:defRPr/>
            </a:pPr>
            <a:endParaRPr lang="en-US" sz="1000" dirty="0" smtClean="0">
              <a:solidFill>
                <a:schemeClr val="accent2"/>
              </a:solidFill>
            </a:endParaRPr>
          </a:p>
          <a:p>
            <a:pPr marL="609600" indent="-609600" algn="just" eaLnBrk="1" hangingPunct="1">
              <a:lnSpc>
                <a:spcPct val="95000"/>
              </a:lnSpc>
              <a:spcBef>
                <a:spcPts val="0"/>
              </a:spcBef>
              <a:buFontTx/>
              <a:buNone/>
              <a:defRPr/>
            </a:pPr>
            <a:r>
              <a:rPr lang="en-US" sz="1400" dirty="0" smtClean="0">
                <a:solidFill>
                  <a:schemeClr val="accent2"/>
                </a:solidFill>
              </a:rPr>
              <a:t>	</a:t>
            </a:r>
            <a:r>
              <a:rPr lang="en-US" sz="1700" b="1" dirty="0" smtClean="0"/>
              <a:t>Most recording statutes provide that, in order to be recorded, a deed must be acknowledged by the grantor before a notary public. </a:t>
            </a:r>
          </a:p>
          <a:p>
            <a:pPr marL="609600" indent="-609600" algn="just" eaLnBrk="1" hangingPunct="1">
              <a:lnSpc>
                <a:spcPct val="95000"/>
              </a:lnSpc>
              <a:spcBef>
                <a:spcPts val="0"/>
              </a:spcBef>
              <a:buFontTx/>
              <a:buNone/>
              <a:defRPr/>
            </a:pPr>
            <a:endParaRPr lang="en-US" sz="1000" b="1" dirty="0" smtClean="0"/>
          </a:p>
          <a:p>
            <a:pPr marL="609600" indent="-609600" algn="just" eaLnBrk="1" hangingPunct="1">
              <a:lnSpc>
                <a:spcPct val="95000"/>
              </a:lnSpc>
              <a:spcBef>
                <a:spcPts val="0"/>
              </a:spcBef>
              <a:buFontTx/>
              <a:buNone/>
              <a:defRPr/>
            </a:pPr>
            <a:r>
              <a:rPr lang="en-US" sz="1700" b="1" dirty="0" smtClean="0"/>
              <a:t>	This requirement offers some protection against forgery. Problems may arise if the recorder records a deed that has not been acknowledged or has been improperly acknowledged.</a:t>
            </a:r>
          </a:p>
          <a:p>
            <a:pPr marL="609600" indent="-609600" algn="just" eaLnBrk="1" hangingPunct="1">
              <a:lnSpc>
                <a:spcPct val="70000"/>
              </a:lnSpc>
              <a:buFontTx/>
              <a:buNone/>
              <a:defRPr/>
            </a:pPr>
            <a:endParaRPr lang="en-US" sz="600" b="1" dirty="0" smtClean="0">
              <a:solidFill>
                <a:schemeClr val="accent2"/>
              </a:solidFill>
            </a:endParaRPr>
          </a:p>
          <a:p>
            <a:pPr marL="609600" indent="-609600" algn="just" eaLnBrk="1" hangingPunct="1">
              <a:lnSpc>
                <a:spcPct val="70000"/>
              </a:lnSpc>
              <a:buFontTx/>
              <a:buNone/>
              <a:defRPr/>
            </a:pPr>
            <a:r>
              <a:rPr lang="en-US" sz="1400" b="1" dirty="0" smtClean="0">
                <a:solidFill>
                  <a:schemeClr val="accent2"/>
                </a:solidFill>
              </a:rPr>
              <a:t>	</a:t>
            </a:r>
            <a:endParaRPr lang="en-US" sz="1400"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4964">
                                            <p:txEl>
                                              <p:pRg st="0" end="0"/>
                                            </p:txEl>
                                          </p:spTgt>
                                        </p:tgtEl>
                                        <p:attrNameLst>
                                          <p:attrName>style.visibility</p:attrName>
                                        </p:attrNameLst>
                                      </p:cBhvr>
                                      <p:to>
                                        <p:strVal val="visible"/>
                                      </p:to>
                                    </p:set>
                                    <p:anim calcmode="lin" valueType="num">
                                      <p:cBhvr additive="base">
                                        <p:cTn id="7" dur="500" fill="hold"/>
                                        <p:tgtEl>
                                          <p:spTgt spid="4249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49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4964">
                                            <p:txEl>
                                              <p:pRg st="1" end="1"/>
                                            </p:txEl>
                                          </p:spTgt>
                                        </p:tgtEl>
                                        <p:attrNameLst>
                                          <p:attrName>style.visibility</p:attrName>
                                        </p:attrNameLst>
                                      </p:cBhvr>
                                      <p:to>
                                        <p:strVal val="visible"/>
                                      </p:to>
                                    </p:set>
                                    <p:anim calcmode="lin" valueType="num">
                                      <p:cBhvr additive="base">
                                        <p:cTn id="13" dur="500" fill="hold"/>
                                        <p:tgtEl>
                                          <p:spTgt spid="4249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49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4"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4964" name="Rectangle 4"/>
          <p:cNvSpPr>
            <a:spLocks noGrp="1" noChangeArrowheads="1"/>
          </p:cNvSpPr>
          <p:nvPr>
            <p:ph type="body" idx="1"/>
          </p:nvPr>
        </p:nvSpPr>
        <p:spPr>
          <a:xfrm>
            <a:off x="381000" y="1371600"/>
            <a:ext cx="8610600" cy="5029200"/>
          </a:xfrm>
        </p:spPr>
        <p:txBody>
          <a:bodyPr/>
          <a:lstStyle/>
          <a:p>
            <a:pPr marL="609600" indent="-609600" eaLnBrk="1" hangingPunct="1">
              <a:lnSpc>
                <a:spcPct val="70000"/>
              </a:lnSpc>
              <a:buFontTx/>
              <a:buNone/>
              <a:defRPr/>
            </a:pPr>
            <a:r>
              <a:rPr lang="en-US" b="1" dirty="0" smtClean="0">
                <a:solidFill>
                  <a:srgbClr val="C00000"/>
                </a:solidFill>
              </a:rPr>
              <a:t>Transfers and Conveyances: </a:t>
            </a:r>
          </a:p>
          <a:p>
            <a:pPr marL="609600" indent="-609600" eaLnBrk="1" hangingPunct="1">
              <a:lnSpc>
                <a:spcPct val="70000"/>
              </a:lnSpc>
              <a:buFontTx/>
              <a:buNone/>
              <a:defRPr/>
            </a:pPr>
            <a:r>
              <a:rPr lang="en-US" sz="2800" b="1" i="1" dirty="0" smtClean="0">
                <a:solidFill>
                  <a:schemeClr val="hlink"/>
                </a:solidFill>
              </a:rPr>
              <a:t>Recording:</a:t>
            </a:r>
            <a:endParaRPr lang="en-US" sz="2800" b="1" i="1" dirty="0" smtClean="0">
              <a:solidFill>
                <a:schemeClr val="accent1">
                  <a:lumMod val="25000"/>
                </a:schemeClr>
              </a:solidFill>
            </a:endParaRPr>
          </a:p>
          <a:p>
            <a:pPr marL="609600" indent="-609600" algn="just" eaLnBrk="1" hangingPunct="1">
              <a:lnSpc>
                <a:spcPct val="70000"/>
              </a:lnSpc>
              <a:buFontTx/>
              <a:buNone/>
              <a:defRPr/>
            </a:pPr>
            <a:r>
              <a:rPr lang="en-US" sz="2400" b="1" dirty="0" smtClean="0">
                <a:solidFill>
                  <a:schemeClr val="accent2"/>
                </a:solidFill>
              </a:rPr>
              <a:t>	</a:t>
            </a:r>
            <a:r>
              <a:rPr lang="en-US" sz="2400" b="1" dirty="0" smtClean="0">
                <a:solidFill>
                  <a:schemeClr val="accent1">
                    <a:lumMod val="25000"/>
                  </a:schemeClr>
                </a:solidFill>
              </a:rPr>
              <a:t>Requirements for Recordation</a:t>
            </a:r>
          </a:p>
          <a:p>
            <a:pPr marL="609600" indent="-609600" algn="just" eaLnBrk="1" hangingPunct="1">
              <a:lnSpc>
                <a:spcPct val="70000"/>
              </a:lnSpc>
              <a:buFontTx/>
              <a:buNone/>
              <a:defRPr/>
            </a:pPr>
            <a:r>
              <a:rPr lang="en-US" sz="600" b="1" dirty="0" smtClean="0">
                <a:solidFill>
                  <a:schemeClr val="accent2"/>
                </a:solidFill>
              </a:rPr>
              <a:t>	</a:t>
            </a:r>
          </a:p>
          <a:p>
            <a:pPr marL="609600" indent="-609600" algn="just" eaLnBrk="1" hangingPunct="1">
              <a:lnSpc>
                <a:spcPct val="70000"/>
              </a:lnSpc>
              <a:buFontTx/>
              <a:buNone/>
              <a:defRPr/>
            </a:pPr>
            <a:r>
              <a:rPr lang="en-US" sz="1400" b="1" dirty="0" smtClean="0">
                <a:solidFill>
                  <a:schemeClr val="accent2"/>
                </a:solidFill>
              </a:rPr>
              <a:t>1) What Can Be Recorded – Any Instrument Affecting an Interest in Land</a:t>
            </a:r>
          </a:p>
          <a:p>
            <a:pPr marL="609600" indent="-609600" algn="just" eaLnBrk="1" hangingPunct="1">
              <a:lnSpc>
                <a:spcPct val="70000"/>
              </a:lnSpc>
              <a:buFontTx/>
              <a:buNone/>
              <a:defRPr/>
            </a:pPr>
            <a:r>
              <a:rPr lang="en-US" sz="1400" dirty="0" smtClean="0">
                <a:solidFill>
                  <a:schemeClr val="accent2"/>
                </a:solidFill>
              </a:rPr>
              <a:t>	Practically every kind of </a:t>
            </a:r>
            <a:r>
              <a:rPr lang="en-US" sz="1400" b="1" i="1" dirty="0" smtClean="0">
                <a:solidFill>
                  <a:schemeClr val="accent2"/>
                </a:solidFill>
              </a:rPr>
              <a:t>deed, mortgage, contract to convey, </a:t>
            </a:r>
            <a:r>
              <a:rPr lang="en-US" sz="1400" dirty="0" smtClean="0">
                <a:solidFill>
                  <a:schemeClr val="accent2"/>
                </a:solidFill>
              </a:rPr>
              <a:t>or other instrument creating or affecting an interest in land can be recorded. </a:t>
            </a:r>
          </a:p>
          <a:p>
            <a:pPr marL="609600" indent="-609600" algn="just" eaLnBrk="1" hangingPunct="1">
              <a:lnSpc>
                <a:spcPct val="70000"/>
              </a:lnSpc>
              <a:buFontTx/>
              <a:buNone/>
              <a:defRPr/>
            </a:pPr>
            <a:r>
              <a:rPr lang="en-US" sz="1400" b="1" i="1" dirty="0" smtClean="0">
                <a:solidFill>
                  <a:schemeClr val="accent2"/>
                </a:solidFill>
              </a:rPr>
              <a:t>	It should be noted: </a:t>
            </a:r>
            <a:r>
              <a:rPr lang="en-US" sz="1400" dirty="0" smtClean="0">
                <a:solidFill>
                  <a:schemeClr val="accent2"/>
                </a:solidFill>
              </a:rPr>
              <a:t>A judgment or decree affecting title to property can also be recorded. Moreover, even before judgment, where a </a:t>
            </a:r>
            <a:r>
              <a:rPr lang="en-US" sz="1400" b="1" i="1" dirty="0" smtClean="0">
                <a:solidFill>
                  <a:schemeClr val="accent2"/>
                </a:solidFill>
              </a:rPr>
              <a:t>lawsuit is pending that may affect title </a:t>
            </a:r>
            <a:r>
              <a:rPr lang="en-US" sz="1400" dirty="0" smtClean="0">
                <a:solidFill>
                  <a:schemeClr val="accent2"/>
                </a:solidFill>
              </a:rPr>
              <a:t>to property, any party to the action can record a </a:t>
            </a:r>
            <a:r>
              <a:rPr lang="en-US" sz="1400" b="1" i="1" dirty="0" err="1" smtClean="0">
                <a:solidFill>
                  <a:schemeClr val="accent2"/>
                </a:solidFill>
              </a:rPr>
              <a:t>lispendens</a:t>
            </a:r>
            <a:r>
              <a:rPr lang="en-US" sz="1400" b="1" i="1" dirty="0" smtClean="0">
                <a:solidFill>
                  <a:schemeClr val="accent2"/>
                </a:solidFill>
              </a:rPr>
              <a:t> </a:t>
            </a:r>
            <a:r>
              <a:rPr lang="en-US" sz="1400" dirty="0" smtClean="0">
                <a:solidFill>
                  <a:schemeClr val="accent2"/>
                </a:solidFill>
              </a:rPr>
              <a:t>(notice of pending action), which will effectively put third parties on notice of all claims pending in the lawsuit.</a:t>
            </a:r>
          </a:p>
          <a:p>
            <a:pPr marL="609600" indent="-609600" algn="just" eaLnBrk="1" hangingPunct="1">
              <a:lnSpc>
                <a:spcPct val="70000"/>
              </a:lnSpc>
              <a:buFontTx/>
              <a:buNone/>
              <a:defRPr/>
            </a:pPr>
            <a:endParaRPr lang="en-US" sz="600" dirty="0" smtClean="0">
              <a:solidFill>
                <a:schemeClr val="accent2"/>
              </a:solidFill>
            </a:endParaRPr>
          </a:p>
          <a:p>
            <a:pPr marL="609600" indent="-609600" algn="just" eaLnBrk="1" hangingPunct="1">
              <a:lnSpc>
                <a:spcPct val="70000"/>
              </a:lnSpc>
              <a:buFontTx/>
              <a:buNone/>
              <a:defRPr/>
            </a:pPr>
            <a:r>
              <a:rPr lang="en-US" sz="1400" b="1" dirty="0" smtClean="0">
                <a:solidFill>
                  <a:schemeClr val="accent2"/>
                </a:solidFill>
              </a:rPr>
              <a:t>2) Grantor Must Acknowledge Deed</a:t>
            </a:r>
          </a:p>
          <a:p>
            <a:pPr marL="609600" indent="-609600" algn="just" eaLnBrk="1" hangingPunct="1">
              <a:lnSpc>
                <a:spcPct val="70000"/>
              </a:lnSpc>
              <a:buFontTx/>
              <a:buNone/>
              <a:defRPr/>
            </a:pPr>
            <a:r>
              <a:rPr lang="en-US" sz="1400" dirty="0" smtClean="0">
                <a:solidFill>
                  <a:schemeClr val="accent2"/>
                </a:solidFill>
              </a:rPr>
              <a:t>	Most recording statutes provide that, in order to be recorded, a deed must be acknowledged by the grantor before a notary public. This requirement offers some protection against forgery. Problems may arise if the recorder records a deed that has not been acknowledged or has been improperly acknowledged.</a:t>
            </a:r>
          </a:p>
          <a:p>
            <a:pPr marL="609600" indent="-609600" algn="just" eaLnBrk="1" hangingPunct="1">
              <a:lnSpc>
                <a:spcPct val="70000"/>
              </a:lnSpc>
              <a:buFontTx/>
              <a:buNone/>
              <a:defRPr/>
            </a:pPr>
            <a:endParaRPr lang="en-US" sz="600" b="1" dirty="0" smtClean="0">
              <a:solidFill>
                <a:schemeClr val="accent2"/>
              </a:solidFill>
            </a:endParaRPr>
          </a:p>
          <a:p>
            <a:pPr marL="609600" indent="-609600" algn="just" eaLnBrk="1" hangingPunct="1">
              <a:lnSpc>
                <a:spcPct val="70000"/>
              </a:lnSpc>
              <a:buFontTx/>
              <a:buNone/>
              <a:defRPr/>
            </a:pPr>
            <a:r>
              <a:rPr lang="en-US" sz="1400" b="1" dirty="0" smtClean="0">
                <a:solidFill>
                  <a:schemeClr val="accent2"/>
                </a:solidFill>
              </a:rPr>
              <a:t>	</a:t>
            </a:r>
            <a:r>
              <a:rPr lang="en-US" sz="2400" b="1" dirty="0" smtClean="0">
                <a:solidFill>
                  <a:schemeClr val="accent1">
                    <a:lumMod val="25000"/>
                  </a:schemeClr>
                </a:solidFill>
              </a:rPr>
              <a:t>Mechanics of Recording</a:t>
            </a:r>
          </a:p>
          <a:p>
            <a:pPr marL="609600" indent="-609600" algn="just" eaLnBrk="1" hangingPunct="1">
              <a:lnSpc>
                <a:spcPct val="70000"/>
              </a:lnSpc>
              <a:buFontTx/>
              <a:buNone/>
              <a:defRPr/>
            </a:pPr>
            <a:endParaRPr lang="en-US" sz="600" b="1" dirty="0" smtClean="0">
              <a:solidFill>
                <a:schemeClr val="accent2"/>
              </a:solidFill>
            </a:endParaRPr>
          </a:p>
          <a:p>
            <a:pPr marL="609600" indent="-609600" algn="just" eaLnBrk="1" hangingPunct="1">
              <a:lnSpc>
                <a:spcPct val="70000"/>
              </a:lnSpc>
              <a:buFontTx/>
              <a:buNone/>
              <a:defRPr/>
            </a:pPr>
            <a:r>
              <a:rPr lang="en-US" sz="1400" b="1" dirty="0" smtClean="0">
                <a:solidFill>
                  <a:schemeClr val="accent2"/>
                </a:solidFill>
              </a:rPr>
              <a:t>1) Filing Copy</a:t>
            </a:r>
          </a:p>
          <a:p>
            <a:pPr marL="609600" indent="-609600" algn="just" eaLnBrk="1" hangingPunct="1">
              <a:lnSpc>
                <a:spcPct val="70000"/>
              </a:lnSpc>
              <a:buFontTx/>
              <a:buNone/>
              <a:defRPr/>
            </a:pPr>
            <a:r>
              <a:rPr lang="en-US" sz="1400" dirty="0" smtClean="0">
                <a:solidFill>
                  <a:schemeClr val="accent2"/>
                </a:solidFill>
              </a:rPr>
              <a:t>	The grantee or her agent normally presents the deed to the county recorder, who photographs it and files the copy in the official records. These records are kept chronologically.</a:t>
            </a:r>
          </a:p>
          <a:p>
            <a:pPr marL="609600" indent="-609600" algn="just" eaLnBrk="1" hangingPunct="1">
              <a:lnSpc>
                <a:spcPct val="70000"/>
              </a:lnSpc>
              <a:buFontTx/>
              <a:buNone/>
              <a:defRPr/>
            </a:pPr>
            <a:endParaRPr lang="en-US" sz="600" b="1" dirty="0" smtClean="0">
              <a:solidFill>
                <a:schemeClr val="accent2"/>
              </a:solidFill>
            </a:endParaRPr>
          </a:p>
          <a:p>
            <a:pPr marL="609600" indent="-609600" algn="just" eaLnBrk="1" hangingPunct="1">
              <a:lnSpc>
                <a:spcPct val="70000"/>
              </a:lnSpc>
              <a:buFontTx/>
              <a:buNone/>
              <a:defRPr/>
            </a:pPr>
            <a:r>
              <a:rPr lang="en-US" sz="1400" b="1" dirty="0" smtClean="0">
                <a:solidFill>
                  <a:schemeClr val="accent2"/>
                </a:solidFill>
              </a:rPr>
              <a:t>2) Indexing</a:t>
            </a:r>
          </a:p>
          <a:p>
            <a:pPr marL="609600" indent="-609600" algn="just" eaLnBrk="1" hangingPunct="1">
              <a:lnSpc>
                <a:spcPct val="70000"/>
              </a:lnSpc>
              <a:buFontTx/>
              <a:buNone/>
              <a:defRPr/>
            </a:pPr>
            <a:r>
              <a:rPr lang="en-US" sz="1400" dirty="0" smtClean="0">
                <a:solidFill>
                  <a:schemeClr val="accent2"/>
                </a:solidFill>
              </a:rPr>
              <a:t>	The recorder also indexes the deed to permit title searches. The usual indexes are the grantor-grantee and grantee-grantor indexes, which are arranged by reference</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4964">
                                            <p:txEl>
                                              <p:pRg st="0" end="0"/>
                                            </p:txEl>
                                          </p:spTgt>
                                        </p:tgtEl>
                                        <p:attrNameLst>
                                          <p:attrName>style.visibility</p:attrName>
                                        </p:attrNameLst>
                                      </p:cBhvr>
                                      <p:to>
                                        <p:strVal val="visible"/>
                                      </p:to>
                                    </p:set>
                                    <p:anim calcmode="lin" valueType="num">
                                      <p:cBhvr additive="base">
                                        <p:cTn id="7" dur="500" fill="hold"/>
                                        <p:tgtEl>
                                          <p:spTgt spid="4249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49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4964">
                                            <p:txEl>
                                              <p:pRg st="1" end="1"/>
                                            </p:txEl>
                                          </p:spTgt>
                                        </p:tgtEl>
                                        <p:attrNameLst>
                                          <p:attrName>style.visibility</p:attrName>
                                        </p:attrNameLst>
                                      </p:cBhvr>
                                      <p:to>
                                        <p:strVal val="visible"/>
                                      </p:to>
                                    </p:set>
                                    <p:anim calcmode="lin" valueType="num">
                                      <p:cBhvr additive="base">
                                        <p:cTn id="13" dur="500" fill="hold"/>
                                        <p:tgtEl>
                                          <p:spTgt spid="4249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49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4"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ChangeArrowheads="1"/>
          </p:cNvSpPr>
          <p:nvPr/>
        </p:nvSpPr>
        <p:spPr bwMode="auto">
          <a:xfrm>
            <a:off x="381000" y="1752600"/>
            <a:ext cx="8229600" cy="4724400"/>
          </a:xfrm>
          <a:prstGeom prst="rect">
            <a:avLst/>
          </a:prstGeom>
          <a:noFill/>
          <a:ln w="9525">
            <a:noFill/>
            <a:miter lim="800000"/>
            <a:headEnd/>
            <a:tailEnd/>
          </a:ln>
          <a:effectLst/>
        </p:spPr>
        <p:txBody>
          <a:bodyPr/>
          <a:lstStyle/>
          <a:p>
            <a:pPr marL="609600" indent="-609600">
              <a:lnSpc>
                <a:spcPct val="70000"/>
              </a:lnSpc>
              <a:defRPr/>
            </a:pPr>
            <a:r>
              <a:rPr lang="en-US" sz="4000" b="1" dirty="0">
                <a:solidFill>
                  <a:srgbClr val="C00000"/>
                </a:solidFill>
              </a:rPr>
              <a:t>Transfers of Real Property</a:t>
            </a:r>
          </a:p>
          <a:p>
            <a:pPr marL="609600" indent="-609600">
              <a:lnSpc>
                <a:spcPct val="70000"/>
              </a:lnSpc>
              <a:defRPr/>
            </a:pPr>
            <a:endParaRPr lang="en-US" sz="600" b="1" i="1" dirty="0">
              <a:solidFill>
                <a:schemeClr val="hlink"/>
              </a:solidFill>
            </a:endParaRPr>
          </a:p>
          <a:p>
            <a:pPr marL="609600" indent="-609600">
              <a:lnSpc>
                <a:spcPct val="70000"/>
              </a:lnSpc>
              <a:defRPr/>
            </a:pPr>
            <a:r>
              <a:rPr lang="en-US" sz="3600" b="1" i="1" dirty="0">
                <a:solidFill>
                  <a:schemeClr val="hlink"/>
                </a:solidFill>
              </a:rPr>
              <a:t>	Conveyance Exercise:</a:t>
            </a:r>
            <a:endParaRPr lang="en-US" sz="3600" b="1" i="1" dirty="0">
              <a:solidFill>
                <a:schemeClr val="accent1">
                  <a:lumMod val="25000"/>
                </a:schemeClr>
              </a:solidFill>
            </a:endParaRPr>
          </a:p>
          <a:p>
            <a:pPr marL="342900" indent="-342900">
              <a:spcBef>
                <a:spcPct val="20000"/>
              </a:spcBef>
              <a:defRPr/>
            </a:pPr>
            <a:r>
              <a:rPr lang="en-US" sz="2400" dirty="0">
                <a:solidFill>
                  <a:srgbClr val="0033CC"/>
                </a:solidFill>
              </a:rPr>
              <a:t>	  </a:t>
            </a:r>
            <a:r>
              <a:rPr lang="en-US" sz="3600" b="1" dirty="0"/>
              <a:t>Who Wants To Be A Home Owner</a:t>
            </a:r>
          </a:p>
        </p:txBody>
      </p:sp>
      <p:pic>
        <p:nvPicPr>
          <p:cNvPr id="62468" name="Picture 7" descr="Home"/>
          <p:cNvPicPr>
            <a:picLocks noChangeAspect="1" noChangeArrowheads="1"/>
          </p:cNvPicPr>
          <p:nvPr/>
        </p:nvPicPr>
        <p:blipFill>
          <a:blip r:embed="rId3" cstate="print"/>
          <a:srcRect/>
          <a:stretch>
            <a:fillRect/>
          </a:stretch>
        </p:blipFill>
        <p:spPr bwMode="auto">
          <a:xfrm>
            <a:off x="3048000" y="3429000"/>
            <a:ext cx="2895600" cy="2879725"/>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9F8A6F74-B641-430D-924D-C74A73CC2067}"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371600"/>
            <a:ext cx="8229600" cy="3657600"/>
          </a:xfrm>
          <a:prstGeom prst="rect">
            <a:avLst/>
          </a:prstGeom>
          <a:noFill/>
          <a:ln w="9525">
            <a:noFill/>
            <a:miter lim="800000"/>
            <a:headEnd/>
            <a:tailEnd/>
          </a:ln>
        </p:spPr>
        <p:txBody>
          <a:bodyPr/>
          <a:lstStyle/>
          <a:p>
            <a:pPr marL="342900" indent="-342900">
              <a:spcBef>
                <a:spcPct val="20000"/>
              </a:spcBef>
              <a:buFontTx/>
              <a:buChar char="•"/>
            </a:pPr>
            <a:r>
              <a:rPr lang="en-US" sz="2400" dirty="0">
                <a:solidFill>
                  <a:srgbClr val="0033CC"/>
                </a:solidFill>
              </a:rPr>
              <a:t>Bonus Questions of the Day</a:t>
            </a:r>
          </a:p>
          <a:p>
            <a:pPr marL="342900" indent="-342900">
              <a:spcBef>
                <a:spcPct val="20000"/>
              </a:spcBef>
            </a:pPr>
            <a:r>
              <a:rPr lang="en-US" sz="2400" dirty="0">
                <a:solidFill>
                  <a:srgbClr val="0033CC"/>
                </a:solidFill>
              </a:rPr>
              <a:t>	For next time – Read Assignments for Classes </a:t>
            </a:r>
            <a:r>
              <a:rPr lang="en-US" sz="2400" dirty="0" smtClean="0">
                <a:solidFill>
                  <a:srgbClr val="0033CC"/>
                </a:solidFill>
              </a:rPr>
              <a:t>One </a:t>
            </a:r>
            <a:r>
              <a:rPr lang="en-US" sz="2400" dirty="0">
                <a:solidFill>
                  <a:srgbClr val="0033CC"/>
                </a:solidFill>
              </a:rPr>
              <a:t>to Twelve on the Webpage. </a:t>
            </a:r>
          </a:p>
          <a:p>
            <a:pPr marL="342900" indent="-342900">
              <a:spcBef>
                <a:spcPct val="20000"/>
              </a:spcBef>
              <a:buFontTx/>
              <a:buChar char="•"/>
            </a:pPr>
            <a:r>
              <a:rPr lang="en-US" sz="2400" dirty="0">
                <a:solidFill>
                  <a:srgbClr val="0033CC"/>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9F8A6F74-B641-430D-924D-C74A73CC2067}" type="slidenum">
              <a:rPr lang="en-US" smtClean="0"/>
              <a:pPr>
                <a:defRPr/>
              </a:pPr>
              <a:t>25</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5" name="TextBox 4"/>
          <p:cNvSpPr txBox="1"/>
          <p:nvPr/>
        </p:nvSpPr>
        <p:spPr>
          <a:xfrm>
            <a:off x="685800" y="1905000"/>
            <a:ext cx="7696200" cy="3780009"/>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smtClean="0">
                <a:solidFill>
                  <a:srgbClr val="C00000"/>
                </a:solidFill>
              </a:rPr>
              <a:t>Tonight We Will Speak About:</a:t>
            </a:r>
            <a:endParaRPr lang="en-US" sz="3600" b="1" i="1" dirty="0">
              <a:solidFill>
                <a:srgbClr val="C00000"/>
              </a:solidFill>
            </a:endParaRP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sz="2400" dirty="0" smtClean="0">
              <a:solidFill>
                <a:srgbClr val="0033CC"/>
              </a:solidFill>
            </a:endParaRPr>
          </a:p>
          <a:p>
            <a:pPr marL="342900" indent="-342900">
              <a:lnSpc>
                <a:spcPct val="80000"/>
              </a:lnSpc>
              <a:spcBef>
                <a:spcPts val="100"/>
              </a:spcBef>
              <a:defRPr/>
            </a:pPr>
            <a:r>
              <a:rPr lang="en-US" sz="2400" dirty="0">
                <a:solidFill>
                  <a:srgbClr val="0033CC"/>
                </a:solidFill>
              </a:rPr>
              <a:t>	</a:t>
            </a:r>
            <a:r>
              <a:rPr lang="en-US" sz="2400" b="1" i="1" dirty="0" smtClean="0">
                <a:solidFill>
                  <a:schemeClr val="accent1">
                    <a:lumMod val="25000"/>
                  </a:schemeClr>
                </a:solidFill>
              </a:rPr>
              <a:t>- Conveyances</a:t>
            </a:r>
            <a:endParaRPr lang="en-US" sz="2400" b="1" i="1" dirty="0">
              <a:solidFill>
                <a:schemeClr val="accent1">
                  <a:lumMod val="25000"/>
                </a:schemeClr>
              </a:solidFill>
            </a:endParaRPr>
          </a:p>
          <a:p>
            <a:pPr>
              <a:lnSpc>
                <a:spcPct val="80000"/>
              </a:lnSpc>
              <a:spcBef>
                <a:spcPts val="100"/>
              </a:spcBef>
              <a:defRPr/>
            </a:pPr>
            <a:endParaRPr lang="en-US" sz="2000" dirty="0" smtClean="0">
              <a:solidFill>
                <a:srgbClr val="0033CC"/>
              </a:solidFill>
            </a:endParaRPr>
          </a:p>
          <a:p>
            <a:pPr>
              <a:lnSpc>
                <a:spcPct val="80000"/>
              </a:lnSpc>
              <a:spcBef>
                <a:spcPts val="100"/>
              </a:spcBef>
              <a:defRPr/>
            </a:pPr>
            <a:r>
              <a:rPr lang="en-US" sz="2000" dirty="0" smtClean="0">
                <a:solidFill>
                  <a:srgbClr val="0033CC"/>
                </a:solidFill>
              </a:rPr>
              <a:t>              </a:t>
            </a:r>
            <a:r>
              <a:rPr lang="en-US" sz="2000" b="1" i="1" dirty="0" smtClean="0">
                <a:solidFill>
                  <a:srgbClr val="C00000"/>
                </a:solidFill>
              </a:rPr>
              <a:t>- CMDR</a:t>
            </a:r>
          </a:p>
          <a:p>
            <a:pPr>
              <a:lnSpc>
                <a:spcPct val="80000"/>
              </a:lnSpc>
              <a:spcBef>
                <a:spcPts val="100"/>
              </a:spcBef>
              <a:defRPr/>
            </a:pPr>
            <a:endParaRPr lang="en-US" b="1" i="1" dirty="0" smtClean="0">
              <a:solidFill>
                <a:srgbClr val="C00000"/>
              </a:solidFill>
            </a:endParaRPr>
          </a:p>
          <a:p>
            <a:pPr>
              <a:lnSpc>
                <a:spcPct val="80000"/>
              </a:lnSpc>
              <a:spcBef>
                <a:spcPts val="100"/>
              </a:spcBef>
              <a:defRPr/>
            </a:pPr>
            <a:r>
              <a:rPr lang="en-US" b="1" i="1" dirty="0">
                <a:solidFill>
                  <a:srgbClr val="C00000"/>
                </a:solidFill>
              </a:rPr>
              <a:t>	</a:t>
            </a:r>
            <a:r>
              <a:rPr lang="en-US" b="1" dirty="0" smtClean="0">
                <a:solidFill>
                  <a:srgbClr val="003300"/>
                </a:solidFill>
              </a:rPr>
              <a:t>1</a:t>
            </a:r>
            <a:r>
              <a:rPr lang="en-US" b="1" dirty="0">
                <a:solidFill>
                  <a:srgbClr val="003300"/>
                </a:solidFill>
              </a:rPr>
              <a:t>. </a:t>
            </a:r>
            <a:r>
              <a:rPr lang="en-US" b="1" dirty="0" smtClean="0">
                <a:solidFill>
                  <a:srgbClr val="003300"/>
                </a:solidFill>
              </a:rPr>
              <a:t>Contract,</a:t>
            </a:r>
          </a:p>
          <a:p>
            <a:pPr>
              <a:lnSpc>
                <a:spcPct val="80000"/>
              </a:lnSpc>
              <a:spcBef>
                <a:spcPts val="100"/>
              </a:spcBef>
              <a:defRPr/>
            </a:pPr>
            <a:r>
              <a:rPr lang="en-US" b="1" dirty="0">
                <a:solidFill>
                  <a:srgbClr val="003300"/>
                </a:solidFill>
              </a:rPr>
              <a:t>	</a:t>
            </a:r>
            <a:r>
              <a:rPr lang="en-US" b="1" dirty="0" smtClean="0">
                <a:solidFill>
                  <a:srgbClr val="003300"/>
                </a:solidFill>
              </a:rPr>
              <a:t>2</a:t>
            </a:r>
            <a:r>
              <a:rPr lang="en-US" b="1" dirty="0">
                <a:solidFill>
                  <a:srgbClr val="003300"/>
                </a:solidFill>
              </a:rPr>
              <a:t>. </a:t>
            </a:r>
            <a:r>
              <a:rPr lang="en-US" b="1" dirty="0" smtClean="0">
                <a:solidFill>
                  <a:srgbClr val="003300"/>
                </a:solidFill>
              </a:rPr>
              <a:t>Mortgage,  </a:t>
            </a:r>
          </a:p>
          <a:p>
            <a:pPr>
              <a:lnSpc>
                <a:spcPct val="80000"/>
              </a:lnSpc>
              <a:spcBef>
                <a:spcPts val="100"/>
              </a:spcBef>
              <a:defRPr/>
            </a:pPr>
            <a:r>
              <a:rPr lang="en-US" b="1" dirty="0">
                <a:solidFill>
                  <a:srgbClr val="003300"/>
                </a:solidFill>
              </a:rPr>
              <a:t>	</a:t>
            </a:r>
            <a:r>
              <a:rPr lang="en-US" b="1" dirty="0" smtClean="0">
                <a:solidFill>
                  <a:srgbClr val="003300"/>
                </a:solidFill>
              </a:rPr>
              <a:t>3</a:t>
            </a:r>
            <a:r>
              <a:rPr lang="en-US" b="1" dirty="0">
                <a:solidFill>
                  <a:srgbClr val="003300"/>
                </a:solidFill>
              </a:rPr>
              <a:t>. </a:t>
            </a:r>
            <a:r>
              <a:rPr lang="en-US" b="1" dirty="0" smtClean="0">
                <a:solidFill>
                  <a:srgbClr val="003300"/>
                </a:solidFill>
              </a:rPr>
              <a:t>Deed, and </a:t>
            </a:r>
          </a:p>
          <a:p>
            <a:pPr>
              <a:lnSpc>
                <a:spcPct val="80000"/>
              </a:lnSpc>
              <a:spcBef>
                <a:spcPts val="100"/>
              </a:spcBef>
              <a:defRPr/>
            </a:pPr>
            <a:r>
              <a:rPr lang="en-US" b="1" dirty="0" smtClean="0">
                <a:solidFill>
                  <a:srgbClr val="003300"/>
                </a:solidFill>
              </a:rPr>
              <a:t>`	4</a:t>
            </a:r>
            <a:r>
              <a:rPr lang="en-US" b="1" dirty="0">
                <a:solidFill>
                  <a:srgbClr val="003300"/>
                </a:solidFill>
              </a:rPr>
              <a:t>. </a:t>
            </a:r>
            <a:r>
              <a:rPr lang="en-US" b="1" dirty="0" smtClean="0">
                <a:solidFill>
                  <a:srgbClr val="003300"/>
                </a:solidFill>
              </a:rPr>
              <a:t>Recording</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sz="2400" b="1" i="1" dirty="0">
                <a:solidFill>
                  <a:schemeClr val="accent1">
                    <a:lumMod val="25000"/>
                  </a:schemeClr>
                </a:solidFill>
              </a:rPr>
              <a:t> </a:t>
            </a:r>
            <a:r>
              <a:rPr lang="en-US" sz="2400" b="1" i="1" dirty="0" smtClean="0">
                <a:solidFill>
                  <a:schemeClr val="accent1">
                    <a:lumMod val="25000"/>
                  </a:schemeClr>
                </a:solidFill>
              </a:rPr>
              <a:t>     - Who Wants to Be a Homeowner</a:t>
            </a:r>
            <a:endParaRPr lang="en-US" sz="2400"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9F8A6F74-B641-430D-924D-C74A73CC2067}"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Transfers, Conveyances and</a:t>
            </a:r>
          </a:p>
          <a:p>
            <a:pPr marL="609600" indent="-609600" eaLnBrk="1" hangingPunct="1">
              <a:lnSpc>
                <a:spcPct val="90000"/>
              </a:lnSpc>
              <a:buFontTx/>
              <a:buNone/>
              <a:defRPr/>
            </a:pPr>
            <a:r>
              <a:rPr lang="en-US" sz="4400" b="1" i="1" dirty="0" smtClean="0">
                <a:solidFill>
                  <a:srgbClr val="C00000"/>
                </a:solidFill>
              </a:rPr>
              <a:t>	</a:t>
            </a:r>
            <a:r>
              <a:rPr lang="en-US" sz="4400" b="1" dirty="0" smtClean="0">
                <a:solidFill>
                  <a:srgbClr val="C00000"/>
                </a:solidFill>
              </a:rPr>
              <a:t>Security Interests</a:t>
            </a: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2" end="2"/>
                                            </p:txEl>
                                          </p:spTgt>
                                        </p:tgtEl>
                                        <p:attrNameLst>
                                          <p:attrName>style.visibility</p:attrName>
                                        </p:attrNameLst>
                                      </p:cBhvr>
                                      <p:to>
                                        <p:strVal val="visible"/>
                                      </p:to>
                                    </p:set>
                                    <p:anim calcmode="lin" valueType="num">
                                      <p:cBhvr additive="base">
                                        <p:cTn id="7" dur="500" fill="hold"/>
                                        <p:tgtEl>
                                          <p:spTgt spid="28160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2437" name="Rectangle 5"/>
          <p:cNvSpPr>
            <a:spLocks noGrp="1" noChangeArrowheads="1"/>
          </p:cNvSpPr>
          <p:nvPr>
            <p:ph type="body" idx="1"/>
          </p:nvPr>
        </p:nvSpPr>
        <p:spPr>
          <a:xfrm>
            <a:off x="304800" y="1066800"/>
            <a:ext cx="8610600" cy="5562600"/>
          </a:xfrm>
        </p:spPr>
        <p:txBody>
          <a:bodyPr/>
          <a:lstStyle/>
          <a:p>
            <a:pPr marL="609600" indent="-609600" eaLnBrk="1" hangingPunct="1">
              <a:lnSpc>
                <a:spcPct val="70000"/>
              </a:lnSpc>
              <a:buFontTx/>
              <a:buNone/>
              <a:defRPr/>
            </a:pPr>
            <a:r>
              <a:rPr lang="en-US" sz="3600" b="1" dirty="0" smtClean="0">
                <a:solidFill>
                  <a:srgbClr val="C00000"/>
                </a:solidFill>
              </a:rPr>
              <a:t>Transfers and Conveyances: </a:t>
            </a:r>
          </a:p>
          <a:p>
            <a:pPr marL="609600" indent="-609600" eaLnBrk="1" hangingPunct="1">
              <a:lnSpc>
                <a:spcPct val="70000"/>
              </a:lnSpc>
              <a:buFontTx/>
              <a:buNone/>
              <a:defRPr/>
            </a:pPr>
            <a:r>
              <a:rPr lang="en-US" b="1" i="1" dirty="0" smtClean="0">
                <a:solidFill>
                  <a:schemeClr val="accent1">
                    <a:lumMod val="50000"/>
                  </a:schemeClr>
                </a:solidFill>
              </a:rPr>
              <a:t>  Generally:</a:t>
            </a:r>
            <a:endParaRPr lang="en-US" b="1" i="1" dirty="0" smtClean="0"/>
          </a:p>
          <a:p>
            <a:pPr marL="609600" indent="-609600" eaLnBrk="1" hangingPunct="1">
              <a:buFontTx/>
              <a:buNone/>
              <a:defRPr/>
            </a:pPr>
            <a:r>
              <a:rPr lang="en-US" sz="2800" b="1" i="1" dirty="0" smtClean="0"/>
              <a:t>                      Conveyances - </a:t>
            </a:r>
            <a:r>
              <a:rPr lang="en-US" sz="2800" b="1" i="1" dirty="0" err="1" smtClean="0"/>
              <a:t>C</a:t>
            </a:r>
            <a:r>
              <a:rPr lang="en-US" sz="2000" b="1" i="1" dirty="0" err="1" smtClean="0"/>
              <a:t>o</a:t>
            </a:r>
            <a:r>
              <a:rPr lang="en-US" sz="2800" b="1" i="1" dirty="0" err="1" smtClean="0"/>
              <a:t>M</a:t>
            </a:r>
            <a:r>
              <a:rPr lang="en-US" sz="2000" b="1" i="1" dirty="0" err="1" smtClean="0"/>
              <a:t>man</a:t>
            </a:r>
            <a:r>
              <a:rPr lang="en-US" sz="2800" b="1" i="1" dirty="0" err="1" smtClean="0"/>
              <a:t>D</a:t>
            </a:r>
            <a:r>
              <a:rPr lang="en-US" sz="2000" b="1" i="1" dirty="0" err="1" smtClean="0"/>
              <a:t>e</a:t>
            </a:r>
            <a:r>
              <a:rPr lang="en-US" sz="2800" b="1" i="1" dirty="0" err="1" smtClean="0"/>
              <a:t>R</a:t>
            </a:r>
            <a:endParaRPr lang="en-US" sz="2800" b="1" i="1" dirty="0" smtClean="0"/>
          </a:p>
          <a:p>
            <a:pPr marL="609600" indent="-609600" eaLnBrk="1" hangingPunct="1">
              <a:buFontTx/>
              <a:buNone/>
              <a:defRPr/>
            </a:pPr>
            <a:r>
              <a:rPr lang="en-US" b="1" i="1" dirty="0" smtClean="0">
                <a:solidFill>
                  <a:schemeClr val="accent2"/>
                </a:solidFill>
              </a:rPr>
              <a:t>	</a:t>
            </a:r>
            <a:r>
              <a:rPr lang="en-US" sz="2800" b="1" i="1" dirty="0" smtClean="0">
                <a:solidFill>
                  <a:schemeClr val="accent2"/>
                </a:solidFill>
              </a:rPr>
              <a:t>There are four major factors to a transfer of real property.  They are:</a:t>
            </a:r>
          </a:p>
          <a:p>
            <a:pPr marL="609600" indent="-609600" eaLnBrk="1" hangingPunct="1">
              <a:buFont typeface="Wingdings" pitchFamily="2" charset="2"/>
              <a:buChar char="§"/>
              <a:defRPr/>
            </a:pPr>
            <a:r>
              <a:rPr lang="en-US" sz="2800" b="1" i="1" dirty="0" smtClean="0">
                <a:solidFill>
                  <a:schemeClr val="hlink"/>
                </a:solidFill>
              </a:rPr>
              <a:t>Contract</a:t>
            </a:r>
          </a:p>
          <a:p>
            <a:pPr marL="609600" indent="-609600" eaLnBrk="1" hangingPunct="1">
              <a:buFont typeface="Wingdings" pitchFamily="2" charset="2"/>
              <a:buChar char="§"/>
              <a:defRPr/>
            </a:pPr>
            <a:r>
              <a:rPr lang="en-US" sz="2800" b="1" i="1" dirty="0" smtClean="0">
                <a:solidFill>
                  <a:schemeClr val="hlink"/>
                </a:solidFill>
              </a:rPr>
              <a:t>Mortgage</a:t>
            </a:r>
          </a:p>
          <a:p>
            <a:pPr marL="609600" indent="-609600" eaLnBrk="1" hangingPunct="1">
              <a:buFont typeface="Wingdings" pitchFamily="2" charset="2"/>
              <a:buChar char="§"/>
              <a:defRPr/>
            </a:pPr>
            <a:r>
              <a:rPr lang="en-US" sz="2800" b="1" i="1" dirty="0" smtClean="0">
                <a:solidFill>
                  <a:schemeClr val="hlink"/>
                </a:solidFill>
              </a:rPr>
              <a:t>Deed</a:t>
            </a:r>
          </a:p>
          <a:p>
            <a:pPr marL="609600" indent="-609600" eaLnBrk="1" hangingPunct="1">
              <a:buFont typeface="Wingdings" pitchFamily="2" charset="2"/>
              <a:buChar char="§"/>
              <a:defRPr/>
            </a:pPr>
            <a:r>
              <a:rPr lang="en-US" sz="2800" b="1" i="1" dirty="0" smtClean="0">
                <a:solidFill>
                  <a:schemeClr val="hlink"/>
                </a:solidFill>
              </a:rPr>
              <a:t>Recording</a:t>
            </a:r>
          </a:p>
          <a:p>
            <a:pPr marL="609600" indent="-609600" eaLnBrk="1" hangingPunct="1">
              <a:buFontTx/>
              <a:buNone/>
              <a:defRPr/>
            </a:pPr>
            <a:endParaRPr lang="en-US" sz="2800" b="1" i="1" dirty="0" smtClean="0">
              <a:solidFill>
                <a:schemeClr val="accent2"/>
              </a:solidFill>
            </a:endParaRPr>
          </a:p>
        </p:txBody>
      </p:sp>
      <p:pic>
        <p:nvPicPr>
          <p:cNvPr id="49157" name="Picture 7" descr="commander8x10x300dpi">
            <a:hlinkClick r:id="rId4"/>
          </p:cNvPr>
          <p:cNvPicPr>
            <a:picLocks noChangeAspect="1" noChangeArrowheads="1"/>
          </p:cNvPicPr>
          <p:nvPr/>
        </p:nvPicPr>
        <p:blipFill>
          <a:blip r:embed="rId5" cstate="print"/>
          <a:srcRect/>
          <a:stretch>
            <a:fillRect/>
          </a:stretch>
        </p:blipFill>
        <p:spPr bwMode="auto">
          <a:xfrm>
            <a:off x="5791200" y="3657600"/>
            <a:ext cx="1828800" cy="228600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C322AF66-1A51-47C7-ACB6-C3D7D8CBE05D}"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2437">
                                            <p:txEl>
                                              <p:pRg st="0" end="0"/>
                                            </p:txEl>
                                          </p:spTgt>
                                        </p:tgtEl>
                                        <p:attrNameLst>
                                          <p:attrName>style.visibility</p:attrName>
                                        </p:attrNameLst>
                                      </p:cBhvr>
                                      <p:to>
                                        <p:strVal val="visible"/>
                                      </p:to>
                                    </p:set>
                                    <p:anim calcmode="lin" valueType="num">
                                      <p:cBhvr additive="base">
                                        <p:cTn id="7" dur="500" fill="hold"/>
                                        <p:tgtEl>
                                          <p:spTgt spid="40243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243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2437">
                                            <p:txEl>
                                              <p:pRg st="1" end="1"/>
                                            </p:txEl>
                                          </p:spTgt>
                                        </p:tgtEl>
                                        <p:attrNameLst>
                                          <p:attrName>style.visibility</p:attrName>
                                        </p:attrNameLst>
                                      </p:cBhvr>
                                      <p:to>
                                        <p:strVal val="visible"/>
                                      </p:to>
                                    </p:set>
                                    <p:anim calcmode="lin" valueType="num">
                                      <p:cBhvr additive="base">
                                        <p:cTn id="13" dur="500" fill="hold"/>
                                        <p:tgtEl>
                                          <p:spTgt spid="40243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243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2437">
                                            <p:txEl>
                                              <p:pRg st="2" end="2"/>
                                            </p:txEl>
                                          </p:spTgt>
                                        </p:tgtEl>
                                        <p:attrNameLst>
                                          <p:attrName>style.visibility</p:attrName>
                                        </p:attrNameLst>
                                      </p:cBhvr>
                                      <p:to>
                                        <p:strVal val="visible"/>
                                      </p:to>
                                    </p:set>
                                    <p:anim calcmode="lin" valueType="num">
                                      <p:cBhvr additive="base">
                                        <p:cTn id="19" dur="500" fill="hold"/>
                                        <p:tgtEl>
                                          <p:spTgt spid="40243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243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2437">
                                            <p:txEl>
                                              <p:pRg st="3" end="3"/>
                                            </p:txEl>
                                          </p:spTgt>
                                        </p:tgtEl>
                                        <p:attrNameLst>
                                          <p:attrName>style.visibility</p:attrName>
                                        </p:attrNameLst>
                                      </p:cBhvr>
                                      <p:to>
                                        <p:strVal val="visible"/>
                                      </p:to>
                                    </p:set>
                                    <p:anim calcmode="lin" valueType="num">
                                      <p:cBhvr additive="base">
                                        <p:cTn id="25" dur="500" fill="hold"/>
                                        <p:tgtEl>
                                          <p:spTgt spid="40243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243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2437">
                                            <p:txEl>
                                              <p:pRg st="4" end="4"/>
                                            </p:txEl>
                                          </p:spTgt>
                                        </p:tgtEl>
                                        <p:attrNameLst>
                                          <p:attrName>style.visibility</p:attrName>
                                        </p:attrNameLst>
                                      </p:cBhvr>
                                      <p:to>
                                        <p:strVal val="visible"/>
                                      </p:to>
                                    </p:set>
                                    <p:anim calcmode="lin" valueType="num">
                                      <p:cBhvr additive="base">
                                        <p:cTn id="31" dur="500" fill="hold"/>
                                        <p:tgtEl>
                                          <p:spTgt spid="40243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243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2437">
                                            <p:txEl>
                                              <p:pRg st="5" end="5"/>
                                            </p:txEl>
                                          </p:spTgt>
                                        </p:tgtEl>
                                        <p:attrNameLst>
                                          <p:attrName>style.visibility</p:attrName>
                                        </p:attrNameLst>
                                      </p:cBhvr>
                                      <p:to>
                                        <p:strVal val="visible"/>
                                      </p:to>
                                    </p:set>
                                    <p:anim calcmode="lin" valueType="num">
                                      <p:cBhvr additive="base">
                                        <p:cTn id="37" dur="500" fill="hold"/>
                                        <p:tgtEl>
                                          <p:spTgt spid="40243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243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02437">
                                            <p:txEl>
                                              <p:pRg st="6" end="6"/>
                                            </p:txEl>
                                          </p:spTgt>
                                        </p:tgtEl>
                                        <p:attrNameLst>
                                          <p:attrName>style.visibility</p:attrName>
                                        </p:attrNameLst>
                                      </p:cBhvr>
                                      <p:to>
                                        <p:strVal val="visible"/>
                                      </p:to>
                                    </p:set>
                                    <p:anim calcmode="lin" valueType="num">
                                      <p:cBhvr additive="base">
                                        <p:cTn id="43" dur="500" fill="hold"/>
                                        <p:tgtEl>
                                          <p:spTgt spid="40243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02437">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02437">
                                            <p:txEl>
                                              <p:pRg st="7" end="7"/>
                                            </p:txEl>
                                          </p:spTgt>
                                        </p:tgtEl>
                                        <p:attrNameLst>
                                          <p:attrName>style.visibility</p:attrName>
                                        </p:attrNameLst>
                                      </p:cBhvr>
                                      <p:to>
                                        <p:strVal val="visible"/>
                                      </p:to>
                                    </p:set>
                                    <p:anim calcmode="lin" valueType="num">
                                      <p:cBhvr additive="base">
                                        <p:cTn id="49" dur="500" fill="hold"/>
                                        <p:tgtEl>
                                          <p:spTgt spid="40243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0243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243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0033CC"/>
                </a:solidFill>
              </a:rPr>
              <a:t>Part One:</a:t>
            </a: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Contracts</a:t>
            </a: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4485" name="Rectangle 5"/>
          <p:cNvSpPr>
            <a:spLocks noGrp="1" noChangeArrowheads="1"/>
          </p:cNvSpPr>
          <p:nvPr>
            <p:ph type="body" idx="1"/>
          </p:nvPr>
        </p:nvSpPr>
        <p:spPr>
          <a:xfrm>
            <a:off x="228600" y="990600"/>
            <a:ext cx="8686800" cy="5562600"/>
          </a:xfrm>
          <a:noFill/>
        </p:spPr>
        <p:txBody>
          <a:bodyPr/>
          <a:lstStyle/>
          <a:p>
            <a:pPr marL="609600" indent="-609600" eaLnBrk="1" hangingPunct="1">
              <a:lnSpc>
                <a:spcPct val="70000"/>
              </a:lnSpc>
              <a:buFontTx/>
              <a:buNone/>
            </a:pPr>
            <a:r>
              <a:rPr lang="en-US" b="1" dirty="0" smtClean="0">
                <a:solidFill>
                  <a:srgbClr val="C00000"/>
                </a:solidFill>
              </a:rPr>
              <a:t>Transfers and Conveyances: </a:t>
            </a:r>
          </a:p>
          <a:p>
            <a:pPr marL="609600" indent="-609600" eaLnBrk="1" hangingPunct="1">
              <a:lnSpc>
                <a:spcPct val="90000"/>
              </a:lnSpc>
              <a:buFontTx/>
              <a:buNone/>
            </a:pPr>
            <a:r>
              <a:rPr lang="en-US" sz="2800" b="1" i="1" dirty="0" smtClean="0">
                <a:solidFill>
                  <a:srgbClr val="002060"/>
                </a:solidFill>
              </a:rPr>
              <a:t>The Contract:</a:t>
            </a:r>
            <a:r>
              <a:rPr lang="en-US" sz="2800" b="1" i="1" dirty="0" smtClean="0">
                <a:solidFill>
                  <a:schemeClr val="accent2"/>
                </a:solidFill>
              </a:rPr>
              <a:t>	</a:t>
            </a:r>
            <a:endParaRPr lang="en-US" sz="2400" b="1" i="1" dirty="0" smtClean="0">
              <a:solidFill>
                <a:schemeClr val="accent2"/>
              </a:solidFill>
            </a:endParaRPr>
          </a:p>
          <a:p>
            <a:pPr marL="609600" indent="-609600" eaLnBrk="1" hangingPunct="1">
              <a:lnSpc>
                <a:spcPct val="90000"/>
              </a:lnSpc>
              <a:buFont typeface="Wingdings" pitchFamily="2" charset="2"/>
              <a:buChar char="§"/>
            </a:pPr>
            <a:r>
              <a:rPr lang="en-US" sz="2000" b="1" i="1" dirty="0" smtClean="0"/>
              <a:t>The foundation of a transfer of Real Property is the Contract.  Although the Deed is the modern day physical representation of the property, it is the Contract which most often provides the legal authority and basis for the transfer.</a:t>
            </a:r>
          </a:p>
          <a:p>
            <a:pPr marL="609600" indent="-609600" eaLnBrk="1" hangingPunct="1">
              <a:lnSpc>
                <a:spcPct val="90000"/>
              </a:lnSpc>
              <a:buFont typeface="Wingdings" pitchFamily="2" charset="2"/>
              <a:buChar char="§"/>
            </a:pPr>
            <a:endParaRPr lang="en-US" sz="1000" b="1" i="1" dirty="0" smtClean="0"/>
          </a:p>
          <a:p>
            <a:pPr marL="609600" indent="-609600" eaLnBrk="1" hangingPunct="1">
              <a:lnSpc>
                <a:spcPct val="90000"/>
              </a:lnSpc>
              <a:buFont typeface="Wingdings" pitchFamily="2" charset="2"/>
              <a:buChar char="§"/>
            </a:pPr>
            <a:r>
              <a:rPr lang="en-US" sz="2000" b="1" i="1" dirty="0" smtClean="0"/>
              <a:t>Today, Contracts for the sale of Real Property are most often modified forms, provided by a Realtor, or one of the party’s attorneys, which take effect after contingencies and attorney approval requirements have been satisfied.</a:t>
            </a:r>
          </a:p>
          <a:p>
            <a:pPr marL="609600" indent="-609600" eaLnBrk="1" hangingPunct="1">
              <a:lnSpc>
                <a:spcPct val="90000"/>
              </a:lnSpc>
              <a:buFont typeface="Wingdings" pitchFamily="2" charset="2"/>
              <a:buChar char="§"/>
            </a:pPr>
            <a:endParaRPr lang="en-US" sz="1000" b="1" i="1" dirty="0" smtClean="0"/>
          </a:p>
          <a:p>
            <a:pPr marL="609600" indent="-609600" eaLnBrk="1" hangingPunct="1">
              <a:lnSpc>
                <a:spcPct val="90000"/>
              </a:lnSpc>
              <a:buFont typeface="Wingdings" pitchFamily="2" charset="2"/>
              <a:buChar char="§"/>
            </a:pPr>
            <a:r>
              <a:rPr lang="en-US" sz="2000" b="1" i="1" dirty="0" smtClean="0"/>
              <a:t>Because of the Statute of Frauds, all such agreements for the sale of Real Property must be in writing and signed by the Party to be charged (See Section 5-701 (10) of the NY General Obligations Law.</a:t>
            </a:r>
          </a:p>
          <a:p>
            <a:pPr marL="609600" indent="-609600" eaLnBrk="1" hangingPunct="1">
              <a:lnSpc>
                <a:spcPct val="90000"/>
              </a:lnSpc>
              <a:buFont typeface="Wingdings" pitchFamily="2" charset="2"/>
              <a:buChar char="§"/>
            </a:pPr>
            <a:endParaRPr lang="en-US" sz="1000" b="1" i="1" dirty="0" smtClean="0"/>
          </a:p>
          <a:p>
            <a:pPr marL="609600" indent="-609600" eaLnBrk="1" hangingPunct="1">
              <a:lnSpc>
                <a:spcPct val="90000"/>
              </a:lnSpc>
              <a:buFont typeface="Wingdings" pitchFamily="2" charset="2"/>
              <a:buChar char="§"/>
            </a:pPr>
            <a:r>
              <a:rPr lang="en-US" sz="2000" b="1" i="1" dirty="0" smtClean="0"/>
              <a:t>Due to a need to enforce Specific Performance – Both Parties sign a Contract to purchase Real Estate</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4485">
                                            <p:txEl>
                                              <p:pRg st="0" end="0"/>
                                            </p:txEl>
                                          </p:spTgt>
                                        </p:tgtEl>
                                        <p:attrNameLst>
                                          <p:attrName>style.visibility</p:attrName>
                                        </p:attrNameLst>
                                      </p:cBhvr>
                                      <p:to>
                                        <p:strVal val="visible"/>
                                      </p:to>
                                    </p:set>
                                    <p:anim calcmode="lin" valueType="num">
                                      <p:cBhvr additive="base">
                                        <p:cTn id="7" dur="500" fill="hold"/>
                                        <p:tgtEl>
                                          <p:spTgt spid="40448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448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4485">
                                            <p:txEl>
                                              <p:pRg st="1" end="1"/>
                                            </p:txEl>
                                          </p:spTgt>
                                        </p:tgtEl>
                                        <p:attrNameLst>
                                          <p:attrName>style.visibility</p:attrName>
                                        </p:attrNameLst>
                                      </p:cBhvr>
                                      <p:to>
                                        <p:strVal val="visible"/>
                                      </p:to>
                                    </p:set>
                                    <p:anim calcmode="lin" valueType="num">
                                      <p:cBhvr additive="base">
                                        <p:cTn id="13" dur="500" fill="hold"/>
                                        <p:tgtEl>
                                          <p:spTgt spid="40448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448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4485">
                                            <p:txEl>
                                              <p:pRg st="2" end="2"/>
                                            </p:txEl>
                                          </p:spTgt>
                                        </p:tgtEl>
                                        <p:attrNameLst>
                                          <p:attrName>style.visibility</p:attrName>
                                        </p:attrNameLst>
                                      </p:cBhvr>
                                      <p:to>
                                        <p:strVal val="visible"/>
                                      </p:to>
                                    </p:set>
                                    <p:anim calcmode="lin" valueType="num">
                                      <p:cBhvr additive="base">
                                        <p:cTn id="19" dur="500" fill="hold"/>
                                        <p:tgtEl>
                                          <p:spTgt spid="40448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448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4485">
                                            <p:txEl>
                                              <p:pRg st="4" end="4"/>
                                            </p:txEl>
                                          </p:spTgt>
                                        </p:tgtEl>
                                        <p:attrNameLst>
                                          <p:attrName>style.visibility</p:attrName>
                                        </p:attrNameLst>
                                      </p:cBhvr>
                                      <p:to>
                                        <p:strVal val="visible"/>
                                      </p:to>
                                    </p:set>
                                    <p:anim calcmode="lin" valueType="num">
                                      <p:cBhvr additive="base">
                                        <p:cTn id="25" dur="500" fill="hold"/>
                                        <p:tgtEl>
                                          <p:spTgt spid="404485">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448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4485">
                                            <p:txEl>
                                              <p:pRg st="6" end="6"/>
                                            </p:txEl>
                                          </p:spTgt>
                                        </p:tgtEl>
                                        <p:attrNameLst>
                                          <p:attrName>style.visibility</p:attrName>
                                        </p:attrNameLst>
                                      </p:cBhvr>
                                      <p:to>
                                        <p:strVal val="visible"/>
                                      </p:to>
                                    </p:set>
                                    <p:anim calcmode="lin" valueType="num">
                                      <p:cBhvr additive="base">
                                        <p:cTn id="31" dur="500" fill="hold"/>
                                        <p:tgtEl>
                                          <p:spTgt spid="40448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448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4485">
                                            <p:txEl>
                                              <p:pRg st="8" end="8"/>
                                            </p:txEl>
                                          </p:spTgt>
                                        </p:tgtEl>
                                        <p:attrNameLst>
                                          <p:attrName>style.visibility</p:attrName>
                                        </p:attrNameLst>
                                      </p:cBhvr>
                                      <p:to>
                                        <p:strVal val="visible"/>
                                      </p:to>
                                    </p:set>
                                    <p:anim calcmode="lin" valueType="num">
                                      <p:cBhvr additive="base">
                                        <p:cTn id="37" dur="500" fill="hold"/>
                                        <p:tgtEl>
                                          <p:spTgt spid="404485">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4485">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4485" name="Rectangle 5"/>
          <p:cNvSpPr>
            <a:spLocks noGrp="1" noChangeArrowheads="1"/>
          </p:cNvSpPr>
          <p:nvPr>
            <p:ph type="body" idx="1"/>
          </p:nvPr>
        </p:nvSpPr>
        <p:spPr>
          <a:xfrm>
            <a:off x="228600" y="990600"/>
            <a:ext cx="8763000" cy="5181600"/>
          </a:xfrm>
          <a:noFill/>
        </p:spPr>
        <p:txBody>
          <a:bodyPr/>
          <a:lstStyle/>
          <a:p>
            <a:pPr marL="609600" indent="-609600" eaLnBrk="1" hangingPunct="1">
              <a:lnSpc>
                <a:spcPct val="70000"/>
              </a:lnSpc>
              <a:buFontTx/>
              <a:buNone/>
            </a:pPr>
            <a:r>
              <a:rPr lang="en-US" b="1" dirty="0" smtClean="0">
                <a:solidFill>
                  <a:srgbClr val="C00000"/>
                </a:solidFill>
              </a:rPr>
              <a:t>Transfers and Conveyances: </a:t>
            </a:r>
          </a:p>
          <a:p>
            <a:pPr marL="609600" indent="-609600" eaLnBrk="1" hangingPunct="1">
              <a:lnSpc>
                <a:spcPct val="90000"/>
              </a:lnSpc>
              <a:buFontTx/>
              <a:buNone/>
            </a:pPr>
            <a:r>
              <a:rPr lang="en-US" sz="2800" b="1" i="1" dirty="0" smtClean="0">
                <a:solidFill>
                  <a:srgbClr val="002060"/>
                </a:solidFill>
              </a:rPr>
              <a:t>The Contract:</a:t>
            </a:r>
            <a:r>
              <a:rPr lang="en-US" sz="2800" b="1" i="1" dirty="0" smtClean="0">
                <a:solidFill>
                  <a:schemeClr val="accent2"/>
                </a:solidFill>
              </a:rPr>
              <a:t>	</a:t>
            </a:r>
            <a:endParaRPr lang="en-US" sz="2400" b="1" i="1" dirty="0" smtClean="0">
              <a:solidFill>
                <a:schemeClr val="accent2"/>
              </a:solidFill>
            </a:endParaRPr>
          </a:p>
          <a:p>
            <a:pPr marL="609600" indent="-609600" eaLnBrk="1" hangingPunct="1">
              <a:lnSpc>
                <a:spcPct val="80000"/>
              </a:lnSpc>
              <a:buFont typeface="Wingdings" pitchFamily="2" charset="2"/>
              <a:buNone/>
            </a:pPr>
            <a:endParaRPr lang="en-US" sz="600" b="1" i="1" dirty="0" smtClean="0"/>
          </a:p>
          <a:p>
            <a:pPr marL="609600" indent="-609600" eaLnBrk="1" hangingPunct="1">
              <a:lnSpc>
                <a:spcPct val="80000"/>
              </a:lnSpc>
              <a:buFont typeface="Wingdings" pitchFamily="2" charset="2"/>
              <a:buNone/>
            </a:pPr>
            <a:r>
              <a:rPr lang="en-US" sz="2000" b="1" i="1" dirty="0" smtClean="0"/>
              <a:t>In the Contract, there is an implied warranty to transfer:</a:t>
            </a:r>
          </a:p>
          <a:p>
            <a:pPr marL="609600" indent="-609600" eaLnBrk="1" hangingPunct="1">
              <a:lnSpc>
                <a:spcPct val="80000"/>
              </a:lnSpc>
              <a:buFont typeface="Wingdings" pitchFamily="2" charset="2"/>
              <a:buNone/>
            </a:pPr>
            <a:endParaRPr lang="en-US" sz="1000" b="1" i="1" dirty="0" smtClean="0"/>
          </a:p>
          <a:p>
            <a:pPr marL="609600" indent="-609600" eaLnBrk="1" hangingPunct="1">
              <a:lnSpc>
                <a:spcPct val="80000"/>
              </a:lnSpc>
              <a:buFont typeface="Wingdings" pitchFamily="2" charset="2"/>
              <a:buChar char="§"/>
            </a:pPr>
            <a:r>
              <a:rPr lang="en-US" sz="2000" b="1" i="1" dirty="0" smtClean="0"/>
              <a:t>Marketable Title</a:t>
            </a:r>
          </a:p>
          <a:p>
            <a:pPr marL="609600" indent="-609600" eaLnBrk="1" hangingPunct="1">
              <a:lnSpc>
                <a:spcPct val="80000"/>
              </a:lnSpc>
              <a:buFont typeface="Wingdings" pitchFamily="2" charset="2"/>
              <a:buNone/>
            </a:pPr>
            <a:r>
              <a:rPr lang="en-US" sz="2000" b="1" i="1" dirty="0" smtClean="0">
                <a:solidFill>
                  <a:schemeClr val="accent2"/>
                </a:solidFill>
              </a:rPr>
              <a:t>	</a:t>
            </a:r>
            <a:r>
              <a:rPr lang="en-US" sz="2000" b="1" i="1" dirty="0" smtClean="0">
                <a:solidFill>
                  <a:srgbClr val="0033CC"/>
                </a:solidFill>
              </a:rPr>
              <a:t>- Title (ability to pass ownership) is free from doubt</a:t>
            </a:r>
          </a:p>
          <a:p>
            <a:pPr marL="609600" indent="-609600" eaLnBrk="1" hangingPunct="1">
              <a:lnSpc>
                <a:spcPct val="80000"/>
              </a:lnSpc>
              <a:buFont typeface="Wingdings" pitchFamily="2" charset="2"/>
              <a:buNone/>
            </a:pPr>
            <a:r>
              <a:rPr lang="en-US" sz="2000" b="1" i="1" dirty="0" smtClean="0">
                <a:solidFill>
                  <a:srgbClr val="0033CC"/>
                </a:solidFill>
              </a:rPr>
              <a:t>	- Free from Encumbrances (Mortgages, liens, easements, covenants, encroachments)</a:t>
            </a:r>
          </a:p>
          <a:p>
            <a:pPr marL="609600" indent="-609600" eaLnBrk="1" hangingPunct="1">
              <a:lnSpc>
                <a:spcPct val="80000"/>
              </a:lnSpc>
              <a:buFont typeface="Wingdings" pitchFamily="2" charset="2"/>
              <a:buChar char="§"/>
            </a:pPr>
            <a:endParaRPr lang="en-US" sz="2000" b="1" i="1" dirty="0" smtClean="0">
              <a:solidFill>
                <a:schemeClr val="accent2"/>
              </a:solidFill>
            </a:endParaRPr>
          </a:p>
          <a:p>
            <a:pPr marL="609600" indent="-609600" eaLnBrk="1" hangingPunct="1">
              <a:lnSpc>
                <a:spcPct val="80000"/>
              </a:lnSpc>
              <a:buFont typeface="Wingdings" pitchFamily="2" charset="2"/>
              <a:buChar char="§"/>
            </a:pPr>
            <a:r>
              <a:rPr lang="en-US" sz="2000" b="1" i="1" dirty="0" smtClean="0"/>
              <a:t>Although most contracts provide for the sale of the premises</a:t>
            </a:r>
          </a:p>
          <a:p>
            <a:pPr marL="609600" indent="-609600" eaLnBrk="1" hangingPunct="1">
              <a:lnSpc>
                <a:spcPct val="80000"/>
              </a:lnSpc>
              <a:buNone/>
            </a:pPr>
            <a:r>
              <a:rPr lang="en-US" sz="2000" b="1" i="1" dirty="0" smtClean="0"/>
              <a:t>	“as is”, a duty to disclose known defects has been upheld </a:t>
            </a:r>
          </a:p>
          <a:p>
            <a:pPr marL="609600" indent="-609600" eaLnBrk="1" hangingPunct="1">
              <a:lnSpc>
                <a:spcPct val="80000"/>
              </a:lnSpc>
              <a:buNone/>
            </a:pPr>
            <a:r>
              <a:rPr lang="en-US" sz="2000" b="1" i="1" dirty="0" smtClean="0"/>
              <a:t>	by the courts and is now standard form in nearly all real estate</a:t>
            </a:r>
          </a:p>
          <a:p>
            <a:pPr marL="609600" indent="-609600" eaLnBrk="1" hangingPunct="1">
              <a:lnSpc>
                <a:spcPct val="80000"/>
              </a:lnSpc>
              <a:buNone/>
            </a:pPr>
            <a:r>
              <a:rPr lang="en-US" sz="2000" b="1" i="1" dirty="0" smtClean="0"/>
              <a:t>	contracts.  Active concealment by a seller is deemed fraud.</a:t>
            </a:r>
          </a:p>
          <a:p>
            <a:pPr marL="609600" indent="-609600" eaLnBrk="1" hangingPunct="1">
              <a:lnSpc>
                <a:spcPct val="80000"/>
              </a:lnSpc>
              <a:buFont typeface="Wingdings" pitchFamily="2" charset="2"/>
              <a:buChar char="§"/>
            </a:pPr>
            <a:endParaRPr lang="en-US" sz="2000" b="1" i="1" dirty="0" smtClean="0"/>
          </a:p>
          <a:p>
            <a:pPr marL="609600" indent="-609600" eaLnBrk="1" hangingPunct="1">
              <a:lnSpc>
                <a:spcPct val="80000"/>
              </a:lnSpc>
              <a:buFont typeface="Wingdings" pitchFamily="2" charset="2"/>
              <a:buChar char="§"/>
            </a:pPr>
            <a:r>
              <a:rPr lang="en-US" sz="2000" b="1" i="1" dirty="0" smtClean="0"/>
              <a:t>Sellers frequently now also add specific disclaimers of liability,</a:t>
            </a:r>
          </a:p>
          <a:p>
            <a:pPr marL="609600" indent="-609600" eaLnBrk="1" hangingPunct="1">
              <a:lnSpc>
                <a:spcPct val="80000"/>
              </a:lnSpc>
              <a:buNone/>
            </a:pPr>
            <a:r>
              <a:rPr lang="en-US" sz="2000" b="1" i="1" dirty="0" smtClean="0"/>
              <a:t>	particularly on expensive items like leaky foundations or roofs.</a:t>
            </a:r>
          </a:p>
          <a:p>
            <a:pPr marL="609600" indent="-609600" eaLnBrk="1" hangingPunct="1">
              <a:lnSpc>
                <a:spcPct val="90000"/>
              </a:lnSpc>
              <a:buFontTx/>
              <a:buNone/>
            </a:pPr>
            <a:endParaRPr lang="en-US" sz="16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4485">
                                            <p:txEl>
                                              <p:pRg st="0" end="0"/>
                                            </p:txEl>
                                          </p:spTgt>
                                        </p:tgtEl>
                                        <p:attrNameLst>
                                          <p:attrName>style.visibility</p:attrName>
                                        </p:attrNameLst>
                                      </p:cBhvr>
                                      <p:to>
                                        <p:strVal val="visible"/>
                                      </p:to>
                                    </p:set>
                                    <p:anim calcmode="lin" valueType="num">
                                      <p:cBhvr additive="base">
                                        <p:cTn id="7" dur="500" fill="hold"/>
                                        <p:tgtEl>
                                          <p:spTgt spid="40448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448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4485">
                                            <p:txEl>
                                              <p:pRg st="1" end="1"/>
                                            </p:txEl>
                                          </p:spTgt>
                                        </p:tgtEl>
                                        <p:attrNameLst>
                                          <p:attrName>style.visibility</p:attrName>
                                        </p:attrNameLst>
                                      </p:cBhvr>
                                      <p:to>
                                        <p:strVal val="visible"/>
                                      </p:to>
                                    </p:set>
                                    <p:anim calcmode="lin" valueType="num">
                                      <p:cBhvr additive="base">
                                        <p:cTn id="13" dur="500" fill="hold"/>
                                        <p:tgtEl>
                                          <p:spTgt spid="40448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448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4485">
                                            <p:txEl>
                                              <p:pRg st="3" end="3"/>
                                            </p:txEl>
                                          </p:spTgt>
                                        </p:tgtEl>
                                        <p:attrNameLst>
                                          <p:attrName>style.visibility</p:attrName>
                                        </p:attrNameLst>
                                      </p:cBhvr>
                                      <p:to>
                                        <p:strVal val="visible"/>
                                      </p:to>
                                    </p:set>
                                    <p:anim calcmode="lin" valueType="num">
                                      <p:cBhvr additive="base">
                                        <p:cTn id="19" dur="500" fill="hold"/>
                                        <p:tgtEl>
                                          <p:spTgt spid="40448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448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4485">
                                            <p:txEl>
                                              <p:pRg st="5" end="5"/>
                                            </p:txEl>
                                          </p:spTgt>
                                        </p:tgtEl>
                                        <p:attrNameLst>
                                          <p:attrName>style.visibility</p:attrName>
                                        </p:attrNameLst>
                                      </p:cBhvr>
                                      <p:to>
                                        <p:strVal val="visible"/>
                                      </p:to>
                                    </p:set>
                                    <p:anim calcmode="lin" valueType="num">
                                      <p:cBhvr additive="base">
                                        <p:cTn id="25" dur="500" fill="hold"/>
                                        <p:tgtEl>
                                          <p:spTgt spid="404485">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448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4485">
                                            <p:txEl>
                                              <p:pRg st="6" end="6"/>
                                            </p:txEl>
                                          </p:spTgt>
                                        </p:tgtEl>
                                        <p:attrNameLst>
                                          <p:attrName>style.visibility</p:attrName>
                                        </p:attrNameLst>
                                      </p:cBhvr>
                                      <p:to>
                                        <p:strVal val="visible"/>
                                      </p:to>
                                    </p:set>
                                    <p:anim calcmode="lin" valueType="num">
                                      <p:cBhvr additive="base">
                                        <p:cTn id="31" dur="500" fill="hold"/>
                                        <p:tgtEl>
                                          <p:spTgt spid="40448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448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4485">
                                            <p:txEl>
                                              <p:pRg st="7" end="7"/>
                                            </p:txEl>
                                          </p:spTgt>
                                        </p:tgtEl>
                                        <p:attrNameLst>
                                          <p:attrName>style.visibility</p:attrName>
                                        </p:attrNameLst>
                                      </p:cBhvr>
                                      <p:to>
                                        <p:strVal val="visible"/>
                                      </p:to>
                                    </p:set>
                                    <p:anim calcmode="lin" valueType="num">
                                      <p:cBhvr additive="base">
                                        <p:cTn id="37" dur="500" fill="hold"/>
                                        <p:tgtEl>
                                          <p:spTgt spid="404485">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4485">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04485">
                                            <p:txEl>
                                              <p:pRg st="9" end="9"/>
                                            </p:txEl>
                                          </p:spTgt>
                                        </p:tgtEl>
                                        <p:attrNameLst>
                                          <p:attrName>style.visibility</p:attrName>
                                        </p:attrNameLst>
                                      </p:cBhvr>
                                      <p:to>
                                        <p:strVal val="visible"/>
                                      </p:to>
                                    </p:set>
                                    <p:anim calcmode="lin" valueType="num">
                                      <p:cBhvr additive="base">
                                        <p:cTn id="43" dur="500" fill="hold"/>
                                        <p:tgtEl>
                                          <p:spTgt spid="404485">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0448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04485">
                                            <p:txEl>
                                              <p:pRg st="10" end="10"/>
                                            </p:txEl>
                                          </p:spTgt>
                                        </p:tgtEl>
                                        <p:attrNameLst>
                                          <p:attrName>style.visibility</p:attrName>
                                        </p:attrNameLst>
                                      </p:cBhvr>
                                      <p:to>
                                        <p:strVal val="visible"/>
                                      </p:to>
                                    </p:set>
                                    <p:anim calcmode="lin" valueType="num">
                                      <p:cBhvr additive="base">
                                        <p:cTn id="49" dur="500" fill="hold"/>
                                        <p:tgtEl>
                                          <p:spTgt spid="404485">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04485">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04485">
                                            <p:txEl>
                                              <p:pRg st="11" end="11"/>
                                            </p:txEl>
                                          </p:spTgt>
                                        </p:tgtEl>
                                        <p:attrNameLst>
                                          <p:attrName>style.visibility</p:attrName>
                                        </p:attrNameLst>
                                      </p:cBhvr>
                                      <p:to>
                                        <p:strVal val="visible"/>
                                      </p:to>
                                    </p:set>
                                    <p:anim calcmode="lin" valueType="num">
                                      <p:cBhvr additive="base">
                                        <p:cTn id="55" dur="500" fill="hold"/>
                                        <p:tgtEl>
                                          <p:spTgt spid="404485">
                                            <p:txEl>
                                              <p:pRg st="11" end="1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04485">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04485">
                                            <p:txEl>
                                              <p:pRg st="12" end="12"/>
                                            </p:txEl>
                                          </p:spTgt>
                                        </p:tgtEl>
                                        <p:attrNameLst>
                                          <p:attrName>style.visibility</p:attrName>
                                        </p:attrNameLst>
                                      </p:cBhvr>
                                      <p:to>
                                        <p:strVal val="visible"/>
                                      </p:to>
                                    </p:set>
                                    <p:anim calcmode="lin" valueType="num">
                                      <p:cBhvr additive="base">
                                        <p:cTn id="61" dur="500" fill="hold"/>
                                        <p:tgtEl>
                                          <p:spTgt spid="404485">
                                            <p:txEl>
                                              <p:pRg st="12" end="1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04485">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04485">
                                            <p:txEl>
                                              <p:pRg st="14" end="14"/>
                                            </p:txEl>
                                          </p:spTgt>
                                        </p:tgtEl>
                                        <p:attrNameLst>
                                          <p:attrName>style.visibility</p:attrName>
                                        </p:attrNameLst>
                                      </p:cBhvr>
                                      <p:to>
                                        <p:strVal val="visible"/>
                                      </p:to>
                                    </p:set>
                                    <p:anim calcmode="lin" valueType="num">
                                      <p:cBhvr additive="base">
                                        <p:cTn id="67" dur="500" fill="hold"/>
                                        <p:tgtEl>
                                          <p:spTgt spid="404485">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04485">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04485">
                                            <p:txEl>
                                              <p:pRg st="15" end="15"/>
                                            </p:txEl>
                                          </p:spTgt>
                                        </p:tgtEl>
                                        <p:attrNameLst>
                                          <p:attrName>style.visibility</p:attrName>
                                        </p:attrNameLst>
                                      </p:cBhvr>
                                      <p:to>
                                        <p:strVal val="visible"/>
                                      </p:to>
                                    </p:set>
                                    <p:anim calcmode="lin" valueType="num">
                                      <p:cBhvr additive="base">
                                        <p:cTn id="73" dur="500" fill="hold"/>
                                        <p:tgtEl>
                                          <p:spTgt spid="404485">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04485">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0629" name="Rectangle 5"/>
          <p:cNvSpPr>
            <a:spLocks noGrp="1" noChangeArrowheads="1"/>
          </p:cNvSpPr>
          <p:nvPr>
            <p:ph type="body" idx="1"/>
          </p:nvPr>
        </p:nvSpPr>
        <p:spPr>
          <a:xfrm>
            <a:off x="304800" y="990600"/>
            <a:ext cx="8610600" cy="5638800"/>
          </a:xfrm>
        </p:spPr>
        <p:txBody>
          <a:bodyPr/>
          <a:lstStyle/>
          <a:p>
            <a:pPr marL="0" indent="0" eaLnBrk="1" hangingPunct="1">
              <a:lnSpc>
                <a:spcPct val="90000"/>
              </a:lnSpc>
              <a:spcBef>
                <a:spcPts val="0"/>
              </a:spcBef>
              <a:buFontTx/>
              <a:buNone/>
              <a:defRPr/>
            </a:pPr>
            <a:r>
              <a:rPr lang="en-US" b="1" dirty="0" smtClean="0">
                <a:solidFill>
                  <a:srgbClr val="C00000"/>
                </a:solidFill>
              </a:rPr>
              <a:t>Transfers and Conveyances: </a:t>
            </a:r>
          </a:p>
          <a:p>
            <a:pPr marL="0" indent="0" eaLnBrk="1" hangingPunct="1">
              <a:lnSpc>
                <a:spcPct val="90000"/>
              </a:lnSpc>
              <a:spcBef>
                <a:spcPts val="0"/>
              </a:spcBef>
              <a:buFontTx/>
              <a:buNone/>
              <a:defRPr/>
            </a:pPr>
            <a:r>
              <a:rPr lang="en-US" sz="2800" b="1" i="1" dirty="0" smtClean="0">
                <a:solidFill>
                  <a:srgbClr val="002060"/>
                </a:solidFill>
              </a:rPr>
              <a:t>The Contract:</a:t>
            </a:r>
            <a:r>
              <a:rPr lang="en-US" sz="2400" b="1" i="1" dirty="0" smtClean="0">
                <a:solidFill>
                  <a:schemeClr val="accent2"/>
                </a:solidFill>
              </a:rPr>
              <a:t>	</a:t>
            </a:r>
            <a:endParaRPr lang="en-US" sz="2000" b="1" i="1" dirty="0" smtClean="0">
              <a:solidFill>
                <a:schemeClr val="accent2"/>
              </a:solidFill>
            </a:endParaRPr>
          </a:p>
          <a:p>
            <a:pPr marL="0" indent="0" eaLnBrk="1" hangingPunct="1">
              <a:lnSpc>
                <a:spcPct val="90000"/>
              </a:lnSpc>
              <a:spcBef>
                <a:spcPts val="0"/>
              </a:spcBef>
              <a:buFontTx/>
              <a:buNone/>
              <a:defRPr/>
            </a:pPr>
            <a:r>
              <a:rPr lang="en-US" sz="2400" b="1" i="1" dirty="0" smtClean="0">
                <a:solidFill>
                  <a:schemeClr val="accent1">
                    <a:lumMod val="25000"/>
                  </a:schemeClr>
                </a:solidFill>
              </a:rPr>
              <a:t>	</a:t>
            </a:r>
            <a:r>
              <a:rPr lang="en-US" sz="2800" b="1" i="1" dirty="0" smtClean="0">
                <a:solidFill>
                  <a:schemeClr val="accent1">
                    <a:lumMod val="25000"/>
                  </a:schemeClr>
                </a:solidFill>
              </a:rPr>
              <a:t>Real Estate Agents:</a:t>
            </a:r>
            <a:r>
              <a:rPr lang="en-US" sz="2400" b="1" i="1" dirty="0" smtClean="0">
                <a:solidFill>
                  <a:schemeClr val="accent2"/>
                </a:solidFill>
              </a:rPr>
              <a:t>	</a:t>
            </a:r>
            <a:endParaRPr lang="en-US" sz="2000" b="1" i="1" dirty="0" smtClean="0">
              <a:solidFill>
                <a:schemeClr val="accent2"/>
              </a:solidFill>
            </a:endParaRPr>
          </a:p>
          <a:p>
            <a:pPr marL="0" indent="0" eaLnBrk="1" hangingPunct="1">
              <a:lnSpc>
                <a:spcPct val="90000"/>
              </a:lnSpc>
              <a:spcBef>
                <a:spcPts val="0"/>
              </a:spcBef>
              <a:buFont typeface="Wingdings" pitchFamily="2" charset="2"/>
              <a:buNone/>
              <a:defRPr/>
            </a:pPr>
            <a:endParaRPr lang="en-US" sz="600" b="1" i="1" dirty="0" smtClean="0">
              <a:solidFill>
                <a:schemeClr val="accent2"/>
              </a:solidFill>
            </a:endParaRPr>
          </a:p>
          <a:p>
            <a:pPr marL="0" indent="0" eaLnBrk="1" hangingPunct="1">
              <a:lnSpc>
                <a:spcPct val="90000"/>
              </a:lnSpc>
              <a:spcBef>
                <a:spcPts val="0"/>
              </a:spcBef>
              <a:buFont typeface="Wingdings" pitchFamily="2" charset="2"/>
              <a:buNone/>
              <a:defRPr/>
            </a:pPr>
            <a:r>
              <a:rPr lang="en-US" sz="2000" b="1" i="1" dirty="0" smtClean="0"/>
              <a:t>Most buyers find real estate through a Real Estate Agent:</a:t>
            </a:r>
          </a:p>
          <a:p>
            <a:pPr marL="0" indent="0" eaLnBrk="1" hangingPunct="1">
              <a:lnSpc>
                <a:spcPct val="90000"/>
              </a:lnSpc>
              <a:spcBef>
                <a:spcPts val="0"/>
              </a:spcBef>
              <a:defRPr/>
            </a:pPr>
            <a:endParaRPr lang="en-US" sz="1000" b="1" i="1" dirty="0" smtClean="0">
              <a:solidFill>
                <a:schemeClr val="accent2"/>
              </a:solidFill>
            </a:endParaRPr>
          </a:p>
          <a:p>
            <a:pPr marL="0" indent="0" eaLnBrk="1" hangingPunct="1">
              <a:lnSpc>
                <a:spcPct val="90000"/>
              </a:lnSpc>
              <a:spcBef>
                <a:spcPts val="0"/>
              </a:spcBef>
              <a:defRPr/>
            </a:pPr>
            <a:r>
              <a:rPr lang="en-US" sz="1800" b="1" i="1" dirty="0" smtClean="0">
                <a:solidFill>
                  <a:schemeClr val="accent2"/>
                </a:solidFill>
              </a:rPr>
              <a:t> </a:t>
            </a:r>
            <a:r>
              <a:rPr lang="en-US" sz="1800" b="1" i="1" dirty="0" smtClean="0">
                <a:solidFill>
                  <a:srgbClr val="0033CC"/>
                </a:solidFill>
              </a:rPr>
              <a:t>The Real Estate Agent is an “Agent” for the Seller.</a:t>
            </a:r>
          </a:p>
          <a:p>
            <a:pPr marL="0" indent="0" eaLnBrk="1" hangingPunct="1">
              <a:lnSpc>
                <a:spcPct val="90000"/>
              </a:lnSpc>
              <a:spcBef>
                <a:spcPts val="0"/>
              </a:spcBef>
              <a:defRPr/>
            </a:pPr>
            <a:endParaRPr lang="en-US" sz="1000" b="1" i="1" dirty="0" smtClean="0">
              <a:solidFill>
                <a:srgbClr val="0033CC"/>
              </a:solidFill>
            </a:endParaRPr>
          </a:p>
          <a:p>
            <a:pPr marL="0" indent="0" eaLnBrk="1" hangingPunct="1">
              <a:lnSpc>
                <a:spcPct val="90000"/>
              </a:lnSpc>
              <a:spcBef>
                <a:spcPts val="0"/>
              </a:spcBef>
              <a:defRPr/>
            </a:pPr>
            <a:r>
              <a:rPr lang="en-US" sz="1800" b="1" i="1" dirty="0" smtClean="0">
                <a:solidFill>
                  <a:srgbClr val="0033CC"/>
                </a:solidFill>
              </a:rPr>
              <a:t> The Seller, by means of a written listing agreement, is liable for the</a:t>
            </a:r>
          </a:p>
          <a:p>
            <a:pPr marL="0" indent="0" eaLnBrk="1" hangingPunct="1">
              <a:lnSpc>
                <a:spcPct val="90000"/>
              </a:lnSpc>
              <a:spcBef>
                <a:spcPts val="0"/>
              </a:spcBef>
              <a:buNone/>
              <a:defRPr/>
            </a:pPr>
            <a:r>
              <a:rPr lang="en-US" sz="1800" b="1" i="1" dirty="0" smtClean="0">
                <a:solidFill>
                  <a:srgbClr val="0033CC"/>
                </a:solidFill>
              </a:rPr>
              <a:t>  Real Estate Agent’s Commission, usually between 6 to 7 percent</a:t>
            </a:r>
          </a:p>
          <a:p>
            <a:pPr marL="0" indent="0" eaLnBrk="1" hangingPunct="1">
              <a:lnSpc>
                <a:spcPct val="90000"/>
              </a:lnSpc>
              <a:spcBef>
                <a:spcPts val="0"/>
              </a:spcBef>
              <a:buNone/>
              <a:defRPr/>
            </a:pPr>
            <a:r>
              <a:rPr lang="en-US" sz="1800" b="1" i="1" dirty="0" smtClean="0">
                <a:solidFill>
                  <a:srgbClr val="0033CC"/>
                </a:solidFill>
              </a:rPr>
              <a:t>  of the sale value of the real property.</a:t>
            </a:r>
          </a:p>
          <a:p>
            <a:pPr marL="0" indent="0" eaLnBrk="1" hangingPunct="1">
              <a:lnSpc>
                <a:spcPct val="90000"/>
              </a:lnSpc>
              <a:spcBef>
                <a:spcPts val="0"/>
              </a:spcBef>
              <a:defRPr/>
            </a:pPr>
            <a:endParaRPr lang="en-US" sz="1000" b="1" i="1" dirty="0" smtClean="0">
              <a:solidFill>
                <a:srgbClr val="0033CC"/>
              </a:solidFill>
            </a:endParaRPr>
          </a:p>
          <a:p>
            <a:pPr marL="0" indent="0" eaLnBrk="1" hangingPunct="1">
              <a:lnSpc>
                <a:spcPct val="90000"/>
              </a:lnSpc>
              <a:spcBef>
                <a:spcPts val="0"/>
              </a:spcBef>
              <a:defRPr/>
            </a:pPr>
            <a:r>
              <a:rPr lang="en-US" sz="1800" b="1" i="1" dirty="0" smtClean="0">
                <a:solidFill>
                  <a:srgbClr val="0033CC"/>
                </a:solidFill>
              </a:rPr>
              <a:t> Real Estate Agents are licensed by the State of New York .</a:t>
            </a:r>
          </a:p>
          <a:p>
            <a:pPr marL="0" indent="0" eaLnBrk="1" hangingPunct="1">
              <a:lnSpc>
                <a:spcPct val="90000"/>
              </a:lnSpc>
              <a:spcBef>
                <a:spcPts val="0"/>
              </a:spcBef>
              <a:defRPr/>
            </a:pPr>
            <a:endParaRPr lang="en-US" sz="1000" b="1" i="1" dirty="0" smtClean="0">
              <a:solidFill>
                <a:srgbClr val="0033CC"/>
              </a:solidFill>
            </a:endParaRPr>
          </a:p>
          <a:p>
            <a:pPr marL="0" indent="0" eaLnBrk="1" hangingPunct="1">
              <a:lnSpc>
                <a:spcPct val="90000"/>
              </a:lnSpc>
              <a:spcBef>
                <a:spcPts val="0"/>
              </a:spcBef>
              <a:defRPr/>
            </a:pPr>
            <a:r>
              <a:rPr lang="en-US" sz="1800" b="1" i="1" dirty="0" smtClean="0">
                <a:solidFill>
                  <a:srgbClr val="0033CC"/>
                </a:solidFill>
              </a:rPr>
              <a:t> Real Estate Agents are sales people.  They make their income from</a:t>
            </a:r>
          </a:p>
          <a:p>
            <a:pPr marL="0" indent="0" eaLnBrk="1" hangingPunct="1">
              <a:lnSpc>
                <a:spcPct val="90000"/>
              </a:lnSpc>
              <a:spcBef>
                <a:spcPts val="0"/>
              </a:spcBef>
              <a:buNone/>
              <a:defRPr/>
            </a:pPr>
            <a:r>
              <a:rPr lang="en-US" sz="1800" b="1" i="1" dirty="0" smtClean="0">
                <a:solidFill>
                  <a:srgbClr val="0033CC"/>
                </a:solidFill>
              </a:rPr>
              <a:t>  making sales of real estate.  They work on commission.  Although</a:t>
            </a:r>
          </a:p>
          <a:p>
            <a:pPr marL="0" indent="0" eaLnBrk="1" hangingPunct="1">
              <a:lnSpc>
                <a:spcPct val="90000"/>
              </a:lnSpc>
              <a:spcBef>
                <a:spcPts val="0"/>
              </a:spcBef>
              <a:buNone/>
              <a:defRPr/>
            </a:pPr>
            <a:r>
              <a:rPr lang="en-US" sz="1800" b="1" i="1" dirty="0" smtClean="0">
                <a:solidFill>
                  <a:srgbClr val="0033CC"/>
                </a:solidFill>
              </a:rPr>
              <a:t>  they work for, and must represent, the Seller, they have a vested</a:t>
            </a:r>
          </a:p>
          <a:p>
            <a:pPr marL="0" indent="0" eaLnBrk="1" hangingPunct="1">
              <a:lnSpc>
                <a:spcPct val="90000"/>
              </a:lnSpc>
              <a:spcBef>
                <a:spcPts val="0"/>
              </a:spcBef>
              <a:buNone/>
              <a:defRPr/>
            </a:pPr>
            <a:r>
              <a:rPr lang="en-US" sz="1800" b="1" i="1" dirty="0" smtClean="0">
                <a:solidFill>
                  <a:srgbClr val="0033CC"/>
                </a:solidFill>
              </a:rPr>
              <a:t>  interest in making the buyer happy and enthusiastic about the</a:t>
            </a:r>
          </a:p>
          <a:p>
            <a:pPr marL="0" indent="0" eaLnBrk="1" hangingPunct="1">
              <a:lnSpc>
                <a:spcPct val="90000"/>
              </a:lnSpc>
              <a:spcBef>
                <a:spcPts val="0"/>
              </a:spcBef>
              <a:buNone/>
              <a:defRPr/>
            </a:pPr>
            <a:r>
              <a:rPr lang="en-US" sz="1800" b="1" i="1" dirty="0" smtClean="0">
                <a:solidFill>
                  <a:srgbClr val="0033CC"/>
                </a:solidFill>
              </a:rPr>
              <a:t>  purchase of the real property. </a:t>
            </a:r>
          </a:p>
          <a:p>
            <a:pPr marL="0" indent="0" eaLnBrk="1" hangingPunct="1">
              <a:lnSpc>
                <a:spcPct val="90000"/>
              </a:lnSpc>
              <a:spcBef>
                <a:spcPts val="0"/>
              </a:spcBef>
              <a:defRPr/>
            </a:pPr>
            <a:endParaRPr lang="en-US" sz="1000" b="1" i="1" dirty="0" smtClean="0">
              <a:solidFill>
                <a:srgbClr val="0033CC"/>
              </a:solidFill>
            </a:endParaRPr>
          </a:p>
          <a:p>
            <a:pPr marL="0" indent="0" eaLnBrk="1" hangingPunct="1">
              <a:lnSpc>
                <a:spcPct val="90000"/>
              </a:lnSpc>
              <a:spcBef>
                <a:spcPts val="0"/>
              </a:spcBef>
              <a:defRPr/>
            </a:pPr>
            <a:r>
              <a:rPr lang="en-US" sz="1800" b="1" i="1" dirty="0" smtClean="0">
                <a:solidFill>
                  <a:srgbClr val="0033CC"/>
                </a:solidFill>
              </a:rPr>
              <a:t> Because Real Estate Agents may represent many buyers, </a:t>
            </a:r>
          </a:p>
          <a:p>
            <a:pPr marL="0" indent="0" eaLnBrk="1" hangingPunct="1">
              <a:lnSpc>
                <a:spcPct val="90000"/>
              </a:lnSpc>
              <a:spcBef>
                <a:spcPts val="0"/>
              </a:spcBef>
              <a:buNone/>
              <a:defRPr/>
            </a:pPr>
            <a:r>
              <a:rPr lang="en-US" sz="1800" b="1" i="1" dirty="0" smtClean="0">
                <a:solidFill>
                  <a:srgbClr val="0033CC"/>
                </a:solidFill>
              </a:rPr>
              <a:t>  they can offer one buyer several choices, </a:t>
            </a:r>
          </a:p>
          <a:p>
            <a:pPr marL="0" indent="0" eaLnBrk="1" hangingPunct="1">
              <a:lnSpc>
                <a:spcPct val="90000"/>
              </a:lnSpc>
              <a:spcBef>
                <a:spcPts val="0"/>
              </a:spcBef>
              <a:buNone/>
              <a:defRPr/>
            </a:pPr>
            <a:r>
              <a:rPr lang="en-US" sz="1800" b="1" i="1" dirty="0" smtClean="0">
                <a:solidFill>
                  <a:srgbClr val="0033CC"/>
                </a:solidFill>
              </a:rPr>
              <a:t>  especially through the multiple listing service.</a:t>
            </a:r>
          </a:p>
          <a:p>
            <a:pPr marL="0" indent="0" eaLnBrk="1" hangingPunct="1">
              <a:spcBef>
                <a:spcPts val="0"/>
              </a:spcBef>
              <a:buFontTx/>
              <a:buNone/>
              <a:defRPr/>
            </a:pPr>
            <a:endParaRPr lang="en-US" sz="20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0629">
                                            <p:txEl>
                                              <p:pRg st="0" end="0"/>
                                            </p:txEl>
                                          </p:spTgt>
                                        </p:tgtEl>
                                        <p:attrNameLst>
                                          <p:attrName>style.visibility</p:attrName>
                                        </p:attrNameLst>
                                      </p:cBhvr>
                                      <p:to>
                                        <p:strVal val="visible"/>
                                      </p:to>
                                    </p:set>
                                    <p:anim calcmode="lin" valueType="num">
                                      <p:cBhvr additive="base">
                                        <p:cTn id="7" dur="500" fill="hold"/>
                                        <p:tgtEl>
                                          <p:spTgt spid="41062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062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0629">
                                            <p:txEl>
                                              <p:pRg st="1" end="1"/>
                                            </p:txEl>
                                          </p:spTgt>
                                        </p:tgtEl>
                                        <p:attrNameLst>
                                          <p:attrName>style.visibility</p:attrName>
                                        </p:attrNameLst>
                                      </p:cBhvr>
                                      <p:to>
                                        <p:strVal val="visible"/>
                                      </p:to>
                                    </p:set>
                                    <p:anim calcmode="lin" valueType="num">
                                      <p:cBhvr additive="base">
                                        <p:cTn id="13" dur="500" fill="hold"/>
                                        <p:tgtEl>
                                          <p:spTgt spid="41062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062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0629">
                                            <p:txEl>
                                              <p:pRg st="2" end="2"/>
                                            </p:txEl>
                                          </p:spTgt>
                                        </p:tgtEl>
                                        <p:attrNameLst>
                                          <p:attrName>style.visibility</p:attrName>
                                        </p:attrNameLst>
                                      </p:cBhvr>
                                      <p:to>
                                        <p:strVal val="visible"/>
                                      </p:to>
                                    </p:set>
                                    <p:anim calcmode="lin" valueType="num">
                                      <p:cBhvr additive="base">
                                        <p:cTn id="19" dur="500" fill="hold"/>
                                        <p:tgtEl>
                                          <p:spTgt spid="41062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062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0629">
                                            <p:txEl>
                                              <p:pRg st="4" end="4"/>
                                            </p:txEl>
                                          </p:spTgt>
                                        </p:tgtEl>
                                        <p:attrNameLst>
                                          <p:attrName>style.visibility</p:attrName>
                                        </p:attrNameLst>
                                      </p:cBhvr>
                                      <p:to>
                                        <p:strVal val="visible"/>
                                      </p:to>
                                    </p:set>
                                    <p:anim calcmode="lin" valueType="num">
                                      <p:cBhvr additive="base">
                                        <p:cTn id="25" dur="500" fill="hold"/>
                                        <p:tgtEl>
                                          <p:spTgt spid="41062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062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0629">
                                            <p:txEl>
                                              <p:pRg st="6" end="6"/>
                                            </p:txEl>
                                          </p:spTgt>
                                        </p:tgtEl>
                                        <p:attrNameLst>
                                          <p:attrName>style.visibility</p:attrName>
                                        </p:attrNameLst>
                                      </p:cBhvr>
                                      <p:to>
                                        <p:strVal val="visible"/>
                                      </p:to>
                                    </p:set>
                                    <p:anim calcmode="lin" valueType="num">
                                      <p:cBhvr additive="base">
                                        <p:cTn id="31" dur="500" fill="hold"/>
                                        <p:tgtEl>
                                          <p:spTgt spid="410629">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0629">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0629">
                                            <p:txEl>
                                              <p:pRg st="8" end="8"/>
                                            </p:txEl>
                                          </p:spTgt>
                                        </p:tgtEl>
                                        <p:attrNameLst>
                                          <p:attrName>style.visibility</p:attrName>
                                        </p:attrNameLst>
                                      </p:cBhvr>
                                      <p:to>
                                        <p:strVal val="visible"/>
                                      </p:to>
                                    </p:set>
                                    <p:anim calcmode="lin" valueType="num">
                                      <p:cBhvr additive="base">
                                        <p:cTn id="37" dur="500" fill="hold"/>
                                        <p:tgtEl>
                                          <p:spTgt spid="410629">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0629">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0629">
                                            <p:txEl>
                                              <p:pRg st="9" end="9"/>
                                            </p:txEl>
                                          </p:spTgt>
                                        </p:tgtEl>
                                        <p:attrNameLst>
                                          <p:attrName>style.visibility</p:attrName>
                                        </p:attrNameLst>
                                      </p:cBhvr>
                                      <p:to>
                                        <p:strVal val="visible"/>
                                      </p:to>
                                    </p:set>
                                    <p:anim calcmode="lin" valueType="num">
                                      <p:cBhvr additive="base">
                                        <p:cTn id="43" dur="500" fill="hold"/>
                                        <p:tgtEl>
                                          <p:spTgt spid="410629">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0629">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0629">
                                            <p:txEl>
                                              <p:pRg st="10" end="10"/>
                                            </p:txEl>
                                          </p:spTgt>
                                        </p:tgtEl>
                                        <p:attrNameLst>
                                          <p:attrName>style.visibility</p:attrName>
                                        </p:attrNameLst>
                                      </p:cBhvr>
                                      <p:to>
                                        <p:strVal val="visible"/>
                                      </p:to>
                                    </p:set>
                                    <p:anim calcmode="lin" valueType="num">
                                      <p:cBhvr additive="base">
                                        <p:cTn id="49" dur="500" fill="hold"/>
                                        <p:tgtEl>
                                          <p:spTgt spid="410629">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0629">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0629">
                                            <p:txEl>
                                              <p:pRg st="12" end="12"/>
                                            </p:txEl>
                                          </p:spTgt>
                                        </p:tgtEl>
                                        <p:attrNameLst>
                                          <p:attrName>style.visibility</p:attrName>
                                        </p:attrNameLst>
                                      </p:cBhvr>
                                      <p:to>
                                        <p:strVal val="visible"/>
                                      </p:to>
                                    </p:set>
                                    <p:anim calcmode="lin" valueType="num">
                                      <p:cBhvr additive="base">
                                        <p:cTn id="55" dur="500" fill="hold"/>
                                        <p:tgtEl>
                                          <p:spTgt spid="410629">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0629">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0629">
                                            <p:txEl>
                                              <p:pRg st="14" end="14"/>
                                            </p:txEl>
                                          </p:spTgt>
                                        </p:tgtEl>
                                        <p:attrNameLst>
                                          <p:attrName>style.visibility</p:attrName>
                                        </p:attrNameLst>
                                      </p:cBhvr>
                                      <p:to>
                                        <p:strVal val="visible"/>
                                      </p:to>
                                    </p:set>
                                    <p:anim calcmode="lin" valueType="num">
                                      <p:cBhvr additive="base">
                                        <p:cTn id="61" dur="500" fill="hold"/>
                                        <p:tgtEl>
                                          <p:spTgt spid="410629">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0629">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0629">
                                            <p:txEl>
                                              <p:pRg st="15" end="15"/>
                                            </p:txEl>
                                          </p:spTgt>
                                        </p:tgtEl>
                                        <p:attrNameLst>
                                          <p:attrName>style.visibility</p:attrName>
                                        </p:attrNameLst>
                                      </p:cBhvr>
                                      <p:to>
                                        <p:strVal val="visible"/>
                                      </p:to>
                                    </p:set>
                                    <p:anim calcmode="lin" valueType="num">
                                      <p:cBhvr additive="base">
                                        <p:cTn id="67" dur="500" fill="hold"/>
                                        <p:tgtEl>
                                          <p:spTgt spid="410629">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0629">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10629">
                                            <p:txEl>
                                              <p:pRg st="16" end="16"/>
                                            </p:txEl>
                                          </p:spTgt>
                                        </p:tgtEl>
                                        <p:attrNameLst>
                                          <p:attrName>style.visibility</p:attrName>
                                        </p:attrNameLst>
                                      </p:cBhvr>
                                      <p:to>
                                        <p:strVal val="visible"/>
                                      </p:to>
                                    </p:set>
                                    <p:anim calcmode="lin" valueType="num">
                                      <p:cBhvr additive="base">
                                        <p:cTn id="73" dur="500" fill="hold"/>
                                        <p:tgtEl>
                                          <p:spTgt spid="410629">
                                            <p:txEl>
                                              <p:pRg st="16" end="16"/>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10629">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10629">
                                            <p:txEl>
                                              <p:pRg st="17" end="17"/>
                                            </p:txEl>
                                          </p:spTgt>
                                        </p:tgtEl>
                                        <p:attrNameLst>
                                          <p:attrName>style.visibility</p:attrName>
                                        </p:attrNameLst>
                                      </p:cBhvr>
                                      <p:to>
                                        <p:strVal val="visible"/>
                                      </p:to>
                                    </p:set>
                                    <p:anim calcmode="lin" valueType="num">
                                      <p:cBhvr additive="base">
                                        <p:cTn id="79" dur="500" fill="hold"/>
                                        <p:tgtEl>
                                          <p:spTgt spid="410629">
                                            <p:txEl>
                                              <p:pRg st="17" end="17"/>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10629">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410629">
                                            <p:txEl>
                                              <p:pRg st="18" end="18"/>
                                            </p:txEl>
                                          </p:spTgt>
                                        </p:tgtEl>
                                        <p:attrNameLst>
                                          <p:attrName>style.visibility</p:attrName>
                                        </p:attrNameLst>
                                      </p:cBhvr>
                                      <p:to>
                                        <p:strVal val="visible"/>
                                      </p:to>
                                    </p:set>
                                    <p:anim calcmode="lin" valueType="num">
                                      <p:cBhvr additive="base">
                                        <p:cTn id="85" dur="500" fill="hold"/>
                                        <p:tgtEl>
                                          <p:spTgt spid="410629">
                                            <p:txEl>
                                              <p:pRg st="18" end="18"/>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410629">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10629">
                                            <p:txEl>
                                              <p:pRg st="20" end="20"/>
                                            </p:txEl>
                                          </p:spTgt>
                                        </p:tgtEl>
                                        <p:attrNameLst>
                                          <p:attrName>style.visibility</p:attrName>
                                        </p:attrNameLst>
                                      </p:cBhvr>
                                      <p:to>
                                        <p:strVal val="visible"/>
                                      </p:to>
                                    </p:set>
                                    <p:anim calcmode="lin" valueType="num">
                                      <p:cBhvr additive="base">
                                        <p:cTn id="91" dur="500" fill="hold"/>
                                        <p:tgtEl>
                                          <p:spTgt spid="410629">
                                            <p:txEl>
                                              <p:pRg st="20" end="20"/>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410629">
                                            <p:txEl>
                                              <p:pRg st="20" end="2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CHIMES.WAV"/>
                                        </p:tgtEl>
                                      </p:cMediaNode>
                                    </p:audio>
                                  </p:sub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410629">
                                            <p:txEl>
                                              <p:pRg st="21" end="21"/>
                                            </p:txEl>
                                          </p:spTgt>
                                        </p:tgtEl>
                                        <p:attrNameLst>
                                          <p:attrName>style.visibility</p:attrName>
                                        </p:attrNameLst>
                                      </p:cBhvr>
                                      <p:to>
                                        <p:strVal val="visible"/>
                                      </p:to>
                                    </p:set>
                                    <p:anim calcmode="lin" valueType="num">
                                      <p:cBhvr additive="base">
                                        <p:cTn id="97" dur="500" fill="hold"/>
                                        <p:tgtEl>
                                          <p:spTgt spid="410629">
                                            <p:txEl>
                                              <p:pRg st="21" end="21"/>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410629">
                                            <p:txEl>
                                              <p:pRg st="21" end="2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5"/>
                                            </p:cond>
                                          </p:stCondLst>
                                          <p:endCondLst>
                                            <p:cond evt="onStopAudio" delay="0">
                                              <p:tgtEl>
                                                <p:sldTgt/>
                                              </p:tgtEl>
                                            </p:cond>
                                          </p:endCondLst>
                                        </p:cTn>
                                        <p:tgtEl>
                                          <p:sndTgt r:embed="rId3" name="CHIMES.WAV"/>
                                        </p:tgtEl>
                                      </p:cMediaNode>
                                    </p:audio>
                                  </p:sub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410629">
                                            <p:txEl>
                                              <p:pRg st="22" end="22"/>
                                            </p:txEl>
                                          </p:spTgt>
                                        </p:tgtEl>
                                        <p:attrNameLst>
                                          <p:attrName>style.visibility</p:attrName>
                                        </p:attrNameLst>
                                      </p:cBhvr>
                                      <p:to>
                                        <p:strVal val="visible"/>
                                      </p:to>
                                    </p:set>
                                    <p:anim calcmode="lin" valueType="num">
                                      <p:cBhvr additive="base">
                                        <p:cTn id="103" dur="500" fill="hold"/>
                                        <p:tgtEl>
                                          <p:spTgt spid="410629">
                                            <p:txEl>
                                              <p:pRg st="22" end="22"/>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410629">
                                            <p:txEl>
                                              <p:pRg st="22" end="2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9"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5419</TotalTime>
  <Words>397</Words>
  <Application>Microsoft Office PowerPoint</Application>
  <PresentationFormat>On-screen Show (4:3)</PresentationFormat>
  <Paragraphs>343</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senateuser</cp:lastModifiedBy>
  <cp:revision>253</cp:revision>
  <dcterms:created xsi:type="dcterms:W3CDTF">2007-08-27T19:04:39Z</dcterms:created>
  <dcterms:modified xsi:type="dcterms:W3CDTF">2016-09-29T15:57:10Z</dcterms:modified>
</cp:coreProperties>
</file>