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573" r:id="rId3"/>
    <p:sldId id="532" r:id="rId4"/>
    <p:sldId id="257" r:id="rId5"/>
    <p:sldId id="533" r:id="rId6"/>
    <p:sldId id="534" r:id="rId7"/>
    <p:sldId id="535" r:id="rId8"/>
    <p:sldId id="536" r:id="rId9"/>
    <p:sldId id="567" r:id="rId10"/>
    <p:sldId id="569" r:id="rId11"/>
    <p:sldId id="540" r:id="rId12"/>
    <p:sldId id="568" r:id="rId13"/>
    <p:sldId id="543" r:id="rId14"/>
    <p:sldId id="570" r:id="rId15"/>
    <p:sldId id="544" r:id="rId16"/>
    <p:sldId id="549" r:id="rId17"/>
    <p:sldId id="550" r:id="rId18"/>
    <p:sldId id="551" r:id="rId19"/>
    <p:sldId id="552" r:id="rId20"/>
    <p:sldId id="553" r:id="rId21"/>
    <p:sldId id="554" r:id="rId22"/>
    <p:sldId id="555" r:id="rId23"/>
    <p:sldId id="556" r:id="rId24"/>
    <p:sldId id="557" r:id="rId25"/>
    <p:sldId id="558" r:id="rId26"/>
    <p:sldId id="559" r:id="rId27"/>
    <p:sldId id="560" r:id="rId28"/>
    <p:sldId id="561" r:id="rId29"/>
    <p:sldId id="562" r:id="rId30"/>
    <p:sldId id="563" r:id="rId31"/>
    <p:sldId id="564" r:id="rId32"/>
    <p:sldId id="565" r:id="rId33"/>
    <p:sldId id="513" r:id="rId34"/>
    <p:sldId id="401" r:id="rId35"/>
    <p:sldId id="452" r:id="rId36"/>
    <p:sldId id="454" r:id="rId37"/>
    <p:sldId id="455" r:id="rId38"/>
    <p:sldId id="571" r:id="rId39"/>
    <p:sldId id="457" r:id="rId40"/>
    <p:sldId id="466" r:id="rId41"/>
    <p:sldId id="467" r:id="rId42"/>
    <p:sldId id="468" r:id="rId43"/>
    <p:sldId id="469" r:id="rId44"/>
    <p:sldId id="470" r:id="rId45"/>
    <p:sldId id="478" r:id="rId46"/>
    <p:sldId id="479" r:id="rId47"/>
    <p:sldId id="480" r:id="rId48"/>
    <p:sldId id="481" r:id="rId49"/>
    <p:sldId id="482" r:id="rId50"/>
    <p:sldId id="483" r:id="rId51"/>
    <p:sldId id="484" r:id="rId52"/>
    <p:sldId id="485" r:id="rId53"/>
    <p:sldId id="486" r:id="rId54"/>
    <p:sldId id="487" r:id="rId55"/>
    <p:sldId id="518" r:id="rId56"/>
    <p:sldId id="488" r:id="rId57"/>
    <p:sldId id="489" r:id="rId58"/>
    <p:sldId id="490" r:id="rId59"/>
    <p:sldId id="491" r:id="rId60"/>
    <p:sldId id="492" r:id="rId61"/>
    <p:sldId id="493" r:id="rId62"/>
    <p:sldId id="494" r:id="rId63"/>
    <p:sldId id="495" r:id="rId64"/>
    <p:sldId id="496" r:id="rId65"/>
    <p:sldId id="497" r:id="rId66"/>
    <p:sldId id="574" r:id="rId67"/>
    <p:sldId id="566" r:id="rId68"/>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CC0000"/>
    <a:srgbClr val="003300"/>
    <a:srgbClr val="0033CC"/>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4" autoAdjust="0"/>
    <p:restoredTop sz="94664" autoAdjust="0"/>
  </p:normalViewPr>
  <p:slideViewPr>
    <p:cSldViewPr>
      <p:cViewPr varScale="1">
        <p:scale>
          <a:sx n="106" d="100"/>
          <a:sy n="106" d="100"/>
        </p:scale>
        <p:origin x="-10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6675"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28713" y="688975"/>
            <a:ext cx="4600575" cy="3449638"/>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5800" y="4368800"/>
            <a:ext cx="5486400" cy="414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6678"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6679"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146AD1-3DA9-4BA7-9BB8-2ED8687215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7DDDBDF-1C0F-4AAC-8987-556CCF967C3C}" type="slidenum">
              <a:rPr lang="en-US" smtClean="0"/>
              <a:pPr/>
              <a:t>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6E2165F-E2FF-4797-B46F-EBBB6DC32FA9}" type="slidenum">
              <a:rPr lang="en-US" smtClean="0"/>
              <a:pPr/>
              <a:t>12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7FA3F39-5539-4579-88D9-13F4D7406DFE}" type="slidenum">
              <a:rPr lang="en-US" smtClean="0"/>
              <a:pPr/>
              <a:t>13</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087001E-9AF1-4F0F-8542-BE9921312D67}" type="slidenum">
              <a:rPr lang="en-US" smtClean="0"/>
              <a:pPr/>
              <a:t>14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F26F62D-3271-4270-93D8-F7F768E76637}" type="slidenum">
              <a:rPr lang="en-US" smtClean="0"/>
              <a:pPr/>
              <a:t>15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B299873-754C-4FC1-8647-7668E8664290}" type="slidenum">
              <a:rPr lang="en-US" smtClean="0"/>
              <a:pPr/>
              <a:t>16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5F5932D-2A00-4FAC-A916-FA1A39D2F5C2}" type="slidenum">
              <a:rPr lang="en-US" smtClean="0"/>
              <a:pPr/>
              <a:t>17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EA50539-F84F-46FE-B578-24116BBFA438}"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A9EFF00-AEAE-4819-9576-D7CF5247ACAF}" type="slidenum">
              <a:rPr lang="en-US" smtClean="0"/>
              <a:pPr/>
              <a:t>19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32EE52-9CDE-45B4-AD0F-049BD28B6176}" type="slidenum">
              <a:rPr lang="en-US" smtClean="0"/>
              <a:pPr/>
              <a:t>20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8C2520A-7EEE-41E2-A71A-240780CC17B4}" type="slidenum">
              <a:rPr lang="en-US" smtClean="0"/>
              <a:pPr/>
              <a:t>21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C36A5FD-5453-47A8-9A5A-455A4799DA69}" type="slidenum">
              <a:rPr lang="en-US" smtClean="0"/>
              <a:pPr/>
              <a:t>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34B1FE1-5B85-43EB-93CB-A0EF3078C38F}" type="slidenum">
              <a:rPr lang="en-US" smtClean="0"/>
              <a:pPr/>
              <a:t>22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BFDB42C-F2E5-4929-90BB-EF4D4E1588C5}" type="slidenum">
              <a:rPr lang="en-US" smtClean="0"/>
              <a:pPr/>
              <a:t>23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8A2B922-8D6C-4DEC-BADA-7B2E4F922FCB}" type="slidenum">
              <a:rPr lang="en-US" smtClean="0"/>
              <a:pPr/>
              <a:t>24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EDEF4FA-AE79-4C39-B4F8-B94F1F83FFD0}" type="slidenum">
              <a:rPr lang="en-US" smtClean="0"/>
              <a:pPr/>
              <a:t>25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98215FB-5407-40DC-807A-C407CDA06179}" type="slidenum">
              <a:rPr lang="en-US" smtClean="0"/>
              <a:pPr/>
              <a:t>26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4B8AB9-6910-46E1-910B-D160D82BB21D}" type="slidenum">
              <a:rPr lang="en-US" smtClean="0"/>
              <a:pPr/>
              <a:t>27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4047CED-FF93-4F30-8260-DC2B5FC85AE5}" type="slidenum">
              <a:rPr lang="en-US" smtClean="0"/>
              <a:pPr/>
              <a:t>28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6239CE-8F22-467D-B661-35F33F57E8B3}" type="slidenum">
              <a:rPr lang="en-US" smtClean="0"/>
              <a:pPr/>
              <a:t>29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11A8FA-0D73-4795-9093-BC2BFD362FD9}" type="slidenum">
              <a:rPr lang="en-US" smtClean="0"/>
              <a:pPr/>
              <a:t>30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635F9EC-D3FE-4D55-8E62-01E80FA96092}" type="slidenum">
              <a:rPr lang="en-US" smtClean="0"/>
              <a:pPr/>
              <a:t>31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50FBC33-FD88-49BA-A91F-814ACFC8FCB3}" type="slidenum">
              <a:rPr lang="en-US" smtClean="0"/>
              <a:pPr/>
              <a:t>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2F95F9-6385-4D6D-80BA-3FC4C16412E0}" type="slidenum">
              <a:rPr lang="en-US" smtClean="0"/>
              <a:pPr/>
              <a:t>32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16EB4AA-60C5-4022-8BCB-2DFD36B30BFB}" type="slidenum">
              <a:rPr lang="en-US" smtClean="0"/>
              <a:pPr/>
              <a:t>33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DA8BAAE-E209-4F8E-AD08-12558967F78A}" type="slidenum">
              <a:rPr lang="en-US" smtClean="0"/>
              <a:pPr/>
              <a:t>34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EC29AA9-A9FE-462D-B91B-A51AD9537221}" type="slidenum">
              <a:rPr lang="en-US" smtClean="0"/>
              <a:pPr/>
              <a:t>35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A9EEE0-1998-424B-803C-AD353324C382}" type="slidenum">
              <a:rPr lang="en-US" smtClean="0"/>
              <a:pPr/>
              <a:t>36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E9F5056-B183-462C-8BCD-209BD69AE5A4}" type="slidenum">
              <a:rPr lang="en-US" smtClean="0"/>
              <a:pPr/>
              <a:t>37</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5CA4AA7-0846-4D27-A619-1818F0ACA1BE}" type="slidenum">
              <a:rPr lang="en-US" smtClean="0"/>
              <a:pPr/>
              <a:t>38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B7F63CD-5C91-4B25-AE19-AF2283BC8DD1}" type="slidenum">
              <a:rPr lang="en-US" smtClean="0"/>
              <a:pPr/>
              <a:t>39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A78F315-F2DF-4250-A8C7-9C81E2C81BC8}" type="slidenum">
              <a:rPr lang="en-US" smtClean="0"/>
              <a:pPr/>
              <a:t>40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D56B860-2418-4217-826D-A9AEAC268F9F}" type="slidenum">
              <a:rPr lang="en-US" smtClean="0"/>
              <a:pPr/>
              <a:t>41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6ACD967-8EB1-4E1C-A79E-A28B2B9535D9}" type="slidenum">
              <a:rPr lang="en-US" smtClean="0"/>
              <a:pPr/>
              <a:t>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180CBED-B501-4B1E-A73D-573C66C91974}" type="slidenum">
              <a:rPr lang="en-US" smtClean="0"/>
              <a:pPr/>
              <a:t>42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AF5DCE3-EEDA-4639-9006-2F67C9F8E42F}" type="slidenum">
              <a:rPr lang="en-US" smtClean="0"/>
              <a:pPr/>
              <a:t>43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1BEB7EF-1C4F-42E8-AFA5-91D84FC65B48}" type="slidenum">
              <a:rPr lang="en-US" smtClean="0"/>
              <a:pPr/>
              <a:t>44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057532C-C21D-44B8-ADAB-BA89E89139C4}" type="slidenum">
              <a:rPr lang="en-US" smtClean="0"/>
              <a:pPr/>
              <a:t>45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D5A37F3-6A9A-4104-9B32-49BF5AAAC849}" type="slidenum">
              <a:rPr lang="en-US" smtClean="0"/>
              <a:pPr/>
              <a:t>46</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26F5F22-C2E5-41FC-A92B-D1ACF60CF5CB}" type="slidenum">
              <a:rPr lang="en-US" smtClean="0"/>
              <a:pPr/>
              <a:t>47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C93F147-709F-4D27-A3F7-7C029B5A81BB}" type="slidenum">
              <a:rPr lang="en-US" smtClean="0"/>
              <a:pPr/>
              <a:t>48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73ECDD6-2A9D-4A43-BC27-F9F246A53BD3}" type="slidenum">
              <a:rPr lang="en-US" smtClean="0"/>
              <a:pPr/>
              <a:t>49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ABA888B-4953-43EA-8FBC-53D7AFA626DA}" type="slidenum">
              <a:rPr lang="en-US" smtClean="0"/>
              <a:pPr/>
              <a:t>50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00ECD5C-E602-4F7E-B438-E82290803CE3}" type="slidenum">
              <a:rPr lang="en-US" smtClean="0"/>
              <a:pPr/>
              <a:t>51</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B2C0D01-F9B0-4ED6-8F5B-B1B0B948032C}" type="slidenum">
              <a:rPr lang="en-US" smtClean="0"/>
              <a:pPr/>
              <a:t>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11242C2-8140-43FC-9A54-E623D18CE1E0}" type="slidenum">
              <a:rPr lang="en-US" smtClean="0"/>
              <a:pPr/>
              <a:t>52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90D0687-461C-437C-8B87-48A657A78564}" type="slidenum">
              <a:rPr lang="en-US" smtClean="0"/>
              <a:pPr/>
              <a:t>53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3C9937F-457D-4600-8F8C-38ABAB0EB62A}" type="slidenum">
              <a:rPr lang="en-US" smtClean="0"/>
              <a:pPr/>
              <a:t>54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3FBBB5F-038E-43E6-B789-06DC6F33E904}" type="slidenum">
              <a:rPr lang="en-US" smtClean="0"/>
              <a:pPr/>
              <a:t>55</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CB3DC38-EF87-4032-947C-35FD171B1033}" type="slidenum">
              <a:rPr lang="en-US" smtClean="0"/>
              <a:pPr/>
              <a:t>56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21DA611-1975-4E9D-B4C2-07B3BAA9E19A}" type="slidenum">
              <a:rPr lang="en-US" smtClean="0"/>
              <a:pPr/>
              <a:t>57</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E68FFE3-0745-4BA2-B6E4-8E376A0EABF5}" type="slidenum">
              <a:rPr lang="en-US" smtClean="0"/>
              <a:pPr/>
              <a:t>58</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5D557AE-4909-48B4-A53B-5294734E5574}" type="slidenum">
              <a:rPr lang="en-US" smtClean="0"/>
              <a:pPr/>
              <a:t>59</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BA13917-D968-423F-8717-0A685F5726CB}" type="slidenum">
              <a:rPr lang="en-US" smtClean="0"/>
              <a:pPr/>
              <a:t>60</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9FE5FA0-0FE3-4C2A-B6D4-53738EEB645C}" type="slidenum">
              <a:rPr lang="en-US" smtClean="0"/>
              <a:pPr/>
              <a:t>61</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1A8F64-5404-4553-AB4A-F7329DEF75E8}" type="slidenum">
              <a:rPr lang="en-US" smtClean="0"/>
              <a:pPr/>
              <a:t>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8AD3992-C5E4-4DE6-B90E-E3589DA1C55A}" type="slidenum">
              <a:rPr lang="en-US" smtClean="0"/>
              <a:pPr/>
              <a:t>62</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46AC4BB-3E28-4C67-B6CF-9C90593E668E}" type="slidenum">
              <a:rPr lang="en-US" smtClean="0"/>
              <a:pPr/>
              <a:t>63</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5A98F5C8-F876-40C1-B1BF-06388F6BF6AC}" type="slidenum">
              <a:rPr lang="en-US" smtClean="0"/>
              <a:pPr/>
              <a:t>64</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281A6F2-52B5-4FD5-A694-CA180E121E63}" type="slidenum">
              <a:rPr lang="en-US" smtClean="0"/>
              <a:pPr/>
              <a:t>65</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5ABDF30-C481-43A8-8970-4A3DA903810A}" type="slidenum">
              <a:rPr lang="en-US" smtClean="0"/>
              <a:pPr/>
              <a:t>66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D58BC86-5A47-4712-BFCC-33B645459C7E}" type="slidenum">
              <a:rPr lang="en-US" smtClean="0"/>
              <a:pPr/>
              <a:t>67</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5F62EDD-F36C-4E2D-BAAC-B6E5CD1F4C84}" type="slidenum">
              <a:rPr lang="en-US" smtClean="0"/>
              <a:pPr/>
              <a:t>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E43CEEB-EC96-4F09-B7C2-988049E16FD1}" type="slidenum">
              <a:rPr lang="en-US" smtClean="0"/>
              <a:pPr/>
              <a:t>10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D963BE0-E920-4C60-BDE8-48BC51EECB36}" type="slidenum">
              <a:rPr lang="en-US" smtClean="0"/>
              <a:pPr/>
              <a:t>11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EFBBC0-BABA-4D67-B054-A87F8090C4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94B62-81F0-4E52-ADD4-DD1FAFE76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36834-122C-4244-AF2D-F50A73C643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1258E2-34C7-449C-9732-D288BE314A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31C25-FD40-4778-B110-D57902507A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AE664-E55D-4C6C-87C7-CA0936724C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69FB0-9248-4EB4-9A77-C02C332209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E1FB8-47F4-42C5-950C-1CDCE698A2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9625BE-EC1C-499F-8FF3-0F735B4C47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3C7CF7-7C7B-44A1-A318-63B59DD759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43468E-3EAB-416B-BB27-955F49EF80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17043-BF61-43EC-B652-B5F17A9748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1F64A3-FA8B-4766-B483-B5B2471CEC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732C0C-25F0-4E54-8DD4-DBD373DA2F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lh5.ggpht.com/_BYpT4ac33sw/SbxSmUrvT1I/AAAAAAAAArs/euQThoyZ338/s1600-h/salem%20hangings%5b9%5d.jpg"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304800" y="5105400"/>
            <a:ext cx="8534400" cy="1524000"/>
          </a:xfrm>
          <a:solidFill>
            <a:schemeClr val="tx1"/>
          </a:solidFill>
        </p:spPr>
        <p:txBody>
          <a:bodyPr/>
          <a:lstStyle/>
          <a:p>
            <a:pPr eaLnBrk="1" hangingPunct="1"/>
            <a:r>
              <a:rPr lang="en-US" b="1" dirty="0" smtClean="0">
                <a:solidFill>
                  <a:srgbClr val="FFFF00"/>
                </a:solidFill>
              </a:rPr>
              <a:t>Slide Set Sixteen:</a:t>
            </a:r>
          </a:p>
          <a:p>
            <a:pPr eaLnBrk="1" hangingPunct="1"/>
            <a:r>
              <a:rPr lang="en-US" sz="2400" b="1" dirty="0" smtClean="0">
                <a:solidFill>
                  <a:srgbClr val="FFFF00"/>
                </a:solidFill>
              </a:rPr>
              <a:t>Real Property: </a:t>
            </a:r>
            <a:r>
              <a:rPr lang="en-US" sz="2000" b="1" dirty="0" smtClean="0">
                <a:solidFill>
                  <a:srgbClr val="FFFF00"/>
                </a:solidFill>
              </a:rPr>
              <a:t>Interests in Land – Time, Possession, </a:t>
            </a:r>
          </a:p>
          <a:p>
            <a:pPr eaLnBrk="1" hangingPunct="1"/>
            <a:r>
              <a:rPr lang="en-US" sz="2000" b="1" dirty="0" smtClean="0">
                <a:solidFill>
                  <a:srgbClr val="FFFF00"/>
                </a:solidFill>
              </a:rPr>
              <a:t>Future Interests and Title Limitation Rules</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057400"/>
            <a:ext cx="2476500" cy="24765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0EFBBC0-BABA-4D67-B054-A87F8090C4B7}"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8676"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Types of 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000" b="1" i="1" dirty="0">
                <a:solidFill>
                  <a:srgbClr val="002060"/>
                </a:solidFill>
              </a:rPr>
              <a:t>Possessory Interests in Land</a:t>
            </a:r>
            <a:r>
              <a:rPr lang="en-US" sz="2000" b="1" dirty="0">
                <a:solidFill>
                  <a:srgbClr val="002060"/>
                </a:solidFill>
              </a:rPr>
              <a:t> </a:t>
            </a:r>
            <a:r>
              <a:rPr lang="en-US" sz="1600" b="1" dirty="0"/>
              <a:t>(Either presently or in the future)</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Fee Simple Absolute</a:t>
            </a:r>
          </a:p>
          <a:p>
            <a:pPr marL="609600" indent="-609600">
              <a:lnSpc>
                <a:spcPct val="90000"/>
              </a:lnSpc>
              <a:spcBef>
                <a:spcPct val="20000"/>
              </a:spcBef>
              <a:defRPr/>
            </a:pPr>
            <a:r>
              <a:rPr lang="en-US" b="1" dirty="0">
                <a:solidFill>
                  <a:schemeClr val="accent1">
                    <a:lumMod val="25000"/>
                  </a:schemeClr>
                </a:solidFill>
              </a:rPr>
              <a:t>	2. </a:t>
            </a:r>
            <a:r>
              <a:rPr lang="en-US" b="1" dirty="0" err="1">
                <a:solidFill>
                  <a:schemeClr val="accent1">
                    <a:lumMod val="25000"/>
                  </a:schemeClr>
                </a:solidFill>
              </a:rPr>
              <a:t>Defeasible</a:t>
            </a:r>
            <a:r>
              <a:rPr lang="en-US" b="1" dirty="0">
                <a:solidFill>
                  <a:schemeClr val="accent1">
                    <a:lumMod val="25000"/>
                  </a:schemeClr>
                </a:solidFill>
              </a:rPr>
              <a:t> Estates</a:t>
            </a:r>
          </a:p>
          <a:p>
            <a:pPr marL="609600" indent="-609600">
              <a:lnSpc>
                <a:spcPct val="90000"/>
              </a:lnSpc>
              <a:spcBef>
                <a:spcPct val="20000"/>
              </a:spcBef>
              <a:defRPr/>
            </a:pPr>
            <a:r>
              <a:rPr lang="en-US" b="1" dirty="0">
                <a:solidFill>
                  <a:schemeClr val="tx2"/>
                </a:solidFill>
              </a:rPr>
              <a:t>		- Fee Simple Determinable with Possibility of </a:t>
            </a:r>
            <a:r>
              <a:rPr lang="en-US" b="1" dirty="0" err="1">
                <a:solidFill>
                  <a:schemeClr val="tx2"/>
                </a:solidFill>
              </a:rPr>
              <a:t>Reverter</a:t>
            </a:r>
            <a:endParaRPr lang="en-US" b="1" dirty="0">
              <a:solidFill>
                <a:schemeClr val="tx2"/>
              </a:solidFill>
            </a:endParaRPr>
          </a:p>
          <a:p>
            <a:pPr marL="609600" indent="-609600">
              <a:lnSpc>
                <a:spcPct val="90000"/>
              </a:lnSpc>
              <a:spcBef>
                <a:spcPct val="20000"/>
              </a:spcBef>
              <a:defRPr/>
            </a:pPr>
            <a:r>
              <a:rPr lang="en-US" b="1" dirty="0">
                <a:solidFill>
                  <a:schemeClr val="tx2"/>
                </a:solidFill>
              </a:rPr>
              <a:t>		- Fee Simple Subject to a Condition Precedent</a:t>
            </a:r>
          </a:p>
          <a:p>
            <a:pPr marL="609600" indent="-609600">
              <a:lnSpc>
                <a:spcPct val="90000"/>
              </a:lnSpc>
              <a:spcBef>
                <a:spcPct val="20000"/>
              </a:spcBef>
              <a:defRPr/>
            </a:pPr>
            <a:r>
              <a:rPr lang="en-US" b="1" dirty="0">
                <a:solidFill>
                  <a:schemeClr val="tx2"/>
                </a:solidFill>
              </a:rPr>
              <a:t>		- Fee Simple Subject to an </a:t>
            </a:r>
            <a:r>
              <a:rPr lang="en-US" b="1" dirty="0" err="1">
                <a:solidFill>
                  <a:schemeClr val="tx2"/>
                </a:solidFill>
              </a:rPr>
              <a:t>Executory</a:t>
            </a:r>
            <a:r>
              <a:rPr lang="en-US" b="1" dirty="0">
                <a:solidFill>
                  <a:schemeClr val="tx2"/>
                </a:solidFill>
              </a:rPr>
              <a:t> Interest </a:t>
            </a:r>
          </a:p>
          <a:p>
            <a:pPr marL="609600" indent="-609600">
              <a:lnSpc>
                <a:spcPct val="90000"/>
              </a:lnSpc>
              <a:spcBef>
                <a:spcPct val="20000"/>
              </a:spcBef>
              <a:defRPr/>
            </a:pPr>
            <a:r>
              <a:rPr lang="en-US" b="1" dirty="0">
                <a:solidFill>
                  <a:schemeClr val="accent1">
                    <a:lumMod val="25000"/>
                  </a:schemeClr>
                </a:solidFill>
              </a:rPr>
              <a:t>	3. Fee Tail</a:t>
            </a:r>
          </a:p>
          <a:p>
            <a:pPr marL="609600" indent="-609600">
              <a:lnSpc>
                <a:spcPct val="90000"/>
              </a:lnSpc>
              <a:spcBef>
                <a:spcPct val="20000"/>
              </a:spcBef>
              <a:defRPr/>
            </a:pPr>
            <a:r>
              <a:rPr lang="en-US" b="1" dirty="0">
                <a:solidFill>
                  <a:schemeClr val="accent1">
                    <a:lumMod val="25000"/>
                  </a:schemeClr>
                </a:solidFill>
              </a:rPr>
              <a:t>	4. Life Estate </a:t>
            </a:r>
          </a:p>
          <a:p>
            <a:pPr marL="609600" indent="-609600">
              <a:lnSpc>
                <a:spcPct val="90000"/>
              </a:lnSpc>
              <a:spcBef>
                <a:spcPct val="20000"/>
              </a:spcBef>
              <a:defRPr/>
            </a:pPr>
            <a:endParaRPr lang="en-US" sz="900" b="1" dirty="0">
              <a:solidFill>
                <a:srgbClr val="0033CC"/>
              </a:solidFill>
            </a:endParaRPr>
          </a:p>
          <a:p>
            <a:pPr marL="609600" indent="-609600">
              <a:lnSpc>
                <a:spcPct val="90000"/>
              </a:lnSpc>
              <a:spcBef>
                <a:spcPct val="20000"/>
              </a:spcBef>
              <a:buFontTx/>
              <a:buChar char="•"/>
              <a:defRPr/>
            </a:pPr>
            <a:r>
              <a:rPr lang="en-US" sz="2000" b="1" i="1" dirty="0">
                <a:solidFill>
                  <a:srgbClr val="002060"/>
                </a:solidFill>
              </a:rPr>
              <a:t>Non possessory interests in land:</a:t>
            </a:r>
            <a:r>
              <a:rPr lang="en-US" sz="2000" b="1" dirty="0">
                <a:solidFill>
                  <a:srgbClr val="002060"/>
                </a:solidFill>
              </a:rPr>
              <a:t> </a:t>
            </a:r>
            <a:r>
              <a:rPr lang="en-US" sz="1600" b="1" dirty="0"/>
              <a:t>(An Interest with a right that can be executed but is not presently possessed)</a:t>
            </a:r>
            <a:r>
              <a:rPr lang="en-US" sz="2000" b="1" dirty="0"/>
              <a:t> </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Easements </a:t>
            </a:r>
          </a:p>
          <a:p>
            <a:pPr marL="609600" indent="-609600">
              <a:lnSpc>
                <a:spcPct val="90000"/>
              </a:lnSpc>
              <a:spcBef>
                <a:spcPct val="20000"/>
              </a:spcBef>
              <a:defRPr/>
            </a:pPr>
            <a:r>
              <a:rPr lang="en-US" b="1" dirty="0">
                <a:solidFill>
                  <a:schemeClr val="accent1">
                    <a:lumMod val="25000"/>
                  </a:schemeClr>
                </a:solidFill>
              </a:rPr>
              <a:t>	2. Profits, </a:t>
            </a:r>
          </a:p>
          <a:p>
            <a:pPr marL="609600" indent="-609600">
              <a:lnSpc>
                <a:spcPct val="90000"/>
              </a:lnSpc>
              <a:spcBef>
                <a:spcPct val="20000"/>
              </a:spcBef>
              <a:defRPr/>
            </a:pPr>
            <a:r>
              <a:rPr lang="en-US" b="1" dirty="0">
                <a:solidFill>
                  <a:schemeClr val="accent1">
                    <a:lumMod val="25000"/>
                  </a:schemeClr>
                </a:solidFill>
              </a:rPr>
              <a:t>	3. Covenants, and </a:t>
            </a:r>
          </a:p>
          <a:p>
            <a:pPr marL="609600" indent="-609600">
              <a:lnSpc>
                <a:spcPct val="90000"/>
              </a:lnSpc>
              <a:spcBef>
                <a:spcPct val="20000"/>
              </a:spcBef>
              <a:defRPr/>
            </a:pPr>
            <a:r>
              <a:rPr lang="en-US" b="1" dirty="0">
                <a:solidFill>
                  <a:schemeClr val="accent1">
                    <a:lumMod val="25000"/>
                  </a:schemeClr>
                </a:solidFill>
              </a:rPr>
              <a:t>	4. Servitudes</a:t>
            </a:r>
          </a:p>
          <a:p>
            <a:pPr marL="609600" indent="-609600">
              <a:spcBef>
                <a:spcPct val="20000"/>
              </a:spcBef>
              <a:defRPr/>
            </a:pPr>
            <a:endParaRPr lang="en-US"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4"/>
          <p:cNvSpPr>
            <a:spLocks noChangeArrowheads="1"/>
          </p:cNvSpPr>
          <p:nvPr/>
        </p:nvSpPr>
        <p:spPr bwMode="auto">
          <a:xfrm>
            <a:off x="228600" y="1295400"/>
            <a:ext cx="8763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rgbClr val="002060"/>
                </a:solidFill>
              </a:rPr>
              <a:t>	What is the meaning of the term FEE??</a:t>
            </a:r>
          </a:p>
          <a:p>
            <a:pPr algn="just">
              <a:defRPr/>
            </a:pPr>
            <a:endParaRPr lang="en-US" sz="1000" dirty="0"/>
          </a:p>
          <a:p>
            <a:pPr algn="just">
              <a:defRPr/>
            </a:pPr>
            <a:r>
              <a:rPr lang="en-US" b="1" dirty="0"/>
              <a:t>● The term derives from English Common Law:</a:t>
            </a:r>
          </a:p>
          <a:p>
            <a:pPr algn="just">
              <a:defRPr/>
            </a:pPr>
            <a:endParaRPr lang="en-US" sz="600" b="1" dirty="0"/>
          </a:p>
          <a:p>
            <a:pPr algn="just">
              <a:defRPr/>
            </a:pPr>
            <a:r>
              <a:rPr lang="en-US" dirty="0"/>
              <a:t>	</a:t>
            </a:r>
            <a:r>
              <a:rPr lang="en-US" sz="1600" dirty="0"/>
              <a:t>● </a:t>
            </a:r>
            <a:r>
              <a:rPr lang="en-US" sz="1600" b="1" dirty="0">
                <a:solidFill>
                  <a:schemeClr val="tx2"/>
                </a:solidFill>
              </a:rPr>
              <a:t>Under Common Law, the King had </a:t>
            </a:r>
            <a:r>
              <a:rPr lang="en-US" sz="1600" b="1" i="1" dirty="0">
                <a:solidFill>
                  <a:srgbClr val="C00000"/>
                </a:solidFill>
              </a:rPr>
              <a:t>radical title</a:t>
            </a:r>
            <a:r>
              <a:rPr lang="en-US" sz="1600" b="1" dirty="0">
                <a:solidFill>
                  <a:schemeClr val="tx2"/>
                </a:solidFill>
              </a:rPr>
              <a:t> or </a:t>
            </a:r>
            <a:r>
              <a:rPr lang="en-US" sz="1600" b="1" i="1" dirty="0">
                <a:solidFill>
                  <a:srgbClr val="C00000"/>
                </a:solidFill>
              </a:rPr>
              <a:t>“allodium”</a:t>
            </a:r>
            <a:r>
              <a:rPr lang="en-US" sz="1600" b="1" dirty="0">
                <a:solidFill>
                  <a:schemeClr val="tx2"/>
                </a:solidFill>
              </a:rPr>
              <a:t> </a:t>
            </a:r>
          </a:p>
          <a:p>
            <a:pPr algn="just">
              <a:defRPr/>
            </a:pPr>
            <a:r>
              <a:rPr lang="en-US" sz="1600" b="1" dirty="0">
                <a:solidFill>
                  <a:schemeClr val="tx2"/>
                </a:solidFill>
              </a:rPr>
              <a:t>	over all English lands.</a:t>
            </a:r>
          </a:p>
          <a:p>
            <a:pPr algn="just">
              <a:defRPr/>
            </a:pPr>
            <a:endParaRPr lang="en-US" sz="600" b="1" dirty="0">
              <a:solidFill>
                <a:schemeClr val="tx2"/>
              </a:solidFill>
            </a:endParaRPr>
          </a:p>
          <a:p>
            <a:pPr algn="just">
              <a:defRPr/>
            </a:pPr>
            <a:r>
              <a:rPr lang="en-US" sz="1600" b="1" dirty="0">
                <a:solidFill>
                  <a:schemeClr val="tx2"/>
                </a:solidFill>
              </a:rPr>
              <a:t>	</a:t>
            </a:r>
            <a:r>
              <a:rPr lang="en-US" sz="1600" dirty="0"/>
              <a:t>● </a:t>
            </a:r>
            <a:r>
              <a:rPr lang="en-US" sz="1600" b="1" dirty="0">
                <a:solidFill>
                  <a:schemeClr val="tx2"/>
                </a:solidFill>
              </a:rPr>
              <a:t>Such title meant that the King was the ultimate </a:t>
            </a:r>
            <a:r>
              <a:rPr lang="en-US" sz="1600" b="1" i="1" dirty="0">
                <a:solidFill>
                  <a:srgbClr val="C00000"/>
                </a:solidFill>
              </a:rPr>
              <a:t>"owner"  </a:t>
            </a:r>
            <a:r>
              <a:rPr lang="en-US" sz="1600" b="1" dirty="0">
                <a:solidFill>
                  <a:schemeClr val="tx2"/>
                </a:solidFill>
              </a:rPr>
              <a:t>of all Real Property. </a:t>
            </a:r>
          </a:p>
          <a:p>
            <a:pPr>
              <a:defRPr/>
            </a:pPr>
            <a:endParaRPr lang="en-US" sz="600" dirty="0"/>
          </a:p>
          <a:p>
            <a:pPr algn="just">
              <a:defRPr/>
            </a:pPr>
            <a:r>
              <a:rPr lang="en-US" sz="1600" b="1" dirty="0"/>
              <a:t>	</a:t>
            </a:r>
            <a:r>
              <a:rPr lang="en-US" sz="1600" dirty="0"/>
              <a:t>● </a:t>
            </a:r>
            <a:r>
              <a:rPr lang="en-US" sz="1600" b="1" dirty="0"/>
              <a:t>The King, could, however, grant an abstract entity </a:t>
            </a:r>
          </a:p>
          <a:p>
            <a:pPr algn="just">
              <a:defRPr/>
            </a:pPr>
            <a:r>
              <a:rPr lang="en-US" sz="1600" b="1" dirty="0"/>
              <a:t>	(known as an </a:t>
            </a:r>
            <a:r>
              <a:rPr lang="en-US" sz="1600" b="1" i="1" dirty="0">
                <a:solidFill>
                  <a:srgbClr val="C00000"/>
                </a:solidFill>
              </a:rPr>
              <a:t>Estate in Land</a:t>
            </a:r>
            <a:r>
              <a:rPr lang="en-US" sz="1600" b="1" dirty="0"/>
              <a:t>) to a subject.</a:t>
            </a:r>
          </a:p>
          <a:p>
            <a:pPr algn="just">
              <a:defRPr/>
            </a:pPr>
            <a:endParaRPr lang="en-US" sz="600" b="1" dirty="0"/>
          </a:p>
          <a:p>
            <a:pPr algn="just">
              <a:defRPr/>
            </a:pPr>
            <a:r>
              <a:rPr lang="en-US" sz="1600" b="1" dirty="0"/>
              <a:t>	</a:t>
            </a:r>
            <a:r>
              <a:rPr lang="en-US" sz="1600" dirty="0"/>
              <a:t>● </a:t>
            </a:r>
            <a:r>
              <a:rPr lang="en-US" sz="1600" b="1" dirty="0"/>
              <a:t>This</a:t>
            </a:r>
            <a:r>
              <a:rPr lang="en-US" sz="1600" dirty="0"/>
              <a:t> </a:t>
            </a:r>
            <a:r>
              <a:rPr lang="en-US" sz="1600" b="1" i="1" dirty="0">
                <a:solidFill>
                  <a:srgbClr val="C00000"/>
                </a:solidFill>
              </a:rPr>
              <a:t>Estate in Land </a:t>
            </a:r>
            <a:r>
              <a:rPr lang="en-US" sz="1600" b="1" dirty="0"/>
              <a:t>would be effectively “owned and possessed” </a:t>
            </a:r>
          </a:p>
          <a:p>
            <a:pPr algn="just">
              <a:defRPr/>
            </a:pPr>
            <a:r>
              <a:rPr lang="en-US" sz="1600" b="1" dirty="0"/>
              <a:t>	by the subject granted the estate. </a:t>
            </a:r>
          </a:p>
          <a:p>
            <a:pPr>
              <a:defRPr/>
            </a:pPr>
            <a:endParaRPr lang="en-US" sz="600" dirty="0"/>
          </a:p>
          <a:p>
            <a:pPr algn="just">
              <a:defRPr/>
            </a:pPr>
            <a:r>
              <a:rPr lang="en-US" sz="1600" b="1" dirty="0"/>
              <a:t>	</a:t>
            </a:r>
            <a:r>
              <a:rPr lang="en-US" sz="1600" dirty="0"/>
              <a:t>● </a:t>
            </a:r>
            <a:r>
              <a:rPr lang="en-US" sz="1600" b="1" dirty="0"/>
              <a:t>The grant of the </a:t>
            </a:r>
            <a:r>
              <a:rPr lang="en-US" sz="1600" b="1" i="1" dirty="0">
                <a:solidFill>
                  <a:srgbClr val="C00000"/>
                </a:solidFill>
              </a:rPr>
              <a:t>Estate in Land</a:t>
            </a:r>
            <a:r>
              <a:rPr lang="en-US" sz="1600" b="1" dirty="0"/>
              <a:t> by the King was known as a </a:t>
            </a:r>
            <a:r>
              <a:rPr lang="en-US" sz="1600" b="1" i="1" dirty="0">
                <a:solidFill>
                  <a:srgbClr val="C00000"/>
                </a:solidFill>
              </a:rPr>
              <a:t>Fee</a:t>
            </a:r>
            <a:r>
              <a:rPr lang="en-US" sz="1600" b="1" dirty="0"/>
              <a:t>.  </a:t>
            </a:r>
          </a:p>
          <a:p>
            <a:pPr algn="just">
              <a:defRPr/>
            </a:pPr>
            <a:endParaRPr lang="en-US" sz="600" b="1" dirty="0"/>
          </a:p>
          <a:p>
            <a:pPr algn="just">
              <a:defRPr/>
            </a:pPr>
            <a:r>
              <a:rPr lang="en-US" sz="1600" b="1" dirty="0"/>
              <a:t>	</a:t>
            </a:r>
            <a:r>
              <a:rPr lang="en-US" sz="1600" dirty="0"/>
              <a:t>● </a:t>
            </a:r>
            <a:r>
              <a:rPr lang="en-US" sz="1600" b="1" dirty="0"/>
              <a:t>The </a:t>
            </a:r>
            <a:r>
              <a:rPr lang="en-US" sz="1600" b="1" i="1" dirty="0">
                <a:solidFill>
                  <a:srgbClr val="C00000"/>
                </a:solidFill>
              </a:rPr>
              <a:t>fee simple estate</a:t>
            </a:r>
            <a:r>
              <a:rPr lang="en-US" sz="1600" b="1" dirty="0"/>
              <a:t>, also called </a:t>
            </a:r>
            <a:r>
              <a:rPr lang="en-US" sz="1600" b="1" i="1" dirty="0">
                <a:solidFill>
                  <a:srgbClr val="C00000"/>
                </a:solidFill>
              </a:rPr>
              <a:t>"estate in fee simple" </a:t>
            </a:r>
            <a:r>
              <a:rPr lang="en-US" sz="1600" b="1" dirty="0"/>
              <a:t>or </a:t>
            </a:r>
            <a:r>
              <a:rPr lang="en-US" sz="1600" b="1" i="1" dirty="0">
                <a:solidFill>
                  <a:srgbClr val="C00000"/>
                </a:solidFill>
              </a:rPr>
              <a:t>"fee-simple title" </a:t>
            </a:r>
            <a:r>
              <a:rPr lang="en-US" sz="1600" b="1" dirty="0"/>
              <a:t>	is sometimes simply known or referred to as a </a:t>
            </a:r>
            <a:r>
              <a:rPr lang="en-US" sz="1600" b="1" i="1" dirty="0">
                <a:solidFill>
                  <a:srgbClr val="C00000"/>
                </a:solidFill>
              </a:rPr>
              <a:t>”freehold”</a:t>
            </a:r>
          </a:p>
          <a:p>
            <a:pPr>
              <a:defRPr/>
            </a:pPr>
            <a:endParaRPr lang="en-US" sz="600" b="1" dirty="0"/>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4"/>
          <p:cNvSpPr>
            <a:spLocks noChangeArrowheads="1"/>
          </p:cNvSpPr>
          <p:nvPr/>
        </p:nvSpPr>
        <p:spPr bwMode="auto">
          <a:xfrm>
            <a:off x="228600" y="1295400"/>
            <a:ext cx="8763000" cy="5410200"/>
          </a:xfrm>
          <a:prstGeom prst="rect">
            <a:avLst/>
          </a:prstGeom>
          <a:noFill/>
          <a:ln w="9525">
            <a:noFill/>
            <a:miter lim="800000"/>
            <a:headEnd/>
            <a:tailEnd/>
          </a:ln>
        </p:spPr>
        <p:txBody>
          <a:bodyPr/>
          <a:lstStyle/>
          <a:p>
            <a:pPr marL="609600" indent="-609600">
              <a:lnSpc>
                <a:spcPct val="90000"/>
              </a:lnSpc>
              <a:spcBef>
                <a:spcPct val="20000"/>
              </a:spcBef>
              <a:defRPr/>
            </a:pPr>
            <a:r>
              <a:rPr lang="en-US" sz="2800" b="1" dirty="0">
                <a:solidFill>
                  <a:srgbClr val="C00000"/>
                </a:solidFill>
              </a:rPr>
              <a:t>Estates in Land</a:t>
            </a:r>
          </a:p>
          <a:p>
            <a:pPr marL="609600" indent="-609600">
              <a:lnSpc>
                <a:spcPct val="90000"/>
              </a:lnSpc>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rgbClr val="002060"/>
                </a:solidFill>
              </a:rPr>
              <a:t>	What is the meaning of the term FEE?? Continued</a:t>
            </a:r>
          </a:p>
          <a:p>
            <a:pPr algn="just">
              <a:lnSpc>
                <a:spcPct val="90000"/>
              </a:lnSpc>
              <a:defRPr/>
            </a:pPr>
            <a:endParaRPr lang="en-US" sz="1000" dirty="0"/>
          </a:p>
          <a:p>
            <a:pPr algn="just">
              <a:lnSpc>
                <a:spcPct val="90000"/>
              </a:lnSpc>
              <a:defRPr/>
            </a:pPr>
            <a:r>
              <a:rPr lang="en-US" b="1" dirty="0"/>
              <a:t>● The term derives from English Common Law:</a:t>
            </a:r>
          </a:p>
          <a:p>
            <a:pPr algn="just">
              <a:lnSpc>
                <a:spcPct val="90000"/>
              </a:lnSpc>
              <a:defRPr/>
            </a:pPr>
            <a:endParaRPr lang="en-US" sz="600" b="1" dirty="0"/>
          </a:p>
          <a:p>
            <a:pPr algn="just">
              <a:lnSpc>
                <a:spcPct val="90000"/>
              </a:lnSpc>
              <a:defRPr/>
            </a:pPr>
            <a:r>
              <a:rPr lang="en-US" sz="1600" dirty="0"/>
              <a:t>	</a:t>
            </a:r>
            <a:r>
              <a:rPr lang="en-US" sz="1600" b="1" dirty="0"/>
              <a:t>● In the early period after the Norman conquest, </a:t>
            </a:r>
          </a:p>
          <a:p>
            <a:pPr algn="just">
              <a:lnSpc>
                <a:spcPct val="90000"/>
              </a:lnSpc>
              <a:defRPr/>
            </a:pPr>
            <a:r>
              <a:rPr lang="en-US" sz="1600" b="1" dirty="0"/>
              <a:t>	the holder of an </a:t>
            </a:r>
            <a:r>
              <a:rPr lang="en-US" sz="1600" b="1" i="1" dirty="0">
                <a:solidFill>
                  <a:srgbClr val="C00000"/>
                </a:solidFill>
              </a:rPr>
              <a:t>estate in fee simple </a:t>
            </a:r>
            <a:r>
              <a:rPr lang="en-US" sz="1600" b="1" dirty="0"/>
              <a:t>could not sell it, </a:t>
            </a:r>
          </a:p>
          <a:p>
            <a:pPr algn="just">
              <a:lnSpc>
                <a:spcPct val="90000"/>
              </a:lnSpc>
              <a:defRPr/>
            </a:pPr>
            <a:r>
              <a:rPr lang="en-US" sz="1600" b="1" dirty="0"/>
              <a:t>	but instead could only grant </a:t>
            </a:r>
            <a:r>
              <a:rPr lang="en-US" sz="1600" b="1" i="1" dirty="0">
                <a:solidFill>
                  <a:srgbClr val="C00000"/>
                </a:solidFill>
              </a:rPr>
              <a:t>a subordinate fee simple estate </a:t>
            </a:r>
          </a:p>
          <a:p>
            <a:pPr algn="just">
              <a:lnSpc>
                <a:spcPct val="90000"/>
              </a:lnSpc>
              <a:defRPr/>
            </a:pPr>
            <a:r>
              <a:rPr lang="en-US" sz="1600" b="1" dirty="0"/>
              <a:t>	to a third party in the same parcel of land – </a:t>
            </a:r>
          </a:p>
          <a:p>
            <a:pPr algn="just">
              <a:lnSpc>
                <a:spcPct val="90000"/>
              </a:lnSpc>
              <a:defRPr/>
            </a:pPr>
            <a:r>
              <a:rPr lang="en-US" sz="1600" b="1" dirty="0"/>
              <a:t>	this was a process known as </a:t>
            </a:r>
            <a:r>
              <a:rPr lang="en-US" sz="1600" b="1" i="1" dirty="0">
                <a:solidFill>
                  <a:srgbClr val="C00000"/>
                </a:solidFill>
              </a:rPr>
              <a:t>“</a:t>
            </a:r>
            <a:r>
              <a:rPr lang="en-US" sz="1600" b="1" i="1" dirty="0" err="1">
                <a:solidFill>
                  <a:srgbClr val="C00000"/>
                </a:solidFill>
              </a:rPr>
              <a:t>subinfeudation</a:t>
            </a:r>
            <a:r>
              <a:rPr lang="en-US" sz="1600" b="1" i="1" dirty="0">
                <a:solidFill>
                  <a:srgbClr val="C00000"/>
                </a:solidFill>
              </a:rPr>
              <a:t>”</a:t>
            </a:r>
            <a:r>
              <a:rPr lang="en-US" sz="1600" b="1" dirty="0"/>
              <a:t> </a:t>
            </a:r>
          </a:p>
          <a:p>
            <a:pPr algn="just">
              <a:lnSpc>
                <a:spcPct val="90000"/>
              </a:lnSpc>
              <a:defRPr/>
            </a:pPr>
            <a:r>
              <a:rPr lang="en-US" sz="1600" b="1" dirty="0"/>
              <a:t>	where the King still maintained ultimate ownership power over the land.</a:t>
            </a:r>
          </a:p>
          <a:p>
            <a:pPr>
              <a:lnSpc>
                <a:spcPct val="90000"/>
              </a:lnSpc>
              <a:defRPr/>
            </a:pPr>
            <a:endParaRPr lang="en-US" sz="600" b="1" i="1" dirty="0"/>
          </a:p>
          <a:p>
            <a:pPr>
              <a:lnSpc>
                <a:spcPct val="90000"/>
              </a:lnSpc>
              <a:defRPr/>
            </a:pPr>
            <a:r>
              <a:rPr lang="en-US" sz="1600" b="1" dirty="0"/>
              <a:t>	 ● The </a:t>
            </a:r>
            <a:r>
              <a:rPr lang="en-US" sz="1600" b="1" i="1" dirty="0">
                <a:solidFill>
                  <a:srgbClr val="C00000"/>
                </a:solidFill>
              </a:rPr>
              <a:t>Statute of </a:t>
            </a:r>
            <a:r>
              <a:rPr lang="en-US" sz="1600" b="1" i="1" dirty="0" err="1">
                <a:solidFill>
                  <a:srgbClr val="C00000"/>
                </a:solidFill>
              </a:rPr>
              <a:t>Quia</a:t>
            </a:r>
            <a:r>
              <a:rPr lang="en-US" sz="1600" b="1" i="1" dirty="0">
                <a:solidFill>
                  <a:srgbClr val="C00000"/>
                </a:solidFill>
              </a:rPr>
              <a:t> </a:t>
            </a:r>
            <a:r>
              <a:rPr lang="en-US" sz="1600" b="1" i="1" dirty="0" err="1">
                <a:solidFill>
                  <a:srgbClr val="C00000"/>
                </a:solidFill>
              </a:rPr>
              <a:t>Emptores</a:t>
            </a:r>
            <a:r>
              <a:rPr lang="en-US" sz="1600" b="1" dirty="0"/>
              <a:t>, adopted by Parliament in 1290, </a:t>
            </a:r>
          </a:p>
          <a:p>
            <a:pPr>
              <a:lnSpc>
                <a:spcPct val="90000"/>
              </a:lnSpc>
              <a:defRPr/>
            </a:pPr>
            <a:r>
              <a:rPr lang="en-US" sz="1600" b="1" dirty="0"/>
              <a:t>	abolished </a:t>
            </a:r>
            <a:r>
              <a:rPr lang="en-US" sz="1600" b="1" i="1" dirty="0" err="1">
                <a:solidFill>
                  <a:srgbClr val="C00000"/>
                </a:solidFill>
              </a:rPr>
              <a:t>subinfeudation</a:t>
            </a:r>
            <a:r>
              <a:rPr lang="en-US" sz="1600" b="1" i="1" dirty="0"/>
              <a:t> </a:t>
            </a:r>
            <a:r>
              <a:rPr lang="en-US" sz="1600" b="1" dirty="0"/>
              <a:t>and allowed the sale of fee simple estates.  </a:t>
            </a:r>
          </a:p>
          <a:p>
            <a:pPr>
              <a:lnSpc>
                <a:spcPct val="90000"/>
              </a:lnSpc>
              <a:defRPr/>
            </a:pPr>
            <a:endParaRPr lang="en-US" sz="600" b="1" dirty="0"/>
          </a:p>
          <a:p>
            <a:pPr>
              <a:lnSpc>
                <a:spcPct val="90000"/>
              </a:lnSpc>
              <a:defRPr/>
            </a:pPr>
            <a:r>
              <a:rPr lang="en-US" sz="1600" b="1" dirty="0"/>
              <a:t>	 ● This was another offshoot of the Magna </a:t>
            </a:r>
            <a:r>
              <a:rPr lang="en-US" sz="1600" b="1" dirty="0" err="1"/>
              <a:t>Carta</a:t>
            </a:r>
            <a:r>
              <a:rPr lang="en-US" sz="1600" b="1" dirty="0"/>
              <a:t> 75 years earlier.</a:t>
            </a:r>
          </a:p>
          <a:p>
            <a:pPr>
              <a:lnSpc>
                <a:spcPct val="90000"/>
              </a:lnSpc>
              <a:defRPr/>
            </a:pPr>
            <a:endParaRPr lang="en-US" sz="600" b="1" i="1" dirty="0">
              <a:solidFill>
                <a:srgbClr val="0033CC"/>
              </a:solidFill>
            </a:endParaRPr>
          </a:p>
          <a:p>
            <a:pPr algn="just">
              <a:lnSpc>
                <a:spcPct val="90000"/>
              </a:lnSpc>
              <a:defRPr/>
            </a:pPr>
            <a:r>
              <a:rPr lang="en-US" sz="1600" b="1" i="1" dirty="0">
                <a:solidFill>
                  <a:srgbClr val="0033CC"/>
                </a:solidFill>
              </a:rPr>
              <a:t>	</a:t>
            </a:r>
            <a:r>
              <a:rPr lang="en-US" sz="1600" b="1" i="1" dirty="0"/>
              <a:t> ● </a:t>
            </a:r>
            <a:r>
              <a:rPr lang="en-US" sz="1600" b="1" dirty="0"/>
              <a:t>Later </a:t>
            </a:r>
            <a:r>
              <a:rPr lang="en-US" sz="1600" b="1" i="1" dirty="0">
                <a:solidFill>
                  <a:srgbClr val="C00000"/>
                </a:solidFill>
              </a:rPr>
              <a:t>William Blackstone</a:t>
            </a:r>
            <a:r>
              <a:rPr lang="en-US" sz="1600" b="1" dirty="0"/>
              <a:t>, the great common law commentator, </a:t>
            </a:r>
          </a:p>
          <a:p>
            <a:pPr algn="just">
              <a:lnSpc>
                <a:spcPct val="90000"/>
              </a:lnSpc>
              <a:defRPr/>
            </a:pPr>
            <a:r>
              <a:rPr lang="en-US" sz="1600" b="1" dirty="0"/>
              <a:t>	would define land held in fee simple as:</a:t>
            </a:r>
          </a:p>
          <a:p>
            <a:pPr algn="just">
              <a:lnSpc>
                <a:spcPct val="90000"/>
              </a:lnSpc>
              <a:defRPr/>
            </a:pPr>
            <a:endParaRPr lang="en-US" sz="600" dirty="0"/>
          </a:p>
          <a:p>
            <a:pPr lvl="3" algn="just">
              <a:lnSpc>
                <a:spcPct val="90000"/>
              </a:lnSpc>
              <a:buFont typeface="Arial" pitchFamily="34" charset="0"/>
              <a:buChar char="•"/>
              <a:defRPr/>
            </a:pPr>
            <a:r>
              <a:rPr lang="en-US" sz="1600" b="1" dirty="0">
                <a:solidFill>
                  <a:schemeClr val="accent1">
                    <a:lumMod val="25000"/>
                  </a:schemeClr>
                </a:solidFill>
              </a:rPr>
              <a:t> An estate in land held by the owners and their heirs absolutely;</a:t>
            </a:r>
          </a:p>
          <a:p>
            <a:pPr lvl="3" algn="just">
              <a:lnSpc>
                <a:spcPct val="90000"/>
              </a:lnSpc>
              <a:buFont typeface="Arial" pitchFamily="34" charset="0"/>
              <a:buChar char="•"/>
              <a:defRPr/>
            </a:pPr>
            <a:r>
              <a:rPr lang="en-US" sz="1600" b="1" dirty="0">
                <a:solidFill>
                  <a:schemeClr val="accent1">
                    <a:lumMod val="25000"/>
                  </a:schemeClr>
                </a:solidFill>
              </a:rPr>
              <a:t> An estate in land without any end or limit;</a:t>
            </a:r>
          </a:p>
          <a:p>
            <a:pPr lvl="3" algn="just">
              <a:lnSpc>
                <a:spcPct val="90000"/>
              </a:lnSpc>
              <a:buFont typeface="Arial" pitchFamily="34" charset="0"/>
              <a:buChar char="•"/>
              <a:defRPr/>
            </a:pPr>
            <a:r>
              <a:rPr lang="en-US" sz="1600" b="1" dirty="0">
                <a:solidFill>
                  <a:schemeClr val="accent1">
                    <a:lumMod val="25000"/>
                  </a:schemeClr>
                </a:solidFill>
              </a:rPr>
              <a:t> An estate in land can be conveyed to whomsoever the owner pleases; </a:t>
            </a:r>
          </a:p>
          <a:p>
            <a:pPr lvl="3" algn="just">
              <a:lnSpc>
                <a:spcPct val="90000"/>
              </a:lnSpc>
              <a:buFont typeface="Arial" pitchFamily="34" charset="0"/>
              <a:buChar char="•"/>
              <a:defRPr/>
            </a:pPr>
            <a:r>
              <a:rPr lang="en-US" sz="1600" b="1" dirty="0">
                <a:solidFill>
                  <a:schemeClr val="accent1">
                    <a:lumMod val="25000"/>
                  </a:schemeClr>
                </a:solidFill>
              </a:rPr>
              <a:t> An estate in land can be mortgaged or put up as security; and </a:t>
            </a:r>
          </a:p>
          <a:p>
            <a:pPr lvl="3" algn="just">
              <a:lnSpc>
                <a:spcPct val="90000"/>
              </a:lnSpc>
              <a:buFont typeface="Arial" pitchFamily="34" charset="0"/>
              <a:buChar char="•"/>
              <a:defRPr/>
            </a:pPr>
            <a:r>
              <a:rPr lang="en-US" sz="1600" b="1" dirty="0">
                <a:solidFill>
                  <a:schemeClr val="accent1">
                    <a:lumMod val="25000"/>
                  </a:schemeClr>
                </a:solidFill>
              </a:rPr>
              <a:t> An estate in land can be reduced to any other type of lesser estate.</a:t>
            </a:r>
          </a:p>
          <a:p>
            <a:pPr>
              <a:lnSpc>
                <a:spcPct val="90000"/>
              </a:lnSpc>
              <a:defRPr/>
            </a:pPr>
            <a:endParaRPr lang="en-US" sz="1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8676"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Types of 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000" b="1" i="1" dirty="0">
                <a:solidFill>
                  <a:srgbClr val="002060"/>
                </a:solidFill>
              </a:rPr>
              <a:t>Possessory Interests in Land</a:t>
            </a:r>
            <a:r>
              <a:rPr lang="en-US" sz="2000" b="1" dirty="0">
                <a:solidFill>
                  <a:srgbClr val="002060"/>
                </a:solidFill>
              </a:rPr>
              <a:t> </a:t>
            </a:r>
            <a:r>
              <a:rPr lang="en-US" sz="1600" b="1" dirty="0"/>
              <a:t>(Either presently or in the future)</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Fee Simple Absolute</a:t>
            </a:r>
          </a:p>
          <a:p>
            <a:pPr marL="609600" indent="-609600">
              <a:lnSpc>
                <a:spcPct val="90000"/>
              </a:lnSpc>
              <a:spcBef>
                <a:spcPct val="20000"/>
              </a:spcBef>
              <a:defRPr/>
            </a:pPr>
            <a:r>
              <a:rPr lang="en-US" b="1" dirty="0">
                <a:solidFill>
                  <a:schemeClr val="accent1">
                    <a:lumMod val="25000"/>
                  </a:schemeClr>
                </a:solidFill>
              </a:rPr>
              <a:t>	2. </a:t>
            </a:r>
            <a:r>
              <a:rPr lang="en-US" b="1" dirty="0" err="1">
                <a:solidFill>
                  <a:schemeClr val="accent1">
                    <a:lumMod val="25000"/>
                  </a:schemeClr>
                </a:solidFill>
              </a:rPr>
              <a:t>Defeasible</a:t>
            </a:r>
            <a:r>
              <a:rPr lang="en-US" b="1" dirty="0">
                <a:solidFill>
                  <a:schemeClr val="accent1">
                    <a:lumMod val="25000"/>
                  </a:schemeClr>
                </a:solidFill>
              </a:rPr>
              <a:t> Estates</a:t>
            </a:r>
          </a:p>
          <a:p>
            <a:pPr marL="609600" indent="-609600">
              <a:lnSpc>
                <a:spcPct val="90000"/>
              </a:lnSpc>
              <a:spcBef>
                <a:spcPct val="20000"/>
              </a:spcBef>
              <a:defRPr/>
            </a:pPr>
            <a:r>
              <a:rPr lang="en-US" b="1" dirty="0">
                <a:solidFill>
                  <a:schemeClr val="tx2"/>
                </a:solidFill>
              </a:rPr>
              <a:t>		- Fee Simple Determinable with Possibility of </a:t>
            </a:r>
            <a:r>
              <a:rPr lang="en-US" b="1" dirty="0" err="1">
                <a:solidFill>
                  <a:schemeClr val="tx2"/>
                </a:solidFill>
              </a:rPr>
              <a:t>Reverter</a:t>
            </a:r>
            <a:endParaRPr lang="en-US" b="1" dirty="0">
              <a:solidFill>
                <a:schemeClr val="tx2"/>
              </a:solidFill>
            </a:endParaRPr>
          </a:p>
          <a:p>
            <a:pPr marL="609600" indent="-609600">
              <a:lnSpc>
                <a:spcPct val="90000"/>
              </a:lnSpc>
              <a:spcBef>
                <a:spcPct val="20000"/>
              </a:spcBef>
              <a:defRPr/>
            </a:pPr>
            <a:r>
              <a:rPr lang="en-US" b="1" dirty="0">
                <a:solidFill>
                  <a:schemeClr val="tx2"/>
                </a:solidFill>
              </a:rPr>
              <a:t>		- Fee Simple Subject to a Condition Precedent</a:t>
            </a:r>
          </a:p>
          <a:p>
            <a:pPr marL="609600" indent="-609600">
              <a:lnSpc>
                <a:spcPct val="90000"/>
              </a:lnSpc>
              <a:spcBef>
                <a:spcPct val="20000"/>
              </a:spcBef>
              <a:defRPr/>
            </a:pPr>
            <a:r>
              <a:rPr lang="en-US" b="1" dirty="0">
                <a:solidFill>
                  <a:schemeClr val="tx2"/>
                </a:solidFill>
              </a:rPr>
              <a:t>		- Fee Simple Subject to an </a:t>
            </a:r>
            <a:r>
              <a:rPr lang="en-US" b="1" dirty="0" err="1">
                <a:solidFill>
                  <a:schemeClr val="tx2"/>
                </a:solidFill>
              </a:rPr>
              <a:t>Executory</a:t>
            </a:r>
            <a:r>
              <a:rPr lang="en-US" b="1" dirty="0">
                <a:solidFill>
                  <a:schemeClr val="tx2"/>
                </a:solidFill>
              </a:rPr>
              <a:t> Interest </a:t>
            </a:r>
          </a:p>
          <a:p>
            <a:pPr marL="609600" indent="-609600">
              <a:lnSpc>
                <a:spcPct val="90000"/>
              </a:lnSpc>
              <a:spcBef>
                <a:spcPct val="20000"/>
              </a:spcBef>
              <a:defRPr/>
            </a:pPr>
            <a:r>
              <a:rPr lang="en-US" b="1" dirty="0">
                <a:solidFill>
                  <a:schemeClr val="accent1">
                    <a:lumMod val="25000"/>
                  </a:schemeClr>
                </a:solidFill>
              </a:rPr>
              <a:t>	3. Fee Tail</a:t>
            </a:r>
          </a:p>
          <a:p>
            <a:pPr marL="609600" indent="-609600">
              <a:lnSpc>
                <a:spcPct val="90000"/>
              </a:lnSpc>
              <a:spcBef>
                <a:spcPct val="20000"/>
              </a:spcBef>
              <a:defRPr/>
            </a:pPr>
            <a:r>
              <a:rPr lang="en-US" b="1" dirty="0">
                <a:solidFill>
                  <a:schemeClr val="accent1">
                    <a:lumMod val="25000"/>
                  </a:schemeClr>
                </a:solidFill>
              </a:rPr>
              <a:t>	4. Life Estate </a:t>
            </a:r>
          </a:p>
          <a:p>
            <a:pPr marL="609600" indent="-609600">
              <a:lnSpc>
                <a:spcPct val="90000"/>
              </a:lnSpc>
              <a:spcBef>
                <a:spcPct val="20000"/>
              </a:spcBef>
              <a:defRPr/>
            </a:pPr>
            <a:endParaRPr lang="en-US" sz="900" b="1" dirty="0">
              <a:solidFill>
                <a:srgbClr val="0033CC"/>
              </a:solidFill>
            </a:endParaRPr>
          </a:p>
          <a:p>
            <a:pPr marL="609600" indent="-609600">
              <a:lnSpc>
                <a:spcPct val="90000"/>
              </a:lnSpc>
              <a:spcBef>
                <a:spcPct val="20000"/>
              </a:spcBef>
              <a:buFontTx/>
              <a:buChar char="•"/>
              <a:defRPr/>
            </a:pPr>
            <a:r>
              <a:rPr lang="en-US" sz="2000" b="1" i="1" dirty="0">
                <a:solidFill>
                  <a:srgbClr val="002060"/>
                </a:solidFill>
              </a:rPr>
              <a:t>Non possessory interests in land:</a:t>
            </a:r>
            <a:r>
              <a:rPr lang="en-US" sz="2000" b="1" dirty="0">
                <a:solidFill>
                  <a:srgbClr val="002060"/>
                </a:solidFill>
              </a:rPr>
              <a:t> </a:t>
            </a:r>
            <a:r>
              <a:rPr lang="en-US" sz="1600" b="1" dirty="0"/>
              <a:t>(An Interest with a right that can be executed but is not presently possessed)</a:t>
            </a:r>
            <a:r>
              <a:rPr lang="en-US" sz="2000" b="1" dirty="0"/>
              <a:t> </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Easements </a:t>
            </a:r>
          </a:p>
          <a:p>
            <a:pPr marL="609600" indent="-609600">
              <a:lnSpc>
                <a:spcPct val="90000"/>
              </a:lnSpc>
              <a:spcBef>
                <a:spcPct val="20000"/>
              </a:spcBef>
              <a:defRPr/>
            </a:pPr>
            <a:r>
              <a:rPr lang="en-US" b="1" dirty="0">
                <a:solidFill>
                  <a:schemeClr val="accent1">
                    <a:lumMod val="25000"/>
                  </a:schemeClr>
                </a:solidFill>
              </a:rPr>
              <a:t>	2. Profits, </a:t>
            </a:r>
          </a:p>
          <a:p>
            <a:pPr marL="609600" indent="-609600">
              <a:lnSpc>
                <a:spcPct val="90000"/>
              </a:lnSpc>
              <a:spcBef>
                <a:spcPct val="20000"/>
              </a:spcBef>
              <a:defRPr/>
            </a:pPr>
            <a:r>
              <a:rPr lang="en-US" b="1" dirty="0">
                <a:solidFill>
                  <a:schemeClr val="accent1">
                    <a:lumMod val="25000"/>
                  </a:schemeClr>
                </a:solidFill>
              </a:rPr>
              <a:t>	3. Covenants, and </a:t>
            </a:r>
          </a:p>
          <a:p>
            <a:pPr marL="609600" indent="-609600">
              <a:lnSpc>
                <a:spcPct val="90000"/>
              </a:lnSpc>
              <a:spcBef>
                <a:spcPct val="20000"/>
              </a:spcBef>
              <a:defRPr/>
            </a:pPr>
            <a:r>
              <a:rPr lang="en-US" b="1" dirty="0">
                <a:solidFill>
                  <a:schemeClr val="accent1">
                    <a:lumMod val="25000"/>
                  </a:schemeClr>
                </a:solidFill>
              </a:rPr>
              <a:t>	4. Servitudes</a:t>
            </a:r>
          </a:p>
          <a:p>
            <a:pPr marL="609600" indent="-609600">
              <a:spcBef>
                <a:spcPct val="20000"/>
              </a:spcBef>
              <a:defRPr/>
            </a:pPr>
            <a:endParaRPr lang="en-US"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 y="1219200"/>
            <a:ext cx="8686800" cy="762000"/>
          </a:xfrm>
        </p:spPr>
        <p:txBody>
          <a:bodyPr/>
          <a:lstStyle/>
          <a:p>
            <a:r>
              <a:rPr lang="en-US" sz="3200" b="1" smtClean="0">
                <a:solidFill>
                  <a:srgbClr val="CC0000"/>
                </a:solidFill>
              </a:rPr>
              <a:t>Words of Purchase vs. Words of Limitation</a:t>
            </a:r>
          </a:p>
        </p:txBody>
      </p:sp>
      <p:sp>
        <p:nvSpPr>
          <p:cNvPr id="277507" name="Rectangle 3"/>
          <p:cNvSpPr>
            <a:spLocks noGrp="1" noChangeArrowheads="1"/>
          </p:cNvSpPr>
          <p:nvPr>
            <p:ph type="body" idx="4294967295"/>
          </p:nvPr>
        </p:nvSpPr>
        <p:spPr>
          <a:xfrm>
            <a:off x="381000" y="1905000"/>
            <a:ext cx="8458200" cy="4572000"/>
          </a:xfrm>
        </p:spPr>
        <p:txBody>
          <a:bodyPr/>
          <a:lstStyle/>
          <a:p>
            <a:pPr>
              <a:lnSpc>
                <a:spcPct val="80000"/>
              </a:lnSpc>
              <a:buFontTx/>
              <a:buNone/>
              <a:defRPr/>
            </a:pPr>
            <a:r>
              <a:rPr lang="en-US" sz="2000" b="1" i="1" dirty="0" smtClean="0"/>
              <a:t>	</a:t>
            </a:r>
            <a:r>
              <a:rPr lang="en-US" sz="2000" b="1" dirty="0" smtClean="0"/>
              <a:t> ● </a:t>
            </a:r>
            <a:r>
              <a:rPr lang="en-US" sz="2000" b="1" i="1" dirty="0" smtClean="0"/>
              <a:t>Today, we no longer have the ceremony of Livery of </a:t>
            </a:r>
            <a:r>
              <a:rPr lang="en-US" sz="2000" b="1" i="1" dirty="0" err="1" smtClean="0"/>
              <a:t>Seizen</a:t>
            </a:r>
            <a:r>
              <a:rPr lang="en-US" sz="2000" b="1" i="1" dirty="0" smtClean="0"/>
              <a:t>. </a:t>
            </a:r>
          </a:p>
          <a:p>
            <a:pPr>
              <a:lnSpc>
                <a:spcPct val="80000"/>
              </a:lnSpc>
              <a:buFontTx/>
              <a:buNone/>
              <a:defRPr/>
            </a:pPr>
            <a:endParaRPr lang="en-US" sz="500" b="1" i="1" dirty="0" smtClean="0"/>
          </a:p>
          <a:p>
            <a:pPr>
              <a:lnSpc>
                <a:spcPct val="80000"/>
              </a:lnSpc>
              <a:buFontTx/>
              <a:buNone/>
              <a:defRPr/>
            </a:pPr>
            <a:r>
              <a:rPr lang="en-US" sz="2000" b="1" i="1" dirty="0" smtClean="0"/>
              <a:t>	</a:t>
            </a:r>
            <a:r>
              <a:rPr lang="en-US" sz="2000" b="1" dirty="0" smtClean="0"/>
              <a:t> ● </a:t>
            </a:r>
            <a:r>
              <a:rPr lang="en-US" sz="2000" b="1" i="1" dirty="0" smtClean="0"/>
              <a:t>Title to Real Property is conveyed by means of a written deed. </a:t>
            </a:r>
          </a:p>
          <a:p>
            <a:pPr>
              <a:lnSpc>
                <a:spcPct val="80000"/>
              </a:lnSpc>
              <a:buFontTx/>
              <a:buNone/>
              <a:defRPr/>
            </a:pPr>
            <a:endParaRPr lang="en-US" sz="600" b="1" i="1" dirty="0" smtClean="0"/>
          </a:p>
          <a:p>
            <a:pPr>
              <a:lnSpc>
                <a:spcPct val="80000"/>
              </a:lnSpc>
              <a:buFontTx/>
              <a:buNone/>
              <a:defRPr/>
            </a:pPr>
            <a:r>
              <a:rPr lang="en-US" sz="2000" b="1" i="1" dirty="0" smtClean="0"/>
              <a:t>	</a:t>
            </a:r>
            <a:r>
              <a:rPr lang="en-US" sz="2000" b="1" dirty="0" smtClean="0"/>
              <a:t> ● </a:t>
            </a:r>
            <a:r>
              <a:rPr lang="en-US" sz="2000" b="1" i="1" dirty="0" smtClean="0"/>
              <a:t>As a result, to determine what rights exist in an Estate in Land, there are </a:t>
            </a:r>
            <a:r>
              <a:rPr lang="en-US" sz="2000" b="1" i="1" dirty="0" smtClean="0">
                <a:solidFill>
                  <a:srgbClr val="C00000"/>
                </a:solidFill>
              </a:rPr>
              <a:t>two factors in the deed which tell the story</a:t>
            </a:r>
            <a:r>
              <a:rPr lang="en-US" sz="2000" b="1" i="1" dirty="0" smtClean="0"/>
              <a:t>: </a:t>
            </a:r>
          </a:p>
          <a:p>
            <a:pPr>
              <a:lnSpc>
                <a:spcPct val="70000"/>
              </a:lnSpc>
              <a:defRPr/>
            </a:pPr>
            <a:endParaRPr lang="en-US" sz="600" b="1" dirty="0" smtClean="0">
              <a:solidFill>
                <a:schemeClr val="accent1">
                  <a:lumMod val="25000"/>
                </a:schemeClr>
              </a:solidFill>
            </a:endParaRPr>
          </a:p>
          <a:p>
            <a:pPr>
              <a:lnSpc>
                <a:spcPct val="70000"/>
              </a:lnSpc>
              <a:defRPr/>
            </a:pPr>
            <a:r>
              <a:rPr lang="en-US" sz="3600" b="1" dirty="0" smtClean="0">
                <a:solidFill>
                  <a:srgbClr val="002060"/>
                </a:solidFill>
              </a:rPr>
              <a:t>Words </a:t>
            </a:r>
            <a:r>
              <a:rPr lang="en-US" sz="3600" b="1" dirty="0">
                <a:solidFill>
                  <a:srgbClr val="002060"/>
                </a:solidFill>
              </a:rPr>
              <a:t>of </a:t>
            </a:r>
            <a:r>
              <a:rPr lang="en-US" sz="3600" b="1" dirty="0" smtClean="0">
                <a:solidFill>
                  <a:srgbClr val="002060"/>
                </a:solidFill>
              </a:rPr>
              <a:t>purchase: </a:t>
            </a:r>
          </a:p>
          <a:p>
            <a:pPr>
              <a:lnSpc>
                <a:spcPct val="70000"/>
              </a:lnSpc>
              <a:buFontTx/>
              <a:buNone/>
              <a:defRPr/>
            </a:pPr>
            <a:r>
              <a:rPr lang="en-US" sz="2800" dirty="0" smtClean="0">
                <a:solidFill>
                  <a:schemeClr val="accent1">
                    <a:lumMod val="25000"/>
                  </a:schemeClr>
                </a:solidFill>
              </a:rPr>
              <a:t>		Describe</a:t>
            </a:r>
            <a:r>
              <a:rPr lang="en-US" sz="1600" dirty="0" smtClean="0">
                <a:solidFill>
                  <a:schemeClr val="accent1">
                    <a:lumMod val="25000"/>
                  </a:schemeClr>
                </a:solidFill>
              </a:rPr>
              <a:t> </a:t>
            </a:r>
            <a:r>
              <a:rPr lang="en-US" sz="4800" b="1" i="1" dirty="0" smtClean="0">
                <a:solidFill>
                  <a:schemeClr val="accent1">
                    <a:lumMod val="25000"/>
                  </a:schemeClr>
                </a:solidFill>
              </a:rPr>
              <a:t>who</a:t>
            </a:r>
            <a:r>
              <a:rPr lang="en-US" sz="1600" dirty="0" smtClean="0">
                <a:solidFill>
                  <a:schemeClr val="accent1">
                    <a:lumMod val="25000"/>
                  </a:schemeClr>
                </a:solidFill>
              </a:rPr>
              <a:t> </a:t>
            </a:r>
            <a:r>
              <a:rPr lang="en-US" sz="2800" dirty="0">
                <a:solidFill>
                  <a:schemeClr val="accent1">
                    <a:lumMod val="25000"/>
                  </a:schemeClr>
                </a:solidFill>
              </a:rPr>
              <a:t>takes </a:t>
            </a:r>
            <a:r>
              <a:rPr lang="en-US" sz="2800" dirty="0" smtClean="0">
                <a:solidFill>
                  <a:schemeClr val="accent1">
                    <a:lumMod val="25000"/>
                  </a:schemeClr>
                </a:solidFill>
              </a:rPr>
              <a:t>the real property</a:t>
            </a:r>
          </a:p>
          <a:p>
            <a:pPr>
              <a:lnSpc>
                <a:spcPct val="70000"/>
              </a:lnSpc>
              <a:buFontTx/>
              <a:buNone/>
              <a:defRPr/>
            </a:pPr>
            <a:r>
              <a:rPr lang="en-US" sz="2800" dirty="0" smtClean="0">
                <a:solidFill>
                  <a:schemeClr val="accent1">
                    <a:lumMod val="25000"/>
                  </a:schemeClr>
                </a:solidFill>
              </a:rPr>
              <a:t> 		by </a:t>
            </a:r>
            <a:r>
              <a:rPr lang="en-US" sz="2800" dirty="0">
                <a:solidFill>
                  <a:schemeClr val="accent1">
                    <a:lumMod val="25000"/>
                  </a:schemeClr>
                </a:solidFill>
              </a:rPr>
              <a:t>grant, gift, inheritance or bequest.</a:t>
            </a:r>
          </a:p>
          <a:p>
            <a:pPr>
              <a:lnSpc>
                <a:spcPct val="70000"/>
              </a:lnSpc>
              <a:defRPr/>
            </a:pPr>
            <a:endParaRPr lang="en-US" sz="600" dirty="0">
              <a:solidFill>
                <a:schemeClr val="accent2"/>
              </a:solidFill>
            </a:endParaRPr>
          </a:p>
          <a:p>
            <a:pPr>
              <a:lnSpc>
                <a:spcPct val="70000"/>
              </a:lnSpc>
              <a:defRPr/>
            </a:pPr>
            <a:r>
              <a:rPr lang="en-US" sz="4000" b="1" dirty="0">
                <a:solidFill>
                  <a:srgbClr val="002060"/>
                </a:solidFill>
              </a:rPr>
              <a:t>Words of </a:t>
            </a:r>
            <a:r>
              <a:rPr lang="en-US" sz="4000" b="1" dirty="0" smtClean="0">
                <a:solidFill>
                  <a:srgbClr val="002060"/>
                </a:solidFill>
              </a:rPr>
              <a:t>limitation:</a:t>
            </a:r>
          </a:p>
          <a:p>
            <a:pPr>
              <a:lnSpc>
                <a:spcPct val="70000"/>
              </a:lnSpc>
              <a:buFontTx/>
              <a:buNone/>
              <a:defRPr/>
            </a:pPr>
            <a:r>
              <a:rPr lang="en-US" sz="4000" dirty="0" smtClean="0">
                <a:solidFill>
                  <a:schemeClr val="accent1">
                    <a:lumMod val="25000"/>
                  </a:schemeClr>
                </a:solidFill>
              </a:rPr>
              <a:t>		</a:t>
            </a:r>
            <a:r>
              <a:rPr lang="en-US" sz="2800" dirty="0" smtClean="0">
                <a:solidFill>
                  <a:schemeClr val="accent1">
                    <a:lumMod val="25000"/>
                  </a:schemeClr>
                </a:solidFill>
              </a:rPr>
              <a:t>Describe the </a:t>
            </a:r>
            <a:r>
              <a:rPr lang="en-US" sz="4800" b="1" i="1" dirty="0">
                <a:solidFill>
                  <a:schemeClr val="accent1">
                    <a:lumMod val="25000"/>
                  </a:schemeClr>
                </a:solidFill>
              </a:rPr>
              <a:t>type</a:t>
            </a:r>
            <a:r>
              <a:rPr lang="en-US" sz="4000" dirty="0">
                <a:solidFill>
                  <a:schemeClr val="accent1">
                    <a:lumMod val="25000"/>
                  </a:schemeClr>
                </a:solidFill>
              </a:rPr>
              <a:t> </a:t>
            </a:r>
            <a:r>
              <a:rPr lang="en-US" sz="2800" dirty="0">
                <a:solidFill>
                  <a:schemeClr val="accent1">
                    <a:lumMod val="25000"/>
                  </a:schemeClr>
                </a:solidFill>
              </a:rPr>
              <a:t>and</a:t>
            </a:r>
            <a:r>
              <a:rPr lang="en-US" sz="4000" dirty="0">
                <a:solidFill>
                  <a:schemeClr val="accent1">
                    <a:lumMod val="25000"/>
                  </a:schemeClr>
                </a:solidFill>
              </a:rPr>
              <a:t> </a:t>
            </a:r>
            <a:r>
              <a:rPr lang="en-US" sz="4800" b="1" i="1" dirty="0">
                <a:solidFill>
                  <a:schemeClr val="accent1">
                    <a:lumMod val="25000"/>
                  </a:schemeClr>
                </a:solidFill>
              </a:rPr>
              <a:t>duration</a:t>
            </a:r>
            <a:r>
              <a:rPr lang="en-US" sz="4000" dirty="0">
                <a:solidFill>
                  <a:schemeClr val="accent1">
                    <a:lumMod val="25000"/>
                  </a:schemeClr>
                </a:solidFill>
              </a:rPr>
              <a:t> </a:t>
            </a:r>
            <a:r>
              <a:rPr lang="en-US" sz="2800" dirty="0" smtClean="0">
                <a:solidFill>
                  <a:schemeClr val="accent1">
                    <a:lumMod val="25000"/>
                  </a:schemeClr>
                </a:solidFill>
              </a:rPr>
              <a:t>	of </a:t>
            </a:r>
            <a:r>
              <a:rPr lang="en-US" sz="2800" dirty="0">
                <a:solidFill>
                  <a:schemeClr val="accent1">
                    <a:lumMod val="25000"/>
                  </a:schemeClr>
                </a:solidFill>
              </a:rPr>
              <a:t>the estate taken by the transferee.</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dissolve">
                                      <p:cBhvr>
                                        <p:cTn id="7" dur="500"/>
                                        <p:tgtEl>
                                          <p:spTgt spid="2775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07">
                                            <p:txEl>
                                              <p:pRg st="2" end="2"/>
                                            </p:txEl>
                                          </p:spTgt>
                                        </p:tgtEl>
                                        <p:attrNameLst>
                                          <p:attrName>style.visibility</p:attrName>
                                        </p:attrNameLst>
                                      </p:cBhvr>
                                      <p:to>
                                        <p:strVal val="visible"/>
                                      </p:to>
                                    </p:set>
                                    <p:animEffect transition="in" filter="dissolve">
                                      <p:cBhvr>
                                        <p:cTn id="12" dur="500"/>
                                        <p:tgtEl>
                                          <p:spTgt spid="27750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507">
                                            <p:txEl>
                                              <p:pRg st="4" end="4"/>
                                            </p:txEl>
                                          </p:spTgt>
                                        </p:tgtEl>
                                        <p:attrNameLst>
                                          <p:attrName>style.visibility</p:attrName>
                                        </p:attrNameLst>
                                      </p:cBhvr>
                                      <p:to>
                                        <p:strVal val="visible"/>
                                      </p:to>
                                    </p:set>
                                    <p:animEffect transition="in" filter="dissolve">
                                      <p:cBhvr>
                                        <p:cTn id="17" dur="500"/>
                                        <p:tgtEl>
                                          <p:spTgt spid="277507">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EXPLODE.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7507">
                                            <p:txEl>
                                              <p:pRg st="6" end="6"/>
                                            </p:txEl>
                                          </p:spTgt>
                                        </p:tgtEl>
                                        <p:attrNameLst>
                                          <p:attrName>style.visibility</p:attrName>
                                        </p:attrNameLst>
                                      </p:cBhvr>
                                      <p:to>
                                        <p:strVal val="visible"/>
                                      </p:to>
                                    </p:set>
                                    <p:animEffect transition="in" filter="dissolve">
                                      <p:cBhvr>
                                        <p:cTn id="22" dur="500"/>
                                        <p:tgtEl>
                                          <p:spTgt spid="277507">
                                            <p:txEl>
                                              <p:pRg st="6" end="6"/>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507">
                                            <p:txEl>
                                              <p:pRg st="7" end="7"/>
                                            </p:txEl>
                                          </p:spTgt>
                                        </p:tgtEl>
                                        <p:attrNameLst>
                                          <p:attrName>style.visibility</p:attrName>
                                        </p:attrNameLst>
                                      </p:cBhvr>
                                      <p:to>
                                        <p:strVal val="visible"/>
                                      </p:to>
                                    </p:set>
                                    <p:animEffect transition="in" filter="dissolve">
                                      <p:cBhvr>
                                        <p:cTn id="27" dur="500"/>
                                        <p:tgtEl>
                                          <p:spTgt spid="277507">
                                            <p:txEl>
                                              <p:pRg st="7" end="7"/>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7507">
                                            <p:txEl>
                                              <p:pRg st="8" end="8"/>
                                            </p:txEl>
                                          </p:spTgt>
                                        </p:tgtEl>
                                        <p:attrNameLst>
                                          <p:attrName>style.visibility</p:attrName>
                                        </p:attrNameLst>
                                      </p:cBhvr>
                                      <p:to>
                                        <p:strVal val="visible"/>
                                      </p:to>
                                    </p:set>
                                    <p:animEffect transition="in" filter="dissolve">
                                      <p:cBhvr>
                                        <p:cTn id="32" dur="500"/>
                                        <p:tgtEl>
                                          <p:spTgt spid="277507">
                                            <p:txEl>
                                              <p:pRg st="8" end="8"/>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EXPLODE.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7507">
                                            <p:txEl>
                                              <p:pRg st="10" end="10"/>
                                            </p:txEl>
                                          </p:spTgt>
                                        </p:tgtEl>
                                        <p:attrNameLst>
                                          <p:attrName>style.visibility</p:attrName>
                                        </p:attrNameLst>
                                      </p:cBhvr>
                                      <p:to>
                                        <p:strVal val="visible"/>
                                      </p:to>
                                    </p:set>
                                    <p:animEffect transition="in" filter="dissolve">
                                      <p:cBhvr>
                                        <p:cTn id="37" dur="500"/>
                                        <p:tgtEl>
                                          <p:spTgt spid="277507">
                                            <p:txEl>
                                              <p:pRg st="10" end="1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EXPLODE.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7507">
                                            <p:txEl>
                                              <p:pRg st="11" end="11"/>
                                            </p:txEl>
                                          </p:spTgt>
                                        </p:tgtEl>
                                        <p:attrNameLst>
                                          <p:attrName>style.visibility</p:attrName>
                                        </p:attrNameLst>
                                      </p:cBhvr>
                                      <p:to>
                                        <p:strVal val="visible"/>
                                      </p:to>
                                    </p:set>
                                    <p:animEffect transition="in" filter="dissolve">
                                      <p:cBhvr>
                                        <p:cTn id="42" dur="500"/>
                                        <p:tgtEl>
                                          <p:spTgt spid="277507">
                                            <p:txEl>
                                              <p:pRg st="11" end="1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4"/>
          <p:cNvSpPr>
            <a:spLocks noChangeArrowheads="1"/>
          </p:cNvSpPr>
          <p:nvPr/>
        </p:nvSpPr>
        <p:spPr bwMode="auto">
          <a:xfrm>
            <a:off x="304800" y="1371600"/>
            <a:ext cx="8382000" cy="5334000"/>
          </a:xfrm>
          <a:prstGeom prst="rect">
            <a:avLst/>
          </a:prstGeom>
          <a:noFill/>
          <a:ln w="9525">
            <a:noFill/>
            <a:miter lim="800000"/>
            <a:headEnd/>
            <a:tailEnd/>
          </a:ln>
        </p:spPr>
        <p:txBody>
          <a:bodyPr/>
          <a:lstStyle/>
          <a:p>
            <a:pPr marL="609600" indent="-609600">
              <a:spcBef>
                <a:spcPct val="20000"/>
              </a:spcBef>
              <a:defRPr/>
            </a:pPr>
            <a:r>
              <a:rPr lang="en-US" sz="3200" b="1" dirty="0">
                <a:solidFill>
                  <a:srgbClr val="CC0000"/>
                </a:solidFill>
              </a:rPr>
              <a:t>Estates in Land – Possessory Interests</a:t>
            </a: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800" b="1" i="1" dirty="0">
                <a:solidFill>
                  <a:srgbClr val="002060"/>
                </a:solidFill>
              </a:rPr>
              <a:t>Possessory Interests in Land</a:t>
            </a:r>
            <a:r>
              <a:rPr lang="en-US" sz="2800" b="1" dirty="0">
                <a:solidFill>
                  <a:srgbClr val="002060"/>
                </a:solidFill>
              </a:rPr>
              <a:t> </a:t>
            </a:r>
          </a:p>
          <a:p>
            <a:pPr marL="609600" indent="-609600">
              <a:lnSpc>
                <a:spcPct val="90000"/>
              </a:lnSpc>
              <a:spcBef>
                <a:spcPct val="20000"/>
              </a:spcBef>
              <a:defRPr/>
            </a:pPr>
            <a:r>
              <a:rPr lang="en-US" sz="2000" b="1" dirty="0">
                <a:solidFill>
                  <a:srgbClr val="0033CC"/>
                </a:solidFill>
              </a:rPr>
              <a:t>		</a:t>
            </a:r>
            <a:r>
              <a:rPr lang="en-US" sz="2000" b="1" dirty="0"/>
              <a:t>(Possessed either presently or in the future)</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r>
              <a:rPr lang="en-US" sz="2400" b="1" dirty="0">
                <a:solidFill>
                  <a:schemeClr val="accent1">
                    <a:lumMod val="25000"/>
                  </a:schemeClr>
                </a:solidFill>
              </a:rPr>
              <a:t>   1. Fee Simple Absolute</a:t>
            </a:r>
          </a:p>
          <a:p>
            <a:pPr marL="609600" indent="-609600">
              <a:lnSpc>
                <a:spcPct val="90000"/>
              </a:lnSpc>
              <a:spcBef>
                <a:spcPct val="20000"/>
              </a:spcBef>
              <a:defRPr/>
            </a:pPr>
            <a:endParaRPr lang="en-US" sz="600" b="1" dirty="0">
              <a:solidFill>
                <a:schemeClr val="accent1">
                  <a:lumMod val="25000"/>
                </a:schemeClr>
              </a:solidFill>
            </a:endParaRPr>
          </a:p>
          <a:p>
            <a:pPr marL="609600" indent="-609600">
              <a:lnSpc>
                <a:spcPct val="90000"/>
              </a:lnSpc>
              <a:spcBef>
                <a:spcPct val="20000"/>
              </a:spcBef>
              <a:defRPr/>
            </a:pPr>
            <a:r>
              <a:rPr lang="en-US" sz="2400" b="1" dirty="0">
                <a:solidFill>
                  <a:schemeClr val="accent1">
                    <a:lumMod val="25000"/>
                  </a:schemeClr>
                </a:solidFill>
              </a:rPr>
              <a:t>   2. </a:t>
            </a:r>
            <a:r>
              <a:rPr lang="en-US" sz="2400" b="1" dirty="0" err="1">
                <a:solidFill>
                  <a:schemeClr val="accent1">
                    <a:lumMod val="25000"/>
                  </a:schemeClr>
                </a:solidFill>
              </a:rPr>
              <a:t>Defeasible</a:t>
            </a:r>
            <a:r>
              <a:rPr lang="en-US" sz="2400" b="1" dirty="0">
                <a:solidFill>
                  <a:schemeClr val="accent1">
                    <a:lumMod val="25000"/>
                  </a:schemeClr>
                </a:solidFill>
              </a:rPr>
              <a:t> Estates</a:t>
            </a:r>
          </a:p>
          <a:p>
            <a:pPr marL="609600" indent="-609600">
              <a:lnSpc>
                <a:spcPct val="90000"/>
              </a:lnSpc>
              <a:spcBef>
                <a:spcPct val="20000"/>
              </a:spcBef>
              <a:defRPr/>
            </a:pPr>
            <a:r>
              <a:rPr lang="en-US" sz="2000" b="1" dirty="0"/>
              <a:t>    - Fee Simple Determinable with Possibility of </a:t>
            </a:r>
            <a:r>
              <a:rPr lang="en-US" sz="2000" b="1" dirty="0" err="1"/>
              <a:t>Reverter</a:t>
            </a:r>
            <a:endParaRPr lang="en-US" sz="2000" b="1" dirty="0"/>
          </a:p>
          <a:p>
            <a:pPr marL="609600" indent="-609600">
              <a:lnSpc>
                <a:spcPct val="90000"/>
              </a:lnSpc>
              <a:spcBef>
                <a:spcPct val="20000"/>
              </a:spcBef>
              <a:defRPr/>
            </a:pPr>
            <a:r>
              <a:rPr lang="en-US" sz="2000" b="1" dirty="0"/>
              <a:t>    - Fee Simple Subject to a Condition Precedent</a:t>
            </a:r>
          </a:p>
          <a:p>
            <a:pPr marL="609600" indent="-609600">
              <a:lnSpc>
                <a:spcPct val="90000"/>
              </a:lnSpc>
              <a:spcBef>
                <a:spcPct val="20000"/>
              </a:spcBef>
              <a:defRPr/>
            </a:pPr>
            <a:r>
              <a:rPr lang="en-US" sz="2000" b="1" dirty="0"/>
              <a:t>    - Fee Simple Subject to an </a:t>
            </a:r>
            <a:r>
              <a:rPr lang="en-US" sz="2000" b="1" dirty="0" err="1"/>
              <a:t>Executory</a:t>
            </a:r>
            <a:r>
              <a:rPr lang="en-US" sz="2000" b="1" dirty="0"/>
              <a:t> Interest </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r>
              <a:rPr lang="en-US" sz="2400" b="1" dirty="0">
                <a:solidFill>
                  <a:schemeClr val="accent1">
                    <a:lumMod val="25000"/>
                  </a:schemeClr>
                </a:solidFill>
              </a:rPr>
              <a:t>   3. Fee Tail</a:t>
            </a:r>
          </a:p>
          <a:p>
            <a:pPr marL="609600" indent="-609600">
              <a:lnSpc>
                <a:spcPct val="90000"/>
              </a:lnSpc>
              <a:spcBef>
                <a:spcPct val="20000"/>
              </a:spcBef>
              <a:defRPr/>
            </a:pPr>
            <a:endParaRPr lang="en-US" sz="600" b="1" dirty="0">
              <a:solidFill>
                <a:schemeClr val="accent1">
                  <a:lumMod val="25000"/>
                </a:schemeClr>
              </a:solidFill>
            </a:endParaRPr>
          </a:p>
          <a:p>
            <a:pPr marL="609600" indent="-609600">
              <a:lnSpc>
                <a:spcPct val="90000"/>
              </a:lnSpc>
              <a:spcBef>
                <a:spcPct val="20000"/>
              </a:spcBef>
              <a:defRPr/>
            </a:pPr>
            <a:r>
              <a:rPr lang="en-US" sz="2400" b="1" dirty="0">
                <a:solidFill>
                  <a:schemeClr val="accent1">
                    <a:lumMod val="25000"/>
                  </a:schemeClr>
                </a:solidFill>
              </a:rPr>
              <a:t>   4. Life Estate </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4"/>
          <p:cNvSpPr>
            <a:spLocks noChangeArrowheads="1"/>
          </p:cNvSpPr>
          <p:nvPr/>
        </p:nvSpPr>
        <p:spPr bwMode="auto">
          <a:xfrm>
            <a:off x="152400" y="1295400"/>
            <a:ext cx="88392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Estates in Land – Possessory Interests</a:t>
            </a:r>
          </a:p>
          <a:p>
            <a:pPr marL="609600" indent="-609600">
              <a:spcBef>
                <a:spcPct val="20000"/>
              </a:spcBef>
            </a:pPr>
            <a:r>
              <a:rPr lang="en-US" sz="2000" b="1" i="1">
                <a:solidFill>
                  <a:srgbClr val="002060"/>
                </a:solidFill>
              </a:rPr>
              <a:t>    What goes in the deed for words of purchase and words of limitation</a:t>
            </a:r>
          </a:p>
          <a:p>
            <a:pPr marL="609600" indent="-609600">
              <a:spcBef>
                <a:spcPct val="20000"/>
              </a:spcBef>
            </a:pPr>
            <a:endParaRPr lang="en-US" sz="600" b="1">
              <a:solidFill>
                <a:srgbClr val="CC0000"/>
              </a:solidFill>
            </a:endParaRPr>
          </a:p>
          <a:p>
            <a:pPr marL="609600" indent="-609600">
              <a:spcBef>
                <a:spcPct val="20000"/>
              </a:spcBef>
            </a:pPr>
            <a:r>
              <a:rPr lang="en-US" sz="2000" b="1"/>
              <a:t>	 ● Present, possessory interest.</a:t>
            </a:r>
          </a:p>
          <a:p>
            <a:pPr marL="609600" indent="-609600">
              <a:spcBef>
                <a:spcPct val="20000"/>
              </a:spcBef>
              <a:buFontTx/>
              <a:buChar char="•"/>
            </a:pPr>
            <a:endParaRPr lang="en-US" sz="600" b="1"/>
          </a:p>
          <a:p>
            <a:pPr marL="609600" indent="-609600">
              <a:spcBef>
                <a:spcPct val="20000"/>
              </a:spcBef>
            </a:pPr>
            <a:r>
              <a:rPr lang="en-US" sz="2000" b="1"/>
              <a:t>	 ● Highest Level Estate in Land:</a:t>
            </a:r>
          </a:p>
          <a:p>
            <a:pPr marL="990600" lvl="1" indent="-533400">
              <a:spcBef>
                <a:spcPct val="20000"/>
              </a:spcBef>
            </a:pPr>
            <a:r>
              <a:rPr lang="en-US" sz="2800" b="1">
                <a:solidFill>
                  <a:schemeClr val="hlink"/>
                </a:solidFill>
                <a:latin typeface="Arial Black" pitchFamily="34" charset="0"/>
              </a:rPr>
              <a:t>		FEE SIMPLE ABSOLUTE</a:t>
            </a:r>
          </a:p>
          <a:p>
            <a:pPr marL="990600" lvl="1" indent="-533400">
              <a:spcBef>
                <a:spcPct val="20000"/>
              </a:spcBef>
            </a:pPr>
            <a:r>
              <a:rPr lang="en-US" b="1">
                <a:solidFill>
                  <a:srgbClr val="002060"/>
                </a:solidFill>
              </a:rPr>
              <a:t>1. Invests the owner with all possible rights (E-PUT) now and in the future.</a:t>
            </a:r>
          </a:p>
          <a:p>
            <a:pPr marL="990600" lvl="1" indent="-533400">
              <a:spcBef>
                <a:spcPct val="20000"/>
              </a:spcBef>
            </a:pPr>
            <a:r>
              <a:rPr lang="en-US" b="1">
                <a:solidFill>
                  <a:srgbClr val="002060"/>
                </a:solidFill>
              </a:rPr>
              <a:t>2. It is the presumed form of ownership grant, unless a lesser estate grant was expressly intended.</a:t>
            </a:r>
          </a:p>
          <a:p>
            <a:pPr marL="990600" lvl="1" indent="-533400">
              <a:spcBef>
                <a:spcPct val="20000"/>
              </a:spcBef>
            </a:pPr>
            <a:r>
              <a:rPr lang="en-US" b="1">
                <a:solidFill>
                  <a:srgbClr val="002060"/>
                </a:solidFill>
              </a:rPr>
              <a:t>3. Is of perpetual and infinite duration (lasts forever).</a:t>
            </a:r>
          </a:p>
          <a:p>
            <a:pPr marL="990600" lvl="1" indent="-533400">
              <a:spcBef>
                <a:spcPct val="20000"/>
              </a:spcBef>
            </a:pPr>
            <a:r>
              <a:rPr lang="en-US" b="1">
                <a:solidFill>
                  <a:srgbClr val="002060"/>
                </a:solidFill>
              </a:rPr>
              <a:t>4. Is the form of ownership from which all lesser forms are derived.</a:t>
            </a:r>
          </a:p>
          <a:p>
            <a:pPr marL="990600" lvl="1" indent="-533400">
              <a:spcBef>
                <a:spcPct val="20000"/>
              </a:spcBef>
            </a:pPr>
            <a:endParaRPr lang="en-US" sz="600" b="1">
              <a:solidFill>
                <a:srgbClr val="0033CC"/>
              </a:solidFill>
            </a:endParaRPr>
          </a:p>
          <a:p>
            <a:pPr marL="990600" lvl="1" indent="-533400">
              <a:spcBef>
                <a:spcPct val="20000"/>
              </a:spcBef>
            </a:pPr>
            <a:r>
              <a:rPr lang="en-US" sz="2400" b="1" i="1"/>
              <a:t>Magic Language:</a:t>
            </a:r>
            <a:r>
              <a:rPr lang="en-US" sz="2400" b="1" i="1">
                <a:solidFill>
                  <a:srgbClr val="CC0000"/>
                </a:solidFill>
              </a:rPr>
              <a:t>  “To Grantee and their heirs”</a:t>
            </a:r>
          </a:p>
          <a:p>
            <a:pPr marL="990600" lvl="1" indent="-533400">
              <a:spcBef>
                <a:spcPct val="20000"/>
              </a:spcBef>
              <a:buFontTx/>
              <a:buChar char="–"/>
            </a:pPr>
            <a:endParaRPr lang="en-US" sz="2400" b="1" i="1">
              <a:solidFill>
                <a:srgbClr val="CC0000"/>
              </a:solidFill>
            </a:endParaRPr>
          </a:p>
          <a:p>
            <a:pPr marL="990600" lvl="1" indent="-533400">
              <a:spcBef>
                <a:spcPct val="20000"/>
              </a:spcBef>
              <a:buFontTx/>
              <a:buChar char="–"/>
            </a:pPr>
            <a:endParaRPr lang="en-US" sz="400" b="1">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1295400"/>
            <a:ext cx="8229600" cy="1981200"/>
          </a:xfrm>
        </p:spPr>
        <p:txBody>
          <a:bodyPr/>
          <a:lstStyle/>
          <a:p>
            <a:pPr eaLnBrk="1" hangingPunct="1"/>
            <a:r>
              <a:rPr lang="en-US" b="1" smtClean="0">
                <a:solidFill>
                  <a:srgbClr val="CC0000"/>
                </a:solidFill>
              </a:rPr>
              <a:t>Fee Simple Absolute</a:t>
            </a:r>
            <a:br>
              <a:rPr lang="en-US" b="1" smtClean="0">
                <a:solidFill>
                  <a:srgbClr val="CC0000"/>
                </a:solidFill>
              </a:rPr>
            </a:br>
            <a:r>
              <a:rPr lang="en-US" sz="4000" b="1" i="1" smtClean="0">
                <a:solidFill>
                  <a:srgbClr val="0033CC"/>
                </a:solidFill>
              </a:rPr>
              <a:t>“To A and his heirs”</a:t>
            </a:r>
          </a:p>
        </p:txBody>
      </p:sp>
      <p:sp>
        <p:nvSpPr>
          <p:cNvPr id="17412" name="Rectangle 3"/>
          <p:cNvSpPr>
            <a:spLocks noGrp="1" noChangeArrowheads="1"/>
          </p:cNvSpPr>
          <p:nvPr>
            <p:ph type="body" idx="4294967295"/>
          </p:nvPr>
        </p:nvSpPr>
        <p:spPr>
          <a:xfrm>
            <a:off x="533400" y="3200400"/>
            <a:ext cx="8229600" cy="8382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279556" name="AutoShape 4"/>
          <p:cNvSpPr>
            <a:spLocks noChangeArrowheads="1"/>
          </p:cNvSpPr>
          <p:nvPr/>
        </p:nvSpPr>
        <p:spPr bwMode="auto">
          <a:xfrm>
            <a:off x="1371600" y="4648200"/>
            <a:ext cx="6477000" cy="12954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279557" name="Text Box 5"/>
          <p:cNvSpPr txBox="1">
            <a:spLocks noChangeArrowheads="1"/>
          </p:cNvSpPr>
          <p:nvPr/>
        </p:nvSpPr>
        <p:spPr bwMode="auto">
          <a:xfrm>
            <a:off x="2209800" y="48768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279558" name="Text Box 6"/>
          <p:cNvSpPr txBox="1">
            <a:spLocks noChangeArrowheads="1"/>
          </p:cNvSpPr>
          <p:nvPr/>
        </p:nvSpPr>
        <p:spPr bwMode="auto">
          <a:xfrm>
            <a:off x="5715000" y="4876800"/>
            <a:ext cx="25146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17416"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17417"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additive="base">
                                        <p:cTn id="7" dur="500" fill="hold"/>
                                        <p:tgtEl>
                                          <p:spTgt spid="279556"/>
                                        </p:tgtEl>
                                        <p:attrNameLst>
                                          <p:attrName>ppt_x</p:attrName>
                                        </p:attrNameLst>
                                      </p:cBhvr>
                                      <p:tavLst>
                                        <p:tav tm="0">
                                          <p:val>
                                            <p:strVal val="0-#ppt_w/2"/>
                                          </p:val>
                                        </p:tav>
                                        <p:tav tm="100000">
                                          <p:val>
                                            <p:strVal val="#ppt_x"/>
                                          </p:val>
                                        </p:tav>
                                      </p:tavLst>
                                    </p:anim>
                                    <p:anim calcmode="lin" valueType="num">
                                      <p:cBhvr additive="base">
                                        <p:cTn id="8" dur="500" fill="hold"/>
                                        <p:tgtEl>
                                          <p:spTgt spid="2795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7"/>
                                        </p:tgtEl>
                                        <p:attrNameLst>
                                          <p:attrName>style.visibility</p:attrName>
                                        </p:attrNameLst>
                                      </p:cBhvr>
                                      <p:to>
                                        <p:strVal val="visible"/>
                                      </p:to>
                                    </p:set>
                                    <p:anim calcmode="lin" valueType="num">
                                      <p:cBhvr additive="base">
                                        <p:cTn id="13" dur="500" fill="hold"/>
                                        <p:tgtEl>
                                          <p:spTgt spid="279557"/>
                                        </p:tgtEl>
                                        <p:attrNameLst>
                                          <p:attrName>ppt_x</p:attrName>
                                        </p:attrNameLst>
                                      </p:cBhvr>
                                      <p:tavLst>
                                        <p:tav tm="0">
                                          <p:val>
                                            <p:strVal val="0-#ppt_w/2"/>
                                          </p:val>
                                        </p:tav>
                                        <p:tav tm="100000">
                                          <p:val>
                                            <p:strVal val="#ppt_x"/>
                                          </p:val>
                                        </p:tav>
                                      </p:tavLst>
                                    </p:anim>
                                    <p:anim calcmode="lin" valueType="num">
                                      <p:cBhvr additive="base">
                                        <p:cTn id="14" dur="500" fill="hold"/>
                                        <p:tgtEl>
                                          <p:spTgt spid="2795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9558"/>
                                        </p:tgtEl>
                                        <p:attrNameLst>
                                          <p:attrName>style.visibility</p:attrName>
                                        </p:attrNameLst>
                                      </p:cBhvr>
                                      <p:to>
                                        <p:strVal val="visible"/>
                                      </p:to>
                                    </p:set>
                                    <p:anim calcmode="lin" valueType="num">
                                      <p:cBhvr additive="base">
                                        <p:cTn id="19" dur="500" fill="hold"/>
                                        <p:tgtEl>
                                          <p:spTgt spid="279558"/>
                                        </p:tgtEl>
                                        <p:attrNameLst>
                                          <p:attrName>ppt_x</p:attrName>
                                        </p:attrNameLst>
                                      </p:cBhvr>
                                      <p:tavLst>
                                        <p:tav tm="0">
                                          <p:val>
                                            <p:strVal val="0-#ppt_w/2"/>
                                          </p:val>
                                        </p:tav>
                                        <p:tav tm="100000">
                                          <p:val>
                                            <p:strVal val="#ppt_x"/>
                                          </p:val>
                                        </p:tav>
                                      </p:tavLst>
                                    </p:anim>
                                    <p:anim calcmode="lin" valueType="num">
                                      <p:cBhvr additive="base">
                                        <p:cTn id="20" dur="500" fill="hold"/>
                                        <p:tgtEl>
                                          <p:spTgt spid="279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utoUpdateAnimBg="0"/>
      <p:bldP spid="2795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1371600"/>
            <a:ext cx="8458200" cy="4953000"/>
          </a:xfrm>
        </p:spPr>
        <p:txBody>
          <a:bodyPr/>
          <a:lstStyle/>
          <a:p>
            <a:pPr algn="l" eaLnBrk="1" hangingPunct="1"/>
            <a:r>
              <a:rPr lang="en-US" sz="4000" b="1" i="1" smtClean="0">
                <a:solidFill>
                  <a:srgbClr val="CC0000"/>
                </a:solidFill>
              </a:rPr>
              <a:t>What are the critical attributes of </a:t>
            </a:r>
            <a:br>
              <a:rPr lang="en-US" sz="4000" b="1" i="1" smtClean="0">
                <a:solidFill>
                  <a:srgbClr val="CC0000"/>
                </a:solidFill>
              </a:rPr>
            </a:br>
            <a:r>
              <a:rPr lang="en-US" sz="4000" b="1" i="1" smtClean="0">
                <a:solidFill>
                  <a:srgbClr val="CC0000"/>
                </a:solidFill>
              </a:rPr>
              <a:t>Fee Simple Absolute?</a:t>
            </a:r>
            <a:br>
              <a:rPr lang="en-US" sz="4000" b="1" i="1" smtClean="0">
                <a:solidFill>
                  <a:srgbClr val="CC0000"/>
                </a:solidFill>
              </a:rPr>
            </a:br>
            <a:r>
              <a:rPr lang="en-US" sz="1000" b="1" i="1" smtClean="0">
                <a:solidFill>
                  <a:srgbClr val="CC0000"/>
                </a:solidFill>
              </a:rPr>
              <a:t/>
            </a:r>
            <a:br>
              <a:rPr lang="en-US" sz="1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a:t>
            </a:r>
            <a:r>
              <a:rPr lang="en-US" sz="4000" b="1" i="1" smtClean="0">
                <a:solidFill>
                  <a:schemeClr val="tx1"/>
                </a:solidFill>
              </a:rPr>
              <a:t/>
            </a:r>
            <a:br>
              <a:rPr lang="en-US" sz="4000" b="1" i="1" smtClean="0">
                <a:solidFill>
                  <a:schemeClr val="tx1"/>
                </a:solidFill>
              </a:rPr>
            </a:br>
            <a:r>
              <a:rPr lang="en-US" sz="1000" b="1" i="1" smtClean="0">
                <a:solidFill>
                  <a:schemeClr val="tx1"/>
                </a:solidFill>
              </a:rPr>
              <a:t/>
            </a:r>
            <a:br>
              <a:rPr lang="en-US" sz="1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2800" b="1" i="1" smtClean="0">
                <a:solidFill>
                  <a:srgbClr val="002060"/>
                </a:solidFill>
              </a:rPr>
              <a:t>Alienable</a:t>
            </a:r>
            <a:r>
              <a:rPr lang="en-US" sz="2400" smtClean="0">
                <a:solidFill>
                  <a:srgbClr val="002060"/>
                </a:solidFill>
              </a:rPr>
              <a:t> (Able to be sold/gifted),</a:t>
            </a:r>
            <a:br>
              <a:rPr lang="en-US" sz="2400" smtClean="0">
                <a:solidFill>
                  <a:srgbClr val="002060"/>
                </a:solidFill>
              </a:rPr>
            </a:br>
            <a:r>
              <a:rPr lang="en-US" sz="1000" smtClean="0">
                <a:solidFill>
                  <a:srgbClr val="002060"/>
                </a:solidFill>
              </a:rPr>
              <a:t> </a:t>
            </a:r>
            <a:br>
              <a:rPr lang="en-US" sz="1000" smtClean="0">
                <a:solidFill>
                  <a:srgbClr val="002060"/>
                </a:solidFill>
              </a:rPr>
            </a:br>
            <a:r>
              <a:rPr lang="en-US" sz="2800" b="1" i="1" smtClean="0">
                <a:solidFill>
                  <a:srgbClr val="002060"/>
                </a:solidFill>
              </a:rPr>
              <a:t>Reducible</a:t>
            </a:r>
            <a:r>
              <a:rPr lang="en-US" sz="2400" smtClean="0">
                <a:solidFill>
                  <a:srgbClr val="002060"/>
                </a:solidFill>
              </a:rPr>
              <a:t> (Able to be reduced to a lesser estate)</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Devisable</a:t>
            </a:r>
            <a:r>
              <a:rPr lang="en-US" sz="2400" smtClean="0">
                <a:solidFill>
                  <a:srgbClr val="002060"/>
                </a:solidFill>
              </a:rPr>
              <a:t> (Able to be given by will or intestate), and</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Lasts for Perpetuity</a:t>
            </a:r>
            <a:r>
              <a:rPr lang="en-US" sz="2800" smtClean="0">
                <a:solidFill>
                  <a:srgbClr val="002060"/>
                </a:solidFill>
              </a:rPr>
              <a:t> </a:t>
            </a:r>
            <a:r>
              <a:rPr lang="en-US" sz="2400" smtClean="0">
                <a:solidFill>
                  <a:srgbClr val="002060"/>
                </a:solidFill>
              </a:rPr>
              <a:t>(Forever – No Limitation of Time).</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7892" name="Rectangle 4"/>
          <p:cNvSpPr>
            <a:spLocks noChangeArrowheads="1"/>
          </p:cNvSpPr>
          <p:nvPr/>
        </p:nvSpPr>
        <p:spPr bwMode="auto">
          <a:xfrm>
            <a:off x="152400" y="1295400"/>
            <a:ext cx="8763000" cy="5410200"/>
          </a:xfrm>
          <a:prstGeom prst="rect">
            <a:avLst/>
          </a:prstGeom>
          <a:noFill/>
          <a:ln w="9525">
            <a:noFill/>
            <a:miter lim="800000"/>
            <a:headEnd/>
            <a:tailEnd/>
          </a:ln>
        </p:spPr>
        <p:txBody>
          <a:bodyPr/>
          <a:lstStyle/>
          <a:p>
            <a:pPr marL="609600" indent="-609600">
              <a:lnSpc>
                <a:spcPct val="75000"/>
              </a:lnSpc>
              <a:spcBef>
                <a:spcPct val="20000"/>
              </a:spcBef>
              <a:defRPr/>
            </a:pPr>
            <a:r>
              <a:rPr lang="en-US" sz="3600" b="1" dirty="0">
                <a:solidFill>
                  <a:srgbClr val="CC0000"/>
                </a:solidFill>
              </a:rPr>
              <a:t>Estates in Land – Possessory Interests</a:t>
            </a:r>
          </a:p>
          <a:p>
            <a:pPr marL="609600" indent="-609600">
              <a:lnSpc>
                <a:spcPct val="75000"/>
              </a:lnSpc>
              <a:spcBef>
                <a:spcPct val="20000"/>
              </a:spcBef>
              <a:defRPr/>
            </a:pPr>
            <a:r>
              <a:rPr lang="en-US" sz="2000" b="1" i="1" dirty="0">
                <a:solidFill>
                  <a:srgbClr val="002060"/>
                </a:solidFill>
              </a:rPr>
              <a:t>    What goes in the deed for words of purchase and words of limitation</a:t>
            </a:r>
          </a:p>
          <a:p>
            <a:pPr marL="53975" indent="-53975">
              <a:lnSpc>
                <a:spcPct val="75000"/>
              </a:lnSpc>
              <a:spcBef>
                <a:spcPct val="20000"/>
              </a:spcBef>
              <a:buFontTx/>
              <a:buChar char="•"/>
              <a:defRPr/>
            </a:pPr>
            <a:endParaRPr lang="en-US" sz="600" b="1" dirty="0"/>
          </a:p>
          <a:p>
            <a:pPr marL="609600" indent="-609600">
              <a:lnSpc>
                <a:spcPct val="75000"/>
              </a:lnSpc>
              <a:spcBef>
                <a:spcPct val="20000"/>
              </a:spcBef>
              <a:defRPr/>
            </a:pPr>
            <a:r>
              <a:rPr lang="en-US" b="1" dirty="0"/>
              <a:t>	 ● Present, possessory interest.</a:t>
            </a:r>
          </a:p>
          <a:p>
            <a:pPr marL="609600" indent="-609600">
              <a:lnSpc>
                <a:spcPct val="75000"/>
              </a:lnSpc>
              <a:spcBef>
                <a:spcPct val="20000"/>
              </a:spcBef>
              <a:buFontTx/>
              <a:buChar char="•"/>
              <a:defRPr/>
            </a:pPr>
            <a:endParaRPr lang="en-US" sz="500" b="1" dirty="0"/>
          </a:p>
          <a:p>
            <a:pPr marL="609600" indent="-609600">
              <a:lnSpc>
                <a:spcPct val="75000"/>
              </a:lnSpc>
              <a:spcBef>
                <a:spcPct val="20000"/>
              </a:spcBef>
              <a:defRPr/>
            </a:pPr>
            <a:r>
              <a:rPr lang="en-US" b="1" dirty="0"/>
              <a:t>	 ● Next to Highest Level Estate in Land:</a:t>
            </a:r>
          </a:p>
          <a:p>
            <a:pPr marL="53975" indent="-53975">
              <a:lnSpc>
                <a:spcPct val="75000"/>
              </a:lnSpc>
              <a:spcBef>
                <a:spcPct val="20000"/>
              </a:spcBef>
              <a:defRPr/>
            </a:pPr>
            <a:endParaRPr lang="en-US" sz="500" b="1" dirty="0"/>
          </a:p>
          <a:p>
            <a:pPr marL="53975" indent="-53975">
              <a:lnSpc>
                <a:spcPct val="75000"/>
              </a:lnSpc>
              <a:spcBef>
                <a:spcPct val="20000"/>
              </a:spcBef>
              <a:defRPr/>
            </a:pPr>
            <a:r>
              <a:rPr lang="en-US" b="1" dirty="0"/>
              <a:t>	             ●  </a:t>
            </a:r>
            <a:r>
              <a:rPr lang="en-US" b="1" dirty="0" err="1"/>
              <a:t>Defeasible</a:t>
            </a:r>
            <a:r>
              <a:rPr lang="en-US" b="1" dirty="0"/>
              <a:t> Estate:</a:t>
            </a:r>
          </a:p>
          <a:p>
            <a:pPr marL="53975" indent="-53975">
              <a:lnSpc>
                <a:spcPct val="75000"/>
              </a:lnSpc>
              <a:spcBef>
                <a:spcPct val="20000"/>
              </a:spcBef>
              <a:defRPr/>
            </a:pPr>
            <a:r>
              <a:rPr lang="en-US" sz="2000" b="1" dirty="0">
                <a:solidFill>
                  <a:srgbClr val="0033CC"/>
                </a:solidFill>
              </a:rPr>
              <a:t>	     	</a:t>
            </a:r>
            <a:r>
              <a:rPr lang="en-US" sz="2000" b="1" dirty="0">
                <a:solidFill>
                  <a:schemeClr val="accent1">
                    <a:lumMod val="25000"/>
                  </a:schemeClr>
                </a:solidFill>
              </a:rPr>
              <a:t>    - </a:t>
            </a:r>
            <a:r>
              <a:rPr lang="en-US" sz="1600" b="1" dirty="0">
                <a:solidFill>
                  <a:schemeClr val="accent1">
                    <a:lumMod val="25000"/>
                  </a:schemeClr>
                </a:solidFill>
              </a:rPr>
              <a:t>These are possessory fee estates of infinite duration </a:t>
            </a:r>
          </a:p>
          <a:p>
            <a:pPr marL="53975" indent="-53975">
              <a:lnSpc>
                <a:spcPct val="75000"/>
              </a:lnSpc>
              <a:spcBef>
                <a:spcPct val="20000"/>
              </a:spcBef>
              <a:defRPr/>
            </a:pPr>
            <a:r>
              <a:rPr lang="en-US" sz="1600" b="1" dirty="0">
                <a:solidFill>
                  <a:schemeClr val="accent1">
                    <a:lumMod val="25000"/>
                  </a:schemeClr>
                </a:solidFill>
              </a:rPr>
              <a:t>                        that can be terminated by the happening of a specified event.   </a:t>
            </a:r>
          </a:p>
          <a:p>
            <a:pPr marL="53975" indent="-53975">
              <a:lnSpc>
                <a:spcPct val="75000"/>
              </a:lnSpc>
              <a:spcBef>
                <a:spcPct val="20000"/>
              </a:spcBef>
              <a:defRPr/>
            </a:pPr>
            <a:endParaRPr lang="en-US" sz="500" b="1" dirty="0">
              <a:solidFill>
                <a:schemeClr val="accent1">
                  <a:lumMod val="25000"/>
                </a:schemeClr>
              </a:solidFill>
            </a:endParaRPr>
          </a:p>
          <a:p>
            <a:pPr marL="53975" indent="-53975">
              <a:lnSpc>
                <a:spcPct val="75000"/>
              </a:lnSpc>
              <a:spcBef>
                <a:spcPct val="20000"/>
              </a:spcBef>
              <a:defRPr/>
            </a:pPr>
            <a:r>
              <a:rPr lang="en-US" sz="1600" b="1" dirty="0">
                <a:solidFill>
                  <a:schemeClr val="accent1">
                    <a:lumMod val="25000"/>
                  </a:schemeClr>
                </a:solidFill>
              </a:rPr>
              <a:t>                     -  These are a lesser estate than fee simple absolute.</a:t>
            </a:r>
          </a:p>
          <a:p>
            <a:pPr marL="53975" indent="-53975">
              <a:lnSpc>
                <a:spcPct val="75000"/>
              </a:lnSpc>
              <a:spcBef>
                <a:spcPct val="20000"/>
              </a:spcBef>
              <a:defRPr/>
            </a:pPr>
            <a:endParaRPr lang="en-US" sz="600" b="1" dirty="0">
              <a:solidFill>
                <a:srgbClr val="0033CC"/>
              </a:solidFill>
            </a:endParaRPr>
          </a:p>
          <a:p>
            <a:pPr marL="53975" indent="-53975">
              <a:lnSpc>
                <a:spcPct val="75000"/>
              </a:lnSpc>
              <a:spcBef>
                <a:spcPct val="20000"/>
              </a:spcBef>
              <a:defRPr/>
            </a:pPr>
            <a:r>
              <a:rPr lang="en-US" sz="2300" b="1" dirty="0">
                <a:solidFill>
                  <a:schemeClr val="hlink"/>
                </a:solidFill>
                <a:latin typeface="Arial Black" pitchFamily="34" charset="0"/>
              </a:rPr>
              <a:t> FEE SIMPLE DETERMINABLE (Possibility of </a:t>
            </a:r>
            <a:r>
              <a:rPr lang="en-US" sz="2300" b="1" dirty="0" err="1">
                <a:solidFill>
                  <a:schemeClr val="hlink"/>
                </a:solidFill>
                <a:latin typeface="Arial Black" pitchFamily="34" charset="0"/>
              </a:rPr>
              <a:t>Reverter</a:t>
            </a:r>
            <a:r>
              <a:rPr lang="en-US" sz="2300" b="1" dirty="0">
                <a:solidFill>
                  <a:schemeClr val="hlink"/>
                </a:solidFill>
                <a:latin typeface="Arial Black" pitchFamily="34" charset="0"/>
              </a:rPr>
              <a:t>)</a:t>
            </a:r>
          </a:p>
          <a:p>
            <a:pPr marL="53975" indent="-53975">
              <a:lnSpc>
                <a:spcPct val="75000"/>
              </a:lnSpc>
              <a:spcBef>
                <a:spcPct val="20000"/>
              </a:spcBef>
              <a:defRPr/>
            </a:pPr>
            <a:endParaRPr lang="en-US" sz="1000" b="1" dirty="0">
              <a:solidFill>
                <a:srgbClr val="0033CC"/>
              </a:solidFill>
            </a:endParaRPr>
          </a:p>
          <a:p>
            <a:pPr marL="53975" indent="-53975">
              <a:lnSpc>
                <a:spcPct val="75000"/>
              </a:lnSpc>
              <a:spcBef>
                <a:spcPct val="20000"/>
              </a:spcBef>
              <a:defRPr/>
            </a:pPr>
            <a:r>
              <a:rPr lang="en-US" b="1" dirty="0">
                <a:solidFill>
                  <a:srgbClr val="002060"/>
                </a:solidFill>
              </a:rPr>
              <a:t>      1. An Estate that </a:t>
            </a:r>
            <a:r>
              <a:rPr lang="en-US" b="1" i="1" dirty="0">
                <a:solidFill>
                  <a:srgbClr val="C00000"/>
                </a:solidFill>
              </a:rPr>
              <a:t>AUTOMATICALLY</a:t>
            </a:r>
            <a:r>
              <a:rPr lang="en-US" b="1" dirty="0">
                <a:solidFill>
                  <a:srgbClr val="002060"/>
                </a:solidFill>
              </a:rPr>
              <a:t> terminates upon the happening</a:t>
            </a:r>
          </a:p>
          <a:p>
            <a:pPr marL="53975" indent="-53975">
              <a:lnSpc>
                <a:spcPct val="75000"/>
              </a:lnSpc>
              <a:spcBef>
                <a:spcPct val="20000"/>
              </a:spcBef>
              <a:defRPr/>
            </a:pPr>
            <a:r>
              <a:rPr lang="en-US" b="1" dirty="0">
                <a:solidFill>
                  <a:srgbClr val="002060"/>
                </a:solidFill>
              </a:rPr>
              <a:t>         of a stated event.</a:t>
            </a:r>
          </a:p>
          <a:p>
            <a:pPr marL="53975" indent="-53975">
              <a:lnSpc>
                <a:spcPct val="75000"/>
              </a:lnSpc>
              <a:spcBef>
                <a:spcPct val="20000"/>
              </a:spcBef>
              <a:defRPr/>
            </a:pPr>
            <a:endParaRPr lang="en-US" sz="1000" b="1" dirty="0">
              <a:solidFill>
                <a:srgbClr val="002060"/>
              </a:solidFill>
            </a:endParaRPr>
          </a:p>
          <a:p>
            <a:pPr marL="53975" indent="-53975">
              <a:lnSpc>
                <a:spcPct val="75000"/>
              </a:lnSpc>
              <a:spcBef>
                <a:spcPct val="20000"/>
              </a:spcBef>
              <a:defRPr/>
            </a:pPr>
            <a:r>
              <a:rPr lang="en-US" b="1" dirty="0">
                <a:solidFill>
                  <a:srgbClr val="002060"/>
                </a:solidFill>
              </a:rPr>
              <a:t>      2. Stated event must be for a lawful purpose.</a:t>
            </a:r>
          </a:p>
          <a:p>
            <a:pPr marL="53975" indent="-53975">
              <a:lnSpc>
                <a:spcPct val="75000"/>
              </a:lnSpc>
              <a:spcBef>
                <a:spcPct val="20000"/>
              </a:spcBef>
              <a:defRPr/>
            </a:pPr>
            <a:endParaRPr lang="en-US" sz="600" b="1" dirty="0">
              <a:solidFill>
                <a:srgbClr val="0033CC"/>
              </a:solidFill>
            </a:endParaRPr>
          </a:p>
          <a:p>
            <a:pPr marL="53975" indent="-53975">
              <a:lnSpc>
                <a:spcPct val="75000"/>
              </a:lnSpc>
              <a:spcBef>
                <a:spcPct val="20000"/>
              </a:spcBef>
              <a:defRPr/>
            </a:pPr>
            <a:r>
              <a:rPr lang="en-US" sz="2000" b="1" dirty="0">
                <a:solidFill>
                  <a:srgbClr val="0033CC"/>
                </a:solidFill>
              </a:rPr>
              <a:t>  	</a:t>
            </a:r>
            <a:r>
              <a:rPr lang="en-US" sz="2400" b="1" i="1" dirty="0"/>
              <a:t>Magic Language:</a:t>
            </a:r>
            <a:r>
              <a:rPr lang="en-US" sz="2400" b="1" i="1" dirty="0">
                <a:solidFill>
                  <a:srgbClr val="CC0000"/>
                </a:solidFill>
              </a:rPr>
              <a:t>  “To Grantee and their heirs </a:t>
            </a:r>
          </a:p>
          <a:p>
            <a:pPr marL="53975" indent="-53975">
              <a:lnSpc>
                <a:spcPct val="75000"/>
              </a:lnSpc>
              <a:spcBef>
                <a:spcPct val="20000"/>
              </a:spcBef>
              <a:defRPr/>
            </a:pPr>
            <a:r>
              <a:rPr lang="en-US" sz="2400" b="1" i="1" dirty="0">
                <a:solidFill>
                  <a:srgbClr val="CC0000"/>
                </a:solidFill>
              </a:rPr>
              <a:t>		for so long as” or “while” or “during” or </a:t>
            </a:r>
          </a:p>
          <a:p>
            <a:pPr marL="53975" indent="-53975">
              <a:lnSpc>
                <a:spcPct val="75000"/>
              </a:lnSpc>
              <a:spcBef>
                <a:spcPct val="20000"/>
              </a:spcBef>
              <a:defRPr/>
            </a:pPr>
            <a:r>
              <a:rPr lang="en-US" sz="2400" b="1" i="1" dirty="0">
                <a:solidFill>
                  <a:srgbClr val="CC0000"/>
                </a:solidFill>
              </a:rPr>
              <a:t>	          “until” (the occurrence of an event).</a:t>
            </a:r>
            <a:endParaRPr lang="en-US" sz="2800" b="1" dirty="0">
              <a:solidFill>
                <a:srgbClr val="0033CC"/>
              </a:solidFill>
            </a:endParaRPr>
          </a:p>
          <a:p>
            <a:pPr marL="168275" lvl="1" indent="8637588">
              <a:lnSpc>
                <a:spcPct val="75000"/>
              </a:lnSpc>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1081088"/>
            <a:ext cx="8686800" cy="5624512"/>
          </a:xfrm>
          <a:prstGeom prst="rect">
            <a:avLst/>
          </a:prstGeom>
          <a:noFill/>
          <a:ln w="9525">
            <a:noFill/>
            <a:miter lim="800000"/>
            <a:headEnd/>
            <a:tailEnd/>
          </a:ln>
        </p:spPr>
      </p:pic>
      <p:sp>
        <p:nvSpPr>
          <p:cNvPr id="5" name="TextBox 4"/>
          <p:cNvSpPr txBox="1"/>
          <p:nvPr/>
        </p:nvSpPr>
        <p:spPr>
          <a:xfrm>
            <a:off x="685800" y="1905000"/>
            <a:ext cx="7696200" cy="405649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smtClean="0">
                <a:solidFill>
                  <a:srgbClr val="C00000"/>
                </a:solidFill>
              </a:rPr>
              <a:t>Last </a:t>
            </a:r>
            <a:r>
              <a:rPr lang="en-US" sz="3600" b="1" i="1" dirty="0">
                <a:solidFill>
                  <a:srgbClr val="C00000"/>
                </a:solidFill>
              </a:rPr>
              <a:t>Class:</a:t>
            </a:r>
          </a:p>
          <a:p>
            <a:pPr marL="342900" indent="-342900">
              <a:lnSpc>
                <a:spcPct val="130000"/>
              </a:lnSpc>
              <a:spcBef>
                <a:spcPts val="0"/>
              </a:spcBef>
              <a:buFontTx/>
              <a:buChar char="•"/>
              <a:defRPr/>
            </a:pPr>
            <a:r>
              <a:rPr lang="en-US" sz="2400" b="1" dirty="0" smtClean="0">
                <a:solidFill>
                  <a:srgbClr val="002060"/>
                </a:solidFill>
              </a:rPr>
              <a:t>We </a:t>
            </a:r>
            <a:r>
              <a:rPr lang="en-US" sz="2400" b="1" dirty="0">
                <a:solidFill>
                  <a:srgbClr val="002060"/>
                </a:solidFill>
              </a:rPr>
              <a:t>will begin to discuss Real Property Concept</a:t>
            </a:r>
            <a:r>
              <a:rPr lang="en-US" sz="2400" dirty="0">
                <a:solidFill>
                  <a:srgbClr val="002060"/>
                </a:solidFill>
              </a:rPr>
              <a:t>s</a:t>
            </a:r>
          </a:p>
          <a:p>
            <a:pPr marL="342900" indent="-342900">
              <a:lnSpc>
                <a:spcPct val="130000"/>
              </a:lnSpc>
              <a:spcBef>
                <a:spcPts val="0"/>
              </a:spcBef>
              <a:defRPr/>
            </a:pPr>
            <a:r>
              <a:rPr lang="en-US" i="1" dirty="0">
                <a:solidFill>
                  <a:schemeClr val="accent1">
                    <a:lumMod val="25000"/>
                  </a:schemeClr>
                </a:solidFill>
              </a:rPr>
              <a:t>	- </a:t>
            </a:r>
            <a:r>
              <a:rPr lang="en-US" b="1" i="1" dirty="0">
                <a:solidFill>
                  <a:schemeClr val="accent1">
                    <a:lumMod val="25000"/>
                  </a:schemeClr>
                </a:solidFill>
              </a:rPr>
              <a:t>Real Property – The Basics</a:t>
            </a:r>
          </a:p>
          <a:p>
            <a:pPr marL="342900" indent="-342900">
              <a:lnSpc>
                <a:spcPct val="130000"/>
              </a:lnSpc>
              <a:spcBef>
                <a:spcPts val="0"/>
              </a:spcBef>
              <a:defRPr/>
            </a:pPr>
            <a:r>
              <a:rPr lang="en-US" sz="1600" b="1" dirty="0">
                <a:solidFill>
                  <a:srgbClr val="C00000"/>
                </a:solidFill>
              </a:rPr>
              <a:t>		- Definitions of Real Property</a:t>
            </a:r>
          </a:p>
          <a:p>
            <a:pPr marL="342900" indent="-342900">
              <a:lnSpc>
                <a:spcPct val="130000"/>
              </a:lnSpc>
              <a:spcBef>
                <a:spcPts val="0"/>
              </a:spcBef>
              <a:defRPr/>
            </a:pPr>
            <a:r>
              <a:rPr lang="en-US" sz="1600" b="1" dirty="0">
                <a:solidFill>
                  <a:srgbClr val="C00000"/>
                </a:solidFill>
              </a:rPr>
              <a:t>		- The Importance of Real Property</a:t>
            </a:r>
          </a:p>
          <a:p>
            <a:pPr marL="342900" indent="-342900">
              <a:lnSpc>
                <a:spcPct val="130000"/>
              </a:lnSpc>
              <a:spcBef>
                <a:spcPts val="0"/>
              </a:spcBef>
              <a:defRPr/>
            </a:pPr>
            <a:r>
              <a:rPr lang="en-US" b="1" i="1" dirty="0">
                <a:solidFill>
                  <a:schemeClr val="accent1">
                    <a:lumMod val="25000"/>
                  </a:schemeClr>
                </a:solidFill>
              </a:rPr>
              <a:t>	- Nature of Interests in Real Property</a:t>
            </a:r>
          </a:p>
          <a:p>
            <a:pPr marL="342900" indent="-342900">
              <a:lnSpc>
                <a:spcPct val="130000"/>
              </a:lnSpc>
              <a:spcBef>
                <a:spcPts val="0"/>
              </a:spcBef>
              <a:defRPr/>
            </a:pPr>
            <a:r>
              <a:rPr lang="en-US" sz="1600" dirty="0">
                <a:solidFill>
                  <a:srgbClr val="0033CC"/>
                </a:solidFill>
              </a:rPr>
              <a:t>		</a:t>
            </a:r>
            <a:r>
              <a:rPr lang="en-US" sz="1600" b="1" i="1" dirty="0">
                <a:solidFill>
                  <a:srgbClr val="C00000"/>
                </a:solidFill>
              </a:rPr>
              <a:t>- Possessory Estates vs. Non Possessory</a:t>
            </a:r>
          </a:p>
          <a:p>
            <a:pPr marL="342900" indent="-342900">
              <a:lnSpc>
                <a:spcPct val="130000"/>
              </a:lnSpc>
              <a:spcBef>
                <a:spcPts val="0"/>
              </a:spcBef>
              <a:defRPr/>
            </a:pPr>
            <a:r>
              <a:rPr lang="en-US" sz="1600" b="1" i="1" dirty="0">
                <a:solidFill>
                  <a:srgbClr val="C00000"/>
                </a:solidFill>
              </a:rPr>
              <a:t>		- Estates in Time – Duration of Rights</a:t>
            </a:r>
          </a:p>
          <a:p>
            <a:pPr marL="342900" indent="-342900">
              <a:lnSpc>
                <a:spcPct val="130000"/>
              </a:lnSpc>
              <a:spcBef>
                <a:spcPts val="0"/>
              </a:spcBef>
              <a:defRPr/>
            </a:pPr>
            <a:r>
              <a:rPr lang="en-US" sz="1600" b="1" i="1" dirty="0">
                <a:solidFill>
                  <a:srgbClr val="C00000"/>
                </a:solidFill>
              </a:rPr>
              <a:t>		- Collection of Rights</a:t>
            </a:r>
          </a:p>
          <a:p>
            <a:pPr marL="342900" indent="-342900">
              <a:lnSpc>
                <a:spcPct val="130000"/>
              </a:lnSpc>
              <a:spcBef>
                <a:spcPts val="0"/>
              </a:spcBef>
              <a:defRPr/>
            </a:pPr>
            <a:r>
              <a:rPr lang="en-US" b="1" i="1" dirty="0">
                <a:solidFill>
                  <a:schemeClr val="accent1">
                    <a:lumMod val="25000"/>
                  </a:schemeClr>
                </a:solidFill>
              </a:rPr>
              <a:t>	- Shared Rights in Land</a:t>
            </a:r>
          </a:p>
          <a:p>
            <a:pPr marL="342900" indent="-342900">
              <a:lnSpc>
                <a:spcPct val="130000"/>
              </a:lnSpc>
              <a:spcBef>
                <a:spcPts val="0"/>
              </a:spcBef>
              <a:defRPr/>
            </a:pPr>
            <a:r>
              <a:rPr lang="en-US" b="1" i="1" dirty="0">
                <a:solidFill>
                  <a:schemeClr val="accent1">
                    <a:lumMod val="25000"/>
                  </a:schemeClr>
                </a:solidFill>
              </a:rPr>
              <a:t>	- Real Property Taxes</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0EEC0DD6-4348-451F-8F15-35F523BD7EE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28600" y="1447800"/>
            <a:ext cx="8915400" cy="1676400"/>
          </a:xfrm>
        </p:spPr>
        <p:txBody>
          <a:bodyPr/>
          <a:lstStyle/>
          <a:p>
            <a:pPr eaLnBrk="1" hangingPunct="1"/>
            <a:r>
              <a:rPr lang="en-US" b="1" smtClean="0">
                <a:solidFill>
                  <a:srgbClr val="CC0000"/>
                </a:solidFill>
              </a:rPr>
              <a:t>Fee Simple Determinable</a:t>
            </a:r>
            <a:br>
              <a:rPr lang="en-US" b="1" smtClean="0">
                <a:solidFill>
                  <a:srgbClr val="CC0000"/>
                </a:solidFill>
              </a:rPr>
            </a:br>
            <a:r>
              <a:rPr lang="en-US" sz="3800" b="1" i="1" smtClean="0">
                <a:solidFill>
                  <a:srgbClr val="0033CC"/>
                </a:solidFill>
              </a:rPr>
              <a:t>“To A and his heirs for so long as …”</a:t>
            </a:r>
          </a:p>
        </p:txBody>
      </p:sp>
      <p:sp>
        <p:nvSpPr>
          <p:cNvPr id="20484" name="Rectangle 3"/>
          <p:cNvSpPr>
            <a:spLocks noGrp="1" noChangeArrowheads="1"/>
          </p:cNvSpPr>
          <p:nvPr>
            <p:ph type="body" idx="4294967295"/>
          </p:nvPr>
        </p:nvSpPr>
        <p:spPr>
          <a:xfrm>
            <a:off x="533400" y="3200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2020" name="AutoShape 4"/>
          <p:cNvSpPr>
            <a:spLocks noChangeArrowheads="1"/>
          </p:cNvSpPr>
          <p:nvPr/>
        </p:nvSpPr>
        <p:spPr bwMode="auto">
          <a:xfrm>
            <a:off x="304800" y="44958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2021" name="Text Box 5"/>
          <p:cNvSpPr txBox="1">
            <a:spLocks noChangeArrowheads="1"/>
          </p:cNvSpPr>
          <p:nvPr/>
        </p:nvSpPr>
        <p:spPr bwMode="auto">
          <a:xfrm>
            <a:off x="1371600" y="48006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2022" name="Text Box 6"/>
          <p:cNvSpPr txBox="1">
            <a:spLocks noChangeArrowheads="1"/>
          </p:cNvSpPr>
          <p:nvPr/>
        </p:nvSpPr>
        <p:spPr bwMode="auto">
          <a:xfrm>
            <a:off x="6400800" y="4648200"/>
            <a:ext cx="2514600" cy="120015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          for so long as …</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20488"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20489"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2020"/>
                                        </p:tgtEl>
                                        <p:attrNameLst>
                                          <p:attrName>style.visibility</p:attrName>
                                        </p:attrNameLst>
                                      </p:cBhvr>
                                      <p:to>
                                        <p:strVal val="visible"/>
                                      </p:to>
                                    </p:set>
                                    <p:anim calcmode="lin" valueType="num">
                                      <p:cBhvr additive="base">
                                        <p:cTn id="7" dur="500" fill="hold"/>
                                        <p:tgtEl>
                                          <p:spTgt spid="342020"/>
                                        </p:tgtEl>
                                        <p:attrNameLst>
                                          <p:attrName>ppt_x</p:attrName>
                                        </p:attrNameLst>
                                      </p:cBhvr>
                                      <p:tavLst>
                                        <p:tav tm="0">
                                          <p:val>
                                            <p:strVal val="0-#ppt_w/2"/>
                                          </p:val>
                                        </p:tav>
                                        <p:tav tm="100000">
                                          <p:val>
                                            <p:strVal val="#ppt_x"/>
                                          </p:val>
                                        </p:tav>
                                      </p:tavLst>
                                    </p:anim>
                                    <p:anim calcmode="lin" valueType="num">
                                      <p:cBhvr additive="base">
                                        <p:cTn id="8" dur="500" fill="hold"/>
                                        <p:tgtEl>
                                          <p:spTgt spid="3420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21"/>
                                        </p:tgtEl>
                                        <p:attrNameLst>
                                          <p:attrName>style.visibility</p:attrName>
                                        </p:attrNameLst>
                                      </p:cBhvr>
                                      <p:to>
                                        <p:strVal val="visible"/>
                                      </p:to>
                                    </p:set>
                                    <p:anim calcmode="lin" valueType="num">
                                      <p:cBhvr additive="base">
                                        <p:cTn id="13" dur="500" fill="hold"/>
                                        <p:tgtEl>
                                          <p:spTgt spid="342021"/>
                                        </p:tgtEl>
                                        <p:attrNameLst>
                                          <p:attrName>ppt_x</p:attrName>
                                        </p:attrNameLst>
                                      </p:cBhvr>
                                      <p:tavLst>
                                        <p:tav tm="0">
                                          <p:val>
                                            <p:strVal val="0-#ppt_w/2"/>
                                          </p:val>
                                        </p:tav>
                                        <p:tav tm="100000">
                                          <p:val>
                                            <p:strVal val="#ppt_x"/>
                                          </p:val>
                                        </p:tav>
                                      </p:tavLst>
                                    </p:anim>
                                    <p:anim calcmode="lin" valueType="num">
                                      <p:cBhvr additive="base">
                                        <p:cTn id="14" dur="500" fill="hold"/>
                                        <p:tgtEl>
                                          <p:spTgt spid="3420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2022"/>
                                        </p:tgtEl>
                                        <p:attrNameLst>
                                          <p:attrName>style.visibility</p:attrName>
                                        </p:attrNameLst>
                                      </p:cBhvr>
                                      <p:to>
                                        <p:strVal val="visible"/>
                                      </p:to>
                                    </p:set>
                                    <p:anim calcmode="lin" valueType="num">
                                      <p:cBhvr additive="base">
                                        <p:cTn id="19" dur="500" fill="hold"/>
                                        <p:tgtEl>
                                          <p:spTgt spid="342022"/>
                                        </p:tgtEl>
                                        <p:attrNameLst>
                                          <p:attrName>ppt_x</p:attrName>
                                        </p:attrNameLst>
                                      </p:cBhvr>
                                      <p:tavLst>
                                        <p:tav tm="0">
                                          <p:val>
                                            <p:strVal val="0-#ppt_w/2"/>
                                          </p:val>
                                        </p:tav>
                                        <p:tav tm="100000">
                                          <p:val>
                                            <p:strVal val="#ppt_x"/>
                                          </p:val>
                                        </p:tav>
                                      </p:tavLst>
                                    </p:anim>
                                    <p:anim calcmode="lin" valueType="num">
                                      <p:cBhvr additive="base">
                                        <p:cTn id="20" dur="500" fill="hold"/>
                                        <p:tgtEl>
                                          <p:spTgt spid="3420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animBg="1"/>
      <p:bldP spid="342021" grpId="0" autoUpdateAnimBg="0"/>
      <p:bldP spid="34202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28600" y="1143000"/>
            <a:ext cx="8763000" cy="5334000"/>
          </a:xfrm>
        </p:spPr>
        <p:txBody>
          <a:bodyPr/>
          <a:lstStyle/>
          <a:p>
            <a:pPr algn="l" eaLnBrk="1" hangingPunct="1">
              <a:lnSpc>
                <a:spcPct val="90000"/>
              </a:lnSpc>
            </a:pPr>
            <a:r>
              <a:rPr lang="en-US" sz="4000" b="1" i="1" smtClean="0">
                <a:solidFill>
                  <a:srgbClr val="CC0000"/>
                </a:solidFill>
              </a:rPr>
              <a:t>What are the critical attributes of </a:t>
            </a:r>
            <a:br>
              <a:rPr lang="en-US" sz="4000" b="1" i="1" smtClean="0">
                <a:solidFill>
                  <a:srgbClr val="CC0000"/>
                </a:solidFill>
              </a:rPr>
            </a:br>
            <a:r>
              <a:rPr lang="en-US" sz="4000" b="1" i="1" smtClean="0">
                <a:solidFill>
                  <a:srgbClr val="CC0000"/>
                </a:solidFill>
              </a:rPr>
              <a:t>Fee Simple Determinable?</a:t>
            </a:r>
            <a:br>
              <a:rPr lang="en-US" sz="4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 for so long as … :</a:t>
            </a:r>
            <a:r>
              <a:rPr lang="en-US" sz="4000" b="1" i="1" smtClean="0">
                <a:solidFill>
                  <a:schemeClr val="tx1"/>
                </a:solidFill>
              </a:rPr>
              <a:t/>
            </a:r>
            <a:br>
              <a:rPr lang="en-US" sz="4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chemeClr val="hlink"/>
                </a:solidFill>
              </a:rPr>
              <a:t/>
            </a:r>
            <a:br>
              <a:rPr lang="en-US" sz="600" b="1" i="1" smtClean="0">
                <a:solidFill>
                  <a:schemeClr val="hlink"/>
                </a:solidFill>
              </a:rPr>
            </a:br>
            <a:r>
              <a:rPr lang="en-US" sz="600" b="1" i="1" smtClean="0">
                <a:solidFill>
                  <a:schemeClr val="hlink"/>
                </a:solidFill>
              </a:rPr>
              <a:t>                                             </a:t>
            </a:r>
            <a:r>
              <a:rPr lang="en-US" sz="2800" b="1" i="1" smtClean="0">
                <a:solidFill>
                  <a:schemeClr val="hlink"/>
                </a:solidFill>
              </a:rPr>
              <a:t>All Subject to the Possibility of Reveter</a:t>
            </a:r>
            <a:r>
              <a:rPr lang="en-US" sz="2800" b="1" i="1" smtClean="0">
                <a:solidFill>
                  <a:schemeClr val="accent2"/>
                </a:solidFill>
              </a:rPr>
              <a:t/>
            </a:r>
            <a:br>
              <a:rPr lang="en-US" sz="2800" b="1" i="1" smtClean="0">
                <a:solidFill>
                  <a:schemeClr val="accent2"/>
                </a:solidFill>
              </a:rPr>
            </a:br>
            <a:r>
              <a:rPr lang="en-US" sz="1000" b="1" i="1" smtClean="0">
                <a:solidFill>
                  <a:schemeClr val="accent2"/>
                </a:solidFill>
              </a:rPr>
              <a:t/>
            </a:r>
            <a:br>
              <a:rPr lang="en-US" sz="1000" b="1" i="1" smtClean="0">
                <a:solidFill>
                  <a:schemeClr val="accent2"/>
                </a:solidFill>
              </a:rPr>
            </a:br>
            <a:r>
              <a:rPr lang="en-US" sz="2800" b="1" i="1" smtClean="0">
                <a:solidFill>
                  <a:srgbClr val="002060"/>
                </a:solidFill>
              </a:rPr>
              <a:t>Alienable</a:t>
            </a:r>
            <a:r>
              <a:rPr lang="en-US" sz="2400" smtClean="0">
                <a:solidFill>
                  <a:srgbClr val="002060"/>
                </a:solidFill>
              </a:rPr>
              <a:t> (Able to be sold/gifted), </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Reducible</a:t>
            </a:r>
            <a:r>
              <a:rPr lang="en-US" sz="2400" smtClean="0">
                <a:solidFill>
                  <a:srgbClr val="002060"/>
                </a:solidFill>
              </a:rPr>
              <a:t> (Able to be reduced to a lesser estate)</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Devisable</a:t>
            </a:r>
            <a:r>
              <a:rPr lang="en-US" sz="2400" smtClean="0">
                <a:solidFill>
                  <a:srgbClr val="002060"/>
                </a:solidFill>
              </a:rPr>
              <a:t> (Able to be given by will or intestate), and</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Lasts for “So Long As”</a:t>
            </a:r>
            <a:r>
              <a:rPr lang="en-US" sz="2800" smtClean="0">
                <a:solidFill>
                  <a:srgbClr val="002060"/>
                </a:solidFill>
              </a:rPr>
              <a:t> </a:t>
            </a:r>
            <a:r>
              <a:rPr lang="en-US" sz="2400" smtClean="0">
                <a:solidFill>
                  <a:srgbClr val="002060"/>
                </a:solidFill>
              </a:rPr>
              <a:t>(The Limitation of The Reverter).</a:t>
            </a:r>
            <a:endParaRPr lang="en-US" sz="4200" smtClean="0">
              <a:solidFill>
                <a:srgbClr val="002060"/>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52400" y="1219200"/>
            <a:ext cx="8915400" cy="5486400"/>
          </a:xfrm>
          <a:prstGeom prst="rect">
            <a:avLst/>
          </a:prstGeom>
          <a:noFill/>
          <a:ln w="9525">
            <a:noFill/>
            <a:miter lim="800000"/>
            <a:headEnd/>
            <a:tailEnd/>
          </a:ln>
        </p:spPr>
        <p:txBody>
          <a:bodyPr/>
          <a:lstStyle/>
          <a:p>
            <a:pPr marL="609600" indent="-609600">
              <a:lnSpc>
                <a:spcPct val="70000"/>
              </a:lnSpc>
              <a:spcBef>
                <a:spcPct val="20000"/>
              </a:spcBef>
              <a:defRPr/>
            </a:pPr>
            <a:r>
              <a:rPr lang="en-US" sz="3600" b="1" dirty="0">
                <a:solidFill>
                  <a:srgbClr val="CC0000"/>
                </a:solidFill>
              </a:rPr>
              <a:t>Estates in Land – Possessory Interests</a:t>
            </a:r>
          </a:p>
          <a:p>
            <a:pPr marL="609600" indent="-609600">
              <a:lnSpc>
                <a:spcPct val="70000"/>
              </a:lnSpc>
              <a:spcBef>
                <a:spcPct val="20000"/>
              </a:spcBef>
              <a:defRPr/>
            </a:pPr>
            <a:r>
              <a:rPr lang="en-US" sz="2000" b="1" i="1" dirty="0">
                <a:solidFill>
                  <a:srgbClr val="002060"/>
                </a:solidFill>
              </a:rPr>
              <a:t>    What goes in the deed for words of purchase and words of limitation</a:t>
            </a:r>
          </a:p>
          <a:p>
            <a:pPr marL="53975" indent="-53975">
              <a:lnSpc>
                <a:spcPct val="70000"/>
              </a:lnSpc>
              <a:spcBef>
                <a:spcPct val="20000"/>
              </a:spcBef>
              <a:buFontTx/>
              <a:buChar char="•"/>
              <a:defRPr/>
            </a:pPr>
            <a:endParaRPr lang="en-US" sz="800" b="1" dirty="0"/>
          </a:p>
          <a:p>
            <a:pPr marL="609600" indent="-609600">
              <a:lnSpc>
                <a:spcPct val="70000"/>
              </a:lnSpc>
              <a:spcBef>
                <a:spcPct val="20000"/>
              </a:spcBef>
              <a:defRPr/>
            </a:pPr>
            <a:r>
              <a:rPr lang="en-US" b="1" dirty="0"/>
              <a:t>	 ● Present, possessory interest.</a:t>
            </a:r>
          </a:p>
          <a:p>
            <a:pPr marL="609600" indent="-609600">
              <a:lnSpc>
                <a:spcPct val="70000"/>
              </a:lnSpc>
              <a:spcBef>
                <a:spcPct val="20000"/>
              </a:spcBef>
              <a:buFontTx/>
              <a:buChar char="•"/>
              <a:defRPr/>
            </a:pPr>
            <a:endParaRPr lang="en-US" sz="800" b="1" dirty="0"/>
          </a:p>
          <a:p>
            <a:pPr marL="609600" indent="-609600">
              <a:lnSpc>
                <a:spcPct val="70000"/>
              </a:lnSpc>
              <a:spcBef>
                <a:spcPct val="20000"/>
              </a:spcBef>
              <a:defRPr/>
            </a:pPr>
            <a:r>
              <a:rPr lang="en-US" b="1" dirty="0"/>
              <a:t>	 ● Next to Highest Level Estate in Land:</a:t>
            </a:r>
          </a:p>
          <a:p>
            <a:pPr marL="53975" indent="-53975">
              <a:lnSpc>
                <a:spcPct val="70000"/>
              </a:lnSpc>
              <a:spcBef>
                <a:spcPct val="20000"/>
              </a:spcBef>
              <a:defRPr/>
            </a:pPr>
            <a:endParaRPr lang="en-US" sz="800" b="1" dirty="0"/>
          </a:p>
          <a:p>
            <a:pPr marL="53975" indent="-53975">
              <a:lnSpc>
                <a:spcPct val="70000"/>
              </a:lnSpc>
              <a:spcBef>
                <a:spcPct val="20000"/>
              </a:spcBef>
              <a:defRPr/>
            </a:pPr>
            <a:r>
              <a:rPr lang="en-US" sz="1600" b="1" dirty="0"/>
              <a:t>	</a:t>
            </a:r>
            <a:r>
              <a:rPr lang="en-US" b="1" dirty="0"/>
              <a:t>             ●  </a:t>
            </a:r>
            <a:r>
              <a:rPr lang="en-US" b="1" dirty="0" err="1"/>
              <a:t>Defeasible</a:t>
            </a:r>
            <a:r>
              <a:rPr lang="en-US" b="1" dirty="0"/>
              <a:t> Estate:</a:t>
            </a:r>
          </a:p>
          <a:p>
            <a:pPr marL="53975" indent="-53975">
              <a:lnSpc>
                <a:spcPct val="70000"/>
              </a:lnSpc>
              <a:spcBef>
                <a:spcPct val="20000"/>
              </a:spcBef>
              <a:defRPr/>
            </a:pPr>
            <a:r>
              <a:rPr lang="en-US" sz="1600" b="1" dirty="0">
                <a:solidFill>
                  <a:srgbClr val="0033CC"/>
                </a:solidFill>
              </a:rPr>
              <a:t>	     	    </a:t>
            </a:r>
            <a:r>
              <a:rPr lang="en-US" sz="1600" b="1" dirty="0">
                <a:solidFill>
                  <a:schemeClr val="accent1">
                    <a:lumMod val="25000"/>
                  </a:schemeClr>
                </a:solidFill>
              </a:rPr>
              <a:t>-</a:t>
            </a:r>
            <a:r>
              <a:rPr lang="en-US" sz="1600" b="1" dirty="0">
                <a:solidFill>
                  <a:srgbClr val="0033CC"/>
                </a:solidFill>
              </a:rPr>
              <a:t> </a:t>
            </a:r>
            <a:r>
              <a:rPr lang="en-US" sz="1600" b="1" dirty="0">
                <a:solidFill>
                  <a:schemeClr val="accent1">
                    <a:lumMod val="25000"/>
                  </a:schemeClr>
                </a:solidFill>
              </a:rPr>
              <a:t>These are possessory fee estates of infinite duration </a:t>
            </a:r>
          </a:p>
          <a:p>
            <a:pPr marL="53975" indent="-53975">
              <a:lnSpc>
                <a:spcPct val="70000"/>
              </a:lnSpc>
              <a:spcBef>
                <a:spcPct val="20000"/>
              </a:spcBef>
              <a:defRPr/>
            </a:pPr>
            <a:r>
              <a:rPr lang="en-US" sz="1600" b="1" dirty="0">
                <a:solidFill>
                  <a:schemeClr val="accent1">
                    <a:lumMod val="25000"/>
                  </a:schemeClr>
                </a:solidFill>
              </a:rPr>
              <a:t>                        that can be terminated by the happening of a specified event.   </a:t>
            </a:r>
          </a:p>
          <a:p>
            <a:pPr marL="53975" indent="-53975">
              <a:lnSpc>
                <a:spcPct val="70000"/>
              </a:lnSpc>
              <a:spcBef>
                <a:spcPct val="20000"/>
              </a:spcBef>
              <a:defRPr/>
            </a:pPr>
            <a:endParaRPr lang="en-US" sz="500" b="1" dirty="0">
              <a:solidFill>
                <a:schemeClr val="accent1">
                  <a:lumMod val="25000"/>
                </a:schemeClr>
              </a:solidFill>
            </a:endParaRPr>
          </a:p>
          <a:p>
            <a:pPr marL="53975" indent="-53975">
              <a:lnSpc>
                <a:spcPct val="70000"/>
              </a:lnSpc>
              <a:spcBef>
                <a:spcPct val="20000"/>
              </a:spcBef>
              <a:defRPr/>
            </a:pPr>
            <a:r>
              <a:rPr lang="en-US" sz="1600" b="1" dirty="0">
                <a:solidFill>
                  <a:schemeClr val="accent1">
                    <a:lumMod val="25000"/>
                  </a:schemeClr>
                </a:solidFill>
              </a:rPr>
              <a:t>                     -  These are a lesser estate than fee simple absolute.</a:t>
            </a:r>
          </a:p>
          <a:p>
            <a:pPr marL="609600" indent="-609600">
              <a:lnSpc>
                <a:spcPct val="70000"/>
              </a:lnSpc>
              <a:spcBef>
                <a:spcPct val="20000"/>
              </a:spcBef>
              <a:buFontTx/>
              <a:buChar char="•"/>
              <a:defRPr/>
            </a:pPr>
            <a:endParaRPr lang="en-US" sz="600" b="1" dirty="0"/>
          </a:p>
          <a:p>
            <a:pPr marL="609600" indent="-609600">
              <a:lnSpc>
                <a:spcPct val="70000"/>
              </a:lnSpc>
              <a:spcBef>
                <a:spcPct val="20000"/>
              </a:spcBef>
              <a:buFontTx/>
              <a:buChar char="•"/>
              <a:defRPr/>
            </a:pPr>
            <a:endParaRPr lang="en-US" sz="600" b="1" dirty="0"/>
          </a:p>
          <a:p>
            <a:pPr marL="609600" indent="-609600" algn="just">
              <a:lnSpc>
                <a:spcPct val="70000"/>
              </a:lnSpc>
              <a:spcBef>
                <a:spcPct val="20000"/>
              </a:spcBef>
              <a:defRPr/>
            </a:pPr>
            <a:r>
              <a:rPr lang="en-US" sz="2200" b="1" dirty="0">
                <a:solidFill>
                  <a:schemeClr val="hlink"/>
                </a:solidFill>
                <a:latin typeface="Arial Black" pitchFamily="34" charset="0"/>
              </a:rPr>
              <a:t>   FEE SIMPLE SUBJECT TO A CONDITION SUBSEQUENT</a:t>
            </a:r>
          </a:p>
          <a:p>
            <a:pPr marL="609600" indent="-609600">
              <a:lnSpc>
                <a:spcPct val="70000"/>
              </a:lnSpc>
              <a:spcBef>
                <a:spcPct val="20000"/>
              </a:spcBef>
              <a:defRPr/>
            </a:pPr>
            <a:endParaRPr lang="en-US" sz="600" b="1" dirty="0">
              <a:solidFill>
                <a:schemeClr val="hlink"/>
              </a:solidFill>
              <a:latin typeface="Arial Black" pitchFamily="34" charset="0"/>
            </a:endParaRPr>
          </a:p>
          <a:p>
            <a:pPr marL="609600" indent="-609600">
              <a:lnSpc>
                <a:spcPct val="70000"/>
              </a:lnSpc>
              <a:spcBef>
                <a:spcPct val="20000"/>
              </a:spcBef>
              <a:buFontTx/>
              <a:buAutoNum type="arabicPeriod"/>
              <a:defRPr/>
            </a:pPr>
            <a:r>
              <a:rPr lang="en-US" b="1" dirty="0">
                <a:solidFill>
                  <a:srgbClr val="002060"/>
                </a:solidFill>
              </a:rPr>
              <a:t>An Estate that can terminate upon the happening </a:t>
            </a:r>
          </a:p>
          <a:p>
            <a:pPr marL="609600" indent="-609600">
              <a:lnSpc>
                <a:spcPct val="70000"/>
              </a:lnSpc>
              <a:spcBef>
                <a:spcPct val="20000"/>
              </a:spcBef>
              <a:defRPr/>
            </a:pPr>
            <a:r>
              <a:rPr lang="en-US" b="1" dirty="0">
                <a:solidFill>
                  <a:srgbClr val="002060"/>
                </a:solidFill>
              </a:rPr>
              <a:t>	of a stated event and the taking of an action</a:t>
            </a:r>
          </a:p>
          <a:p>
            <a:pPr marL="609600" indent="-609600">
              <a:lnSpc>
                <a:spcPct val="70000"/>
              </a:lnSpc>
              <a:spcBef>
                <a:spcPct val="20000"/>
              </a:spcBef>
              <a:defRPr/>
            </a:pPr>
            <a:r>
              <a:rPr lang="en-US" b="1" dirty="0">
                <a:solidFill>
                  <a:srgbClr val="002060"/>
                </a:solidFill>
              </a:rPr>
              <a:t>         by the party granted such rights by the transferring owner.</a:t>
            </a:r>
          </a:p>
          <a:p>
            <a:pPr marL="609600" indent="-609600">
              <a:lnSpc>
                <a:spcPct val="70000"/>
              </a:lnSpc>
              <a:spcBef>
                <a:spcPct val="20000"/>
              </a:spcBef>
              <a:buFontTx/>
              <a:buAutoNum type="arabicPeriod" startAt="2"/>
              <a:defRPr/>
            </a:pPr>
            <a:endParaRPr lang="en-US" sz="1000" b="1" dirty="0">
              <a:solidFill>
                <a:srgbClr val="0033CC"/>
              </a:solidFill>
            </a:endParaRPr>
          </a:p>
          <a:p>
            <a:pPr marL="609600" indent="-609600">
              <a:lnSpc>
                <a:spcPct val="70000"/>
              </a:lnSpc>
              <a:spcBef>
                <a:spcPct val="20000"/>
              </a:spcBef>
              <a:buFontTx/>
              <a:buAutoNum type="arabicPeriod" startAt="2"/>
              <a:defRPr/>
            </a:pPr>
            <a:r>
              <a:rPr lang="en-US" b="1" dirty="0">
                <a:solidFill>
                  <a:srgbClr val="002060"/>
                </a:solidFill>
              </a:rPr>
              <a:t>Known as a </a:t>
            </a:r>
            <a:r>
              <a:rPr lang="en-US" b="1" i="1" dirty="0">
                <a:solidFill>
                  <a:srgbClr val="C00000"/>
                </a:solidFill>
              </a:rPr>
              <a:t>RIGHT OF RE-ENTRY</a:t>
            </a:r>
            <a:r>
              <a:rPr lang="en-US" b="1" dirty="0">
                <a:solidFill>
                  <a:srgbClr val="002060"/>
                </a:solidFill>
              </a:rPr>
              <a:t>, this termination is                </a:t>
            </a:r>
          </a:p>
          <a:p>
            <a:pPr marL="609600" indent="-609600">
              <a:lnSpc>
                <a:spcPct val="70000"/>
              </a:lnSpc>
              <a:spcBef>
                <a:spcPct val="20000"/>
              </a:spcBef>
              <a:defRPr/>
            </a:pPr>
            <a:r>
              <a:rPr lang="en-US" b="1" i="1" dirty="0">
                <a:solidFill>
                  <a:srgbClr val="002060"/>
                </a:solidFill>
              </a:rPr>
              <a:t>	</a:t>
            </a:r>
            <a:r>
              <a:rPr lang="en-US" b="1" i="1" dirty="0">
                <a:solidFill>
                  <a:srgbClr val="C00000"/>
                </a:solidFill>
              </a:rPr>
              <a:t>NOT AUTOMATIC </a:t>
            </a:r>
            <a:r>
              <a:rPr lang="en-US" b="1" dirty="0">
                <a:solidFill>
                  <a:srgbClr val="002060"/>
                </a:solidFill>
              </a:rPr>
              <a:t>and needs the grantor to take action</a:t>
            </a:r>
          </a:p>
          <a:p>
            <a:pPr marL="609600" indent="-609600">
              <a:lnSpc>
                <a:spcPct val="70000"/>
              </a:lnSpc>
              <a:spcBef>
                <a:spcPct val="20000"/>
              </a:spcBef>
              <a:defRPr/>
            </a:pPr>
            <a:endParaRPr lang="en-US" sz="600" b="1" i="1" dirty="0"/>
          </a:p>
          <a:p>
            <a:pPr marL="609600" indent="-609600">
              <a:lnSpc>
                <a:spcPct val="70000"/>
              </a:lnSpc>
              <a:spcBef>
                <a:spcPct val="20000"/>
              </a:spcBef>
              <a:defRPr/>
            </a:pPr>
            <a:endParaRPr lang="en-US" sz="600" b="1" i="1" dirty="0"/>
          </a:p>
          <a:p>
            <a:pPr marL="609600" indent="-609600">
              <a:lnSpc>
                <a:spcPct val="70000"/>
              </a:lnSpc>
              <a:spcBef>
                <a:spcPct val="20000"/>
              </a:spcBef>
              <a:defRPr/>
            </a:pPr>
            <a:r>
              <a:rPr lang="en-US" sz="2400" b="1" i="1" dirty="0"/>
              <a:t>Magic Language:</a:t>
            </a:r>
            <a:r>
              <a:rPr lang="en-US" sz="2400" b="1" i="1" dirty="0">
                <a:solidFill>
                  <a:srgbClr val="CC0000"/>
                </a:solidFill>
              </a:rPr>
              <a:t>  “To Grantee and their heirs upon the condition that” or “provided that” or “but if” or “if it happens that” (the occurrence of an event).</a:t>
            </a:r>
            <a:endParaRPr lang="en-US" sz="2000" b="1" dirty="0">
              <a:solidFill>
                <a:srgbClr val="0033CC"/>
              </a:solidFill>
            </a:endParaRPr>
          </a:p>
          <a:p>
            <a:pPr marL="990600" lvl="1" indent="-533400">
              <a:lnSpc>
                <a:spcPct val="70000"/>
              </a:lnSpc>
              <a:spcBef>
                <a:spcPct val="20000"/>
              </a:spcBef>
              <a:buFontTx/>
              <a:buChar char="–"/>
              <a:defRPr/>
            </a:pPr>
            <a:endParaRPr lang="en-US" b="1" dirty="0">
              <a:solidFill>
                <a:srgbClr val="0033CC"/>
              </a:solidFill>
            </a:endParaRPr>
          </a:p>
          <a:p>
            <a:pPr marL="990600" lvl="1" indent="-533400">
              <a:lnSpc>
                <a:spcPct val="80000"/>
              </a:lnSpc>
              <a:spcBef>
                <a:spcPct val="20000"/>
              </a:spcBef>
              <a:buFontTx/>
              <a:buChar char="–"/>
              <a:defRP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53975" indent="-53975">
              <a:lnSpc>
                <a:spcPct val="90000"/>
              </a:lnSpc>
              <a:spcBef>
                <a:spcPct val="20000"/>
              </a:spcBef>
              <a:defRPr/>
            </a:pPr>
            <a:r>
              <a:rPr lang="en-US" sz="2800" b="1" dirty="0">
                <a:solidFill>
                  <a:srgbClr val="CC0000"/>
                </a:solidFill>
              </a:rPr>
              <a:t>Estates in Land – Possessory Interests</a:t>
            </a:r>
          </a:p>
          <a:p>
            <a:pPr marL="53975" indent="-53975">
              <a:lnSpc>
                <a:spcPct val="90000"/>
              </a:lnSpc>
              <a:spcBef>
                <a:spcPct val="20000"/>
              </a:spcBef>
              <a:buFontTx/>
              <a:buChar char="•"/>
              <a:defRPr/>
            </a:pPr>
            <a:endParaRPr lang="en-US" sz="300" b="1" dirty="0"/>
          </a:p>
          <a:p>
            <a:pPr marL="53975" indent="-53975">
              <a:lnSpc>
                <a:spcPct val="90000"/>
              </a:lnSpc>
              <a:spcBef>
                <a:spcPct val="20000"/>
              </a:spcBef>
              <a:buFontTx/>
              <a:buChar char="•"/>
              <a:defRPr/>
            </a:pPr>
            <a:r>
              <a:rPr lang="en-US" sz="2000" b="1" dirty="0"/>
              <a:t>  </a:t>
            </a:r>
            <a:r>
              <a:rPr lang="en-US" sz="2000" b="1" dirty="0" err="1"/>
              <a:t>Defeasible</a:t>
            </a:r>
            <a:r>
              <a:rPr lang="en-US" sz="2000" b="1" dirty="0"/>
              <a:t> Estates Continued</a:t>
            </a:r>
          </a:p>
          <a:p>
            <a:pPr marL="609600" indent="-609600">
              <a:spcBef>
                <a:spcPct val="20000"/>
              </a:spcBef>
              <a:buFontTx/>
              <a:buChar char="•"/>
              <a:defRPr/>
            </a:pPr>
            <a:endParaRPr lang="en-US" sz="600" b="1" dirty="0"/>
          </a:p>
          <a:p>
            <a:pPr marL="609600" indent="-609600">
              <a:spcBef>
                <a:spcPct val="20000"/>
              </a:spcBef>
              <a:buFontTx/>
              <a:buChar char="•"/>
              <a:defRPr/>
            </a:pPr>
            <a:endParaRPr lang="en-US" sz="600" b="1" dirty="0"/>
          </a:p>
          <a:p>
            <a:pPr marL="609600" indent="-609600">
              <a:spcBef>
                <a:spcPct val="20000"/>
              </a:spcBef>
              <a:defRPr/>
            </a:pPr>
            <a:r>
              <a:rPr lang="en-US" sz="2100" b="1" dirty="0">
                <a:solidFill>
                  <a:schemeClr val="hlink"/>
                </a:solidFill>
                <a:latin typeface="Arial Black" pitchFamily="34" charset="0"/>
              </a:rPr>
              <a:t>FEE SIMPLE SUBJECT TO A CONDITION SUBSEQUENT</a:t>
            </a:r>
          </a:p>
          <a:p>
            <a:pPr marL="609600" indent="-609600">
              <a:lnSpc>
                <a:spcPct val="90000"/>
              </a:lnSpc>
              <a:spcBef>
                <a:spcPct val="20000"/>
              </a:spcBef>
              <a:defRPr/>
            </a:pPr>
            <a:endParaRPr lang="en-US" sz="1000" b="1" dirty="0">
              <a:solidFill>
                <a:srgbClr val="0033CC"/>
              </a:solidFill>
            </a:endParaRPr>
          </a:p>
          <a:p>
            <a:pPr marL="609600" indent="-609600">
              <a:lnSpc>
                <a:spcPct val="90000"/>
              </a:lnSpc>
              <a:spcBef>
                <a:spcPct val="20000"/>
              </a:spcBef>
              <a:defRPr/>
            </a:pPr>
            <a:r>
              <a:rPr lang="en-US" sz="2000" b="1" dirty="0">
                <a:solidFill>
                  <a:srgbClr val="0033CC"/>
                </a:solidFill>
              </a:rPr>
              <a:t>	</a:t>
            </a:r>
            <a:r>
              <a:rPr lang="en-US" sz="2000" b="1" dirty="0"/>
              <a:t>- A RIGHT of RE-ENTRY </a:t>
            </a:r>
            <a:r>
              <a:rPr lang="en-US" sz="2000" b="1" dirty="0">
                <a:solidFill>
                  <a:srgbClr val="002060"/>
                </a:solidFill>
              </a:rPr>
              <a:t>CAN be waived </a:t>
            </a:r>
          </a:p>
          <a:p>
            <a:pPr marL="609600" indent="-609600">
              <a:lnSpc>
                <a:spcPct val="90000"/>
              </a:lnSpc>
              <a:spcBef>
                <a:spcPct val="20000"/>
              </a:spcBef>
              <a:defRPr/>
            </a:pPr>
            <a:r>
              <a:rPr lang="en-US" sz="2000" b="1" dirty="0">
                <a:solidFill>
                  <a:srgbClr val="002060"/>
                </a:solidFill>
              </a:rPr>
              <a:t>	(unlike Fee Simple Determinable which is automatic) </a:t>
            </a:r>
          </a:p>
          <a:p>
            <a:pPr marL="609600" indent="-609600">
              <a:lnSpc>
                <a:spcPct val="90000"/>
              </a:lnSpc>
              <a:spcBef>
                <a:spcPct val="20000"/>
              </a:spcBef>
              <a:defRPr/>
            </a:pPr>
            <a:r>
              <a:rPr lang="en-US" sz="2000" b="1" dirty="0">
                <a:solidFill>
                  <a:srgbClr val="002060"/>
                </a:solidFill>
              </a:rPr>
              <a:t>	by express agreement or by conduct. </a:t>
            </a:r>
          </a:p>
          <a:p>
            <a:pPr marL="609600" indent="-609600">
              <a:lnSpc>
                <a:spcPct val="90000"/>
              </a:lnSpc>
              <a:spcBef>
                <a:spcPct val="20000"/>
              </a:spcBef>
              <a:defRPr/>
            </a:pPr>
            <a:r>
              <a:rPr lang="en-US" sz="600" b="1" dirty="0">
                <a:solidFill>
                  <a:srgbClr val="002060"/>
                </a:solidFill>
              </a:rPr>
              <a:t> </a:t>
            </a:r>
          </a:p>
          <a:p>
            <a:pPr marL="609600" indent="-609600">
              <a:lnSpc>
                <a:spcPct val="90000"/>
              </a:lnSpc>
              <a:spcBef>
                <a:spcPct val="20000"/>
              </a:spcBef>
              <a:defRPr/>
            </a:pPr>
            <a:endParaRPr lang="en-US" sz="600" b="1" dirty="0">
              <a:solidFill>
                <a:srgbClr val="002060"/>
              </a:solidFill>
            </a:endParaRPr>
          </a:p>
          <a:p>
            <a:pPr marL="609600" indent="-609600">
              <a:lnSpc>
                <a:spcPct val="90000"/>
              </a:lnSpc>
              <a:spcBef>
                <a:spcPct val="20000"/>
              </a:spcBef>
              <a:defRPr/>
            </a:pPr>
            <a:r>
              <a:rPr lang="en-US" sz="2000" b="1" dirty="0">
                <a:solidFill>
                  <a:srgbClr val="002060"/>
                </a:solidFill>
              </a:rPr>
              <a:t>	- Although inaction by itself is NOT a waiver, </a:t>
            </a:r>
          </a:p>
          <a:p>
            <a:pPr marL="609600" indent="-609600">
              <a:lnSpc>
                <a:spcPct val="90000"/>
              </a:lnSpc>
              <a:spcBef>
                <a:spcPct val="20000"/>
              </a:spcBef>
              <a:defRPr/>
            </a:pPr>
            <a:r>
              <a:rPr lang="en-US" sz="2000" b="1" dirty="0">
                <a:solidFill>
                  <a:srgbClr val="002060"/>
                </a:solidFill>
              </a:rPr>
              <a:t>	where there is inaction, and detrimental reliance, </a:t>
            </a:r>
          </a:p>
          <a:p>
            <a:pPr marL="609600" indent="-609600">
              <a:lnSpc>
                <a:spcPct val="90000"/>
              </a:lnSpc>
              <a:spcBef>
                <a:spcPct val="20000"/>
              </a:spcBef>
              <a:defRPr/>
            </a:pPr>
            <a:r>
              <a:rPr lang="en-US" sz="2000" b="1" dirty="0">
                <a:solidFill>
                  <a:srgbClr val="002060"/>
                </a:solidFill>
              </a:rPr>
              <a:t>	courts have held a waiver by the grantor </a:t>
            </a:r>
          </a:p>
          <a:p>
            <a:pPr marL="609600" indent="-609600">
              <a:lnSpc>
                <a:spcPct val="90000"/>
              </a:lnSpc>
              <a:spcBef>
                <a:spcPct val="20000"/>
              </a:spcBef>
              <a:defRPr/>
            </a:pPr>
            <a:r>
              <a:rPr lang="en-US" sz="2000" b="1" dirty="0">
                <a:solidFill>
                  <a:srgbClr val="002060"/>
                </a:solidFill>
              </a:rPr>
              <a:t>	pursuant to the doctrine of </a:t>
            </a:r>
            <a:r>
              <a:rPr lang="en-US" sz="2000" b="1" dirty="0" err="1">
                <a:solidFill>
                  <a:srgbClr val="002060"/>
                </a:solidFill>
              </a:rPr>
              <a:t>estoppel</a:t>
            </a:r>
            <a:r>
              <a:rPr lang="en-US" sz="2000" b="1" dirty="0">
                <a:solidFill>
                  <a:srgbClr val="002060"/>
                </a:solidFill>
              </a:rPr>
              <a:t>.</a:t>
            </a:r>
          </a:p>
          <a:p>
            <a:pPr marL="609600" indent="-609600">
              <a:lnSpc>
                <a:spcPct val="90000"/>
              </a:lnSpc>
              <a:spcBef>
                <a:spcPct val="20000"/>
              </a:spcBef>
              <a:defRPr/>
            </a:pPr>
            <a:endParaRPr lang="en-US" sz="600" b="1" dirty="0">
              <a:solidFill>
                <a:srgbClr val="002060"/>
              </a:solidFill>
            </a:endParaRPr>
          </a:p>
          <a:p>
            <a:pPr marL="609600" indent="-609600">
              <a:lnSpc>
                <a:spcPct val="90000"/>
              </a:lnSpc>
              <a:spcBef>
                <a:spcPct val="20000"/>
              </a:spcBef>
              <a:defRPr/>
            </a:pPr>
            <a:endParaRPr lang="en-US" sz="600" b="1" dirty="0">
              <a:solidFill>
                <a:srgbClr val="002060"/>
              </a:solidFill>
            </a:endParaRPr>
          </a:p>
          <a:p>
            <a:pPr marL="609600" indent="-609600">
              <a:spcBef>
                <a:spcPct val="20000"/>
              </a:spcBef>
              <a:defRPr/>
            </a:pPr>
            <a:r>
              <a:rPr lang="en-US" sz="2000" b="1" dirty="0">
                <a:solidFill>
                  <a:srgbClr val="002060"/>
                </a:solidFill>
              </a:rPr>
              <a:t>	- The rights of a Fee Simple Subject to a Condition Subsequent have been held to be devisable, but </a:t>
            </a:r>
            <a:r>
              <a:rPr lang="en-US" sz="2000" b="1" dirty="0"/>
              <a:t>NON TRANSFERABLE.</a:t>
            </a:r>
          </a:p>
          <a:p>
            <a:pPr marL="990600" lvl="1" indent="-533400">
              <a:spcBef>
                <a:spcPct val="20000"/>
              </a:spcBef>
              <a:buFontTx/>
              <a:buChar char="–"/>
              <a:defRPr/>
            </a:pPr>
            <a:endParaRPr lang="en-US" b="1" dirty="0">
              <a:solidFill>
                <a:srgbClr val="0033CC"/>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1219200"/>
            <a:ext cx="8915400" cy="1600200"/>
          </a:xfrm>
        </p:spPr>
        <p:txBody>
          <a:bodyPr/>
          <a:lstStyle/>
          <a:p>
            <a:pPr eaLnBrk="1" hangingPunct="1"/>
            <a:r>
              <a:rPr lang="en-US" sz="3200" b="1" smtClean="0">
                <a:solidFill>
                  <a:srgbClr val="CC0000"/>
                </a:solidFill>
              </a:rPr>
              <a:t>Fee Simple Subject to Condition Subsequent</a:t>
            </a:r>
            <a:r>
              <a:rPr lang="en-US" b="1" smtClean="0">
                <a:solidFill>
                  <a:srgbClr val="CC0000"/>
                </a:solidFill>
              </a:rPr>
              <a:t/>
            </a:r>
            <a:br>
              <a:rPr lang="en-US" b="1" smtClean="0">
                <a:solidFill>
                  <a:srgbClr val="CC0000"/>
                </a:solidFill>
              </a:rPr>
            </a:br>
            <a:r>
              <a:rPr lang="en-US" sz="3000" b="1" i="1" smtClean="0">
                <a:solidFill>
                  <a:srgbClr val="0033CC"/>
                </a:solidFill>
              </a:rPr>
              <a:t>“To A and his heirs upon the condition that …”</a:t>
            </a:r>
          </a:p>
        </p:txBody>
      </p:sp>
      <p:sp>
        <p:nvSpPr>
          <p:cNvPr id="24580" name="Rectangle 3"/>
          <p:cNvSpPr>
            <a:spLocks noGrp="1" noChangeArrowheads="1"/>
          </p:cNvSpPr>
          <p:nvPr>
            <p:ph type="body" idx="4294967295"/>
          </p:nvPr>
        </p:nvSpPr>
        <p:spPr>
          <a:xfrm>
            <a:off x="457200" y="2819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106838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and his heirs upon the condition that …</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24584"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24585"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2590800"/>
            <a:ext cx="8915400" cy="2438400"/>
          </a:xfrm>
        </p:spPr>
        <p:txBody>
          <a:bodyPr/>
          <a:lstStyle/>
          <a:p>
            <a:pPr algn="l" eaLnBrk="1" hangingPunct="1">
              <a:lnSpc>
                <a:spcPct val="90000"/>
              </a:lnSpc>
            </a:pPr>
            <a:r>
              <a:rPr lang="en-US" sz="3200" b="1" i="1" smtClean="0">
                <a:solidFill>
                  <a:srgbClr val="CC0000"/>
                </a:solidFill>
              </a:rPr>
              <a:t>What are the critical attributes of Fee Simple Subject to a Condition Subsequent</a:t>
            </a:r>
            <a:r>
              <a:rPr lang="en-US" sz="4000" b="1" i="1" smtClean="0">
                <a:solidFill>
                  <a:srgbClr val="CC0000"/>
                </a:solidFill>
              </a:rPr>
              <a:t>?</a:t>
            </a:r>
            <a:br>
              <a:rPr lang="en-US" sz="4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 upon the condition that … :</a:t>
            </a:r>
            <a:r>
              <a:rPr lang="en-US" sz="4000" b="1" i="1" smtClean="0">
                <a:solidFill>
                  <a:schemeClr val="tx1"/>
                </a:solidFill>
              </a:rPr>
              <a:t/>
            </a:r>
            <a:br>
              <a:rPr lang="en-US" sz="4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chemeClr val="hlink"/>
                </a:solidFill>
              </a:rPr>
              <a:t/>
            </a:r>
            <a:br>
              <a:rPr lang="en-US" sz="600" b="1" i="1" smtClean="0">
                <a:solidFill>
                  <a:schemeClr val="hlink"/>
                </a:solidFill>
              </a:rPr>
            </a:br>
            <a:r>
              <a:rPr lang="en-US" sz="600" b="1" i="1" smtClean="0">
                <a:solidFill>
                  <a:schemeClr val="hlink"/>
                </a:solidFill>
              </a:rPr>
              <a:t>                                             </a:t>
            </a:r>
            <a:r>
              <a:rPr lang="en-US" sz="2800" b="1" i="1" smtClean="0">
                <a:solidFill>
                  <a:schemeClr val="hlink"/>
                </a:solidFill>
              </a:rPr>
              <a:t>All Subject to the Right of Re-entry</a:t>
            </a:r>
            <a:br>
              <a:rPr lang="en-US" sz="2800" b="1" i="1" smtClean="0">
                <a:solidFill>
                  <a:schemeClr val="hlink"/>
                </a:solidFill>
              </a:rPr>
            </a:br>
            <a:r>
              <a:rPr lang="en-US" sz="1000" b="1" i="1" smtClean="0">
                <a:solidFill>
                  <a:schemeClr val="accent2"/>
                </a:solidFill>
              </a:rPr>
              <a:t/>
            </a:r>
            <a:br>
              <a:rPr lang="en-US" sz="1000" b="1" i="1" smtClean="0">
                <a:solidFill>
                  <a:schemeClr val="accent2"/>
                </a:solidFill>
              </a:rPr>
            </a:br>
            <a:r>
              <a:rPr lang="en-US" sz="2800" b="1" i="1" smtClean="0">
                <a:solidFill>
                  <a:srgbClr val="002060"/>
                </a:solidFill>
              </a:rPr>
              <a:t>Alienable</a:t>
            </a:r>
            <a:r>
              <a:rPr lang="en-US" sz="2400" smtClean="0">
                <a:solidFill>
                  <a:srgbClr val="002060"/>
                </a:solidFill>
              </a:rPr>
              <a:t> (Able to be sold/gifted), </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Reducible</a:t>
            </a:r>
            <a:r>
              <a:rPr lang="en-US" sz="2400" smtClean="0">
                <a:solidFill>
                  <a:srgbClr val="002060"/>
                </a:solidFill>
              </a:rPr>
              <a:t> (Able to be reduced to a lesser estate)</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Devisable</a:t>
            </a:r>
            <a:r>
              <a:rPr lang="en-US" sz="2400" smtClean="0">
                <a:solidFill>
                  <a:srgbClr val="002060"/>
                </a:solidFill>
              </a:rPr>
              <a:t> (Able to be given by will or intestate), and</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Lasts until the condition arises</a:t>
            </a:r>
            <a:r>
              <a:rPr lang="en-US" sz="2400" b="1" i="1" smtClean="0">
                <a:solidFill>
                  <a:srgbClr val="002060"/>
                </a:solidFill>
              </a:rPr>
              <a:t> AND </a:t>
            </a:r>
            <a:br>
              <a:rPr lang="en-US" sz="2400" b="1" i="1" smtClean="0">
                <a:solidFill>
                  <a:srgbClr val="002060"/>
                </a:solidFill>
              </a:rPr>
            </a:br>
            <a:r>
              <a:rPr lang="en-US" sz="2800" b="1" i="1" smtClean="0">
                <a:solidFill>
                  <a:srgbClr val="002060"/>
                </a:solidFill>
              </a:rPr>
              <a:t>the Right of Re-entry is exercised</a:t>
            </a:r>
            <a:r>
              <a:rPr lang="en-US" sz="2800" smtClean="0">
                <a:solidFill>
                  <a:srgbClr val="002060"/>
                </a:solidFill>
              </a:rPr>
              <a:t>.</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Estates in Land – Possessory Interest</a:t>
            </a:r>
            <a:r>
              <a:rPr lang="en-US" sz="2400" b="1">
                <a:solidFill>
                  <a:srgbClr val="CC0000"/>
                </a:solidFill>
              </a:rPr>
              <a:t>s</a:t>
            </a:r>
          </a:p>
          <a:p>
            <a:pPr marL="609600" indent="-609600">
              <a:spcBef>
                <a:spcPct val="20000"/>
              </a:spcBef>
            </a:pPr>
            <a:endParaRPr lang="en-US" sz="1000" b="1">
              <a:solidFill>
                <a:srgbClr val="CC0000"/>
              </a:solidFill>
            </a:endParaRPr>
          </a:p>
          <a:p>
            <a:pPr marL="609600" indent="-609600">
              <a:spcBef>
                <a:spcPct val="20000"/>
              </a:spcBef>
              <a:buFontTx/>
              <a:buChar char="•"/>
            </a:pPr>
            <a:r>
              <a:rPr lang="en-US" sz="2400" b="1"/>
              <a:t>Defeasible Estates</a:t>
            </a:r>
          </a:p>
          <a:p>
            <a:pPr marL="609600" indent="-609600">
              <a:spcBef>
                <a:spcPct val="20000"/>
              </a:spcBef>
              <a:buFontTx/>
              <a:buChar char="•"/>
            </a:pPr>
            <a:endParaRPr lang="en-US" sz="600" b="1"/>
          </a:p>
          <a:p>
            <a:pPr marL="609600" indent="-609600">
              <a:spcBef>
                <a:spcPct val="20000"/>
              </a:spcBef>
              <a:buFontTx/>
              <a:buChar char="•"/>
            </a:pPr>
            <a:endParaRPr lang="en-US" sz="600" b="1"/>
          </a:p>
          <a:p>
            <a:pPr marL="609600" indent="-609600">
              <a:spcBef>
                <a:spcPct val="20000"/>
              </a:spcBef>
            </a:pPr>
            <a:r>
              <a:rPr lang="en-US" sz="2100" b="1">
                <a:solidFill>
                  <a:schemeClr val="hlink"/>
                </a:solidFill>
                <a:latin typeface="Arial Black" pitchFamily="34" charset="0"/>
              </a:rPr>
              <a:t>   FEE SIMPLE SUBJECT TO AN EXECUTORY INTEREST</a:t>
            </a: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r>
              <a:rPr lang="en-US" sz="2100" b="1">
                <a:solidFill>
                  <a:schemeClr val="hlink"/>
                </a:solidFill>
                <a:latin typeface="Arial Black" pitchFamily="34" charset="0"/>
              </a:rPr>
              <a:t>	</a:t>
            </a:r>
            <a:r>
              <a:rPr lang="en-US" sz="2100" b="1">
                <a:solidFill>
                  <a:srgbClr val="0033CC"/>
                </a:solidFill>
                <a:latin typeface="Arial Black" pitchFamily="34" charset="0"/>
              </a:rPr>
              <a:t>-</a:t>
            </a:r>
            <a:r>
              <a:rPr lang="en-US" sz="2100" b="1">
                <a:solidFill>
                  <a:schemeClr val="hlink"/>
                </a:solidFill>
                <a:latin typeface="Arial Black" pitchFamily="34" charset="0"/>
              </a:rPr>
              <a:t> </a:t>
            </a:r>
            <a:r>
              <a:rPr lang="en-US" sz="2000" b="1">
                <a:solidFill>
                  <a:srgbClr val="0033CC"/>
                </a:solidFill>
              </a:rPr>
              <a:t>A Defeasible Estate that </a:t>
            </a:r>
            <a:r>
              <a:rPr lang="en-US" sz="2000" b="1"/>
              <a:t>AUTOMATICALLY</a:t>
            </a:r>
            <a:r>
              <a:rPr lang="en-US" sz="2000" b="1">
                <a:solidFill>
                  <a:srgbClr val="0033CC"/>
                </a:solidFill>
              </a:rPr>
              <a:t> divests in favor         of a </a:t>
            </a:r>
            <a:r>
              <a:rPr lang="en-US" sz="2000" b="1"/>
              <a:t>THIRD PERSON </a:t>
            </a:r>
            <a:r>
              <a:rPr lang="en-US" sz="2000" b="1">
                <a:solidFill>
                  <a:srgbClr val="0033CC"/>
                </a:solidFill>
              </a:rPr>
              <a:t>upon the happening of a stated event.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Different from a </a:t>
            </a:r>
            <a:r>
              <a:rPr lang="en-US" sz="2000" b="1">
                <a:solidFill>
                  <a:schemeClr val="hlink"/>
                </a:solidFill>
                <a:latin typeface="Arial Black" pitchFamily="34" charset="0"/>
              </a:rPr>
              <a:t>FEE SIMPLE DETERMINABLE </a:t>
            </a:r>
            <a:r>
              <a:rPr lang="en-US" sz="2000" b="1">
                <a:solidFill>
                  <a:srgbClr val="0033CC"/>
                </a:solidFill>
              </a:rPr>
              <a:t>in that this estate does not revert to the grantor but to a </a:t>
            </a:r>
            <a:r>
              <a:rPr lang="en-US" sz="2000" b="1"/>
              <a:t>3</a:t>
            </a:r>
            <a:r>
              <a:rPr lang="en-US" sz="2000" b="1" baseline="30000"/>
              <a:t>rd</a:t>
            </a:r>
            <a:r>
              <a:rPr lang="en-US" sz="2000" b="1"/>
              <a:t> PERSON.</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Subject to the </a:t>
            </a:r>
            <a:r>
              <a:rPr lang="en-US" sz="2000" b="1">
                <a:solidFill>
                  <a:srgbClr val="C00000"/>
                </a:solidFill>
              </a:rPr>
              <a:t>Rule Against Perpetuities</a:t>
            </a:r>
            <a:r>
              <a:rPr lang="en-US" sz="2000" b="1">
                <a:solidFill>
                  <a:srgbClr val="0033CC"/>
                </a:solidFill>
              </a:rPr>
              <a: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Title passes to a </a:t>
            </a:r>
            <a:r>
              <a:rPr lang="en-US" sz="2000" b="1"/>
              <a:t>third</a:t>
            </a:r>
            <a:r>
              <a:rPr lang="en-US" sz="2000" b="1">
                <a:solidFill>
                  <a:srgbClr val="0033CC"/>
                </a:solidFill>
              </a:rPr>
              <a:t> party in the event that the </a:t>
            </a:r>
            <a:r>
              <a:rPr lang="en-US" sz="2000" b="1">
                <a:solidFill>
                  <a:srgbClr val="C00000"/>
                </a:solidFill>
              </a:rPr>
              <a:t>Condition</a:t>
            </a:r>
            <a:r>
              <a:rPr lang="en-US" sz="2000" b="1">
                <a:solidFill>
                  <a:srgbClr val="0033CC"/>
                </a:solidFill>
              </a:rPr>
              <a:t> is satisfied.</a:t>
            </a:r>
          </a:p>
          <a:p>
            <a:pPr marL="990600" lvl="1" indent="-533400">
              <a:spcBef>
                <a:spcPct val="20000"/>
              </a:spcBef>
              <a:buFontTx/>
              <a:buChar char="–"/>
            </a:pPr>
            <a:endParaRPr lang="en-US" b="1">
              <a:solidFill>
                <a:srgbClr val="0033CC"/>
              </a:solidFill>
            </a:endParaRPr>
          </a:p>
          <a:p>
            <a:pPr marL="990600" lvl="1" indent="-533400">
              <a:spcBef>
                <a:spcPct val="20000"/>
              </a:spcBef>
              <a:buFontTx/>
              <a:buChar char="–"/>
            </a:pPr>
            <a:endParaRPr lang="en-US" sz="400" b="1">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228600" y="914400"/>
            <a:ext cx="8610600" cy="54102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Estates in Land – Possessory Interests</a:t>
            </a:r>
          </a:p>
          <a:p>
            <a:pPr marL="609600" indent="-609600">
              <a:lnSpc>
                <a:spcPct val="95000"/>
              </a:lnSpc>
              <a:spcBef>
                <a:spcPct val="20000"/>
              </a:spcBef>
            </a:pPr>
            <a:endParaRPr lang="en-US" sz="1000" b="1" dirty="0">
              <a:solidFill>
                <a:srgbClr val="0033CC"/>
              </a:solidFill>
            </a:endParaRPr>
          </a:p>
          <a:p>
            <a:pPr marL="609600" indent="-609600">
              <a:lnSpc>
                <a:spcPct val="95000"/>
              </a:lnSpc>
              <a:spcBef>
                <a:spcPct val="20000"/>
              </a:spcBef>
              <a:buFontTx/>
              <a:buChar char="•"/>
            </a:pPr>
            <a:r>
              <a:rPr lang="en-US" sz="2400" b="1" dirty="0" err="1"/>
              <a:t>Defeasible</a:t>
            </a:r>
            <a:r>
              <a:rPr lang="en-US" sz="2400" b="1" dirty="0"/>
              <a:t> Estates</a:t>
            </a:r>
          </a:p>
          <a:p>
            <a:pPr marL="990600" lvl="1" indent="-533400">
              <a:lnSpc>
                <a:spcPct val="95000"/>
              </a:lnSpc>
              <a:spcBef>
                <a:spcPct val="20000"/>
              </a:spcBef>
              <a:buFontTx/>
              <a:buChar char="–"/>
            </a:pPr>
            <a:endParaRPr lang="en-US" sz="600" b="1" dirty="0"/>
          </a:p>
          <a:p>
            <a:pPr marL="990600" lvl="1" indent="-533400">
              <a:lnSpc>
                <a:spcPct val="95000"/>
              </a:lnSpc>
              <a:spcBef>
                <a:spcPct val="20000"/>
              </a:spcBef>
            </a:pPr>
            <a:r>
              <a:rPr lang="en-US" sz="2400" b="1" dirty="0">
                <a:solidFill>
                  <a:schemeClr val="hlink"/>
                </a:solidFill>
                <a:latin typeface="Arial Black" pitchFamily="34" charset="0"/>
              </a:rPr>
              <a:t>LIMITATIONS</a:t>
            </a:r>
          </a:p>
          <a:p>
            <a:pPr marL="990600" lvl="1" indent="-533400">
              <a:lnSpc>
                <a:spcPct val="95000"/>
              </a:lnSpc>
              <a:spcBef>
                <a:spcPct val="20000"/>
              </a:spcBef>
            </a:pPr>
            <a:r>
              <a:rPr lang="en-US" b="1" dirty="0" smtClean="0"/>
              <a:t>-  Possibility </a:t>
            </a:r>
            <a:r>
              <a:rPr lang="en-US" b="1" dirty="0"/>
              <a:t>of </a:t>
            </a:r>
            <a:r>
              <a:rPr lang="en-US" b="1" dirty="0" err="1"/>
              <a:t>Reverters</a:t>
            </a:r>
            <a:r>
              <a:rPr lang="en-US" b="1" dirty="0"/>
              <a:t> </a:t>
            </a:r>
            <a:r>
              <a:rPr lang="en-US" b="1" dirty="0">
                <a:solidFill>
                  <a:srgbClr val="0033CC"/>
                </a:solidFill>
              </a:rPr>
              <a:t>and </a:t>
            </a:r>
            <a:r>
              <a:rPr lang="en-US" b="1" dirty="0"/>
              <a:t>Rights of Re-entry </a:t>
            </a:r>
            <a:r>
              <a:rPr lang="en-US" b="1" dirty="0">
                <a:solidFill>
                  <a:srgbClr val="0033CC"/>
                </a:solidFill>
              </a:rPr>
              <a:t>have been </a:t>
            </a:r>
            <a:r>
              <a:rPr lang="en-US" b="1" dirty="0">
                <a:solidFill>
                  <a:srgbClr val="C00000"/>
                </a:solidFill>
              </a:rPr>
              <a:t>limited</a:t>
            </a:r>
            <a:r>
              <a:rPr lang="en-US" b="1" dirty="0">
                <a:solidFill>
                  <a:srgbClr val="0033CC"/>
                </a:solidFill>
              </a:rPr>
              <a:t> </a:t>
            </a:r>
          </a:p>
          <a:p>
            <a:pPr marL="990600" lvl="1" indent="-533400">
              <a:lnSpc>
                <a:spcPct val="95000"/>
              </a:lnSpc>
              <a:spcBef>
                <a:spcPct val="20000"/>
              </a:spcBef>
            </a:pPr>
            <a:r>
              <a:rPr lang="en-US" b="1" dirty="0" smtClean="0">
                <a:solidFill>
                  <a:srgbClr val="0033CC"/>
                </a:solidFill>
              </a:rPr>
              <a:t>by </a:t>
            </a:r>
            <a:r>
              <a:rPr lang="en-US" b="1" dirty="0">
                <a:solidFill>
                  <a:srgbClr val="0033CC"/>
                </a:solidFill>
              </a:rPr>
              <a:t>most states to foster the marketability of title.  </a:t>
            </a:r>
          </a:p>
          <a:p>
            <a:pPr marL="990600" lvl="1" indent="-533400">
              <a:lnSpc>
                <a:spcPct val="95000"/>
              </a:lnSpc>
              <a:spcBef>
                <a:spcPct val="20000"/>
              </a:spcBef>
            </a:pPr>
            <a:endParaRPr lang="en-US" sz="1000" b="1" dirty="0">
              <a:solidFill>
                <a:srgbClr val="0033CC"/>
              </a:solidFill>
            </a:endParaRPr>
          </a:p>
          <a:p>
            <a:pPr marL="990600" lvl="1" indent="-533400">
              <a:lnSpc>
                <a:spcPct val="95000"/>
              </a:lnSpc>
              <a:spcBef>
                <a:spcPct val="20000"/>
              </a:spcBef>
            </a:pPr>
            <a:r>
              <a:rPr lang="en-US" b="1" dirty="0" smtClean="0">
                <a:solidFill>
                  <a:srgbClr val="0033CC"/>
                </a:solidFill>
              </a:rPr>
              <a:t>	</a:t>
            </a:r>
            <a:r>
              <a:rPr lang="en-US" b="1" i="1" dirty="0" smtClean="0">
                <a:solidFill>
                  <a:srgbClr val="336600"/>
                </a:solidFill>
              </a:rPr>
              <a:t>A </a:t>
            </a:r>
            <a:r>
              <a:rPr lang="en-US" b="1" i="1" dirty="0">
                <a:solidFill>
                  <a:srgbClr val="336600"/>
                </a:solidFill>
              </a:rPr>
              <a:t>free society needs the ability to freely transfer property, </a:t>
            </a:r>
          </a:p>
          <a:p>
            <a:pPr marL="990600" lvl="1" indent="-533400">
              <a:lnSpc>
                <a:spcPct val="95000"/>
              </a:lnSpc>
              <a:spcBef>
                <a:spcPct val="20000"/>
              </a:spcBef>
            </a:pPr>
            <a:r>
              <a:rPr lang="en-US" b="1" i="1" dirty="0" smtClean="0">
                <a:solidFill>
                  <a:srgbClr val="336600"/>
                </a:solidFill>
              </a:rPr>
              <a:t>	and </a:t>
            </a:r>
            <a:r>
              <a:rPr lang="en-US" b="1" i="1" dirty="0">
                <a:solidFill>
                  <a:srgbClr val="336600"/>
                </a:solidFill>
              </a:rPr>
              <a:t>not impair the title of the same from transactions </a:t>
            </a:r>
          </a:p>
          <a:p>
            <a:pPr marL="990600" lvl="1" indent="-533400">
              <a:lnSpc>
                <a:spcPct val="95000"/>
              </a:lnSpc>
              <a:spcBef>
                <a:spcPct val="20000"/>
              </a:spcBef>
            </a:pPr>
            <a:r>
              <a:rPr lang="en-US" b="1" i="1" dirty="0" smtClean="0">
                <a:solidFill>
                  <a:srgbClr val="336600"/>
                </a:solidFill>
              </a:rPr>
              <a:t>	which </a:t>
            </a:r>
            <a:r>
              <a:rPr lang="en-US" b="1" i="1" dirty="0">
                <a:solidFill>
                  <a:srgbClr val="336600"/>
                </a:solidFill>
              </a:rPr>
              <a:t>occurred years ago.</a:t>
            </a:r>
            <a:endParaRPr lang="en-US" sz="1000" b="1" i="1" dirty="0">
              <a:solidFill>
                <a:srgbClr val="336600"/>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smtClean="0"/>
              <a:t>- DIRECT </a:t>
            </a:r>
            <a:r>
              <a:rPr lang="en-US" sz="1700" b="1" dirty="0"/>
              <a:t>STATUTORY PRECLUSIONS</a:t>
            </a:r>
            <a:r>
              <a:rPr lang="en-US" b="1" dirty="0"/>
              <a:t> </a:t>
            </a:r>
            <a:r>
              <a:rPr lang="en-US" sz="1600" b="1" dirty="0">
                <a:solidFill>
                  <a:srgbClr val="0033CC"/>
                </a:solidFill>
              </a:rPr>
              <a:t>(usually 30 years)</a:t>
            </a:r>
            <a:endParaRPr lang="en-US" sz="1000" b="1" dirty="0">
              <a:solidFill>
                <a:srgbClr val="0033CC"/>
              </a:solidFill>
            </a:endParaRPr>
          </a:p>
          <a:p>
            <a:pPr marL="990600" lvl="1" indent="-533400">
              <a:lnSpc>
                <a:spcPct val="95000"/>
              </a:lnSpc>
              <a:spcBef>
                <a:spcPct val="20000"/>
              </a:spcBef>
              <a:buFontTx/>
              <a:buChar char="–"/>
            </a:pPr>
            <a:endParaRPr lang="en-US" sz="1000" b="1" dirty="0"/>
          </a:p>
          <a:p>
            <a:pPr marL="990600" lvl="1" indent="-533400">
              <a:lnSpc>
                <a:spcPct val="95000"/>
              </a:lnSpc>
              <a:spcBef>
                <a:spcPct val="20000"/>
              </a:spcBef>
            </a:pPr>
            <a:r>
              <a:rPr lang="en-US" sz="1700" b="1" dirty="0" smtClean="0"/>
              <a:t>- RULE </a:t>
            </a:r>
            <a:r>
              <a:rPr lang="en-US" sz="1700" b="1" dirty="0"/>
              <a:t>AGAINST PERPETUITIES</a:t>
            </a:r>
            <a:r>
              <a:rPr lang="en-US" b="1" dirty="0"/>
              <a:t> </a:t>
            </a:r>
            <a:r>
              <a:rPr lang="en-US" sz="1600" b="1" dirty="0">
                <a:solidFill>
                  <a:srgbClr val="0033CC"/>
                </a:solidFill>
              </a:rPr>
              <a:t>(21 years plus lives in being)</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smtClean="0"/>
              <a:t>- RULE </a:t>
            </a:r>
            <a:r>
              <a:rPr lang="en-US" sz="1700" b="1" dirty="0"/>
              <a:t>IN SHELLEY’S CASE</a:t>
            </a:r>
            <a:r>
              <a:rPr lang="en-US" b="1" dirty="0"/>
              <a:t> </a:t>
            </a:r>
            <a:r>
              <a:rPr lang="en-US" sz="1600" b="1" dirty="0">
                <a:solidFill>
                  <a:srgbClr val="0033CC"/>
                </a:solidFill>
              </a:rPr>
              <a:t>(Remainder limited to heirs or heirs of the body)</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smtClean="0"/>
              <a:t>- DOCTRINE </a:t>
            </a:r>
            <a:r>
              <a:rPr lang="en-US" sz="1700" b="1" dirty="0"/>
              <a:t>OF WORTHIER TITLE </a:t>
            </a:r>
            <a:r>
              <a:rPr lang="en-US" sz="1500" b="1" dirty="0">
                <a:solidFill>
                  <a:srgbClr val="0033CC"/>
                </a:solidFill>
              </a:rPr>
              <a:t>(Remainder invalid, Grantor retains reversion)</a:t>
            </a:r>
          </a:p>
          <a:p>
            <a:pPr marL="990600" lvl="1" indent="-533400">
              <a:lnSpc>
                <a:spcPct val="95000"/>
              </a:lnSpc>
              <a:spcBef>
                <a:spcPct val="20000"/>
              </a:spcBef>
              <a:buFontTx/>
              <a:buChar cha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3"/>
          <p:cNvSpPr>
            <a:spLocks noChangeArrowheads="1"/>
          </p:cNvSpPr>
          <p:nvPr/>
        </p:nvSpPr>
        <p:spPr bwMode="auto">
          <a:xfrm>
            <a:off x="228600" y="1066800"/>
            <a:ext cx="8763000" cy="5638800"/>
          </a:xfrm>
          <a:prstGeom prst="rect">
            <a:avLst/>
          </a:prstGeom>
          <a:noFill/>
          <a:ln w="9525">
            <a:noFill/>
            <a:miter lim="800000"/>
            <a:headEnd/>
            <a:tailEnd/>
          </a:ln>
        </p:spPr>
        <p:txBody>
          <a:bodyPr/>
          <a:lstStyle/>
          <a:p>
            <a:pPr marL="609600" indent="-609600">
              <a:spcBef>
                <a:spcPct val="20000"/>
              </a:spcBef>
              <a:defRPr/>
            </a:pPr>
            <a:r>
              <a:rPr lang="en-US" sz="2800" b="1" dirty="0">
                <a:solidFill>
                  <a:srgbClr val="CC0000"/>
                </a:solidFill>
              </a:rPr>
              <a:t>Estates in Land – Possessory Interests</a:t>
            </a:r>
          </a:p>
          <a:p>
            <a:pPr marL="609600" indent="-609600">
              <a:spcBef>
                <a:spcPct val="20000"/>
              </a:spcBef>
              <a:defRPr/>
            </a:pPr>
            <a:endParaRPr lang="en-US" sz="600" b="1" dirty="0">
              <a:solidFill>
                <a:srgbClr val="CC0000"/>
              </a:solidFill>
            </a:endParaRPr>
          </a:p>
          <a:p>
            <a:pPr marL="609600" indent="-609600">
              <a:spcBef>
                <a:spcPct val="20000"/>
              </a:spcBef>
              <a:defRPr/>
            </a:pPr>
            <a:r>
              <a:rPr lang="en-US" sz="2400" b="1" dirty="0"/>
              <a:t>	Present, Possessory Interests.</a:t>
            </a:r>
          </a:p>
          <a:p>
            <a:pPr marL="609600" indent="-609600">
              <a:spcBef>
                <a:spcPct val="20000"/>
              </a:spcBef>
              <a:buFontTx/>
              <a:buChar char="•"/>
              <a:defRPr/>
            </a:pPr>
            <a:endParaRPr lang="en-US" sz="600" b="1" dirty="0"/>
          </a:p>
          <a:p>
            <a:pPr marL="990600" lvl="1" indent="-533400">
              <a:spcBef>
                <a:spcPct val="20000"/>
              </a:spcBef>
              <a:defRPr/>
            </a:pPr>
            <a:r>
              <a:rPr lang="en-US" sz="2800" b="1" dirty="0">
                <a:solidFill>
                  <a:schemeClr val="hlink"/>
                </a:solidFill>
                <a:latin typeface="Arial Black" pitchFamily="34" charset="0"/>
              </a:rPr>
              <a:t>		           FEE TAIL</a:t>
            </a:r>
          </a:p>
          <a:p>
            <a:pPr marL="609600" indent="-609600">
              <a:defRPr/>
            </a:pPr>
            <a:r>
              <a:rPr lang="en-US" sz="2000" b="1" dirty="0">
                <a:solidFill>
                  <a:srgbClr val="002060"/>
                </a:solidFill>
              </a:rPr>
              <a:t>	1. An Estate limited to the grantee and his or her family</a:t>
            </a:r>
          </a:p>
          <a:p>
            <a:pPr marL="609600" indent="-609600">
              <a:defRPr/>
            </a:pPr>
            <a:r>
              <a:rPr lang="en-US" sz="2000" b="1" dirty="0">
                <a:solidFill>
                  <a:srgbClr val="002060"/>
                </a:solidFill>
              </a:rPr>
              <a:t>	2. Reverts to grantor if not owned by heir</a:t>
            </a:r>
          </a:p>
          <a:p>
            <a:pPr marL="609600" indent="-609600">
              <a:defRPr/>
            </a:pPr>
            <a:r>
              <a:rPr lang="en-US" sz="2000" b="1" dirty="0">
                <a:solidFill>
                  <a:srgbClr val="002060"/>
                </a:solidFill>
              </a:rPr>
              <a:t>	3.  No longer recognized in almost any state </a:t>
            </a:r>
          </a:p>
          <a:p>
            <a:pPr marL="609600" indent="-609600">
              <a:defRPr/>
            </a:pPr>
            <a:endParaRPr lang="en-US" sz="2000" b="1" dirty="0">
              <a:solidFill>
                <a:srgbClr val="0033CC"/>
              </a:solidFill>
            </a:endParaRPr>
          </a:p>
          <a:p>
            <a:pPr marL="609600" lvl="1" indent="-609600">
              <a:defRPr/>
            </a:pPr>
            <a:r>
              <a:rPr lang="en-US" sz="2400" b="1" i="1" dirty="0"/>
              <a:t>	Magic Language:</a:t>
            </a:r>
            <a:r>
              <a:rPr lang="en-US" sz="2400" b="1" i="1" dirty="0">
                <a:solidFill>
                  <a:srgbClr val="CC0000"/>
                </a:solidFill>
              </a:rPr>
              <a:t>  “To Grantee and heirs of their body”</a:t>
            </a:r>
          </a:p>
          <a:p>
            <a:pPr marL="609600" indent="-609600">
              <a:defRPr/>
            </a:pPr>
            <a:endParaRPr lang="en-US" sz="2000" b="1" dirty="0">
              <a:solidFill>
                <a:srgbClr val="0033CC"/>
              </a:solidFill>
            </a:endParaRPr>
          </a:p>
          <a:p>
            <a:pPr marL="609600" indent="-609600">
              <a:defRPr/>
            </a:pPr>
            <a:r>
              <a:rPr lang="en-US" sz="2000" b="1" dirty="0">
                <a:solidFill>
                  <a:srgbClr val="002060"/>
                </a:solidFill>
              </a:rPr>
              <a:t>	</a:t>
            </a:r>
            <a:r>
              <a:rPr lang="en-US" sz="2800" b="1" dirty="0">
                <a:solidFill>
                  <a:srgbClr val="002060"/>
                </a:solidFill>
              </a:rPr>
              <a:t>Now </a:t>
            </a:r>
            <a:r>
              <a:rPr lang="en-US" sz="2800" b="1" dirty="0">
                <a:solidFill>
                  <a:schemeClr val="accent1">
                    <a:lumMod val="50000"/>
                  </a:schemeClr>
                </a:solidFill>
                <a:latin typeface="Arial Black" pitchFamily="34" charset="0"/>
              </a:rPr>
              <a:t>FEE SIMPLE ABSOLUTE</a:t>
            </a:r>
            <a:endParaRPr lang="en-US" sz="2400" b="1" i="1" dirty="0">
              <a:solidFill>
                <a:srgbClr val="CC0000"/>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3"/>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Estates in Land – Possessory Interests</a:t>
            </a:r>
          </a:p>
          <a:p>
            <a:pPr marL="609600" indent="-609600">
              <a:spcBef>
                <a:spcPct val="20000"/>
              </a:spcBef>
            </a:pPr>
            <a:endParaRPr lang="en-US" sz="600" b="1" dirty="0">
              <a:solidFill>
                <a:srgbClr val="CC0000"/>
              </a:solidFill>
            </a:endParaRPr>
          </a:p>
          <a:p>
            <a:pPr marL="609600" indent="-609600">
              <a:spcBef>
                <a:spcPct val="20000"/>
              </a:spcBef>
            </a:pPr>
            <a:r>
              <a:rPr lang="en-US" sz="2400" b="1" dirty="0"/>
              <a:t>	Present, Possessory interests.</a:t>
            </a:r>
          </a:p>
          <a:p>
            <a:pPr marL="609600" indent="-609600">
              <a:spcBef>
                <a:spcPct val="20000"/>
              </a:spcBef>
              <a:buFontTx/>
              <a:buChar char="•"/>
            </a:pPr>
            <a:endParaRPr lang="en-US" sz="600" b="1" dirty="0"/>
          </a:p>
          <a:p>
            <a:pPr marL="990600" lvl="1" indent="-533400">
              <a:spcBef>
                <a:spcPct val="20000"/>
              </a:spcBef>
            </a:pPr>
            <a:r>
              <a:rPr lang="en-US" sz="2800" b="1" dirty="0">
                <a:solidFill>
                  <a:schemeClr val="hlink"/>
                </a:solidFill>
                <a:latin typeface="Arial Black" pitchFamily="34" charset="0"/>
              </a:rPr>
              <a:t>		           LIFE ESTATE</a:t>
            </a:r>
          </a:p>
          <a:p>
            <a:pPr marL="609600" indent="-609600"/>
            <a:r>
              <a:rPr lang="en-US" sz="2000" b="1" dirty="0">
                <a:solidFill>
                  <a:srgbClr val="002060"/>
                </a:solidFill>
              </a:rPr>
              <a:t>	1. </a:t>
            </a:r>
            <a:r>
              <a:rPr lang="en-US" sz="1600" b="1" dirty="0">
                <a:solidFill>
                  <a:srgbClr val="002060"/>
                </a:solidFill>
              </a:rPr>
              <a:t>	</a:t>
            </a:r>
            <a:r>
              <a:rPr lang="en-US" sz="2000" b="1" dirty="0">
                <a:solidFill>
                  <a:srgbClr val="002060"/>
                </a:solidFill>
              </a:rPr>
              <a:t>By Marital Right (Dower and Curtsey)</a:t>
            </a:r>
          </a:p>
          <a:p>
            <a:pPr marL="609600" indent="-609600">
              <a:lnSpc>
                <a:spcPct val="95000"/>
              </a:lnSpc>
              <a:spcBef>
                <a:spcPct val="20000"/>
              </a:spcBef>
            </a:pPr>
            <a:r>
              <a:rPr lang="en-US" sz="2000" b="1" dirty="0">
                <a:solidFill>
                  <a:srgbClr val="002060"/>
                </a:solidFill>
              </a:rPr>
              <a:t>	2. For Life of Grantee</a:t>
            </a:r>
          </a:p>
          <a:p>
            <a:pPr marL="609600" indent="-609600">
              <a:lnSpc>
                <a:spcPct val="95000"/>
              </a:lnSpc>
              <a:spcBef>
                <a:spcPct val="20000"/>
              </a:spcBef>
            </a:pPr>
            <a:r>
              <a:rPr lang="en-US" sz="2000" b="1" dirty="0">
                <a:solidFill>
                  <a:srgbClr val="002060"/>
                </a:solidFill>
              </a:rPr>
              <a:t>	3. </a:t>
            </a:r>
            <a:r>
              <a:rPr lang="en-US" sz="2000" b="1" dirty="0" err="1">
                <a:solidFill>
                  <a:srgbClr val="002060"/>
                </a:solidFill>
              </a:rPr>
              <a:t>Pur</a:t>
            </a:r>
            <a:r>
              <a:rPr lang="en-US" sz="2000" b="1" dirty="0">
                <a:solidFill>
                  <a:srgbClr val="002060"/>
                </a:solidFill>
              </a:rPr>
              <a:t> </a:t>
            </a:r>
            <a:r>
              <a:rPr lang="en-US" sz="2000" b="1" dirty="0" err="1">
                <a:solidFill>
                  <a:srgbClr val="002060"/>
                </a:solidFill>
              </a:rPr>
              <a:t>Autre</a:t>
            </a:r>
            <a:r>
              <a:rPr lang="en-US" sz="2000" b="1" dirty="0">
                <a:solidFill>
                  <a:srgbClr val="002060"/>
                </a:solidFill>
              </a:rPr>
              <a:t> Vie (Life of Another)</a:t>
            </a:r>
          </a:p>
          <a:p>
            <a:pPr marL="609600" indent="-609600"/>
            <a:endParaRPr lang="en-US" sz="2000" b="1" dirty="0">
              <a:solidFill>
                <a:srgbClr val="0033CC"/>
              </a:solidFill>
            </a:endParaRPr>
          </a:p>
          <a:p>
            <a:pPr marL="609600" indent="-609600"/>
            <a:r>
              <a:rPr lang="en-US" sz="2000" b="1" dirty="0">
                <a:solidFill>
                  <a:srgbClr val="0033CC"/>
                </a:solidFill>
              </a:rPr>
              <a:t>	</a:t>
            </a:r>
            <a:r>
              <a:rPr lang="en-US" sz="2800" b="1" i="1" dirty="0"/>
              <a:t>Magic Language:</a:t>
            </a:r>
            <a:r>
              <a:rPr lang="en-US" sz="2800" b="1" i="1" dirty="0">
                <a:solidFill>
                  <a:srgbClr val="CC0000"/>
                </a:solidFill>
              </a:rPr>
              <a:t>  “To Grantee for Life”</a:t>
            </a:r>
          </a:p>
          <a:p>
            <a:pPr marL="609600" indent="-609600"/>
            <a:r>
              <a:rPr lang="en-US" sz="2800" b="1" i="1" dirty="0">
                <a:solidFill>
                  <a:srgbClr val="CC0000"/>
                </a:solidFill>
              </a:rPr>
              <a:t>                                   </a:t>
            </a:r>
            <a:r>
              <a:rPr lang="en-US" sz="2800" b="1" i="1" dirty="0">
                <a:solidFill>
                  <a:srgbClr val="0033CC"/>
                </a:solidFill>
              </a:rPr>
              <a:t>or</a:t>
            </a:r>
          </a:p>
          <a:p>
            <a:pPr marL="609600" indent="-609600"/>
            <a:r>
              <a:rPr lang="en-US" sz="2800" b="1" i="1" dirty="0">
                <a:solidFill>
                  <a:srgbClr val="C00000"/>
                </a:solidFill>
              </a:rPr>
              <a:t>         “To Grantee for the Life of </a:t>
            </a:r>
            <a:r>
              <a:rPr lang="en-US" sz="2800" b="1" i="1" dirty="0" err="1">
                <a:solidFill>
                  <a:srgbClr val="C00000"/>
                </a:solidFill>
              </a:rPr>
              <a:t>Tilda</a:t>
            </a:r>
            <a:r>
              <a:rPr lang="en-US" sz="2800" b="1" i="1" dirty="0">
                <a:solidFill>
                  <a:srgbClr val="C00000"/>
                </a:solidFill>
              </a:rPr>
              <a:t> Spain”</a:t>
            </a:r>
          </a:p>
          <a:p>
            <a:pPr marL="990600" lvl="1" indent="-533400">
              <a:spcBef>
                <a:spcPct val="20000"/>
              </a:spcBef>
              <a:buFontTx/>
              <a:buChar char="–"/>
            </a:pPr>
            <a:endParaRPr lang="en-US" sz="2400" b="1" i="1" dirty="0">
              <a:solidFill>
                <a:srgbClr val="CC0000"/>
              </a:solidFill>
            </a:endParaRPr>
          </a:p>
          <a:p>
            <a:pPr marL="990600" lvl="1" indent="-533400">
              <a:spcBef>
                <a:spcPct val="20000"/>
              </a:spcBef>
              <a:buFontTx/>
              <a:buChar cha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04800" y="914400"/>
            <a:ext cx="8610600" cy="5791200"/>
          </a:xfrm>
          <a:prstGeom prst="rect">
            <a:avLst/>
          </a:prstGeom>
          <a:noFill/>
          <a:ln w="9525">
            <a:noFill/>
            <a:miter lim="800000"/>
            <a:headEnd/>
            <a:tailEnd/>
          </a:ln>
        </p:spPr>
      </p:pic>
      <p:sp>
        <p:nvSpPr>
          <p:cNvPr id="5" name="TextBox 4"/>
          <p:cNvSpPr txBox="1"/>
          <p:nvPr/>
        </p:nvSpPr>
        <p:spPr>
          <a:xfrm>
            <a:off x="762000" y="16002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Tonight’s Class:</a:t>
            </a:r>
          </a:p>
          <a:p>
            <a:pPr marL="342900" indent="-342900">
              <a:lnSpc>
                <a:spcPct val="80000"/>
              </a:lnSpc>
              <a:spcBef>
                <a:spcPct val="20000"/>
              </a:spcBef>
              <a:buFontTx/>
              <a:buChar char="•"/>
              <a:defRPr/>
            </a:pPr>
            <a:r>
              <a:rPr lang="en-US" sz="2400" b="1" dirty="0">
                <a:solidFill>
                  <a:srgbClr val="002060"/>
                </a:solidFill>
              </a:rPr>
              <a:t>We Will Discuss:</a:t>
            </a: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52400" y="1219200"/>
            <a:ext cx="8915400" cy="1600200"/>
          </a:xfrm>
        </p:spPr>
        <p:txBody>
          <a:bodyPr/>
          <a:lstStyle/>
          <a:p>
            <a:pPr eaLnBrk="1" hangingPunct="1"/>
            <a:r>
              <a:rPr lang="en-US" sz="3200" b="1" smtClean="0">
                <a:solidFill>
                  <a:srgbClr val="CC0000"/>
                </a:solidFill>
              </a:rPr>
              <a:t>Life Estate</a:t>
            </a:r>
            <a:r>
              <a:rPr lang="en-US" b="1" smtClean="0">
                <a:solidFill>
                  <a:srgbClr val="CC0000"/>
                </a:solidFill>
              </a:rPr>
              <a:t/>
            </a:r>
            <a:br>
              <a:rPr lang="en-US" b="1" smtClean="0">
                <a:solidFill>
                  <a:srgbClr val="CC0000"/>
                </a:solidFill>
              </a:rPr>
            </a:br>
            <a:r>
              <a:rPr lang="en-US" sz="3000" b="1" i="1" smtClean="0">
                <a:solidFill>
                  <a:srgbClr val="0033CC"/>
                </a:solidFill>
              </a:rPr>
              <a:t>“To A for Life…”</a:t>
            </a:r>
          </a:p>
        </p:txBody>
      </p:sp>
      <p:sp>
        <p:nvSpPr>
          <p:cNvPr id="30724" name="Rectangle 3"/>
          <p:cNvSpPr>
            <a:spLocks noGrp="1" noChangeArrowheads="1"/>
          </p:cNvSpPr>
          <p:nvPr>
            <p:ph type="body" idx="4294967295"/>
          </p:nvPr>
        </p:nvSpPr>
        <p:spPr>
          <a:xfrm>
            <a:off x="457200" y="2819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76993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           for life…</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30728"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30729"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1295400"/>
            <a:ext cx="8763000" cy="5334000"/>
          </a:xfrm>
        </p:spPr>
        <p:txBody>
          <a:bodyPr/>
          <a:lstStyle/>
          <a:p>
            <a:pPr marL="609600" indent="-609600">
              <a:buFontTx/>
              <a:buNone/>
              <a:defRPr/>
            </a:pPr>
            <a:r>
              <a:rPr lang="en-US" sz="2800" b="1" dirty="0" smtClean="0">
                <a:solidFill>
                  <a:srgbClr val="CC0000"/>
                </a:solidFill>
              </a:rPr>
              <a:t>Estates in Land – Non Possessory Interests</a:t>
            </a:r>
          </a:p>
          <a:p>
            <a:pPr marL="609600" indent="-609600">
              <a:lnSpc>
                <a:spcPct val="80000"/>
              </a:lnSpc>
              <a:buFontTx/>
              <a:buNone/>
              <a:defRPr/>
            </a:pPr>
            <a:r>
              <a:rPr lang="en-US" sz="1000" b="1" i="1" dirty="0" smtClean="0"/>
              <a:t>	</a:t>
            </a:r>
          </a:p>
          <a:p>
            <a:pPr marL="609600" indent="-609600">
              <a:lnSpc>
                <a:spcPct val="80000"/>
              </a:lnSpc>
              <a:buFontTx/>
              <a:buNone/>
              <a:defRPr/>
            </a:pPr>
            <a:r>
              <a:rPr lang="en-US" sz="2400" b="1" i="1" dirty="0" smtClean="0">
                <a:solidFill>
                  <a:schemeClr val="accent2"/>
                </a:solidFill>
              </a:rPr>
              <a:t>	</a:t>
            </a:r>
            <a:r>
              <a:rPr lang="en-US" sz="2200" b="1" i="1" dirty="0" smtClean="0">
                <a:solidFill>
                  <a:srgbClr val="002060"/>
                </a:solidFill>
              </a:rPr>
              <a:t>Until now we have discussed </a:t>
            </a:r>
            <a:r>
              <a:rPr lang="en-US" sz="2200" b="1" i="1" dirty="0" smtClean="0">
                <a:solidFill>
                  <a:schemeClr val="accent1">
                    <a:lumMod val="25000"/>
                  </a:schemeClr>
                </a:solidFill>
              </a:rPr>
              <a:t>“Possessory Interests”</a:t>
            </a:r>
            <a:r>
              <a:rPr lang="en-US" sz="2200" b="1" i="1" dirty="0" smtClean="0">
                <a:solidFill>
                  <a:srgbClr val="002060"/>
                </a:solidFill>
              </a:rPr>
              <a:t>,</a:t>
            </a:r>
          </a:p>
          <a:p>
            <a:pPr marL="609600" indent="-609600">
              <a:lnSpc>
                <a:spcPct val="80000"/>
              </a:lnSpc>
              <a:buFontTx/>
              <a:buNone/>
              <a:defRPr/>
            </a:pPr>
            <a:r>
              <a:rPr lang="en-US" sz="2200" b="1" i="1" dirty="0" smtClean="0">
                <a:solidFill>
                  <a:srgbClr val="002060"/>
                </a:solidFill>
              </a:rPr>
              <a:t>	meaning interests in real property</a:t>
            </a:r>
          </a:p>
          <a:p>
            <a:pPr marL="609600" indent="-609600">
              <a:lnSpc>
                <a:spcPct val="80000"/>
              </a:lnSpc>
              <a:buFontTx/>
              <a:buNone/>
              <a:defRPr/>
            </a:pPr>
            <a:r>
              <a:rPr lang="en-US" sz="2200" b="1" i="1" dirty="0" smtClean="0">
                <a:solidFill>
                  <a:srgbClr val="002060"/>
                </a:solidFill>
              </a:rPr>
              <a:t>	that either ARE, or WILL BE (pre-vested interests)</a:t>
            </a:r>
          </a:p>
          <a:p>
            <a:pPr marL="609600" indent="-609600">
              <a:lnSpc>
                <a:spcPct val="80000"/>
              </a:lnSpc>
              <a:buFontTx/>
              <a:buNone/>
              <a:defRPr/>
            </a:pPr>
            <a:r>
              <a:rPr lang="en-US" sz="2200" b="1" i="1" dirty="0" smtClean="0">
                <a:solidFill>
                  <a:srgbClr val="002060"/>
                </a:solidFill>
              </a:rPr>
              <a:t>	</a:t>
            </a:r>
            <a:r>
              <a:rPr lang="en-US" sz="2200" b="1" i="1" dirty="0" smtClean="0">
                <a:solidFill>
                  <a:schemeClr val="accent5">
                    <a:lumMod val="25000"/>
                  </a:schemeClr>
                </a:solidFill>
              </a:rPr>
              <a:t>POSSESSED </a:t>
            </a:r>
            <a:r>
              <a:rPr lang="en-US" sz="2200" b="1" i="1" dirty="0" smtClean="0">
                <a:solidFill>
                  <a:srgbClr val="002060"/>
                </a:solidFill>
              </a:rPr>
              <a:t>by the holder of the property.</a:t>
            </a: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r>
              <a:rPr lang="en-US" sz="2200" b="1" i="1" dirty="0" smtClean="0">
                <a:solidFill>
                  <a:schemeClr val="accent2"/>
                </a:solidFill>
              </a:rPr>
              <a:t>	</a:t>
            </a:r>
            <a:r>
              <a:rPr lang="en-US" sz="2200" b="1" i="1" dirty="0" smtClean="0">
                <a:solidFill>
                  <a:srgbClr val="002060"/>
                </a:solidFill>
              </a:rPr>
              <a:t>Just as there are possessory interests in real property</a:t>
            </a:r>
          </a:p>
          <a:p>
            <a:pPr marL="609600" indent="-609600">
              <a:lnSpc>
                <a:spcPct val="80000"/>
              </a:lnSpc>
              <a:buFontTx/>
              <a:buNone/>
              <a:defRPr/>
            </a:pPr>
            <a:r>
              <a:rPr lang="en-US" sz="2200" b="1" i="1" dirty="0" smtClean="0">
                <a:solidFill>
                  <a:srgbClr val="002060"/>
                </a:solidFill>
              </a:rPr>
              <a:t>	where possession is not effectuated yet</a:t>
            </a:r>
          </a:p>
          <a:p>
            <a:pPr marL="609600" indent="-609600">
              <a:lnSpc>
                <a:spcPct val="80000"/>
              </a:lnSpc>
              <a:buFontTx/>
              <a:buNone/>
              <a:defRPr/>
            </a:pPr>
            <a:r>
              <a:rPr lang="en-US" sz="2200" b="1" i="1" dirty="0" smtClean="0">
                <a:solidFill>
                  <a:srgbClr val="002060"/>
                </a:solidFill>
              </a:rPr>
              <a:t>	because of time or condition, </a:t>
            </a:r>
          </a:p>
          <a:p>
            <a:pPr marL="609600" indent="-609600">
              <a:lnSpc>
                <a:spcPct val="80000"/>
              </a:lnSpc>
              <a:buFontTx/>
              <a:buNone/>
              <a:defRPr/>
            </a:pPr>
            <a:r>
              <a:rPr lang="en-US" sz="2200" b="1" i="1" dirty="0" smtClean="0">
                <a:solidFill>
                  <a:srgbClr val="002060"/>
                </a:solidFill>
              </a:rPr>
              <a:t>	the law also recognizes interests in real property</a:t>
            </a:r>
          </a:p>
          <a:p>
            <a:pPr marL="609600" indent="-609600">
              <a:lnSpc>
                <a:spcPct val="80000"/>
              </a:lnSpc>
              <a:buFontTx/>
              <a:buNone/>
              <a:defRPr/>
            </a:pPr>
            <a:r>
              <a:rPr lang="en-US" sz="2200" b="1" i="1" dirty="0" smtClean="0">
                <a:solidFill>
                  <a:srgbClr val="002060"/>
                </a:solidFill>
              </a:rPr>
              <a:t>	where the holder of such interest </a:t>
            </a:r>
          </a:p>
          <a:p>
            <a:pPr marL="609600" indent="-609600">
              <a:lnSpc>
                <a:spcPct val="80000"/>
              </a:lnSpc>
              <a:buFontTx/>
              <a:buNone/>
              <a:defRPr/>
            </a:pPr>
            <a:r>
              <a:rPr lang="en-US" sz="2200" b="1" i="1" dirty="0" smtClean="0">
                <a:solidFill>
                  <a:srgbClr val="002060"/>
                </a:solidFill>
              </a:rPr>
              <a:t>	does </a:t>
            </a:r>
            <a:r>
              <a:rPr lang="en-US" sz="2200" b="1" i="1" dirty="0" smtClean="0">
                <a:solidFill>
                  <a:schemeClr val="accent5">
                    <a:lumMod val="25000"/>
                  </a:schemeClr>
                </a:solidFill>
              </a:rPr>
              <a:t>NOT EVER </a:t>
            </a:r>
            <a:r>
              <a:rPr lang="en-US" sz="2200" b="1" i="1" dirty="0" smtClean="0">
                <a:solidFill>
                  <a:srgbClr val="002060"/>
                </a:solidFill>
              </a:rPr>
              <a:t>actually </a:t>
            </a:r>
            <a:r>
              <a:rPr lang="en-US" sz="2200" b="1" i="1" dirty="0" smtClean="0">
                <a:solidFill>
                  <a:schemeClr val="accent5">
                    <a:lumMod val="25000"/>
                  </a:schemeClr>
                </a:solidFill>
              </a:rPr>
              <a:t>POSSESS</a:t>
            </a:r>
            <a:r>
              <a:rPr lang="en-US" sz="2200" b="1" i="1" dirty="0" smtClean="0">
                <a:solidFill>
                  <a:srgbClr val="002060"/>
                </a:solidFill>
              </a:rPr>
              <a:t> the property.</a:t>
            </a: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r>
              <a:rPr lang="en-US" sz="2200" b="1" i="1" dirty="0" smtClean="0">
                <a:solidFill>
                  <a:schemeClr val="accent2"/>
                </a:solidFill>
              </a:rPr>
              <a:t>     </a:t>
            </a:r>
            <a:r>
              <a:rPr lang="en-US" sz="2200" b="1" i="1" dirty="0" smtClean="0"/>
              <a:t>Such are interests are deemed</a:t>
            </a:r>
            <a:r>
              <a:rPr lang="en-US" sz="2200" b="1" i="1" dirty="0" smtClean="0">
                <a:solidFill>
                  <a:schemeClr val="accent2"/>
                </a:solidFill>
              </a:rPr>
              <a:t> </a:t>
            </a:r>
            <a:r>
              <a:rPr lang="en-US" sz="2200" b="1" i="1" dirty="0" smtClean="0">
                <a:solidFill>
                  <a:srgbClr val="C00000"/>
                </a:solidFill>
              </a:rPr>
              <a:t>“Non - Possessory Interests” </a:t>
            </a:r>
          </a:p>
          <a:p>
            <a:pPr marL="609600" indent="-609600">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2" end="2"/>
                                            </p:txEl>
                                          </p:spTgt>
                                        </p:tgtEl>
                                        <p:attrNameLst>
                                          <p:attrName>style.visibility</p:attrName>
                                        </p:attrNameLst>
                                      </p:cBhvr>
                                      <p:to>
                                        <p:strVal val="visible"/>
                                      </p:to>
                                    </p:set>
                                    <p:anim calcmode="lin" valueType="num">
                                      <p:cBhvr additive="base">
                                        <p:cTn id="19"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3" end="3"/>
                                            </p:txEl>
                                          </p:spTgt>
                                        </p:tgtEl>
                                        <p:attrNameLst>
                                          <p:attrName>style.visibility</p:attrName>
                                        </p:attrNameLst>
                                      </p:cBhvr>
                                      <p:to>
                                        <p:strVal val="visible"/>
                                      </p:to>
                                    </p:set>
                                    <p:anim calcmode="lin" valueType="num">
                                      <p:cBhvr additive="base">
                                        <p:cTn id="25"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4" end="4"/>
                                            </p:txEl>
                                          </p:spTgt>
                                        </p:tgtEl>
                                        <p:attrNameLst>
                                          <p:attrName>style.visibility</p:attrName>
                                        </p:attrNameLst>
                                      </p:cBhvr>
                                      <p:to>
                                        <p:strVal val="visible"/>
                                      </p:to>
                                    </p:set>
                                    <p:anim calcmode="lin" valueType="num">
                                      <p:cBhvr additive="base">
                                        <p:cTn id="31"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5" end="5"/>
                                            </p:txEl>
                                          </p:spTgt>
                                        </p:tgtEl>
                                        <p:attrNameLst>
                                          <p:attrName>style.visibility</p:attrName>
                                        </p:attrNameLst>
                                      </p:cBhvr>
                                      <p:to>
                                        <p:strVal val="visible"/>
                                      </p:to>
                                    </p:set>
                                    <p:anim calcmode="lin" valueType="num">
                                      <p:cBhvr additive="base">
                                        <p:cTn id="37" dur="500" fill="hold"/>
                                        <p:tgtEl>
                                          <p:spTgt spid="28160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8" end="8"/>
                                            </p:txEl>
                                          </p:spTgt>
                                        </p:tgtEl>
                                        <p:attrNameLst>
                                          <p:attrName>style.visibility</p:attrName>
                                        </p:attrNameLst>
                                      </p:cBhvr>
                                      <p:to>
                                        <p:strVal val="visible"/>
                                      </p:to>
                                    </p:set>
                                    <p:anim calcmode="lin" valueType="num">
                                      <p:cBhvr additive="base">
                                        <p:cTn id="43"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9" end="9"/>
                                            </p:txEl>
                                          </p:spTgt>
                                        </p:tgtEl>
                                        <p:attrNameLst>
                                          <p:attrName>style.visibility</p:attrName>
                                        </p:attrNameLst>
                                      </p:cBhvr>
                                      <p:to>
                                        <p:strVal val="visible"/>
                                      </p:to>
                                    </p:set>
                                    <p:anim calcmode="lin" valueType="num">
                                      <p:cBhvr additive="base">
                                        <p:cTn id="49" dur="500" fill="hold"/>
                                        <p:tgtEl>
                                          <p:spTgt spid="28160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0" end="10"/>
                                            </p:txEl>
                                          </p:spTgt>
                                        </p:tgtEl>
                                        <p:attrNameLst>
                                          <p:attrName>style.visibility</p:attrName>
                                        </p:attrNameLst>
                                      </p:cBhvr>
                                      <p:to>
                                        <p:strVal val="visible"/>
                                      </p:to>
                                    </p:set>
                                    <p:anim calcmode="lin" valueType="num">
                                      <p:cBhvr additive="base">
                                        <p:cTn id="55" dur="500" fill="hold"/>
                                        <p:tgtEl>
                                          <p:spTgt spid="281606">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1" end="11"/>
                                            </p:txEl>
                                          </p:spTgt>
                                        </p:tgtEl>
                                        <p:attrNameLst>
                                          <p:attrName>style.visibility</p:attrName>
                                        </p:attrNameLst>
                                      </p:cBhvr>
                                      <p:to>
                                        <p:strVal val="visible"/>
                                      </p:to>
                                    </p:set>
                                    <p:anim calcmode="lin" valueType="num">
                                      <p:cBhvr additive="base">
                                        <p:cTn id="61"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2" end="12"/>
                                            </p:txEl>
                                          </p:spTgt>
                                        </p:tgtEl>
                                        <p:attrNameLst>
                                          <p:attrName>style.visibility</p:attrName>
                                        </p:attrNameLst>
                                      </p:cBhvr>
                                      <p:to>
                                        <p:strVal val="visible"/>
                                      </p:to>
                                    </p:set>
                                    <p:anim calcmode="lin" valueType="num">
                                      <p:cBhvr additive="base">
                                        <p:cTn id="67"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3" end="13"/>
                                            </p:txEl>
                                          </p:spTgt>
                                        </p:tgtEl>
                                        <p:attrNameLst>
                                          <p:attrName>style.visibility</p:attrName>
                                        </p:attrNameLst>
                                      </p:cBhvr>
                                      <p:to>
                                        <p:strVal val="visible"/>
                                      </p:to>
                                    </p:set>
                                    <p:anim calcmode="lin" valueType="num">
                                      <p:cBhvr additive="base">
                                        <p:cTn id="73"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9"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371600"/>
            <a:ext cx="8610600" cy="5257800"/>
          </a:xfrm>
        </p:spPr>
        <p:txBody>
          <a:bodyPr/>
          <a:lstStyle/>
          <a:p>
            <a:pPr marL="609600" indent="-609600">
              <a:lnSpc>
                <a:spcPct val="90000"/>
              </a:lnSpc>
              <a:buFontTx/>
              <a:buNone/>
              <a:defRPr/>
            </a:pPr>
            <a:r>
              <a:rPr lang="en-US" sz="2800" b="1" dirty="0" smtClean="0">
                <a:solidFill>
                  <a:srgbClr val="CC0000"/>
                </a:solidFill>
              </a:rPr>
              <a:t>Estates in Land – Non Possessory Interests</a:t>
            </a:r>
          </a:p>
          <a:p>
            <a:pPr marL="609600" indent="-609600">
              <a:lnSpc>
                <a:spcPct val="90000"/>
              </a:lnSpc>
              <a:buFontTx/>
              <a:buNone/>
              <a:defRPr/>
            </a:pPr>
            <a:endParaRPr lang="en-US" sz="600" b="1" dirty="0" smtClean="0">
              <a:solidFill>
                <a:schemeClr val="accent1">
                  <a:lumMod val="50000"/>
                </a:schemeClr>
              </a:solidFill>
            </a:endParaRPr>
          </a:p>
          <a:p>
            <a:pPr marL="609600" indent="-609600">
              <a:lnSpc>
                <a:spcPct val="90000"/>
              </a:lnSpc>
              <a:buFontTx/>
              <a:buNone/>
              <a:defRPr/>
            </a:pPr>
            <a:r>
              <a:rPr lang="en-US" sz="4400" b="1" dirty="0" smtClean="0">
                <a:solidFill>
                  <a:schemeClr val="accent1">
                    <a:lumMod val="50000"/>
                  </a:schemeClr>
                </a:solidFill>
              </a:rPr>
              <a:t>Non </a:t>
            </a:r>
            <a:r>
              <a:rPr lang="en-US" sz="4400" b="1" dirty="0">
                <a:solidFill>
                  <a:schemeClr val="accent1">
                    <a:lumMod val="50000"/>
                  </a:schemeClr>
                </a:solidFill>
              </a:rPr>
              <a:t>Possessory Interests</a:t>
            </a:r>
            <a:r>
              <a:rPr lang="en-US" b="1" i="1" dirty="0">
                <a:solidFill>
                  <a:schemeClr val="accent1">
                    <a:lumMod val="50000"/>
                  </a:schemeClr>
                </a:solidFill>
              </a:rPr>
              <a:t> </a:t>
            </a:r>
          </a:p>
          <a:p>
            <a:pPr marL="609600" indent="-609600">
              <a:lnSpc>
                <a:spcPct val="90000"/>
              </a:lnSpc>
              <a:defRPr/>
            </a:pPr>
            <a:r>
              <a:rPr lang="en-US" sz="4400" b="1" dirty="0" smtClean="0">
                <a:solidFill>
                  <a:srgbClr val="002060"/>
                </a:solidFill>
              </a:rPr>
              <a:t>Easements</a:t>
            </a:r>
            <a:endParaRPr lang="en-US" sz="4400" b="1" dirty="0">
              <a:solidFill>
                <a:srgbClr val="002060"/>
              </a:solidFill>
            </a:endParaRPr>
          </a:p>
          <a:p>
            <a:pPr marL="609600" indent="-609600">
              <a:lnSpc>
                <a:spcPct val="90000"/>
              </a:lnSpc>
              <a:defRPr/>
            </a:pPr>
            <a:r>
              <a:rPr lang="en-US" sz="4400" b="1" dirty="0">
                <a:solidFill>
                  <a:srgbClr val="002060"/>
                </a:solidFill>
              </a:rPr>
              <a:t>Profits</a:t>
            </a:r>
          </a:p>
          <a:p>
            <a:pPr marL="609600" indent="-609600">
              <a:lnSpc>
                <a:spcPct val="90000"/>
              </a:lnSpc>
              <a:defRPr/>
            </a:pPr>
            <a:r>
              <a:rPr lang="en-US" sz="4400" b="1" dirty="0">
                <a:solidFill>
                  <a:srgbClr val="002060"/>
                </a:solidFill>
              </a:rPr>
              <a:t>Covenants</a:t>
            </a:r>
          </a:p>
          <a:p>
            <a:pPr marL="609600" indent="-609600">
              <a:lnSpc>
                <a:spcPct val="90000"/>
              </a:lnSpc>
              <a:defRPr/>
            </a:pPr>
            <a:r>
              <a:rPr lang="en-US" sz="4400" b="1" dirty="0">
                <a:solidFill>
                  <a:srgbClr val="002060"/>
                </a:solidFill>
              </a:rPr>
              <a:t>Servitudes</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2" end="2"/>
                                            </p:txEl>
                                          </p:spTgt>
                                        </p:tgtEl>
                                        <p:attrNameLst>
                                          <p:attrName>style.visibility</p:attrName>
                                        </p:attrNameLst>
                                      </p:cBhvr>
                                      <p:to>
                                        <p:strVal val="visible"/>
                                      </p:to>
                                    </p:set>
                                    <p:anim calcmode="lin" valueType="num">
                                      <p:cBhvr additive="base">
                                        <p:cTn id="13"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3" end="3"/>
                                            </p:txEl>
                                          </p:spTgt>
                                        </p:tgtEl>
                                        <p:attrNameLst>
                                          <p:attrName>style.visibility</p:attrName>
                                        </p:attrNameLst>
                                      </p:cBhvr>
                                      <p:to>
                                        <p:strVal val="visible"/>
                                      </p:to>
                                    </p:set>
                                    <p:anim calcmode="lin" valueType="num">
                                      <p:cBhvr additive="base">
                                        <p:cTn id="19" dur="500" fill="hold"/>
                                        <p:tgtEl>
                                          <p:spTgt spid="29594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4" end="4"/>
                                            </p:txEl>
                                          </p:spTgt>
                                        </p:tgtEl>
                                        <p:attrNameLst>
                                          <p:attrName>style.visibility</p:attrName>
                                        </p:attrNameLst>
                                      </p:cBhvr>
                                      <p:to>
                                        <p:strVal val="visible"/>
                                      </p:to>
                                    </p:set>
                                    <p:anim calcmode="lin" valueType="num">
                                      <p:cBhvr additive="base">
                                        <p:cTn id="25" dur="500" fill="hold"/>
                                        <p:tgtEl>
                                          <p:spTgt spid="29594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0">
                                            <p:txEl>
                                              <p:pRg st="5" end="5"/>
                                            </p:txEl>
                                          </p:spTgt>
                                        </p:tgtEl>
                                        <p:attrNameLst>
                                          <p:attrName>style.visibility</p:attrName>
                                        </p:attrNameLst>
                                      </p:cBhvr>
                                      <p:to>
                                        <p:strVal val="visible"/>
                                      </p:to>
                                    </p:set>
                                    <p:anim calcmode="lin" valueType="num">
                                      <p:cBhvr additive="base">
                                        <p:cTn id="31" dur="500" fill="hold"/>
                                        <p:tgtEl>
                                          <p:spTgt spid="29594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40">
                                            <p:txEl>
                                              <p:pRg st="6" end="6"/>
                                            </p:txEl>
                                          </p:spTgt>
                                        </p:tgtEl>
                                        <p:attrNameLst>
                                          <p:attrName>style.visibility</p:attrName>
                                        </p:attrNameLst>
                                      </p:cBhvr>
                                      <p:to>
                                        <p:strVal val="visible"/>
                                      </p:to>
                                    </p:set>
                                    <p:anim calcmode="lin" valueType="num">
                                      <p:cBhvr additive="base">
                                        <p:cTn id="37" dur="500" fill="hold"/>
                                        <p:tgtEl>
                                          <p:spTgt spid="29594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ctrTitle"/>
          </p:nvPr>
        </p:nvSpPr>
        <p:spPr>
          <a:xfrm>
            <a:off x="457200" y="1219200"/>
            <a:ext cx="7772400" cy="762000"/>
          </a:xfrm>
        </p:spPr>
        <p:txBody>
          <a:bodyPr/>
          <a:lstStyle/>
          <a:p>
            <a:pPr marL="342900" indent="-342900">
              <a:lnSpc>
                <a:spcPct val="80000"/>
              </a:lnSpc>
              <a:spcBef>
                <a:spcPct val="20000"/>
              </a:spcBef>
            </a:pPr>
            <a:r>
              <a:rPr lang="en-US" sz="4800" b="1" smtClean="0">
                <a:solidFill>
                  <a:srgbClr val="CC0000"/>
                </a:solidFill>
              </a:rPr>
              <a:t>Future Interests</a:t>
            </a:r>
          </a:p>
        </p:txBody>
      </p:sp>
      <p:pic>
        <p:nvPicPr>
          <p:cNvPr id="33796" name="Picture 7" descr="33004-2"/>
          <p:cNvPicPr>
            <a:picLocks noChangeAspect="1" noChangeArrowheads="1"/>
          </p:cNvPicPr>
          <p:nvPr/>
        </p:nvPicPr>
        <p:blipFill>
          <a:blip r:embed="rId3" cstate="print"/>
          <a:srcRect/>
          <a:stretch>
            <a:fillRect/>
          </a:stretch>
        </p:blipFill>
        <p:spPr bwMode="auto">
          <a:xfrm>
            <a:off x="1600200" y="2057400"/>
            <a:ext cx="5715000" cy="4476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lnSpc>
                <a:spcPct val="95000"/>
              </a:lnSpc>
              <a:spcBef>
                <a:spcPct val="20000"/>
              </a:spcBef>
            </a:pPr>
            <a:r>
              <a:rPr lang="en-US" sz="3200" b="1">
                <a:solidFill>
                  <a:srgbClr val="CC0000"/>
                </a:solidFill>
              </a:rPr>
              <a:t>Future Interests - Estates in Time</a:t>
            </a:r>
          </a:p>
          <a:p>
            <a:pPr marL="342900" indent="-342900">
              <a:lnSpc>
                <a:spcPct val="95000"/>
              </a:lnSpc>
              <a:spcBef>
                <a:spcPct val="20000"/>
              </a:spcBef>
            </a:pPr>
            <a:endParaRPr lang="en-US" sz="2400">
              <a:solidFill>
                <a:srgbClr val="0033CC"/>
              </a:solidFill>
            </a:endParaRPr>
          </a:p>
          <a:p>
            <a:pPr marL="342900" indent="-342900">
              <a:lnSpc>
                <a:spcPct val="95000"/>
              </a:lnSpc>
              <a:spcBef>
                <a:spcPct val="20000"/>
              </a:spcBef>
            </a:pPr>
            <a:r>
              <a:rPr lang="en-US" sz="2400">
                <a:solidFill>
                  <a:schemeClr val="hlink"/>
                </a:solidFill>
              </a:rPr>
              <a:t>	- </a:t>
            </a:r>
            <a:r>
              <a:rPr lang="en-US" sz="2400" b="1">
                <a:solidFill>
                  <a:schemeClr val="hlink"/>
                </a:solidFill>
              </a:rPr>
              <a:t>Life Estates</a:t>
            </a:r>
          </a:p>
          <a:p>
            <a:pPr marL="342900" indent="-342900">
              <a:lnSpc>
                <a:spcPct val="95000"/>
              </a:lnSpc>
              <a:spcBef>
                <a:spcPct val="20000"/>
              </a:spcBef>
            </a:pPr>
            <a:r>
              <a:rPr lang="en-US" sz="2400" b="1">
                <a:solidFill>
                  <a:srgbClr val="0033CC"/>
                </a:solidFill>
              </a:rPr>
              <a:t>		The remainder is the estate in time.</a:t>
            </a:r>
          </a:p>
          <a:p>
            <a:pPr marL="342900" indent="-342900">
              <a:lnSpc>
                <a:spcPct val="95000"/>
              </a:lnSpc>
              <a:spcBef>
                <a:spcPct val="20000"/>
              </a:spcBef>
            </a:pPr>
            <a:r>
              <a:rPr lang="en-US" sz="1600" b="1">
                <a:solidFill>
                  <a:schemeClr val="hlink"/>
                </a:solidFill>
              </a:rPr>
              <a:t>	</a:t>
            </a:r>
            <a:r>
              <a:rPr lang="en-US" sz="2400" b="1">
                <a:solidFill>
                  <a:schemeClr val="hlink"/>
                </a:solidFill>
              </a:rPr>
              <a:t>- Possibility of Reverters</a:t>
            </a:r>
          </a:p>
          <a:p>
            <a:pPr marL="342900" indent="-342900">
              <a:lnSpc>
                <a:spcPct val="95000"/>
              </a:lnSpc>
              <a:spcBef>
                <a:spcPct val="20000"/>
              </a:spcBef>
            </a:pPr>
            <a:r>
              <a:rPr lang="en-US" sz="2400" b="1">
                <a:solidFill>
                  <a:srgbClr val="0033CC"/>
                </a:solidFill>
              </a:rPr>
              <a:t>		The reversion is the estate in time.</a:t>
            </a:r>
          </a:p>
          <a:p>
            <a:pPr marL="342900" indent="-342900">
              <a:lnSpc>
                <a:spcPct val="95000"/>
              </a:lnSpc>
              <a:spcBef>
                <a:spcPct val="20000"/>
              </a:spcBef>
            </a:pPr>
            <a:r>
              <a:rPr lang="en-US" sz="2400" b="1">
                <a:solidFill>
                  <a:schemeClr val="hlink"/>
                </a:solidFill>
              </a:rPr>
              <a:t>	- Rights of Re-Entry</a:t>
            </a:r>
          </a:p>
          <a:p>
            <a:pPr marL="342900" indent="-342900">
              <a:lnSpc>
                <a:spcPct val="95000"/>
              </a:lnSpc>
              <a:spcBef>
                <a:spcPct val="20000"/>
              </a:spcBef>
            </a:pPr>
            <a:r>
              <a:rPr lang="en-US" sz="2400" b="1">
                <a:solidFill>
                  <a:srgbClr val="0033CC"/>
                </a:solidFill>
              </a:rPr>
              <a:t>		The right of re-entry is the estate in time.</a:t>
            </a:r>
          </a:p>
          <a:p>
            <a:pPr marL="342900" indent="-342900">
              <a:lnSpc>
                <a:spcPct val="95000"/>
              </a:lnSpc>
              <a:spcBef>
                <a:spcPct val="20000"/>
              </a:spcBef>
            </a:pPr>
            <a:r>
              <a:rPr lang="en-US" sz="2400" b="1">
                <a:solidFill>
                  <a:srgbClr val="0033CC"/>
                </a:solidFill>
              </a:rPr>
              <a:t>	</a:t>
            </a:r>
            <a:endParaRPr lang="en-US" sz="2400">
              <a:solidFill>
                <a:srgbClr val="0033CC"/>
              </a:solidFill>
            </a:endParaRPr>
          </a:p>
        </p:txBody>
      </p:sp>
      <p:sp>
        <p:nvSpPr>
          <p:cNvPr id="4" name="Slide Number Placeholder 3"/>
          <p:cNvSpPr>
            <a:spLocks noGrp="1"/>
          </p:cNvSpPr>
          <p:nvPr>
            <p:ph type="sldNum" sz="quarter" idx="12"/>
          </p:nvPr>
        </p:nvSpPr>
        <p:spPr/>
        <p:txBody>
          <a:bodyPr/>
          <a:lstStyle/>
          <a:p>
            <a:pPr>
              <a:defRPr/>
            </a:pPr>
            <a:fld id="{3B43468E-3EAB-416B-BB27-955F49EF80B3}"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3"/>
          <p:cNvSpPr>
            <a:spLocks noChangeArrowheads="1"/>
          </p:cNvSpPr>
          <p:nvPr/>
        </p:nvSpPr>
        <p:spPr bwMode="auto">
          <a:xfrm>
            <a:off x="304800" y="1371600"/>
            <a:ext cx="8382000" cy="5257800"/>
          </a:xfrm>
          <a:prstGeom prst="rect">
            <a:avLst/>
          </a:prstGeom>
          <a:noFill/>
          <a:ln w="9525">
            <a:noFill/>
            <a:miter lim="800000"/>
            <a:headEnd/>
            <a:tailEnd/>
          </a:ln>
        </p:spPr>
        <p:txBody>
          <a:bodyPr/>
          <a:lstStyle/>
          <a:p>
            <a:pPr marL="609600" indent="-609600">
              <a:spcBef>
                <a:spcPct val="20000"/>
              </a:spcBef>
            </a:pPr>
            <a:r>
              <a:rPr lang="en-US" sz="2800" b="1">
                <a:solidFill>
                  <a:srgbClr val="C00000"/>
                </a:solidFill>
              </a:rPr>
              <a:t>Future Interests – Estates in Time</a:t>
            </a:r>
          </a:p>
          <a:p>
            <a:pPr marL="609600" indent="-609600">
              <a:spcBef>
                <a:spcPct val="20000"/>
              </a:spcBef>
            </a:pPr>
            <a:endParaRPr lang="en-US" sz="600" b="1">
              <a:solidFill>
                <a:srgbClr val="FF0000"/>
              </a:solidFill>
            </a:endParaRPr>
          </a:p>
          <a:p>
            <a:pPr marL="609600" indent="-609600">
              <a:spcBef>
                <a:spcPct val="20000"/>
              </a:spcBef>
              <a:buFontTx/>
              <a:buChar char="•"/>
            </a:pPr>
            <a:r>
              <a:rPr lang="en-US" sz="2000" b="1">
                <a:solidFill>
                  <a:srgbClr val="0033CC"/>
                </a:solidFill>
              </a:rPr>
              <a:t>Like all property, interests in land are a collection of rights</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0033CC"/>
                </a:solidFill>
              </a:rPr>
              <a:t>Interests in Land need to be seen through the prism of:</a:t>
            </a:r>
          </a:p>
          <a:p>
            <a:pPr marL="990600" lvl="1" indent="-533400">
              <a:spcBef>
                <a:spcPct val="20000"/>
              </a:spcBef>
              <a:buFontTx/>
              <a:buChar char="–"/>
            </a:pPr>
            <a:r>
              <a:rPr lang="en-US" b="1" i="1">
                <a:solidFill>
                  <a:srgbClr val="CC0000"/>
                </a:solidFill>
              </a:rPr>
              <a:t>Possession</a:t>
            </a:r>
          </a:p>
          <a:p>
            <a:pPr marL="990600" lvl="1" indent="-533400">
              <a:spcBef>
                <a:spcPct val="20000"/>
              </a:spcBef>
              <a:buFontTx/>
              <a:buChar char="–"/>
            </a:pPr>
            <a:r>
              <a:rPr lang="en-US" b="1" i="1">
                <a:solidFill>
                  <a:srgbClr val="CC0000"/>
                </a:solidFill>
              </a:rPr>
              <a:t>Time</a:t>
            </a:r>
          </a:p>
          <a:p>
            <a:pPr marL="609600" indent="-609600">
              <a:spcBef>
                <a:spcPct val="20000"/>
              </a:spcBef>
            </a:pPr>
            <a:r>
              <a:rPr lang="en-US" sz="2000" b="1">
                <a:solidFill>
                  <a:srgbClr val="0033CC"/>
                </a:solidFill>
              </a:rPr>
              <a:t>	</a:t>
            </a:r>
            <a:r>
              <a:rPr lang="en-US" sz="2000" b="1" i="1">
                <a:solidFill>
                  <a:schemeClr val="hlink"/>
                </a:solidFill>
              </a:rPr>
              <a:t>Two Major Questions</a:t>
            </a:r>
          </a:p>
          <a:p>
            <a:pPr marL="609600" indent="-609600">
              <a:spcBef>
                <a:spcPct val="20000"/>
              </a:spcBef>
            </a:pPr>
            <a:endParaRPr lang="en-US" sz="600" b="1" i="1">
              <a:solidFill>
                <a:schemeClr val="hlink"/>
              </a:solidFill>
            </a:endParaRPr>
          </a:p>
          <a:p>
            <a:pPr marL="609600" indent="-609600">
              <a:spcBef>
                <a:spcPct val="20000"/>
              </a:spcBef>
              <a:buFontTx/>
              <a:buChar char="•"/>
            </a:pPr>
            <a:r>
              <a:rPr lang="en-US" sz="2000" b="1">
                <a:solidFill>
                  <a:srgbClr val="CC0000"/>
                </a:solidFill>
              </a:rPr>
              <a:t>Possession</a:t>
            </a:r>
            <a:r>
              <a:rPr lang="en-US" sz="2000" b="1">
                <a:solidFill>
                  <a:srgbClr val="0033CC"/>
                </a:solidFill>
              </a:rPr>
              <a:t> – Does the interest allow possession of the realty?</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CC0000"/>
                </a:solidFill>
              </a:rPr>
              <a:t>Time</a:t>
            </a:r>
            <a:r>
              <a:rPr lang="en-US" sz="2000" b="1">
                <a:solidFill>
                  <a:srgbClr val="0033CC"/>
                </a:solidFill>
              </a:rPr>
              <a:t> – What time will the interest in the property be executed?</a:t>
            </a:r>
          </a:p>
          <a:p>
            <a:pPr marL="609600" indent="-609600">
              <a:spcBef>
                <a:spcPct val="20000"/>
              </a:spcBef>
            </a:pPr>
            <a:endParaRPr lang="en-US" sz="2000" b="1">
              <a:solidFill>
                <a:srgbClr val="0033CC"/>
              </a:solidFill>
            </a:endParaRPr>
          </a:p>
          <a:p>
            <a:pPr marL="609600" indent="-609600">
              <a:spcBef>
                <a:spcPct val="20000"/>
              </a:spcBef>
            </a:pPr>
            <a:r>
              <a:rPr lang="en-US" sz="3200" b="1">
                <a:solidFill>
                  <a:srgbClr val="002060"/>
                </a:solidFill>
              </a:rPr>
              <a:t>    This time factor is the critical question </a:t>
            </a:r>
          </a:p>
          <a:p>
            <a:pPr marL="609600" indent="-609600">
              <a:spcBef>
                <a:spcPct val="20000"/>
              </a:spcBef>
            </a:pPr>
            <a:r>
              <a:rPr lang="en-US" sz="3200" b="1">
                <a:solidFill>
                  <a:srgbClr val="002060"/>
                </a:solidFill>
              </a:rPr>
              <a:t>      when dealing with “Future Interests”</a:t>
            </a:r>
            <a:endParaRPr lang="en-US" sz="3200" b="1" i="1">
              <a:solidFill>
                <a:srgbClr val="CC0000"/>
              </a:solidFill>
            </a:endParaRPr>
          </a:p>
          <a:p>
            <a:pPr marL="609600" indent="-609600">
              <a:spcBef>
                <a:spcPct val="20000"/>
              </a:spcBef>
            </a:pPr>
            <a:endParaRPr lang="en-US" sz="900" b="1">
              <a:solidFill>
                <a:srgbClr val="0033CC"/>
              </a:solidFill>
            </a:endParaRPr>
          </a:p>
          <a:p>
            <a:pPr marL="609600" indent="-609600">
              <a:spcBef>
                <a:spcPct val="20000"/>
              </a:spcBef>
            </a:pPr>
            <a:endParaRPr lang="en-US" sz="500" b="1">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685800" y="1295400"/>
            <a:ext cx="8153400" cy="5105400"/>
          </a:xfrm>
        </p:spPr>
        <p:txBody>
          <a:bodyPr/>
          <a:lstStyle/>
          <a:p>
            <a:pPr algn="l" eaLnBrk="1" hangingPunct="1">
              <a:defRPr/>
            </a:pPr>
            <a:r>
              <a:rPr lang="en-US" sz="3200" b="1" dirty="0" smtClean="0">
                <a:solidFill>
                  <a:srgbClr val="CC0000"/>
                </a:solidFill>
                <a:latin typeface="+mn-lt"/>
              </a:rPr>
              <a:t>Future Interests – Estates in Time</a:t>
            </a:r>
            <a:r>
              <a:rPr lang="en-US" sz="5400" b="1" dirty="0" smtClean="0">
                <a:solidFill>
                  <a:srgbClr val="0033CC"/>
                </a:solidFill>
              </a:rPr>
              <a:t/>
            </a:r>
            <a:br>
              <a:rPr lang="en-US" sz="54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400" b="1" dirty="0" smtClean="0">
                <a:solidFill>
                  <a:srgbClr val="0033CC"/>
                </a:solidFill>
                <a:latin typeface="+mn-lt"/>
              </a:rPr>
              <a:t>Remember – We need to think of </a:t>
            </a:r>
            <a:r>
              <a:rPr lang="en-US" sz="2400" b="1" i="1" dirty="0" smtClean="0">
                <a:solidFill>
                  <a:schemeClr val="hlink"/>
                </a:solidFill>
                <a:latin typeface="+mn-lt"/>
              </a:rPr>
              <a:t>possession</a:t>
            </a:r>
            <a:r>
              <a:rPr lang="en-US" sz="2400" b="1" dirty="0" smtClean="0">
                <a:solidFill>
                  <a:srgbClr val="0033CC"/>
                </a:solidFill>
                <a:latin typeface="+mn-lt"/>
              </a:rPr>
              <a:t> &amp; </a:t>
            </a:r>
            <a:r>
              <a:rPr lang="en-US" sz="2400" b="1" i="1" dirty="0" smtClean="0">
                <a:solidFill>
                  <a:schemeClr val="hlink"/>
                </a:solidFill>
                <a:latin typeface="+mn-lt"/>
              </a:rPr>
              <a:t>time</a:t>
            </a:r>
            <a:r>
              <a:rPr lang="en-US" sz="2400" b="1" dirty="0" smtClean="0">
                <a:solidFill>
                  <a:srgbClr val="0033CC"/>
                </a:solidFill>
                <a:latin typeface="+mn-lt"/>
              </a:rPr>
              <a:t/>
            </a:r>
            <a:br>
              <a:rPr lang="en-US" sz="2400" b="1" dirty="0" smtClean="0">
                <a:solidFill>
                  <a:srgbClr val="0033CC"/>
                </a:solidFill>
                <a:latin typeface="+mn-lt"/>
              </a:rPr>
            </a:br>
            <a:r>
              <a:rPr lang="en-US" sz="1200" b="1" dirty="0" smtClean="0">
                <a:solidFill>
                  <a:srgbClr val="0033CC"/>
                </a:solidFill>
                <a:latin typeface="+mn-lt"/>
              </a:rPr>
              <a:t/>
            </a:r>
            <a:br>
              <a:rPr lang="en-US" sz="1200" b="1" dirty="0" smtClean="0">
                <a:solidFill>
                  <a:srgbClr val="0033CC"/>
                </a:solidFill>
                <a:latin typeface="+mn-lt"/>
              </a:rPr>
            </a:br>
            <a:r>
              <a:rPr lang="en-US" sz="2400" b="1" dirty="0" smtClean="0">
                <a:solidFill>
                  <a:schemeClr val="tx1"/>
                </a:solidFill>
                <a:latin typeface="+mn-lt"/>
              </a:rPr>
              <a:t>Black’s Law Dictionary – Definition</a:t>
            </a:r>
            <a:br>
              <a:rPr lang="en-US" sz="2400" b="1" dirty="0" smtClean="0">
                <a:solidFill>
                  <a:schemeClr val="tx1"/>
                </a:solidFill>
                <a:latin typeface="+mn-lt"/>
              </a:rPr>
            </a:br>
            <a:r>
              <a:rPr lang="en-US" sz="1200" b="1" dirty="0" smtClean="0">
                <a:solidFill>
                  <a:srgbClr val="0033CC"/>
                </a:solidFill>
                <a:latin typeface="+mn-lt"/>
              </a:rPr>
              <a:t/>
            </a:r>
            <a:br>
              <a:rPr lang="en-US" sz="1200" b="1" dirty="0" smtClean="0">
                <a:solidFill>
                  <a:srgbClr val="0033CC"/>
                </a:solidFill>
                <a:latin typeface="+mn-lt"/>
              </a:rPr>
            </a:br>
            <a:r>
              <a:rPr lang="en-US" sz="2400" b="1" i="1" dirty="0" smtClean="0">
                <a:solidFill>
                  <a:srgbClr val="C00000"/>
                </a:solidFill>
                <a:latin typeface="+mn-lt"/>
              </a:rPr>
              <a:t>Future Interests:</a:t>
            </a:r>
            <a:r>
              <a:rPr lang="en-US" sz="2400" b="1" dirty="0" smtClean="0">
                <a:solidFill>
                  <a:srgbClr val="0033CC"/>
                </a:solidFill>
                <a:latin typeface="+mn-lt"/>
              </a:rPr>
              <a:t> </a:t>
            </a:r>
            <a:r>
              <a:rPr lang="en-US" sz="2400" b="1" dirty="0" smtClean="0">
                <a:solidFill>
                  <a:schemeClr val="tx1"/>
                </a:solidFill>
                <a:latin typeface="+mn-lt"/>
              </a:rPr>
              <a:t>“Interests in land </a:t>
            </a:r>
            <a:br>
              <a:rPr lang="en-US" sz="2400" b="1" dirty="0" smtClean="0">
                <a:solidFill>
                  <a:schemeClr val="tx1"/>
                </a:solidFill>
                <a:latin typeface="+mn-lt"/>
              </a:rPr>
            </a:br>
            <a:r>
              <a:rPr lang="en-US" sz="2400" b="1" dirty="0" smtClean="0">
                <a:solidFill>
                  <a:schemeClr val="tx1"/>
                </a:solidFill>
                <a:latin typeface="+mn-lt"/>
              </a:rPr>
              <a:t>or other things </a:t>
            </a:r>
            <a:br>
              <a:rPr lang="en-US" sz="2400" b="1" dirty="0" smtClean="0">
                <a:solidFill>
                  <a:schemeClr val="tx1"/>
                </a:solidFill>
                <a:latin typeface="+mn-lt"/>
              </a:rPr>
            </a:br>
            <a:r>
              <a:rPr lang="en-US" sz="2400" b="1" dirty="0" smtClean="0">
                <a:solidFill>
                  <a:schemeClr val="tx1"/>
                </a:solidFill>
                <a:latin typeface="+mn-lt"/>
              </a:rPr>
              <a:t>in which the privilege </a:t>
            </a:r>
            <a:br>
              <a:rPr lang="en-US" sz="2400" b="1" dirty="0" smtClean="0">
                <a:solidFill>
                  <a:schemeClr val="tx1"/>
                </a:solidFill>
                <a:latin typeface="+mn-lt"/>
              </a:rPr>
            </a:br>
            <a:r>
              <a:rPr lang="en-US" sz="2400" b="1" dirty="0" smtClean="0">
                <a:solidFill>
                  <a:schemeClr val="tx1"/>
                </a:solidFill>
                <a:latin typeface="+mn-lt"/>
              </a:rPr>
              <a:t>of possession or of enjoyment   </a:t>
            </a:r>
            <a:br>
              <a:rPr lang="en-US" sz="2400" b="1" dirty="0" smtClean="0">
                <a:solidFill>
                  <a:schemeClr val="tx1"/>
                </a:solidFill>
                <a:latin typeface="+mn-lt"/>
              </a:rPr>
            </a:br>
            <a:r>
              <a:rPr lang="en-US" sz="2400" b="1" dirty="0" smtClean="0">
                <a:solidFill>
                  <a:schemeClr val="tx1"/>
                </a:solidFill>
                <a:latin typeface="+mn-lt"/>
              </a:rPr>
              <a:t>is future or non present.”</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rgbClr val="C00000"/>
                </a:solidFill>
                <a:latin typeface="+mn-lt"/>
              </a:rPr>
              <a:t>The real property rights that are left over </a:t>
            </a:r>
            <a:br>
              <a:rPr lang="en-US" sz="2400" b="1" dirty="0" smtClean="0">
                <a:solidFill>
                  <a:srgbClr val="C00000"/>
                </a:solidFill>
                <a:latin typeface="+mn-lt"/>
              </a:rPr>
            </a:br>
            <a:r>
              <a:rPr lang="en-US" sz="2400" b="1" dirty="0" smtClean="0">
                <a:solidFill>
                  <a:srgbClr val="C00000"/>
                </a:solidFill>
                <a:latin typeface="+mn-lt"/>
              </a:rPr>
              <a:t>from the granting of an interest</a:t>
            </a:r>
          </a:p>
        </p:txBody>
      </p:sp>
      <p:pic>
        <p:nvPicPr>
          <p:cNvPr id="36868" name="Picture 5" descr="http://www.bradfordpublishing.com/images/D1002.gif"/>
          <p:cNvPicPr>
            <a:picLocks noChangeAspect="1" noChangeArrowheads="1"/>
          </p:cNvPicPr>
          <p:nvPr/>
        </p:nvPicPr>
        <p:blipFill>
          <a:blip r:embed="rId3" cstate="print"/>
          <a:srcRect/>
          <a:stretch>
            <a:fillRect/>
          </a:stretch>
        </p:blipFill>
        <p:spPr bwMode="auto">
          <a:xfrm>
            <a:off x="6477000" y="2667000"/>
            <a:ext cx="2160588" cy="27209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685800" y="1295400"/>
            <a:ext cx="8153400" cy="5105400"/>
          </a:xfrm>
        </p:spPr>
        <p:txBody>
          <a:bodyPr/>
          <a:lstStyle/>
          <a:p>
            <a:pPr algn="l" eaLnBrk="1" hangingPunct="1">
              <a:defRPr/>
            </a:pPr>
            <a:r>
              <a:rPr lang="en-US" sz="2400" b="1" i="1" dirty="0" smtClean="0">
                <a:solidFill>
                  <a:srgbClr val="0033CC"/>
                </a:solidFill>
                <a:latin typeface="+mn-lt"/>
              </a:rPr>
              <a:t>As a result …</a:t>
            </a:r>
            <a:r>
              <a:rPr lang="en-US" sz="2400" b="1" dirty="0" smtClean="0">
                <a:solidFill>
                  <a:srgbClr val="0033CC"/>
                </a:solidFill>
                <a:latin typeface="+mn-lt"/>
              </a:rPr>
              <a:t> </a:t>
            </a:r>
            <a:r>
              <a:rPr lang="en-US" sz="2000" b="1" dirty="0" smtClean="0">
                <a:solidFill>
                  <a:srgbClr val="0033CC"/>
                </a:solidFill>
              </a:rPr>
              <a:t/>
            </a:r>
            <a:br>
              <a:rPr lang="en-US" sz="2000" b="1" dirty="0" smtClean="0">
                <a:solidFill>
                  <a:srgbClr val="0033CC"/>
                </a:solidFill>
              </a:rPr>
            </a:br>
            <a:r>
              <a:rPr lang="en-US" sz="2000" b="1" dirty="0" smtClean="0">
                <a:solidFill>
                  <a:srgbClr val="0033CC"/>
                </a:solidFill>
              </a:rPr>
              <a:t/>
            </a:r>
            <a:br>
              <a:rPr lang="en-US" sz="2000" b="1" dirty="0" smtClean="0">
                <a:solidFill>
                  <a:srgbClr val="0033CC"/>
                </a:solidFill>
              </a:rPr>
            </a:br>
            <a:r>
              <a:rPr lang="en-US" b="1" dirty="0" smtClean="0">
                <a:solidFill>
                  <a:srgbClr val="CC0000"/>
                </a:solidFill>
              </a:rPr>
              <a:t>Possessory Interests in Land</a:t>
            </a:r>
            <a:r>
              <a:rPr lang="en-US" sz="4800" b="1" dirty="0" smtClean="0">
                <a:solidFill>
                  <a:srgbClr val="0033CC"/>
                </a:solidFill>
              </a:rPr>
              <a:t/>
            </a:r>
            <a:br>
              <a:rPr lang="en-US" sz="4800" b="1" dirty="0" smtClean="0">
                <a:solidFill>
                  <a:srgbClr val="0033CC"/>
                </a:solidFill>
              </a:rPr>
            </a:br>
            <a:r>
              <a:rPr lang="en-US" sz="900" b="1" dirty="0" smtClean="0">
                <a:solidFill>
                  <a:srgbClr val="0033CC"/>
                </a:solidFill>
              </a:rPr>
              <a:t/>
            </a:r>
            <a:br>
              <a:rPr lang="en-US" sz="900" b="1" dirty="0" smtClean="0">
                <a:solidFill>
                  <a:srgbClr val="0033CC"/>
                </a:solidFill>
              </a:rPr>
            </a:br>
            <a:r>
              <a:rPr lang="en-US" sz="900" b="1" dirty="0" smtClean="0">
                <a:solidFill>
                  <a:srgbClr val="0033CC"/>
                </a:solidFill>
              </a:rPr>
              <a:t/>
            </a:r>
            <a:br>
              <a:rPr lang="en-US" sz="900" b="1" dirty="0" smtClean="0">
                <a:solidFill>
                  <a:srgbClr val="0033CC"/>
                </a:solidFill>
              </a:rPr>
            </a:br>
            <a:r>
              <a:rPr lang="en-US" sz="2800" b="1" dirty="0" smtClean="0">
                <a:solidFill>
                  <a:srgbClr val="0033CC"/>
                </a:solidFill>
                <a:latin typeface="+mn-lt"/>
              </a:rPr>
              <a:t>Can be:</a:t>
            </a:r>
            <a:br>
              <a:rPr lang="en-US" sz="2800" b="1" dirty="0" smtClean="0">
                <a:solidFill>
                  <a:srgbClr val="0033CC"/>
                </a:solidFill>
                <a:latin typeface="+mn-lt"/>
              </a:rPr>
            </a:br>
            <a:r>
              <a:rPr lang="en-US" sz="2800" b="1" dirty="0" smtClean="0">
                <a:solidFill>
                  <a:srgbClr val="0033CC"/>
                </a:solidFill>
                <a:latin typeface="+mn-lt"/>
              </a:rPr>
              <a:t/>
            </a:r>
            <a:br>
              <a:rPr lang="en-US" sz="2800" b="1" dirty="0" smtClean="0">
                <a:solidFill>
                  <a:srgbClr val="0033CC"/>
                </a:solidFill>
                <a:latin typeface="+mn-lt"/>
              </a:rPr>
            </a:br>
            <a:r>
              <a:rPr lang="en-US" sz="4000" b="1" i="1" u="sng" dirty="0" smtClean="0">
                <a:solidFill>
                  <a:schemeClr val="accent1">
                    <a:lumMod val="50000"/>
                  </a:schemeClr>
                </a:solidFill>
                <a:latin typeface="+mn-lt"/>
              </a:rPr>
              <a:t>Present</a:t>
            </a:r>
            <a:r>
              <a:rPr lang="en-US" sz="4000" b="1" i="1" dirty="0" smtClean="0">
                <a:solidFill>
                  <a:schemeClr val="hlink"/>
                </a:solidFill>
                <a:latin typeface="+mn-lt"/>
              </a:rPr>
              <a:t> Possessory Interests</a:t>
            </a:r>
            <a:r>
              <a:rPr lang="en-US" sz="4000" b="1" dirty="0" smtClean="0">
                <a:solidFill>
                  <a:srgbClr val="0033CC"/>
                </a:solidFill>
                <a:latin typeface="+mn-lt"/>
              </a:rPr>
              <a:t> or </a:t>
            </a:r>
            <a:br>
              <a:rPr lang="en-US" sz="4000" b="1" dirty="0" smtClean="0">
                <a:solidFill>
                  <a:srgbClr val="0033CC"/>
                </a:solidFill>
                <a:latin typeface="+mn-lt"/>
              </a:rPr>
            </a:br>
            <a:r>
              <a:rPr lang="en-US" sz="4000" b="1" dirty="0" smtClean="0">
                <a:solidFill>
                  <a:srgbClr val="0033CC"/>
                </a:solidFill>
                <a:latin typeface="+mn-lt"/>
              </a:rPr>
              <a:t/>
            </a:r>
            <a:br>
              <a:rPr lang="en-US" sz="4000" b="1" dirty="0" smtClean="0">
                <a:solidFill>
                  <a:srgbClr val="0033CC"/>
                </a:solidFill>
                <a:latin typeface="+mn-lt"/>
              </a:rPr>
            </a:br>
            <a:r>
              <a:rPr lang="en-US" sz="4000" b="1" i="1" u="sng" dirty="0" smtClean="0">
                <a:solidFill>
                  <a:schemeClr val="hlink"/>
                </a:solidFill>
                <a:latin typeface="+mn-lt"/>
              </a:rPr>
              <a:t>Future</a:t>
            </a:r>
            <a:r>
              <a:rPr lang="en-US" sz="4000" b="1" i="1" dirty="0" smtClean="0">
                <a:solidFill>
                  <a:schemeClr val="hlink"/>
                </a:solidFill>
                <a:latin typeface="+mn-lt"/>
              </a:rPr>
              <a:t> Interests</a:t>
            </a:r>
            <a:r>
              <a:rPr lang="en-US" sz="2800" b="1" i="1" dirty="0" smtClean="0">
                <a:solidFill>
                  <a:schemeClr val="hlink"/>
                </a:solidFill>
                <a:latin typeface="+mn-lt"/>
              </a:rPr>
              <a:t/>
            </a:r>
            <a:br>
              <a:rPr lang="en-US" sz="2800" b="1" i="1" dirty="0" smtClean="0">
                <a:solidFill>
                  <a:schemeClr val="hlink"/>
                </a:solidFill>
                <a:latin typeface="+mn-lt"/>
              </a:rPr>
            </a:br>
            <a:r>
              <a:rPr lang="en-US" sz="2800" b="1" i="1" dirty="0" smtClean="0">
                <a:solidFill>
                  <a:schemeClr val="hlink"/>
                </a:solidFill>
                <a:latin typeface="+mn-lt"/>
              </a:rPr>
              <a:t/>
            </a:r>
            <a:br>
              <a:rPr lang="en-US" sz="2800" b="1" i="1" dirty="0" smtClean="0">
                <a:solidFill>
                  <a:schemeClr val="hlink"/>
                </a:solidFill>
                <a:latin typeface="+mn-lt"/>
              </a:rPr>
            </a:br>
            <a:endParaRPr lang="en-US" sz="2800" b="1" dirty="0" smtClean="0">
              <a:solidFill>
                <a:srgbClr val="0033CC"/>
              </a:solidFill>
              <a:latin typeface="+mn-lt"/>
            </a:endParaRPr>
          </a:p>
        </p:txBody>
      </p:sp>
      <p:sp>
        <p:nvSpPr>
          <p:cNvPr id="4" name="Slide Number Placeholder 3"/>
          <p:cNvSpPr>
            <a:spLocks noGrp="1"/>
          </p:cNvSpPr>
          <p:nvPr>
            <p:ph type="sldNum" sz="quarter" idx="12"/>
          </p:nvPr>
        </p:nvSpPr>
        <p:spPr/>
        <p:txBody>
          <a:bodyPr/>
          <a:lstStyle/>
          <a:p>
            <a:pPr>
              <a:defRPr/>
            </a:pPr>
            <a:fld id="{20EFBBC0-BABA-4D67-B054-A87F8090C4B7}"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3"/>
          <p:cNvSpPr>
            <a:spLocks noChangeArrowheads="1"/>
          </p:cNvSpPr>
          <p:nvPr/>
        </p:nvSpPr>
        <p:spPr bwMode="auto">
          <a:xfrm>
            <a:off x="304800" y="1371600"/>
            <a:ext cx="8534400" cy="53340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how are Future Interests Determined?</a:t>
            </a:r>
            <a:endParaRPr lang="en-US" sz="2800" b="1" i="1" dirty="0">
              <a:solidFill>
                <a:srgbClr val="00206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400" b="1" i="1" dirty="0"/>
              <a:t>A Two Step Dance: </a:t>
            </a:r>
            <a:r>
              <a:rPr lang="en-US" sz="2400" b="1" i="1" dirty="0">
                <a:solidFill>
                  <a:srgbClr val="C00000"/>
                </a:solidFill>
              </a:rPr>
              <a:t>Possession </a:t>
            </a:r>
            <a:r>
              <a:rPr lang="en-US" sz="2400" b="1" i="1" dirty="0"/>
              <a:t>and</a:t>
            </a:r>
            <a:r>
              <a:rPr lang="en-US" sz="2400" b="1" i="1" dirty="0">
                <a:solidFill>
                  <a:srgbClr val="C00000"/>
                </a:solidFill>
              </a:rPr>
              <a:t> Time</a:t>
            </a:r>
          </a:p>
          <a:p>
            <a:pPr marL="609600" indent="-609600">
              <a:lnSpc>
                <a:spcPct val="90000"/>
              </a:lnSpc>
              <a:spcBef>
                <a:spcPct val="20000"/>
              </a:spcBef>
              <a:defRPr/>
            </a:pPr>
            <a:r>
              <a:rPr lang="en-US" b="1" i="1" dirty="0">
                <a:solidFill>
                  <a:schemeClr val="accent1">
                    <a:lumMod val="25000"/>
                  </a:schemeClr>
                </a:solidFill>
              </a:rPr>
              <a:t>	(Two Major Questions – Must be asked to determine the Interest)</a:t>
            </a:r>
          </a:p>
          <a:p>
            <a:pPr marL="609600" indent="-609600">
              <a:spcBef>
                <a:spcPct val="20000"/>
              </a:spcBef>
              <a:defRPr/>
            </a:pPr>
            <a:endParaRPr lang="en-US" sz="600" b="1" dirty="0">
              <a:solidFill>
                <a:srgbClr val="FF000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chemeClr val="hlink"/>
                </a:solidFill>
              </a:rPr>
              <a:t>	</a:t>
            </a:r>
            <a:r>
              <a:rPr lang="en-US" sz="2400" b="1" i="1" dirty="0">
                <a:solidFill>
                  <a:srgbClr val="CC0000"/>
                </a:solidFill>
              </a:rPr>
              <a:t>Step One: Form of Possession</a:t>
            </a:r>
          </a:p>
          <a:p>
            <a:pPr marL="609600" indent="-609600">
              <a:lnSpc>
                <a:spcPct val="90000"/>
              </a:lnSpc>
              <a:spcBef>
                <a:spcPct val="20000"/>
              </a:spcBef>
              <a:defRPr/>
            </a:pPr>
            <a:r>
              <a:rPr lang="en-US" b="1" dirty="0">
                <a:solidFill>
                  <a:schemeClr val="accent1">
                    <a:lumMod val="25000"/>
                  </a:schemeClr>
                </a:solidFill>
              </a:rPr>
              <a:t>	(Possession – Does the interest allow possession of the realty?)</a:t>
            </a:r>
          </a:p>
          <a:p>
            <a:pPr marL="609600" indent="-609600">
              <a:lnSpc>
                <a:spcPct val="90000"/>
              </a:lnSpc>
              <a:spcBef>
                <a:spcPct val="20000"/>
              </a:spcBef>
              <a:defRPr/>
            </a:pPr>
            <a:r>
              <a:rPr lang="en-US" sz="2000" b="1" i="1" dirty="0">
                <a:solidFill>
                  <a:schemeClr val="accent1">
                    <a:lumMod val="25000"/>
                  </a:schemeClr>
                </a:solidFill>
              </a:rPr>
              <a:t>	</a:t>
            </a:r>
            <a:r>
              <a:rPr lang="en-US" dirty="0"/>
              <a:t>● </a:t>
            </a:r>
            <a:r>
              <a:rPr lang="en-US" b="1" i="1" dirty="0"/>
              <a:t>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b="1" i="1" dirty="0">
                <a:solidFill>
                  <a:schemeClr val="hlink"/>
                </a:solidFill>
              </a:rPr>
              <a:t>	</a:t>
            </a:r>
            <a:r>
              <a:rPr lang="en-US" dirty="0"/>
              <a:t>● </a:t>
            </a:r>
            <a:r>
              <a:rPr lang="en-US" b="1" i="1" dirty="0"/>
              <a:t>Non - 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sz="1600" b="1" dirty="0">
                <a:solidFill>
                  <a:srgbClr val="0033CC"/>
                </a:solidFill>
              </a:rPr>
              <a:t>	</a:t>
            </a:r>
          </a:p>
          <a:p>
            <a:pPr marL="609600" indent="-609600">
              <a:lnSpc>
                <a:spcPct val="90000"/>
              </a:lnSpc>
              <a:spcBef>
                <a:spcPct val="20000"/>
              </a:spcBef>
              <a:defRPr/>
            </a:pPr>
            <a:r>
              <a:rPr lang="en-US" sz="2000" b="1" i="1" dirty="0">
                <a:solidFill>
                  <a:schemeClr val="hlink"/>
                </a:solidFill>
              </a:rPr>
              <a:t>	</a:t>
            </a:r>
            <a:r>
              <a:rPr lang="en-US" sz="2800" b="1" i="1" dirty="0">
                <a:solidFill>
                  <a:srgbClr val="CC0000"/>
                </a:solidFill>
              </a:rPr>
              <a:t>Step Two: When the Interest Vests</a:t>
            </a:r>
            <a:r>
              <a:rPr lang="en-US" sz="1600" b="1" dirty="0">
                <a:solidFill>
                  <a:srgbClr val="0033CC"/>
                </a:solidFill>
              </a:rPr>
              <a:t>	</a:t>
            </a:r>
          </a:p>
          <a:p>
            <a:pPr marL="609600" indent="-609600">
              <a:lnSpc>
                <a:spcPct val="90000"/>
              </a:lnSpc>
              <a:spcBef>
                <a:spcPct val="20000"/>
              </a:spcBef>
              <a:defRPr/>
            </a:pPr>
            <a:r>
              <a:rPr lang="en-US" sz="2000" b="1" i="1" dirty="0">
                <a:solidFill>
                  <a:schemeClr val="tx2"/>
                </a:solidFill>
              </a:rPr>
              <a:t>	</a:t>
            </a:r>
            <a:r>
              <a:rPr lang="en-US" dirty="0"/>
              <a:t>● </a:t>
            </a:r>
            <a:r>
              <a:rPr lang="en-US" b="1" i="1" dirty="0">
                <a:solidFill>
                  <a:schemeClr val="tx2"/>
                </a:solidFill>
              </a:rPr>
              <a:t>Present Interests</a:t>
            </a:r>
            <a:r>
              <a:rPr lang="en-US" b="1" dirty="0">
                <a:solidFill>
                  <a:schemeClr val="tx2"/>
                </a:solidFill>
              </a:rPr>
              <a:t> </a:t>
            </a:r>
            <a:r>
              <a:rPr lang="en-US" b="1" dirty="0">
                <a:solidFill>
                  <a:srgbClr val="002060"/>
                </a:solidFill>
              </a:rPr>
              <a:t>(When the RIGHT to possess is NOW)</a:t>
            </a:r>
          </a:p>
          <a:p>
            <a:pPr marL="609600" indent="-609600">
              <a:lnSpc>
                <a:spcPct val="90000"/>
              </a:lnSpc>
              <a:spcBef>
                <a:spcPct val="20000"/>
              </a:spcBef>
              <a:defRPr/>
            </a:pPr>
            <a:r>
              <a:rPr lang="en-US" dirty="0"/>
              <a:t>	● </a:t>
            </a:r>
            <a:r>
              <a:rPr lang="en-US" b="1" i="1" dirty="0">
                <a:solidFill>
                  <a:schemeClr val="tx2"/>
                </a:solidFill>
              </a:rPr>
              <a:t>Future interests</a:t>
            </a:r>
            <a:r>
              <a:rPr lang="en-US" b="1" dirty="0">
                <a:solidFill>
                  <a:schemeClr val="tx2"/>
                </a:solidFill>
              </a:rPr>
              <a:t> </a:t>
            </a:r>
            <a:r>
              <a:rPr lang="en-US" b="1" dirty="0">
                <a:solidFill>
                  <a:srgbClr val="002060"/>
                </a:solidFill>
              </a:rPr>
              <a:t>(When the RIGHT to possess is in the future)</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1219200"/>
            <a:ext cx="8229600" cy="838200"/>
          </a:xfrm>
        </p:spPr>
        <p:txBody>
          <a:bodyPr/>
          <a:lstStyle/>
          <a:p>
            <a:pPr eaLnBrk="1" hangingPunct="1"/>
            <a:r>
              <a:rPr lang="en-US" b="1" smtClean="0">
                <a:solidFill>
                  <a:srgbClr val="CC0000"/>
                </a:solidFill>
              </a:rPr>
              <a:t>Types of Future Interests</a:t>
            </a:r>
          </a:p>
        </p:txBody>
      </p:sp>
      <p:sp>
        <p:nvSpPr>
          <p:cNvPr id="275459" name="Rectangle 3"/>
          <p:cNvSpPr>
            <a:spLocks noGrp="1" noChangeArrowheads="1"/>
          </p:cNvSpPr>
          <p:nvPr>
            <p:ph type="body" idx="4294967295"/>
          </p:nvPr>
        </p:nvSpPr>
        <p:spPr>
          <a:xfrm>
            <a:off x="304800" y="2057400"/>
            <a:ext cx="8458200" cy="4495800"/>
          </a:xfrm>
        </p:spPr>
        <p:txBody>
          <a:bodyPr/>
          <a:lstStyle/>
          <a:p>
            <a:pPr eaLnBrk="1" hangingPunct="1">
              <a:lnSpc>
                <a:spcPct val="85000"/>
              </a:lnSpc>
            </a:pPr>
            <a:r>
              <a:rPr lang="en-US" sz="3600" b="1" smtClean="0">
                <a:solidFill>
                  <a:schemeClr val="hlink"/>
                </a:solidFill>
              </a:rPr>
              <a:t>Reversionary Interests</a:t>
            </a:r>
          </a:p>
          <a:p>
            <a:pPr lvl="2" eaLnBrk="1" hangingPunct="1">
              <a:lnSpc>
                <a:spcPct val="85000"/>
              </a:lnSpc>
            </a:pPr>
            <a:r>
              <a:rPr lang="en-US" sz="3600" b="1" smtClean="0">
                <a:solidFill>
                  <a:schemeClr val="accent2"/>
                </a:solidFill>
              </a:rPr>
              <a:t>Reversions</a:t>
            </a:r>
          </a:p>
          <a:p>
            <a:pPr lvl="2" eaLnBrk="1" hangingPunct="1">
              <a:lnSpc>
                <a:spcPct val="85000"/>
              </a:lnSpc>
            </a:pPr>
            <a:r>
              <a:rPr lang="en-US" sz="3600" b="1" smtClean="0">
                <a:solidFill>
                  <a:schemeClr val="accent2"/>
                </a:solidFill>
              </a:rPr>
              <a:t>Possibility of Reverter</a:t>
            </a:r>
          </a:p>
          <a:p>
            <a:pPr lvl="2" eaLnBrk="1" hangingPunct="1">
              <a:lnSpc>
                <a:spcPct val="85000"/>
              </a:lnSpc>
            </a:pPr>
            <a:r>
              <a:rPr lang="en-US" sz="3600" b="1" smtClean="0">
                <a:solidFill>
                  <a:schemeClr val="accent2"/>
                </a:solidFill>
              </a:rPr>
              <a:t>Right of Re-entry</a:t>
            </a:r>
          </a:p>
          <a:p>
            <a:pPr eaLnBrk="1" hangingPunct="1">
              <a:lnSpc>
                <a:spcPct val="85000"/>
              </a:lnSpc>
            </a:pPr>
            <a:r>
              <a:rPr lang="en-US" sz="3600" b="1" smtClean="0">
                <a:solidFill>
                  <a:schemeClr val="hlink"/>
                </a:solidFill>
              </a:rPr>
              <a:t>Remainders</a:t>
            </a:r>
          </a:p>
          <a:p>
            <a:pPr eaLnBrk="1" hangingPunct="1">
              <a:lnSpc>
                <a:spcPct val="85000"/>
              </a:lnSpc>
              <a:buFontTx/>
              <a:buNone/>
            </a:pPr>
            <a:endParaRPr lang="en-US" sz="1800" b="1" smtClean="0">
              <a:solidFill>
                <a:schemeClr val="hlink"/>
              </a:solidFill>
            </a:endParaRP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anim calcmode="lin" valueType="num">
                                      <p:cBhvr additive="base">
                                        <p:cTn id="11" dur="500" fill="hold"/>
                                        <p:tgtEl>
                                          <p:spTgt spid="275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5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anim calcmode="lin" valueType="num">
                                      <p:cBhvr additive="base">
                                        <p:cTn id="15" dur="500" fill="hold"/>
                                        <p:tgtEl>
                                          <p:spTgt spid="2754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5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DRUMROLL.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anim calcmode="lin" valueType="num">
                                      <p:cBhvr additive="base">
                                        <p:cTn id="19" dur="500" fill="hold"/>
                                        <p:tgtEl>
                                          <p:spTgt spid="2754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5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DRUMROLL.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5459">
                                            <p:txEl>
                                              <p:pRg st="4" end="4"/>
                                            </p:txEl>
                                          </p:spTgt>
                                        </p:tgtEl>
                                        <p:attrNameLst>
                                          <p:attrName>style.visibility</p:attrName>
                                        </p:attrNameLst>
                                      </p:cBhvr>
                                      <p:to>
                                        <p:strVal val="visible"/>
                                      </p:to>
                                    </p:set>
                                    <p:anim calcmode="lin" valueType="num">
                                      <p:cBhvr additive="base">
                                        <p:cTn id="25" dur="500" fill="hold"/>
                                        <p:tgtEl>
                                          <p:spTgt spid="27545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5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9"/>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2053" name="Rectangle 11"/>
          <p:cNvSpPr>
            <a:spLocks noChangeArrowheads="1"/>
          </p:cNvSpPr>
          <p:nvPr/>
        </p:nvSpPr>
        <p:spPr bwMode="auto">
          <a:xfrm>
            <a:off x="457200" y="1143000"/>
            <a:ext cx="8229600" cy="5410200"/>
          </a:xfrm>
          <a:prstGeom prst="rect">
            <a:avLst/>
          </a:prstGeom>
          <a:noFill/>
          <a:ln w="9525">
            <a:noFill/>
            <a:miter lim="800000"/>
            <a:headEnd/>
            <a:tailEnd/>
          </a:ln>
        </p:spPr>
        <p:txBody>
          <a:bodyPr/>
          <a:lstStyle/>
          <a:p>
            <a:pPr marL="342900" indent="-342900">
              <a:spcBef>
                <a:spcPct val="20000"/>
              </a:spcBef>
              <a:buFontTx/>
              <a:buChar char="•"/>
              <a:defRPr/>
            </a:pPr>
            <a:r>
              <a:rPr lang="en-US" sz="2400" b="1" dirty="0">
                <a:solidFill>
                  <a:srgbClr val="CC0000"/>
                </a:solidFill>
              </a:rPr>
              <a:t>Real Property – </a:t>
            </a:r>
            <a:r>
              <a:rPr lang="en-US" sz="2400" b="1" dirty="0" smtClean="0">
                <a:solidFill>
                  <a:srgbClr val="CC0000"/>
                </a:solidFill>
              </a:rPr>
              <a:t>A Review of the </a:t>
            </a:r>
            <a:r>
              <a:rPr lang="en-US" sz="2400" b="1" dirty="0">
                <a:solidFill>
                  <a:srgbClr val="CC0000"/>
                </a:solidFill>
              </a:rPr>
              <a:t>Basics</a:t>
            </a:r>
          </a:p>
          <a:p>
            <a:pPr marL="342900" indent="-342900">
              <a:spcBef>
                <a:spcPct val="20000"/>
              </a:spcBef>
              <a:defRPr/>
            </a:pPr>
            <a:r>
              <a:rPr lang="en-US" sz="2400" b="1" dirty="0">
                <a:solidFill>
                  <a:srgbClr val="0033CC"/>
                </a:solidFill>
              </a:rPr>
              <a:t>	- Real Property is very Important and Valuable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Real Property has historically meant Wealth, Power and Life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To truly understand  Real Property, and its importance and value, we need to think in terms of Possession and Time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The concepts of Ownership and Limitations on Ownership are fundamental for an understanding of Real Property, because of its importance and value.</a:t>
            </a:r>
          </a:p>
          <a:p>
            <a:pPr marL="742950" lvl="1" indent="-285750">
              <a:spcBef>
                <a:spcPct val="20000"/>
              </a:spcBef>
              <a:defRPr/>
            </a:pPr>
            <a:r>
              <a:rPr lang="en-US" sz="600" b="1" dirty="0">
                <a:solidFill>
                  <a:schemeClr val="accent1">
                    <a:lumMod val="25000"/>
                  </a:schemeClr>
                </a:solidFill>
              </a:rPr>
              <a:t> </a:t>
            </a:r>
          </a:p>
          <a:p>
            <a:pPr marL="742950" lvl="1" indent="-285750">
              <a:spcBef>
                <a:spcPct val="20000"/>
              </a:spcBef>
              <a:buFontTx/>
              <a:buChar char="-"/>
              <a:defRPr/>
            </a:pPr>
            <a:r>
              <a:rPr lang="en-US" sz="2000" b="1" dirty="0">
                <a:solidFill>
                  <a:schemeClr val="accent1">
                    <a:lumMod val="25000"/>
                  </a:schemeClr>
                </a:solidFill>
              </a:rPr>
              <a:t>The value of Real Property has led to complex legal rules</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Fee Ownership – Estates in Land – is the foundational platform for real property.</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Because of its value, the law has recognized Concurrent Property Ownership, and authorizes Real Property Taxes</a:t>
            </a:r>
          </a:p>
          <a:p>
            <a:pPr marL="742950" lvl="1" indent="-285750">
              <a:spcBef>
                <a:spcPct val="20000"/>
              </a:spcBef>
              <a:defRPr/>
            </a:pPr>
            <a:endParaRPr lang="en-US" sz="1000" b="1" dirty="0">
              <a:solidFill>
                <a:srgbClr val="0033CC"/>
              </a:solidFill>
            </a:endParaRPr>
          </a:p>
        </p:txBody>
      </p:sp>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81000" y="1371600"/>
            <a:ext cx="8229600" cy="838200"/>
          </a:xfrm>
        </p:spPr>
        <p:txBody>
          <a:bodyPr/>
          <a:lstStyle/>
          <a:p>
            <a:pPr eaLnBrk="1" hangingPunct="1"/>
            <a:r>
              <a:rPr lang="en-US" sz="4100" b="1" smtClean="0">
                <a:solidFill>
                  <a:srgbClr val="CC0000"/>
                </a:solidFill>
              </a:rPr>
              <a:t>Explanations of Future Interests</a:t>
            </a:r>
          </a:p>
        </p:txBody>
      </p:sp>
      <p:sp>
        <p:nvSpPr>
          <p:cNvPr id="40964" name="Rectangle 3"/>
          <p:cNvSpPr>
            <a:spLocks noGrp="1" noChangeArrowheads="1"/>
          </p:cNvSpPr>
          <p:nvPr>
            <p:ph type="body" sz="half" idx="1"/>
          </p:nvPr>
        </p:nvSpPr>
        <p:spPr>
          <a:xfrm>
            <a:off x="609600" y="2209800"/>
            <a:ext cx="8001000" cy="4038600"/>
          </a:xfrm>
        </p:spPr>
        <p:txBody>
          <a:bodyPr/>
          <a:lstStyle/>
          <a:p>
            <a:pPr eaLnBrk="1" hangingPunct="1"/>
            <a:r>
              <a:rPr lang="en-US" sz="3600" b="1" smtClean="0">
                <a:solidFill>
                  <a:schemeClr val="hlink"/>
                </a:solidFill>
              </a:rPr>
              <a:t>Reversionary Interests</a:t>
            </a:r>
          </a:p>
          <a:p>
            <a:pPr lvl="1" eaLnBrk="1" hangingPunct="1"/>
            <a:r>
              <a:rPr lang="en-US" sz="2800" b="1" i="1" smtClean="0">
                <a:solidFill>
                  <a:schemeClr val="accent2"/>
                </a:solidFill>
              </a:rPr>
              <a:t>Reversion</a:t>
            </a:r>
          </a:p>
          <a:p>
            <a:pPr lvl="1" eaLnBrk="1" hangingPunct="1">
              <a:buFontTx/>
              <a:buNone/>
            </a:pPr>
            <a:r>
              <a:rPr lang="en-US" b="1" smtClean="0">
                <a:solidFill>
                  <a:schemeClr val="tx2"/>
                </a:solidFill>
              </a:rPr>
              <a:t>	The residue (or future interest) of an estate left by operation of law in the grantor or his heirs.</a:t>
            </a:r>
          </a:p>
          <a:p>
            <a:pPr lvl="1" eaLnBrk="1" hangingPunct="1">
              <a:buFontTx/>
              <a:buNone/>
            </a:pPr>
            <a:endParaRPr lang="en-US" sz="600" b="1" smtClean="0">
              <a:solidFill>
                <a:schemeClr val="accent2"/>
              </a:solidFill>
            </a:endParaRPr>
          </a:p>
          <a:p>
            <a:pPr lvl="1" eaLnBrk="1" hangingPunct="1">
              <a:buFontTx/>
              <a:buNone/>
            </a:pPr>
            <a:r>
              <a:rPr lang="en-US" b="1" smtClean="0">
                <a:solidFill>
                  <a:srgbClr val="CC0000"/>
                </a:solidFill>
              </a:rPr>
              <a:t>Examples/Explanation:</a:t>
            </a:r>
          </a:p>
          <a:p>
            <a:pPr lvl="1" eaLnBrk="1" hangingPunct="1">
              <a:buFontTx/>
              <a:buNone/>
            </a:pPr>
            <a:r>
              <a:rPr lang="en-US" b="1" smtClean="0">
                <a:solidFill>
                  <a:srgbClr val="002060"/>
                </a:solidFill>
              </a:rPr>
              <a:t>	</a:t>
            </a:r>
            <a:r>
              <a:rPr lang="en-US" sz="1800" b="1" smtClean="0">
                <a:solidFill>
                  <a:srgbClr val="002060"/>
                </a:solidFill>
              </a:rPr>
              <a:t>When any lesser estate is created from the fee simple absolute, the reversion is legal rights in the estate that the grantor or his heirs are entitled to after such creation, including remainders or executory interests, vesting in the grantor of his heirs.  The key is that such legal interest RETURNS to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000" y="1295400"/>
            <a:ext cx="8229600" cy="838200"/>
          </a:xfrm>
        </p:spPr>
        <p:txBody>
          <a:bodyPr/>
          <a:lstStyle/>
          <a:p>
            <a:pPr eaLnBrk="1" hangingPunct="1"/>
            <a:r>
              <a:rPr lang="en-US" sz="4100" b="1" smtClean="0">
                <a:solidFill>
                  <a:srgbClr val="CC0000"/>
                </a:solidFill>
              </a:rPr>
              <a:t>Explanations of Future Interests</a:t>
            </a:r>
          </a:p>
        </p:txBody>
      </p:sp>
      <p:sp>
        <p:nvSpPr>
          <p:cNvPr id="41988" name="Rectangle 3"/>
          <p:cNvSpPr>
            <a:spLocks noGrp="1" noChangeArrowheads="1"/>
          </p:cNvSpPr>
          <p:nvPr>
            <p:ph type="body" sz="half" idx="1"/>
          </p:nvPr>
        </p:nvSpPr>
        <p:spPr>
          <a:xfrm>
            <a:off x="609600" y="2133600"/>
            <a:ext cx="8001000" cy="4114800"/>
          </a:xfrm>
        </p:spPr>
        <p:txBody>
          <a:bodyPr/>
          <a:lstStyle/>
          <a:p>
            <a:pPr eaLnBrk="1" hangingPunct="1">
              <a:lnSpc>
                <a:spcPct val="95000"/>
              </a:lnSpc>
            </a:pPr>
            <a:r>
              <a:rPr lang="en-US" sz="3600" b="1" smtClean="0">
                <a:solidFill>
                  <a:schemeClr val="hlink"/>
                </a:solidFill>
              </a:rPr>
              <a:t>Reversionary Interests</a:t>
            </a:r>
          </a:p>
          <a:p>
            <a:pPr lvl="1" eaLnBrk="1" hangingPunct="1">
              <a:lnSpc>
                <a:spcPct val="95000"/>
              </a:lnSpc>
            </a:pPr>
            <a:r>
              <a:rPr lang="en-US" sz="2800" b="1" i="1" smtClean="0">
                <a:solidFill>
                  <a:schemeClr val="accent2"/>
                </a:solidFill>
              </a:rPr>
              <a:t>Possibility of Reverter</a:t>
            </a:r>
          </a:p>
          <a:p>
            <a:pPr lvl="1" eaLnBrk="1" hangingPunct="1">
              <a:lnSpc>
                <a:spcPct val="95000"/>
              </a:lnSpc>
              <a:buFontTx/>
              <a:buNone/>
            </a:pPr>
            <a:r>
              <a:rPr lang="en-US" b="1" smtClean="0">
                <a:solidFill>
                  <a:schemeClr val="tx2"/>
                </a:solidFill>
              </a:rPr>
              <a:t>	A specific type of reversion, pursuant to a fee simple determinable, whereby the estate AUTOMATICALLY returns to grantor of his heirs upon the happening of a stated, legal, event.</a:t>
            </a:r>
            <a:endParaRPr lang="en-US" sz="600" b="1" smtClean="0">
              <a:solidFill>
                <a:schemeClr val="tx2"/>
              </a:solidFill>
            </a:endParaRPr>
          </a:p>
          <a:p>
            <a:pPr lvl="1" eaLnBrk="1" hangingPunct="1">
              <a:lnSpc>
                <a:spcPct val="95000"/>
              </a:lnSpc>
              <a:buFontTx/>
              <a:buNone/>
            </a:pPr>
            <a:r>
              <a:rPr lang="en-US" b="1" smtClean="0">
                <a:solidFill>
                  <a:srgbClr val="CC0000"/>
                </a:solidFill>
              </a:rPr>
              <a:t>Examples/Explanation:</a:t>
            </a:r>
          </a:p>
          <a:p>
            <a:pPr lvl="1" eaLnBrk="1" hangingPunct="1">
              <a:lnSpc>
                <a:spcPct val="95000"/>
              </a:lnSpc>
              <a:buFontTx/>
              <a:buNone/>
            </a:pPr>
            <a:r>
              <a:rPr lang="en-US" b="1" smtClean="0">
                <a:solidFill>
                  <a:srgbClr val="002060"/>
                </a:solidFill>
              </a:rPr>
              <a:t>	</a:t>
            </a:r>
            <a:r>
              <a:rPr lang="en-US" sz="1800" b="1" smtClean="0">
                <a:solidFill>
                  <a:srgbClr val="002060"/>
                </a:solidFill>
              </a:rPr>
              <a:t>When a grantor transfers an estate to the grantee for so long as the property remains an active, cultivated farm, if the grantee stops using such property for such legal purpose, the parcel automatically reverts back to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81000" y="1295400"/>
            <a:ext cx="8229600" cy="609600"/>
          </a:xfrm>
        </p:spPr>
        <p:txBody>
          <a:bodyPr/>
          <a:lstStyle/>
          <a:p>
            <a:pPr eaLnBrk="1" hangingPunct="1"/>
            <a:r>
              <a:rPr lang="en-US" sz="4100" b="1" smtClean="0">
                <a:solidFill>
                  <a:srgbClr val="CC0000"/>
                </a:solidFill>
              </a:rPr>
              <a:t>Explanations of Future Interests</a:t>
            </a:r>
          </a:p>
        </p:txBody>
      </p:sp>
      <p:sp>
        <p:nvSpPr>
          <p:cNvPr id="43012" name="Rectangle 3"/>
          <p:cNvSpPr>
            <a:spLocks noGrp="1" noChangeArrowheads="1"/>
          </p:cNvSpPr>
          <p:nvPr>
            <p:ph type="body" sz="half" idx="1"/>
          </p:nvPr>
        </p:nvSpPr>
        <p:spPr>
          <a:xfrm>
            <a:off x="609600" y="2057400"/>
            <a:ext cx="8001000" cy="4343400"/>
          </a:xfrm>
        </p:spPr>
        <p:txBody>
          <a:bodyPr/>
          <a:lstStyle/>
          <a:p>
            <a:pPr eaLnBrk="1" hangingPunct="1">
              <a:lnSpc>
                <a:spcPct val="85000"/>
              </a:lnSpc>
            </a:pPr>
            <a:r>
              <a:rPr lang="en-US" sz="3600" b="1" smtClean="0">
                <a:solidFill>
                  <a:schemeClr val="hlink"/>
                </a:solidFill>
              </a:rPr>
              <a:t>Reversionary Interests</a:t>
            </a:r>
          </a:p>
          <a:p>
            <a:pPr lvl="1" eaLnBrk="1" hangingPunct="1">
              <a:lnSpc>
                <a:spcPct val="85000"/>
              </a:lnSpc>
            </a:pPr>
            <a:r>
              <a:rPr lang="en-US" sz="2800" b="1" i="1" smtClean="0">
                <a:solidFill>
                  <a:schemeClr val="accent2"/>
                </a:solidFill>
              </a:rPr>
              <a:t>Right of Re-entry</a:t>
            </a:r>
          </a:p>
          <a:p>
            <a:pPr lvl="1" eaLnBrk="1" hangingPunct="1">
              <a:lnSpc>
                <a:spcPct val="80000"/>
              </a:lnSpc>
              <a:buFontTx/>
              <a:buNone/>
            </a:pPr>
            <a:r>
              <a:rPr lang="en-US" b="1" smtClean="0">
                <a:solidFill>
                  <a:schemeClr val="tx2"/>
                </a:solidFill>
              </a:rPr>
              <a:t>	A specific type of reversion, pursuant to a fee simple subject to a condition subsequent, whereby the grantor or his heirs have a right to reclaim the estate upon the happening of a stated, legal, event.</a:t>
            </a:r>
            <a:endParaRPr lang="en-US" sz="600" b="1" smtClean="0">
              <a:solidFill>
                <a:schemeClr val="tx2"/>
              </a:solidFill>
            </a:endParaRPr>
          </a:p>
          <a:p>
            <a:pPr lvl="1" eaLnBrk="1" hangingPunct="1">
              <a:lnSpc>
                <a:spcPct val="85000"/>
              </a:lnSpc>
              <a:buFontTx/>
              <a:buNone/>
            </a:pPr>
            <a:r>
              <a:rPr lang="en-US" b="1" smtClean="0">
                <a:solidFill>
                  <a:srgbClr val="CC0000"/>
                </a:solidFill>
              </a:rPr>
              <a:t>Examples/Explanation:</a:t>
            </a:r>
          </a:p>
          <a:p>
            <a:pPr lvl="1" eaLnBrk="1" hangingPunct="1">
              <a:lnSpc>
                <a:spcPct val="85000"/>
              </a:lnSpc>
              <a:buFontTx/>
              <a:buNone/>
            </a:pPr>
            <a:r>
              <a:rPr lang="en-US" b="1" smtClean="0">
                <a:solidFill>
                  <a:srgbClr val="002060"/>
                </a:solidFill>
              </a:rPr>
              <a:t>	</a:t>
            </a:r>
            <a:r>
              <a:rPr lang="en-US" sz="1800" b="1" smtClean="0">
                <a:solidFill>
                  <a:srgbClr val="002060"/>
                </a:solidFill>
              </a:rPr>
              <a:t>When a grantor transfers an estate to the grantee upon the condition that the property remains an active, cultivated farm, if the grantee stops using such property for such legal purpose, then the grantor or his heirs can exercise a right to reclaim full title to the parcel.</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81000" y="1219200"/>
            <a:ext cx="8229600" cy="838200"/>
          </a:xfrm>
        </p:spPr>
        <p:txBody>
          <a:bodyPr/>
          <a:lstStyle/>
          <a:p>
            <a:pPr eaLnBrk="1" hangingPunct="1"/>
            <a:r>
              <a:rPr lang="en-US" sz="4100" b="1" smtClean="0">
                <a:solidFill>
                  <a:srgbClr val="CC0000"/>
                </a:solidFill>
              </a:rPr>
              <a:t>Explanations of Future Interests</a:t>
            </a:r>
          </a:p>
        </p:txBody>
      </p:sp>
      <p:sp>
        <p:nvSpPr>
          <p:cNvPr id="44036" name="Rectangle 3"/>
          <p:cNvSpPr>
            <a:spLocks noGrp="1" noChangeArrowheads="1"/>
          </p:cNvSpPr>
          <p:nvPr>
            <p:ph type="body" sz="half" idx="1"/>
          </p:nvPr>
        </p:nvSpPr>
        <p:spPr>
          <a:xfrm>
            <a:off x="609600" y="1981200"/>
            <a:ext cx="8001000" cy="4572000"/>
          </a:xfrm>
        </p:spPr>
        <p:txBody>
          <a:bodyPr/>
          <a:lstStyle/>
          <a:p>
            <a:pPr eaLnBrk="1" hangingPunct="1"/>
            <a:r>
              <a:rPr lang="en-US" sz="3600" b="1" smtClean="0">
                <a:solidFill>
                  <a:schemeClr val="hlink"/>
                </a:solidFill>
              </a:rPr>
              <a:t>Remainders</a:t>
            </a:r>
          </a:p>
          <a:p>
            <a:pPr marL="520700" lvl="1" indent="-63500" eaLnBrk="1" hangingPunct="1"/>
            <a:r>
              <a:rPr lang="en-US" sz="2800" b="1" i="1" smtClean="0">
                <a:solidFill>
                  <a:schemeClr val="accent2"/>
                </a:solidFill>
              </a:rPr>
              <a:t>Remainder</a:t>
            </a:r>
          </a:p>
          <a:p>
            <a:pPr marL="520700" lvl="1" indent="-63500" eaLnBrk="1" hangingPunct="1">
              <a:lnSpc>
                <a:spcPct val="90000"/>
              </a:lnSpc>
              <a:buFontTx/>
              <a:buNone/>
            </a:pPr>
            <a:r>
              <a:rPr lang="en-US" b="1" smtClean="0">
                <a:solidFill>
                  <a:schemeClr val="tx2"/>
                </a:solidFill>
              </a:rPr>
              <a:t>	</a:t>
            </a:r>
            <a:r>
              <a:rPr lang="en-US" sz="1800" b="1" smtClean="0">
                <a:solidFill>
                  <a:schemeClr val="tx2"/>
                </a:solidFill>
              </a:rPr>
              <a:t>The remnant (or future interest) of an estate depending upon a particular prior estate created at the same time and by the same instrument, and limited to arise immediately on the determination of that estate, and not in abridgement of it.  In other words</a:t>
            </a:r>
            <a:r>
              <a:rPr lang="en-US" sz="1800" b="1" smtClean="0"/>
              <a:t>, a remainder is a future interest limited in favor of a transferee, which may become possessory </a:t>
            </a:r>
            <a:r>
              <a:rPr lang="en-US" sz="1800" b="1" i="1" smtClean="0"/>
              <a:t>immediately</a:t>
            </a:r>
            <a:r>
              <a:rPr lang="en-US" sz="1800" b="1" smtClean="0"/>
              <a:t> upon the termination (upon the happening of a limitation) of a prior possessory estate </a:t>
            </a:r>
            <a:r>
              <a:rPr lang="en-US" sz="1800" b="1" i="1" smtClean="0"/>
              <a:t>simultaneously</a:t>
            </a:r>
            <a:r>
              <a:rPr lang="en-US" sz="1800" b="1" smtClean="0"/>
              <a:t> created</a:t>
            </a:r>
          </a:p>
          <a:p>
            <a:pPr marL="520700" lvl="1" indent="-63500" eaLnBrk="1" hangingPunct="1">
              <a:buFontTx/>
              <a:buNone/>
            </a:pPr>
            <a:r>
              <a:rPr lang="en-US" b="1" smtClean="0">
                <a:solidFill>
                  <a:srgbClr val="CC0000"/>
                </a:solidFill>
              </a:rPr>
              <a:t>Examples/Explanation:</a:t>
            </a:r>
          </a:p>
          <a:p>
            <a:pPr marL="520700" lvl="1" indent="-63500" eaLnBrk="1" hangingPunct="1">
              <a:lnSpc>
                <a:spcPct val="80000"/>
              </a:lnSpc>
              <a:buFontTx/>
              <a:buNone/>
            </a:pPr>
            <a:r>
              <a:rPr lang="en-US" b="1" smtClean="0">
                <a:solidFill>
                  <a:srgbClr val="002060"/>
                </a:solidFill>
              </a:rPr>
              <a:t>	</a:t>
            </a:r>
            <a:r>
              <a:rPr lang="en-US" sz="1800" b="1" smtClean="0">
                <a:solidFill>
                  <a:srgbClr val="002060"/>
                </a:solidFill>
              </a:rPr>
              <a:t>Those rights in an estate which are left over (i.e. that </a:t>
            </a:r>
            <a:r>
              <a:rPr lang="en-US" sz="1800" b="1" i="1" smtClean="0">
                <a:solidFill>
                  <a:srgbClr val="002060"/>
                </a:solidFill>
              </a:rPr>
              <a:t>remain) </a:t>
            </a:r>
            <a:r>
              <a:rPr lang="en-US" sz="1800" b="1" smtClean="0">
                <a:solidFill>
                  <a:srgbClr val="002060"/>
                </a:solidFill>
              </a:rPr>
              <a:t>from the creation of a lesser estate.</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81000" y="1219200"/>
            <a:ext cx="8229600" cy="838200"/>
          </a:xfrm>
        </p:spPr>
        <p:txBody>
          <a:bodyPr/>
          <a:lstStyle/>
          <a:p>
            <a:pPr eaLnBrk="1" hangingPunct="1"/>
            <a:r>
              <a:rPr lang="en-US" sz="4100" b="1" smtClean="0">
                <a:solidFill>
                  <a:srgbClr val="CC0000"/>
                </a:solidFill>
              </a:rPr>
              <a:t>Explanations of Future Interests</a:t>
            </a:r>
          </a:p>
        </p:txBody>
      </p:sp>
      <p:sp>
        <p:nvSpPr>
          <p:cNvPr id="45060" name="Rectangle 3"/>
          <p:cNvSpPr>
            <a:spLocks noGrp="1" noChangeArrowheads="1"/>
          </p:cNvSpPr>
          <p:nvPr>
            <p:ph type="body" sz="half" idx="1"/>
          </p:nvPr>
        </p:nvSpPr>
        <p:spPr>
          <a:xfrm>
            <a:off x="609600" y="2057400"/>
            <a:ext cx="8001000" cy="4343400"/>
          </a:xfrm>
        </p:spPr>
        <p:txBody>
          <a:bodyPr/>
          <a:lstStyle/>
          <a:p>
            <a:pPr eaLnBrk="1" hangingPunct="1"/>
            <a:r>
              <a:rPr lang="en-US" sz="3600" b="1" smtClean="0">
                <a:solidFill>
                  <a:schemeClr val="hlink"/>
                </a:solidFill>
              </a:rPr>
              <a:t>Remainders</a:t>
            </a:r>
          </a:p>
          <a:p>
            <a:pPr marL="520700" lvl="1" indent="-63500" eaLnBrk="1" hangingPunct="1"/>
            <a:endParaRPr lang="en-US" sz="600" b="1" smtClean="0">
              <a:solidFill>
                <a:schemeClr val="accent2"/>
              </a:solidFill>
            </a:endParaRPr>
          </a:p>
          <a:p>
            <a:pPr marL="520700" lvl="1" indent="-63500" eaLnBrk="1" hangingPunct="1"/>
            <a:r>
              <a:rPr lang="en-US" sz="2800" b="1" i="1" smtClean="0">
                <a:solidFill>
                  <a:schemeClr val="accent2"/>
                </a:solidFill>
              </a:rPr>
              <a:t>Remainders v. Reversions</a:t>
            </a:r>
          </a:p>
          <a:p>
            <a:pPr marL="520700" lvl="1" indent="-63500" eaLnBrk="1" hangingPunct="1">
              <a:lnSpc>
                <a:spcPct val="90000"/>
              </a:lnSpc>
              <a:buFontTx/>
              <a:buNone/>
            </a:pPr>
            <a:r>
              <a:rPr lang="en-US" b="1" smtClean="0">
                <a:solidFill>
                  <a:schemeClr val="tx2"/>
                </a:solidFill>
              </a:rPr>
              <a:t>	</a:t>
            </a:r>
            <a:r>
              <a:rPr lang="en-US" sz="1800" b="1" smtClean="0">
                <a:solidFill>
                  <a:schemeClr val="tx2"/>
                </a:solidFill>
              </a:rPr>
              <a:t>Reversions are special remainders, whereby the remainder vests in the grantee or his heirs.  As a result, all reversions are remainders, but NOT all remainders are reversions.</a:t>
            </a:r>
          </a:p>
          <a:p>
            <a:pPr marL="520700" lvl="1" indent="-63500" eaLnBrk="1" hangingPunct="1">
              <a:lnSpc>
                <a:spcPct val="90000"/>
              </a:lnSpc>
              <a:buFontTx/>
              <a:buNone/>
            </a:pPr>
            <a:endParaRPr lang="en-US" sz="1800" b="1" smtClean="0">
              <a:solidFill>
                <a:schemeClr val="tx2"/>
              </a:solidFill>
            </a:endParaRPr>
          </a:p>
          <a:p>
            <a:pPr marL="520700" lvl="1" indent="-63500" eaLnBrk="1" hangingPunct="1">
              <a:lnSpc>
                <a:spcPct val="90000"/>
              </a:lnSpc>
              <a:buFontTx/>
              <a:buNone/>
            </a:pPr>
            <a:r>
              <a:rPr lang="en-US" b="1" smtClean="0">
                <a:solidFill>
                  <a:srgbClr val="CC0000"/>
                </a:solidFill>
              </a:rPr>
              <a:t>Examples/Explanation:</a:t>
            </a:r>
          </a:p>
          <a:p>
            <a:pPr marL="520700" lvl="1" indent="-63500" eaLnBrk="1" hangingPunct="1">
              <a:lnSpc>
                <a:spcPct val="80000"/>
              </a:lnSpc>
              <a:buFontTx/>
              <a:buNone/>
            </a:pPr>
            <a:r>
              <a:rPr lang="en-US" b="1" smtClean="0">
                <a:solidFill>
                  <a:srgbClr val="002060"/>
                </a:solidFill>
              </a:rPr>
              <a:t>	</a:t>
            </a:r>
            <a:r>
              <a:rPr lang="en-US" sz="1800" b="1" smtClean="0">
                <a:solidFill>
                  <a:srgbClr val="002060"/>
                </a:solidFill>
              </a:rPr>
              <a:t>In the case of a reversion, the remainder is those rights in an estate which are left over (i.e. that </a:t>
            </a:r>
            <a:r>
              <a:rPr lang="en-US" sz="1800" b="1" i="1" smtClean="0">
                <a:solidFill>
                  <a:srgbClr val="002060"/>
                </a:solidFill>
              </a:rPr>
              <a:t>remain) </a:t>
            </a:r>
            <a:r>
              <a:rPr lang="en-US" sz="1800" b="1" smtClean="0">
                <a:solidFill>
                  <a:srgbClr val="002060"/>
                </a:solidFill>
              </a:rPr>
              <a:t>from the creation of a lesser estate and vest in the grantor of his heirs.  In a remainder that is not a reversion, such is where such rights vest in another person who is NOT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ctrTitle"/>
          </p:nvPr>
        </p:nvSpPr>
        <p:spPr>
          <a:xfrm>
            <a:off x="685800" y="1447800"/>
            <a:ext cx="7772400" cy="1146175"/>
          </a:xfrm>
        </p:spPr>
        <p:txBody>
          <a:bodyPr/>
          <a:lstStyle/>
          <a:p>
            <a:pPr marL="342900" indent="-342900">
              <a:lnSpc>
                <a:spcPct val="80000"/>
              </a:lnSpc>
              <a:spcBef>
                <a:spcPct val="20000"/>
              </a:spcBef>
              <a:defRPr/>
            </a:pPr>
            <a:r>
              <a:rPr lang="en-US" b="1" dirty="0" smtClean="0">
                <a:solidFill>
                  <a:srgbClr val="CC0000"/>
                </a:solidFill>
                <a:latin typeface="+mn-lt"/>
              </a:rPr>
              <a:t>Title Limitation Rules</a:t>
            </a:r>
            <a:endParaRPr lang="en-US" b="1" dirty="0">
              <a:solidFill>
                <a:srgbClr val="CC0000"/>
              </a:solidFill>
              <a:latin typeface="+mn-lt"/>
            </a:endParaRPr>
          </a:p>
        </p:txBody>
      </p:sp>
      <p:pic>
        <p:nvPicPr>
          <p:cNvPr id="46084" name="Picture 6" descr="Stop sign - limitations"/>
          <p:cNvPicPr>
            <a:picLocks noChangeAspect="1" noChangeArrowheads="1"/>
          </p:cNvPicPr>
          <p:nvPr/>
        </p:nvPicPr>
        <p:blipFill>
          <a:blip r:embed="rId3" cstate="print"/>
          <a:srcRect/>
          <a:stretch>
            <a:fillRect/>
          </a:stretch>
        </p:blipFill>
        <p:spPr bwMode="auto">
          <a:xfrm>
            <a:off x="2590800" y="2971800"/>
            <a:ext cx="3429000" cy="3124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5" name="Rectangle 3"/>
          <p:cNvSpPr>
            <a:spLocks noGrp="1" noChangeArrowheads="1"/>
          </p:cNvSpPr>
          <p:nvPr>
            <p:ph type="body" sz="half" idx="1"/>
          </p:nvPr>
        </p:nvSpPr>
        <p:spPr>
          <a:xfrm>
            <a:off x="381000" y="1524000"/>
            <a:ext cx="8458200" cy="4525963"/>
          </a:xfrm>
        </p:spPr>
        <p:txBody>
          <a:bodyPr/>
          <a:lstStyle/>
          <a:p>
            <a:pPr eaLnBrk="1" hangingPunct="1">
              <a:lnSpc>
                <a:spcPct val="80000"/>
              </a:lnSpc>
              <a:buFontTx/>
              <a:buNone/>
            </a:pPr>
            <a:r>
              <a:rPr lang="en-US" sz="4000" b="1" i="1" smtClean="0"/>
              <a:t>Title Limitation Rules</a:t>
            </a:r>
            <a:endParaRPr lang="en-US" sz="200" b="1" i="1" smtClean="0"/>
          </a:p>
          <a:p>
            <a:pPr eaLnBrk="1" hangingPunct="1">
              <a:lnSpc>
                <a:spcPct val="80000"/>
              </a:lnSpc>
              <a:buFontTx/>
              <a:buNone/>
            </a:pPr>
            <a:endParaRPr lang="en-US" sz="200" b="1" i="1" smtClean="0"/>
          </a:p>
          <a:p>
            <a:pPr eaLnBrk="1" hangingPunct="1">
              <a:lnSpc>
                <a:spcPct val="80000"/>
              </a:lnSpc>
              <a:buFontTx/>
              <a:buNone/>
            </a:pPr>
            <a:endParaRPr lang="en-US" sz="200" b="1" i="1" smtClean="0"/>
          </a:p>
          <a:p>
            <a:pPr eaLnBrk="1" hangingPunct="1">
              <a:lnSpc>
                <a:spcPct val="80000"/>
              </a:lnSpc>
              <a:buFontTx/>
              <a:buNone/>
            </a:pPr>
            <a:endParaRPr lang="en-US" sz="200" b="1" i="1" smtClean="0"/>
          </a:p>
          <a:p>
            <a:pPr eaLnBrk="1" hangingPunct="1">
              <a:lnSpc>
                <a:spcPct val="80000"/>
              </a:lnSpc>
            </a:pPr>
            <a:endParaRPr lang="en-US" sz="200" b="1" i="1" smtClean="0"/>
          </a:p>
          <a:p>
            <a:pPr eaLnBrk="1" hangingPunct="1">
              <a:lnSpc>
                <a:spcPct val="80000"/>
              </a:lnSpc>
            </a:pPr>
            <a:r>
              <a:rPr lang="en-US" b="1" i="1" smtClean="0">
                <a:solidFill>
                  <a:srgbClr val="002060"/>
                </a:solidFill>
              </a:rPr>
              <a:t>Rule in Shelley’s Case</a:t>
            </a:r>
          </a:p>
          <a:p>
            <a:pPr eaLnBrk="1" hangingPunct="1">
              <a:lnSpc>
                <a:spcPct val="80000"/>
              </a:lnSpc>
            </a:pPr>
            <a:r>
              <a:rPr lang="en-US" b="1" i="1" smtClean="0">
                <a:solidFill>
                  <a:srgbClr val="002060"/>
                </a:solidFill>
              </a:rPr>
              <a:t>Doctrine of Worthier Title</a:t>
            </a:r>
          </a:p>
          <a:p>
            <a:pPr eaLnBrk="1" hangingPunct="1">
              <a:lnSpc>
                <a:spcPct val="80000"/>
              </a:lnSpc>
            </a:pPr>
            <a:r>
              <a:rPr lang="en-US" b="1" i="1" smtClean="0">
                <a:solidFill>
                  <a:srgbClr val="002060"/>
                </a:solidFill>
              </a:rPr>
              <a:t>Rule Against Perpetuities</a:t>
            </a:r>
          </a:p>
          <a:p>
            <a:pPr eaLnBrk="1" hangingPunct="1">
              <a:lnSpc>
                <a:spcPct val="80000"/>
              </a:lnSpc>
            </a:pPr>
            <a:r>
              <a:rPr lang="en-US" b="1" i="1" smtClean="0">
                <a:solidFill>
                  <a:srgbClr val="002060"/>
                </a:solidFill>
              </a:rPr>
              <a:t>Rule Against Restraints on Alienation </a:t>
            </a:r>
            <a:endParaRPr lang="en-US" sz="600" b="1" i="1" smtClean="0">
              <a:solidFill>
                <a:srgbClr val="002060"/>
              </a:solidFill>
            </a:endParaRPr>
          </a:p>
          <a:p>
            <a:pPr eaLnBrk="1" hangingPunct="1">
              <a:lnSpc>
                <a:spcPct val="80000"/>
              </a:lnSpc>
              <a:buFontTx/>
              <a:buNone/>
            </a:pPr>
            <a:endParaRPr lang="en-US" sz="600" smtClean="0">
              <a:solidFill>
                <a:schemeClr val="accent2"/>
              </a:solidFill>
            </a:endParaRPr>
          </a:p>
          <a:p>
            <a:pPr algn="ctr" eaLnBrk="1" hangingPunct="1">
              <a:lnSpc>
                <a:spcPct val="80000"/>
              </a:lnSpc>
              <a:buFontTx/>
              <a:buNone/>
            </a:pPr>
            <a:r>
              <a:rPr lang="en-US" sz="2400" b="1" i="1" smtClean="0">
                <a:solidFill>
                  <a:srgbClr val="CC0000"/>
                </a:solidFill>
              </a:rPr>
              <a:t>These Rules All Seek </a:t>
            </a:r>
          </a:p>
          <a:p>
            <a:pPr algn="ctr" eaLnBrk="1" hangingPunct="1">
              <a:lnSpc>
                <a:spcPct val="80000"/>
              </a:lnSpc>
              <a:buFontTx/>
              <a:buNone/>
            </a:pPr>
            <a:r>
              <a:rPr lang="en-US" sz="2400" b="1" i="1" smtClean="0">
                <a:solidFill>
                  <a:srgbClr val="CC0000"/>
                </a:solidFill>
              </a:rPr>
              <a:t>to Promote Marketable Title </a:t>
            </a:r>
          </a:p>
          <a:p>
            <a:pPr algn="ctr" eaLnBrk="1" hangingPunct="1">
              <a:lnSpc>
                <a:spcPct val="80000"/>
              </a:lnSpc>
              <a:buFontTx/>
              <a:buNone/>
            </a:pPr>
            <a:r>
              <a:rPr lang="en-US" sz="2400" b="1" i="1" smtClean="0">
                <a:solidFill>
                  <a:srgbClr val="CC0000"/>
                </a:solidFill>
              </a:rPr>
              <a:t>and Ensure that Real Property </a:t>
            </a:r>
          </a:p>
          <a:p>
            <a:pPr algn="ctr" eaLnBrk="1" hangingPunct="1">
              <a:lnSpc>
                <a:spcPct val="80000"/>
              </a:lnSpc>
              <a:buFontTx/>
              <a:buNone/>
            </a:pPr>
            <a:r>
              <a:rPr lang="en-US" sz="2400" b="1" i="1" smtClean="0">
                <a:solidFill>
                  <a:srgbClr val="CC0000"/>
                </a:solidFill>
              </a:rPr>
              <a:t>is NOT Controlled for any significant time</a:t>
            </a:r>
          </a:p>
          <a:p>
            <a:pPr algn="ctr" eaLnBrk="1" hangingPunct="1">
              <a:lnSpc>
                <a:spcPct val="80000"/>
              </a:lnSpc>
              <a:buFontTx/>
              <a:buNone/>
            </a:pPr>
            <a:r>
              <a:rPr lang="en-US" sz="2400" b="1" i="1" smtClean="0">
                <a:solidFill>
                  <a:srgbClr val="CC0000"/>
                </a:solidFill>
              </a:rPr>
              <a:t>from Beyond the Grave</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 calcmode="lin" valueType="num">
                                      <p:cBhvr additive="base">
                                        <p:cTn id="7" dur="500" fill="hold"/>
                                        <p:tgtEl>
                                          <p:spTgt spid="387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70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7075">
                                            <p:txEl>
                                              <p:pRg st="5" end="5"/>
                                            </p:txEl>
                                          </p:spTgt>
                                        </p:tgtEl>
                                        <p:attrNameLst>
                                          <p:attrName>style.visibility</p:attrName>
                                        </p:attrNameLst>
                                      </p:cBhvr>
                                      <p:to>
                                        <p:strVal val="visible"/>
                                      </p:to>
                                    </p:set>
                                    <p:anim calcmode="lin" valueType="num">
                                      <p:cBhvr additive="base">
                                        <p:cTn id="13" dur="500" fill="hold"/>
                                        <p:tgtEl>
                                          <p:spTgt spid="387075">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70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7075">
                                            <p:txEl>
                                              <p:pRg st="6" end="6"/>
                                            </p:txEl>
                                          </p:spTgt>
                                        </p:tgtEl>
                                        <p:attrNameLst>
                                          <p:attrName>style.visibility</p:attrName>
                                        </p:attrNameLst>
                                      </p:cBhvr>
                                      <p:to>
                                        <p:strVal val="visible"/>
                                      </p:to>
                                    </p:set>
                                    <p:anim calcmode="lin" valueType="num">
                                      <p:cBhvr additive="base">
                                        <p:cTn id="19" dur="500" fill="hold"/>
                                        <p:tgtEl>
                                          <p:spTgt spid="387075">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70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7075">
                                            <p:txEl>
                                              <p:pRg st="7" end="7"/>
                                            </p:txEl>
                                          </p:spTgt>
                                        </p:tgtEl>
                                        <p:attrNameLst>
                                          <p:attrName>style.visibility</p:attrName>
                                        </p:attrNameLst>
                                      </p:cBhvr>
                                      <p:to>
                                        <p:strVal val="visible"/>
                                      </p:to>
                                    </p:set>
                                    <p:anim calcmode="lin" valueType="num">
                                      <p:cBhvr additive="base">
                                        <p:cTn id="25" dur="500" fill="hold"/>
                                        <p:tgtEl>
                                          <p:spTgt spid="387075">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70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7075">
                                            <p:txEl>
                                              <p:pRg st="8" end="8"/>
                                            </p:txEl>
                                          </p:spTgt>
                                        </p:tgtEl>
                                        <p:attrNameLst>
                                          <p:attrName>style.visibility</p:attrName>
                                        </p:attrNameLst>
                                      </p:cBhvr>
                                      <p:to>
                                        <p:strVal val="visible"/>
                                      </p:to>
                                    </p:set>
                                    <p:anim calcmode="lin" valueType="num">
                                      <p:cBhvr additive="base">
                                        <p:cTn id="31" dur="500" fill="hold"/>
                                        <p:tgtEl>
                                          <p:spTgt spid="38707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70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7075">
                                            <p:txEl>
                                              <p:pRg st="10" end="10"/>
                                            </p:txEl>
                                          </p:spTgt>
                                        </p:tgtEl>
                                        <p:attrNameLst>
                                          <p:attrName>style.visibility</p:attrName>
                                        </p:attrNameLst>
                                      </p:cBhvr>
                                      <p:to>
                                        <p:strVal val="visible"/>
                                      </p:to>
                                    </p:set>
                                    <p:anim calcmode="lin" valueType="num">
                                      <p:cBhvr additive="base">
                                        <p:cTn id="37" dur="500" fill="hold"/>
                                        <p:tgtEl>
                                          <p:spTgt spid="387075">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707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7075">
                                            <p:txEl>
                                              <p:pRg st="11" end="11"/>
                                            </p:txEl>
                                          </p:spTgt>
                                        </p:tgtEl>
                                        <p:attrNameLst>
                                          <p:attrName>style.visibility</p:attrName>
                                        </p:attrNameLst>
                                      </p:cBhvr>
                                      <p:to>
                                        <p:strVal val="visible"/>
                                      </p:to>
                                    </p:set>
                                    <p:anim calcmode="lin" valueType="num">
                                      <p:cBhvr additive="base">
                                        <p:cTn id="43" dur="500" fill="hold"/>
                                        <p:tgtEl>
                                          <p:spTgt spid="387075">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707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7075">
                                            <p:txEl>
                                              <p:pRg st="12" end="12"/>
                                            </p:txEl>
                                          </p:spTgt>
                                        </p:tgtEl>
                                        <p:attrNameLst>
                                          <p:attrName>style.visibility</p:attrName>
                                        </p:attrNameLst>
                                      </p:cBhvr>
                                      <p:to>
                                        <p:strVal val="visible"/>
                                      </p:to>
                                    </p:set>
                                    <p:anim calcmode="lin" valueType="num">
                                      <p:cBhvr additive="base">
                                        <p:cTn id="49" dur="500" fill="hold"/>
                                        <p:tgtEl>
                                          <p:spTgt spid="387075">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707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7075">
                                            <p:txEl>
                                              <p:pRg st="13" end="13"/>
                                            </p:txEl>
                                          </p:spTgt>
                                        </p:tgtEl>
                                        <p:attrNameLst>
                                          <p:attrName>style.visibility</p:attrName>
                                        </p:attrNameLst>
                                      </p:cBhvr>
                                      <p:to>
                                        <p:strVal val="visible"/>
                                      </p:to>
                                    </p:set>
                                    <p:anim calcmode="lin" valueType="num">
                                      <p:cBhvr additive="base">
                                        <p:cTn id="55" dur="500" fill="hold"/>
                                        <p:tgtEl>
                                          <p:spTgt spid="387075">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7075">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7075">
                                            <p:txEl>
                                              <p:pRg st="14" end="14"/>
                                            </p:txEl>
                                          </p:spTgt>
                                        </p:tgtEl>
                                        <p:attrNameLst>
                                          <p:attrName>style.visibility</p:attrName>
                                        </p:attrNameLst>
                                      </p:cBhvr>
                                      <p:to>
                                        <p:strVal val="visible"/>
                                      </p:to>
                                    </p:set>
                                    <p:anim calcmode="lin" valueType="num">
                                      <p:cBhvr additive="base">
                                        <p:cTn id="61" dur="500" fill="hold"/>
                                        <p:tgtEl>
                                          <p:spTgt spid="387075">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7075">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sz="half" idx="1"/>
          </p:nvPr>
        </p:nvSpPr>
        <p:spPr>
          <a:xfrm>
            <a:off x="457200" y="1447800"/>
            <a:ext cx="8305800" cy="5181600"/>
          </a:xfrm>
        </p:spPr>
        <p:txBody>
          <a:bodyPr/>
          <a:lstStyle/>
          <a:p>
            <a:pPr eaLnBrk="1" hangingPunct="1">
              <a:lnSpc>
                <a:spcPct val="90000"/>
              </a:lnSpc>
              <a:buFontTx/>
              <a:buNone/>
              <a:defRPr/>
            </a:pPr>
            <a:r>
              <a:rPr lang="en-US" b="1" dirty="0" smtClean="0">
                <a:solidFill>
                  <a:srgbClr val="FF0000"/>
                </a:solidFill>
              </a:rPr>
              <a:t>RULE IN SHELLY’S CASE</a:t>
            </a:r>
          </a:p>
          <a:p>
            <a:pPr eaLnBrk="1" hangingPunct="1">
              <a:lnSpc>
                <a:spcPct val="90000"/>
              </a:lnSpc>
              <a:defRPr/>
            </a:pPr>
            <a:r>
              <a:rPr lang="en-US" sz="2800" b="1" i="1" dirty="0" smtClean="0">
                <a:solidFill>
                  <a:schemeClr val="hlink"/>
                </a:solidFill>
              </a:rPr>
              <a:t>Wolfe v. Shelley</a:t>
            </a:r>
            <a:r>
              <a:rPr lang="en-US" sz="2800" b="1" dirty="0" smtClean="0">
                <a:solidFill>
                  <a:schemeClr val="hlink"/>
                </a:solidFill>
              </a:rPr>
              <a:t>, 1 Co. Rep. </a:t>
            </a:r>
            <a:r>
              <a:rPr lang="en-US" sz="2800" b="1" dirty="0" err="1" smtClean="0">
                <a:solidFill>
                  <a:schemeClr val="hlink"/>
                </a:solidFill>
              </a:rPr>
              <a:t>93b</a:t>
            </a:r>
            <a:r>
              <a:rPr lang="en-US" sz="2800" b="1" dirty="0" smtClean="0">
                <a:solidFill>
                  <a:schemeClr val="hlink"/>
                </a:solidFill>
              </a:rPr>
              <a:t>, 76 Eng. Rep. 206 (</a:t>
            </a:r>
            <a:r>
              <a:rPr lang="en-US" sz="2800" b="1" dirty="0" err="1" smtClean="0">
                <a:solidFill>
                  <a:schemeClr val="hlink"/>
                </a:solidFill>
              </a:rPr>
              <a:t>C.P.</a:t>
            </a:r>
            <a:r>
              <a:rPr lang="en-US" sz="2800" b="1" dirty="0" smtClean="0">
                <a:solidFill>
                  <a:schemeClr val="hlink"/>
                </a:solidFill>
              </a:rPr>
              <a:t>), generally known as </a:t>
            </a:r>
            <a:r>
              <a:rPr lang="en-US" sz="2800" b="1" i="1" dirty="0" smtClean="0">
                <a:solidFill>
                  <a:schemeClr val="hlink"/>
                </a:solidFill>
              </a:rPr>
              <a:t>Shelley's Case</a:t>
            </a:r>
          </a:p>
          <a:p>
            <a:pPr eaLnBrk="1" hangingPunct="1">
              <a:lnSpc>
                <a:spcPct val="90000"/>
              </a:lnSpc>
              <a:defRPr/>
            </a:pPr>
            <a:endParaRPr lang="en-US" sz="600" b="1" i="1" dirty="0" smtClean="0">
              <a:solidFill>
                <a:schemeClr val="accent2"/>
              </a:solidFill>
            </a:endParaRPr>
          </a:p>
          <a:p>
            <a:pPr eaLnBrk="1" hangingPunct="1">
              <a:lnSpc>
                <a:spcPct val="90000"/>
              </a:lnSpc>
              <a:defRPr/>
            </a:pPr>
            <a:r>
              <a:rPr lang="en-US" sz="2400" b="1" i="1" dirty="0" smtClean="0">
                <a:solidFill>
                  <a:schemeClr val="accent2"/>
                </a:solidFill>
              </a:rPr>
              <a:t>In 1581 England, in an attempt to avoid inheritance taxes, land transactions were being structured: </a:t>
            </a:r>
          </a:p>
          <a:p>
            <a:pPr eaLnBrk="1" hangingPunct="1">
              <a:lnSpc>
                <a:spcPct val="90000"/>
              </a:lnSpc>
              <a:buFontTx/>
              <a:buNone/>
              <a:defRPr/>
            </a:pPr>
            <a:r>
              <a:rPr lang="en-US" sz="2400" b="1" i="1" dirty="0" smtClean="0">
                <a:solidFill>
                  <a:schemeClr val="accent2"/>
                </a:solidFill>
              </a:rPr>
              <a:t>	</a:t>
            </a:r>
            <a:r>
              <a:rPr lang="en-US" sz="2800" b="1" i="1" dirty="0" smtClean="0">
                <a:solidFill>
                  <a:srgbClr val="C00000"/>
                </a:solidFill>
              </a:rPr>
              <a:t>To A for life, with a remainder to A’s heirs</a:t>
            </a:r>
          </a:p>
          <a:p>
            <a:pPr eaLnBrk="1" hangingPunct="1">
              <a:lnSpc>
                <a:spcPct val="90000"/>
              </a:lnSpc>
              <a:defRPr/>
            </a:pPr>
            <a:r>
              <a:rPr lang="en-US" sz="2400" b="1" i="1" dirty="0" smtClean="0">
                <a:solidFill>
                  <a:schemeClr val="accent2"/>
                </a:solidFill>
              </a:rPr>
              <a:t>Seeing through this legal fiction, the court held that since A could control the disposition of his estate (i.e. who would be his heirs), that any such transfer was really, and should be deemed to be: </a:t>
            </a:r>
          </a:p>
          <a:p>
            <a:pPr eaLnBrk="1" hangingPunct="1">
              <a:lnSpc>
                <a:spcPct val="90000"/>
              </a:lnSpc>
              <a:buFontTx/>
              <a:buNone/>
              <a:defRPr/>
            </a:pPr>
            <a:r>
              <a:rPr lang="en-US" sz="2400" b="1" i="1" dirty="0" smtClean="0">
                <a:solidFill>
                  <a:schemeClr val="accent2"/>
                </a:solidFill>
              </a:rPr>
              <a:t>	</a:t>
            </a:r>
            <a:r>
              <a:rPr lang="en-US" sz="2800" b="1" i="1" dirty="0" smtClean="0"/>
              <a:t>Now: </a:t>
            </a:r>
            <a:r>
              <a:rPr lang="en-US" sz="2800" b="1" i="1" dirty="0" smtClean="0">
                <a:solidFill>
                  <a:schemeClr val="accent1">
                    <a:lumMod val="50000"/>
                  </a:schemeClr>
                </a:solidFill>
              </a:rPr>
              <a:t>To A in Fee Simple Absolute.</a:t>
            </a:r>
            <a:r>
              <a:rPr lang="en-US" sz="2800" dirty="0" smtClean="0">
                <a:solidFill>
                  <a:schemeClr val="accent1">
                    <a:lumMod val="50000"/>
                  </a:schemeClr>
                </a:solidFill>
              </a:rPr>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57200" y="1295400"/>
            <a:ext cx="8229600" cy="914400"/>
          </a:xfrm>
        </p:spPr>
        <p:txBody>
          <a:bodyPr/>
          <a:lstStyle/>
          <a:p>
            <a:pPr eaLnBrk="1" hangingPunct="1"/>
            <a:r>
              <a:rPr lang="en-US" b="1" smtClean="0">
                <a:solidFill>
                  <a:srgbClr val="0033CC"/>
                </a:solidFill>
              </a:rPr>
              <a:t>The Rule in Shelley’s Case</a:t>
            </a:r>
          </a:p>
        </p:txBody>
      </p:sp>
      <p:sp>
        <p:nvSpPr>
          <p:cNvPr id="49156" name="Rectangle 3"/>
          <p:cNvSpPr>
            <a:spLocks noGrp="1" noChangeArrowheads="1"/>
          </p:cNvSpPr>
          <p:nvPr>
            <p:ph type="body" sz="half" idx="1"/>
          </p:nvPr>
        </p:nvSpPr>
        <p:spPr>
          <a:xfrm>
            <a:off x="304800" y="2209800"/>
            <a:ext cx="8458200" cy="4525963"/>
          </a:xfrm>
        </p:spPr>
        <p:txBody>
          <a:bodyPr/>
          <a:lstStyle/>
          <a:p>
            <a:pPr eaLnBrk="1" hangingPunct="1">
              <a:buFontTx/>
              <a:buNone/>
            </a:pPr>
            <a:r>
              <a:rPr lang="en-US" sz="2800" b="1" smtClean="0">
                <a:solidFill>
                  <a:srgbClr val="FF0000"/>
                </a:solidFill>
              </a:rPr>
              <a:t>As a Result:</a:t>
            </a:r>
            <a:r>
              <a:rPr lang="en-US" sz="2800" smtClean="0">
                <a:solidFill>
                  <a:schemeClr val="accent2"/>
                </a:solidFill>
              </a:rPr>
              <a:t> </a:t>
            </a:r>
          </a:p>
          <a:p>
            <a:pPr eaLnBrk="1" hangingPunct="1"/>
            <a:r>
              <a:rPr lang="en-US" sz="2000" b="1" smtClean="0">
                <a:solidFill>
                  <a:schemeClr val="accent2"/>
                </a:solidFill>
              </a:rPr>
              <a:t>If a life estate is created in A and a remainder is created in A’s heirs, the remainder is deemed to have been created in A rather than A’s heirs.</a:t>
            </a:r>
          </a:p>
          <a:p>
            <a:pPr eaLnBrk="1" hangingPunct="1"/>
            <a:r>
              <a:rPr lang="en-US" sz="2000" b="1" smtClean="0">
                <a:solidFill>
                  <a:schemeClr val="accent2"/>
                </a:solidFill>
              </a:rPr>
              <a:t>Now with the Rule in Shelley’s Case, A would have a life estate and the next vested estate, and they would merge to give A a fee simple absolute in the property.</a:t>
            </a:r>
          </a:p>
          <a:p>
            <a:pPr eaLnBrk="1" hangingPunct="1"/>
            <a:r>
              <a:rPr lang="en-US" sz="2000" b="1" smtClean="0">
                <a:solidFill>
                  <a:schemeClr val="accent2"/>
                </a:solidFill>
              </a:rPr>
              <a:t>Reasons for the rule?</a:t>
            </a:r>
          </a:p>
          <a:p>
            <a:pPr eaLnBrk="1" hangingPunct="1">
              <a:buFontTx/>
              <a:buNone/>
            </a:pPr>
            <a:r>
              <a:rPr lang="en-US" sz="2000" b="1" smtClean="0">
                <a:solidFill>
                  <a:schemeClr val="accent2"/>
                </a:solidFill>
              </a:rPr>
              <a:t>		- Promote marketable title</a:t>
            </a:r>
          </a:p>
          <a:p>
            <a:pPr eaLnBrk="1" hangingPunct="1">
              <a:buFontTx/>
              <a:buNone/>
            </a:pPr>
            <a:r>
              <a:rPr lang="en-US" sz="2000" b="1" smtClean="0">
                <a:solidFill>
                  <a:schemeClr val="accent2"/>
                </a:solidFill>
              </a:rPr>
              <a:t>		- End a legal fiction tax dodge</a:t>
            </a:r>
          </a:p>
        </p:txBody>
      </p:sp>
      <p:sp>
        <p:nvSpPr>
          <p:cNvPr id="5" name="Slide Number Placeholder 4"/>
          <p:cNvSpPr>
            <a:spLocks noGrp="1"/>
          </p:cNvSpPr>
          <p:nvPr>
            <p:ph type="sldNum" sz="quarter" idx="12"/>
          </p:nvPr>
        </p:nvSpPr>
        <p:spPr/>
        <p:txBody>
          <a:bodyPr/>
          <a:lstStyle/>
          <a:p>
            <a:pPr>
              <a:defRPr/>
            </a:pPr>
            <a:fld id="{DBC31C25-FD40-4778-B110-D57902507AAF}"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body" sz="half" idx="1"/>
          </p:nvPr>
        </p:nvSpPr>
        <p:spPr>
          <a:xfrm>
            <a:off x="457200" y="1371600"/>
            <a:ext cx="8382000" cy="4953000"/>
          </a:xfrm>
        </p:spPr>
        <p:txBody>
          <a:bodyPr/>
          <a:lstStyle/>
          <a:p>
            <a:pPr eaLnBrk="1" hangingPunct="1">
              <a:lnSpc>
                <a:spcPct val="90000"/>
              </a:lnSpc>
              <a:buFontTx/>
              <a:buNone/>
              <a:defRPr/>
            </a:pPr>
            <a:r>
              <a:rPr lang="en-US" sz="3600" b="1" dirty="0" smtClean="0">
                <a:solidFill>
                  <a:srgbClr val="FF0000"/>
                </a:solidFill>
              </a:rPr>
              <a:t>Doctrine of Worthier Title</a:t>
            </a:r>
            <a:r>
              <a:rPr lang="en-US" sz="2800" b="1" dirty="0" smtClean="0">
                <a:solidFill>
                  <a:srgbClr val="FF0000"/>
                </a:solidFill>
              </a:rPr>
              <a:t> </a:t>
            </a:r>
          </a:p>
          <a:p>
            <a:pPr eaLnBrk="1" hangingPunct="1">
              <a:lnSpc>
                <a:spcPct val="90000"/>
              </a:lnSpc>
              <a:buFontTx/>
              <a:buNone/>
              <a:defRPr/>
            </a:pPr>
            <a:r>
              <a:rPr lang="en-US" sz="2400" b="1" i="1" dirty="0" smtClean="0">
                <a:solidFill>
                  <a:srgbClr val="FF0000"/>
                </a:solidFill>
              </a:rPr>
              <a:t>	</a:t>
            </a:r>
            <a:r>
              <a:rPr lang="en-US" sz="2400" b="1" i="1" dirty="0" smtClean="0">
                <a:solidFill>
                  <a:schemeClr val="hlink"/>
                </a:solidFill>
              </a:rPr>
              <a:t>(Similar to Rule in Shelley’s Case, but with different parties)</a:t>
            </a:r>
            <a:r>
              <a:rPr lang="en-US" sz="2400" b="1" i="1" dirty="0" smtClean="0">
                <a:solidFill>
                  <a:srgbClr val="FF0000"/>
                </a:solidFill>
              </a:rPr>
              <a:t> </a:t>
            </a:r>
          </a:p>
          <a:p>
            <a:pPr eaLnBrk="1" hangingPunct="1">
              <a:lnSpc>
                <a:spcPct val="90000"/>
              </a:lnSpc>
              <a:defRPr/>
            </a:pPr>
            <a:r>
              <a:rPr lang="en-US" sz="2400" b="1" i="1" dirty="0" smtClean="0">
                <a:solidFill>
                  <a:schemeClr val="accent2"/>
                </a:solidFill>
              </a:rPr>
              <a:t>Again in Common Law England, in an attempt to avoid inheritance taxes, land transactions were being structured: </a:t>
            </a:r>
          </a:p>
          <a:p>
            <a:pPr eaLnBrk="1" hangingPunct="1">
              <a:lnSpc>
                <a:spcPct val="90000"/>
              </a:lnSpc>
              <a:buFontTx/>
              <a:buNone/>
              <a:defRPr/>
            </a:pPr>
            <a:r>
              <a:rPr lang="en-US" sz="2400" b="1" i="1" dirty="0" smtClean="0">
                <a:solidFill>
                  <a:schemeClr val="accent2"/>
                </a:solidFill>
              </a:rPr>
              <a:t>	</a:t>
            </a:r>
            <a:r>
              <a:rPr lang="en-US" sz="2800" b="1" i="1" dirty="0" smtClean="0">
                <a:solidFill>
                  <a:srgbClr val="C00000"/>
                </a:solidFill>
              </a:rPr>
              <a:t>To A for life, with a remainder to O’s heirs</a:t>
            </a:r>
          </a:p>
          <a:p>
            <a:pPr eaLnBrk="1" hangingPunct="1">
              <a:lnSpc>
                <a:spcPct val="90000"/>
              </a:lnSpc>
              <a:defRPr/>
            </a:pPr>
            <a:r>
              <a:rPr lang="en-US" sz="2400" b="1" i="1" dirty="0" smtClean="0">
                <a:solidFill>
                  <a:schemeClr val="accent2"/>
                </a:solidFill>
              </a:rPr>
              <a:t>Seeing through this legal fiction, the courts held that since O could control the disposition of his estate (i.e. who would be his heirs), that any such transfer was really, and should be deemed to be: </a:t>
            </a:r>
          </a:p>
          <a:p>
            <a:pPr eaLnBrk="1" hangingPunct="1">
              <a:lnSpc>
                <a:spcPct val="90000"/>
              </a:lnSpc>
              <a:buFontTx/>
              <a:buNone/>
              <a:defRPr/>
            </a:pPr>
            <a:r>
              <a:rPr lang="en-US" sz="2400" b="1" i="1" dirty="0" smtClean="0">
                <a:solidFill>
                  <a:schemeClr val="accent2"/>
                </a:solidFill>
              </a:rPr>
              <a:t>	</a:t>
            </a:r>
            <a:r>
              <a:rPr lang="en-US" sz="2800" b="1" i="1" dirty="0" smtClean="0">
                <a:solidFill>
                  <a:schemeClr val="tx2"/>
                </a:solidFill>
              </a:rPr>
              <a:t>Now: </a:t>
            </a:r>
            <a:r>
              <a:rPr lang="en-US" sz="2800" b="1" i="1" dirty="0" smtClean="0">
                <a:solidFill>
                  <a:schemeClr val="accent1">
                    <a:lumMod val="50000"/>
                  </a:schemeClr>
                </a:solidFill>
              </a:rPr>
              <a:t>To A for Life, with a Reversion to O.</a:t>
            </a:r>
            <a:r>
              <a:rPr lang="en-US" sz="2800" dirty="0" smtClean="0">
                <a:solidFill>
                  <a:schemeClr val="accent1">
                    <a:lumMod val="50000"/>
                  </a:schemeClr>
                </a:solidFill>
              </a:rPr>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2" name="Rectangle 6"/>
          <p:cNvSpPr>
            <a:spLocks noChangeArrowheads="1"/>
          </p:cNvSpPr>
          <p:nvPr/>
        </p:nvSpPr>
        <p:spPr bwMode="auto">
          <a:xfrm>
            <a:off x="457200" y="1219200"/>
            <a:ext cx="8229600" cy="5257800"/>
          </a:xfrm>
          <a:prstGeom prst="rect">
            <a:avLst/>
          </a:prstGeom>
          <a:noFill/>
          <a:ln w="9525">
            <a:noFill/>
            <a:miter lim="800000"/>
            <a:headEnd/>
            <a:tailEnd/>
          </a:ln>
          <a:effectLst/>
        </p:spPr>
        <p:txBody>
          <a:bodyPr lIns="0"/>
          <a:lstStyle/>
          <a:p>
            <a:pPr marL="342900" indent="-342900">
              <a:lnSpc>
                <a:spcPct val="80000"/>
              </a:lnSpc>
              <a:spcBef>
                <a:spcPct val="20000"/>
              </a:spcBef>
              <a:defRPr/>
            </a:pPr>
            <a:r>
              <a:rPr lang="en-US" sz="2800" b="1" dirty="0"/>
              <a:t>First:</a:t>
            </a:r>
            <a:r>
              <a:rPr lang="en-US" sz="2800" b="1" dirty="0">
                <a:solidFill>
                  <a:srgbClr val="C00000"/>
                </a:solidFill>
              </a:rPr>
              <a:t> The Nature of Interests in Real Property</a:t>
            </a:r>
          </a:p>
          <a:p>
            <a:pPr marL="342900" indent="-342900">
              <a:lnSpc>
                <a:spcPct val="80000"/>
              </a:lnSpc>
              <a:spcBef>
                <a:spcPct val="20000"/>
              </a:spcBef>
              <a:defRPr/>
            </a:pPr>
            <a:r>
              <a:rPr lang="en-US" sz="2800" b="1" i="1" dirty="0">
                <a:solidFill>
                  <a:srgbClr val="002060"/>
                </a:solidFill>
              </a:rPr>
              <a:t>			         Estates in Land</a:t>
            </a:r>
          </a:p>
          <a:p>
            <a:pPr marL="609600" indent="-609600" algn="just">
              <a:lnSpc>
                <a:spcPct val="85000"/>
              </a:lnSpc>
              <a:spcBef>
                <a:spcPct val="20000"/>
              </a:spcBef>
              <a:defRPr/>
            </a:pPr>
            <a:endParaRPr lang="en-US" sz="600" b="1" dirty="0">
              <a:solidFill>
                <a:srgbClr val="0033CC"/>
              </a:solidFill>
            </a:endParaRPr>
          </a:p>
        </p:txBody>
      </p:sp>
      <p:pic>
        <p:nvPicPr>
          <p:cNvPr id="5124" name="Picture 4" descr="http://oakchb.com/wp-content/uploads/2011/09/north_Country_sign.jpg"/>
          <p:cNvPicPr>
            <a:picLocks noChangeAspect="1" noChangeArrowheads="1"/>
          </p:cNvPicPr>
          <p:nvPr/>
        </p:nvPicPr>
        <p:blipFill>
          <a:blip r:embed="rId3" cstate="print"/>
          <a:srcRect/>
          <a:stretch>
            <a:fillRect/>
          </a:stretch>
        </p:blipFill>
        <p:spPr bwMode="auto">
          <a:xfrm>
            <a:off x="1600200" y="2209800"/>
            <a:ext cx="5753100" cy="43148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sz="half" idx="1"/>
          </p:nvPr>
        </p:nvSpPr>
        <p:spPr>
          <a:xfrm>
            <a:off x="457200" y="1371600"/>
            <a:ext cx="8382000" cy="5181600"/>
          </a:xfrm>
        </p:spPr>
        <p:txBody>
          <a:bodyPr/>
          <a:lstStyle/>
          <a:p>
            <a:pPr eaLnBrk="1" hangingPunct="1">
              <a:buFontTx/>
              <a:buNone/>
            </a:pPr>
            <a:r>
              <a:rPr lang="en-US" sz="3600" b="1" smtClean="0">
                <a:solidFill>
                  <a:srgbClr val="FF0000"/>
                </a:solidFill>
              </a:rPr>
              <a:t>Rule Against Perpetuities</a:t>
            </a:r>
          </a:p>
          <a:p>
            <a:pPr eaLnBrk="1" hangingPunct="1"/>
            <a:endParaRPr lang="en-US" sz="2000" b="1" i="1" smtClean="0">
              <a:solidFill>
                <a:schemeClr val="accent2"/>
              </a:solidFill>
            </a:endParaRPr>
          </a:p>
          <a:p>
            <a:pPr eaLnBrk="1" hangingPunct="1"/>
            <a:r>
              <a:rPr lang="en-US" sz="2800" b="1" i="1" smtClean="0"/>
              <a:t>The Rule Against Perpetuities </a:t>
            </a:r>
          </a:p>
          <a:p>
            <a:pPr eaLnBrk="1" hangingPunct="1">
              <a:buFontTx/>
              <a:buNone/>
            </a:pPr>
            <a:r>
              <a:rPr lang="en-US" sz="2800" b="1" i="1" smtClean="0"/>
              <a:t>	is one of the most complicated </a:t>
            </a:r>
          </a:p>
          <a:p>
            <a:pPr eaLnBrk="1" hangingPunct="1">
              <a:buFontTx/>
              <a:buNone/>
            </a:pPr>
            <a:r>
              <a:rPr lang="en-US" sz="2800" b="1" i="1" smtClean="0"/>
              <a:t>	Rules in the Law. </a:t>
            </a:r>
          </a:p>
          <a:p>
            <a:pPr eaLnBrk="1" hangingPunct="1">
              <a:buFontTx/>
              <a:buNone/>
            </a:pPr>
            <a:endParaRPr lang="en-US" sz="2800" b="1" i="1" smtClean="0">
              <a:solidFill>
                <a:schemeClr val="accent2"/>
              </a:solidFill>
            </a:endParaRPr>
          </a:p>
          <a:p>
            <a:pPr eaLnBrk="1" hangingPunct="1">
              <a:buFontTx/>
              <a:buNone/>
            </a:pPr>
            <a:r>
              <a:rPr lang="en-US" sz="2700" b="1" i="1" smtClean="0">
                <a:solidFill>
                  <a:schemeClr val="accent2"/>
                </a:solidFill>
              </a:rPr>
              <a:t>	Basically, common law disfavors and prevents property from being held </a:t>
            </a:r>
            <a:r>
              <a:rPr lang="en-US" sz="2700" b="1" i="1" u="sng" smtClean="0">
                <a:solidFill>
                  <a:schemeClr val="accent2"/>
                </a:solidFill>
              </a:rPr>
              <a:t>perpetually</a:t>
            </a:r>
            <a:r>
              <a:rPr lang="en-US" sz="2700" b="1" i="1" smtClean="0">
                <a:solidFill>
                  <a:schemeClr val="accent2"/>
                </a:solidFill>
              </a:rPr>
              <a:t> in trust.</a:t>
            </a:r>
          </a:p>
        </p:txBody>
      </p:sp>
      <p:pic>
        <p:nvPicPr>
          <p:cNvPr id="51204" name="Picture 5" descr="http://www.crumpled.com/brackish/uploaded_images/2980Monkey_Looking_Book-776105.jpg"/>
          <p:cNvPicPr>
            <a:picLocks noChangeAspect="1" noChangeArrowheads="1"/>
          </p:cNvPicPr>
          <p:nvPr/>
        </p:nvPicPr>
        <p:blipFill>
          <a:blip r:embed="rId3" cstate="print"/>
          <a:srcRect/>
          <a:stretch>
            <a:fillRect/>
          </a:stretch>
        </p:blipFill>
        <p:spPr bwMode="auto">
          <a:xfrm>
            <a:off x="6324600" y="1600200"/>
            <a:ext cx="2293938" cy="25971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BC31C25-FD40-4778-B110-D57902507AAF}"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Rectangle 4"/>
          <p:cNvSpPr>
            <a:spLocks noGrp="1" noChangeArrowheads="1"/>
          </p:cNvSpPr>
          <p:nvPr>
            <p:ph type="body" sz="half" idx="1"/>
          </p:nvPr>
        </p:nvSpPr>
        <p:spPr>
          <a:xfrm>
            <a:off x="457200" y="1295400"/>
            <a:ext cx="8458200" cy="4830763"/>
          </a:xfrm>
          <a:noFill/>
        </p:spPr>
        <p:txBody>
          <a:bodyPr/>
          <a:lstStyle/>
          <a:p>
            <a:pPr eaLnBrk="1" hangingPunct="1">
              <a:buFontTx/>
              <a:buNone/>
            </a:pPr>
            <a:r>
              <a:rPr lang="en-US" sz="4000" b="1" i="1" smtClean="0">
                <a:solidFill>
                  <a:srgbClr val="FF0000"/>
                </a:solidFill>
              </a:rPr>
              <a:t>The Rule Against Perpetuities</a:t>
            </a:r>
            <a:r>
              <a:rPr lang="en-US" sz="2800" b="1" i="1" smtClean="0"/>
              <a:t> </a:t>
            </a:r>
          </a:p>
          <a:p>
            <a:pPr eaLnBrk="1" hangingPunct="1">
              <a:buFontTx/>
              <a:buNone/>
            </a:pPr>
            <a:endParaRPr lang="en-US" sz="600" b="1" i="1" smtClean="0"/>
          </a:p>
          <a:p>
            <a:pPr eaLnBrk="1" hangingPunct="1">
              <a:buFontTx/>
              <a:buNone/>
            </a:pPr>
            <a:r>
              <a:rPr lang="en-US" sz="2800" b="1" i="1" smtClean="0"/>
              <a:t>Statement of the Rule:</a:t>
            </a:r>
          </a:p>
          <a:p>
            <a:pPr eaLnBrk="1" hangingPunct="1">
              <a:buFontTx/>
              <a:buNone/>
            </a:pPr>
            <a:endParaRPr lang="en-US" sz="1000" b="1" i="1" smtClean="0"/>
          </a:p>
          <a:p>
            <a:pPr eaLnBrk="1" hangingPunct="1">
              <a:lnSpc>
                <a:spcPct val="80000"/>
              </a:lnSpc>
            </a:pPr>
            <a:r>
              <a:rPr lang="en-US" sz="2800" b="1" i="1" smtClean="0">
                <a:solidFill>
                  <a:schemeClr val="accent2"/>
                </a:solidFill>
              </a:rPr>
              <a:t>Any agreement </a:t>
            </a:r>
          </a:p>
          <a:p>
            <a:pPr eaLnBrk="1" hangingPunct="1">
              <a:lnSpc>
                <a:spcPct val="80000"/>
              </a:lnSpc>
              <a:buFontTx/>
              <a:buNone/>
            </a:pPr>
            <a:r>
              <a:rPr lang="en-US" sz="2800" b="1" i="1" smtClean="0">
                <a:solidFill>
                  <a:schemeClr val="accent2"/>
                </a:solidFill>
              </a:rPr>
              <a:t>	with respect to the transfer of property</a:t>
            </a:r>
          </a:p>
          <a:p>
            <a:pPr eaLnBrk="1" hangingPunct="1">
              <a:lnSpc>
                <a:spcPct val="80000"/>
              </a:lnSpc>
              <a:buFontTx/>
              <a:buNone/>
            </a:pPr>
            <a:r>
              <a:rPr lang="en-US" sz="2800" b="1" i="1" smtClean="0">
                <a:solidFill>
                  <a:schemeClr val="accent2"/>
                </a:solidFill>
              </a:rPr>
              <a:t>	(reversions, remainder, ect.) is </a:t>
            </a:r>
            <a:r>
              <a:rPr lang="en-US" sz="2800" b="1" i="1" smtClean="0">
                <a:solidFill>
                  <a:srgbClr val="FF0000"/>
                </a:solidFill>
              </a:rPr>
              <a:t>VOID</a:t>
            </a:r>
            <a:r>
              <a:rPr lang="en-US" sz="2800" b="1" i="1" smtClean="0">
                <a:solidFill>
                  <a:schemeClr val="accent2"/>
                </a:solidFill>
              </a:rPr>
              <a:t> </a:t>
            </a:r>
          </a:p>
          <a:p>
            <a:pPr eaLnBrk="1" hangingPunct="1">
              <a:lnSpc>
                <a:spcPct val="80000"/>
              </a:lnSpc>
              <a:buFontTx/>
              <a:buNone/>
            </a:pPr>
            <a:r>
              <a:rPr lang="en-US" sz="2800" b="1" i="1" smtClean="0">
                <a:solidFill>
                  <a:schemeClr val="accent2"/>
                </a:solidFill>
              </a:rPr>
              <a:t>	which does not end </a:t>
            </a:r>
          </a:p>
          <a:p>
            <a:pPr eaLnBrk="1" hangingPunct="1">
              <a:lnSpc>
                <a:spcPct val="80000"/>
              </a:lnSpc>
              <a:buFontTx/>
              <a:buNone/>
            </a:pPr>
            <a:r>
              <a:rPr lang="en-US" sz="2800" b="1" i="1" smtClean="0">
                <a:solidFill>
                  <a:schemeClr val="accent2"/>
                </a:solidFill>
              </a:rPr>
              <a:t>	twenty-one (21) years after </a:t>
            </a:r>
          </a:p>
          <a:p>
            <a:pPr eaLnBrk="1" hangingPunct="1">
              <a:lnSpc>
                <a:spcPct val="80000"/>
              </a:lnSpc>
              <a:buFontTx/>
              <a:buNone/>
            </a:pPr>
            <a:r>
              <a:rPr lang="en-US" sz="2800" b="1" i="1" smtClean="0">
                <a:solidFill>
                  <a:schemeClr val="accent2"/>
                </a:solidFill>
              </a:rPr>
              <a:t>	a life in being at the time of the transfer </a:t>
            </a:r>
          </a:p>
          <a:p>
            <a:pPr eaLnBrk="1" hangingPunct="1">
              <a:lnSpc>
                <a:spcPct val="80000"/>
              </a:lnSpc>
              <a:buFontTx/>
              <a:buNone/>
            </a:pPr>
            <a:r>
              <a:rPr lang="en-US" sz="2800" b="1" i="1" smtClean="0">
                <a:solidFill>
                  <a:schemeClr val="accent2"/>
                </a:solidFill>
              </a:rPr>
              <a:t>	</a:t>
            </a:r>
            <a:r>
              <a:rPr lang="en-US" sz="2500" b="1" i="1" smtClean="0"/>
              <a:t>(i.e. one generation from lives presently in being - twenty-one years.)</a:t>
            </a:r>
            <a:r>
              <a:rPr lang="en-US" sz="2500" smtClean="0"/>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7316">
                                            <p:txEl>
                                              <p:pRg st="0" end="0"/>
                                            </p:txEl>
                                          </p:spTgt>
                                        </p:tgtEl>
                                        <p:attrNameLst>
                                          <p:attrName>style.visibility</p:attrName>
                                        </p:attrNameLst>
                                      </p:cBhvr>
                                      <p:to>
                                        <p:strVal val="visible"/>
                                      </p:to>
                                    </p:set>
                                    <p:anim calcmode="lin" valueType="num">
                                      <p:cBhvr additive="base">
                                        <p:cTn id="7" dur="500" fill="hold"/>
                                        <p:tgtEl>
                                          <p:spTgt spid="3973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6">
                                            <p:txEl>
                                              <p:pRg st="2" end="2"/>
                                            </p:txEl>
                                          </p:spTgt>
                                        </p:tgtEl>
                                        <p:attrNameLst>
                                          <p:attrName>style.visibility</p:attrName>
                                        </p:attrNameLst>
                                      </p:cBhvr>
                                      <p:to>
                                        <p:strVal val="visible"/>
                                      </p:to>
                                    </p:set>
                                    <p:anim calcmode="lin" valueType="num">
                                      <p:cBhvr additive="base">
                                        <p:cTn id="13" dur="500" fill="hold"/>
                                        <p:tgtEl>
                                          <p:spTgt spid="39731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7316">
                                            <p:txEl>
                                              <p:pRg st="4" end="4"/>
                                            </p:txEl>
                                          </p:spTgt>
                                        </p:tgtEl>
                                        <p:attrNameLst>
                                          <p:attrName>style.visibility</p:attrName>
                                        </p:attrNameLst>
                                      </p:cBhvr>
                                      <p:to>
                                        <p:strVal val="visible"/>
                                      </p:to>
                                    </p:set>
                                    <p:anim calcmode="lin" valueType="num">
                                      <p:cBhvr additive="base">
                                        <p:cTn id="19" dur="500" fill="hold"/>
                                        <p:tgtEl>
                                          <p:spTgt spid="39731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73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7316">
                                            <p:txEl>
                                              <p:pRg st="5" end="5"/>
                                            </p:txEl>
                                          </p:spTgt>
                                        </p:tgtEl>
                                        <p:attrNameLst>
                                          <p:attrName>style.visibility</p:attrName>
                                        </p:attrNameLst>
                                      </p:cBhvr>
                                      <p:to>
                                        <p:strVal val="visible"/>
                                      </p:to>
                                    </p:set>
                                    <p:anim calcmode="lin" valueType="num">
                                      <p:cBhvr additive="base">
                                        <p:cTn id="25" dur="500" fill="hold"/>
                                        <p:tgtEl>
                                          <p:spTgt spid="397316">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73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7316">
                                            <p:txEl>
                                              <p:pRg st="6" end="6"/>
                                            </p:txEl>
                                          </p:spTgt>
                                        </p:tgtEl>
                                        <p:attrNameLst>
                                          <p:attrName>style.visibility</p:attrName>
                                        </p:attrNameLst>
                                      </p:cBhvr>
                                      <p:to>
                                        <p:strVal val="visible"/>
                                      </p:to>
                                    </p:set>
                                    <p:anim calcmode="lin" valueType="num">
                                      <p:cBhvr additive="base">
                                        <p:cTn id="31" dur="500" fill="hold"/>
                                        <p:tgtEl>
                                          <p:spTgt spid="39731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73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7316">
                                            <p:txEl>
                                              <p:pRg st="7" end="7"/>
                                            </p:txEl>
                                          </p:spTgt>
                                        </p:tgtEl>
                                        <p:attrNameLst>
                                          <p:attrName>style.visibility</p:attrName>
                                        </p:attrNameLst>
                                      </p:cBhvr>
                                      <p:to>
                                        <p:strVal val="visible"/>
                                      </p:to>
                                    </p:set>
                                    <p:anim calcmode="lin" valueType="num">
                                      <p:cBhvr additive="base">
                                        <p:cTn id="37" dur="500" fill="hold"/>
                                        <p:tgtEl>
                                          <p:spTgt spid="3973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73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7316">
                                            <p:txEl>
                                              <p:pRg st="8" end="8"/>
                                            </p:txEl>
                                          </p:spTgt>
                                        </p:tgtEl>
                                        <p:attrNameLst>
                                          <p:attrName>style.visibility</p:attrName>
                                        </p:attrNameLst>
                                      </p:cBhvr>
                                      <p:to>
                                        <p:strVal val="visible"/>
                                      </p:to>
                                    </p:set>
                                    <p:anim calcmode="lin" valueType="num">
                                      <p:cBhvr additive="base">
                                        <p:cTn id="43" dur="500" fill="hold"/>
                                        <p:tgtEl>
                                          <p:spTgt spid="39731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73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7316">
                                            <p:txEl>
                                              <p:pRg st="9" end="9"/>
                                            </p:txEl>
                                          </p:spTgt>
                                        </p:tgtEl>
                                        <p:attrNameLst>
                                          <p:attrName>style.visibility</p:attrName>
                                        </p:attrNameLst>
                                      </p:cBhvr>
                                      <p:to>
                                        <p:strVal val="visible"/>
                                      </p:to>
                                    </p:set>
                                    <p:anim calcmode="lin" valueType="num">
                                      <p:cBhvr additive="base">
                                        <p:cTn id="49" dur="500" fill="hold"/>
                                        <p:tgtEl>
                                          <p:spTgt spid="39731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73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7316">
                                            <p:txEl>
                                              <p:pRg st="10" end="10"/>
                                            </p:txEl>
                                          </p:spTgt>
                                        </p:tgtEl>
                                        <p:attrNameLst>
                                          <p:attrName>style.visibility</p:attrName>
                                        </p:attrNameLst>
                                      </p:cBhvr>
                                      <p:to>
                                        <p:strVal val="visible"/>
                                      </p:to>
                                    </p:set>
                                    <p:anim calcmode="lin" valueType="num">
                                      <p:cBhvr additive="base">
                                        <p:cTn id="55" dur="500" fill="hold"/>
                                        <p:tgtEl>
                                          <p:spTgt spid="397316">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73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57200" y="1219200"/>
            <a:ext cx="8229600" cy="808038"/>
          </a:xfrm>
        </p:spPr>
        <p:txBody>
          <a:bodyPr/>
          <a:lstStyle/>
          <a:p>
            <a:pPr eaLnBrk="1" hangingPunct="1"/>
            <a:r>
              <a:rPr lang="en-US" sz="4100" b="1" smtClean="0">
                <a:solidFill>
                  <a:srgbClr val="FF0000"/>
                </a:solidFill>
              </a:rPr>
              <a:t>Rule Against </a:t>
            </a:r>
            <a:r>
              <a:rPr lang="en-US" b="1" smtClean="0">
                <a:solidFill>
                  <a:srgbClr val="FF0000"/>
                </a:solidFill>
              </a:rPr>
              <a:t>Perpetuities</a:t>
            </a:r>
            <a:r>
              <a:rPr lang="en-US" smtClean="0"/>
              <a:t> </a:t>
            </a:r>
          </a:p>
        </p:txBody>
      </p:sp>
      <p:sp>
        <p:nvSpPr>
          <p:cNvPr id="399363" name="Rectangle 3"/>
          <p:cNvSpPr>
            <a:spLocks noGrp="1" noChangeArrowheads="1"/>
          </p:cNvSpPr>
          <p:nvPr>
            <p:ph type="body" idx="1"/>
          </p:nvPr>
        </p:nvSpPr>
        <p:spPr>
          <a:xfrm>
            <a:off x="457200" y="2057400"/>
            <a:ext cx="8458200" cy="4419600"/>
          </a:xfrm>
        </p:spPr>
        <p:txBody>
          <a:bodyPr/>
          <a:lstStyle/>
          <a:p>
            <a:pPr eaLnBrk="1" hangingPunct="1">
              <a:lnSpc>
                <a:spcPct val="90000"/>
              </a:lnSpc>
              <a:buFontTx/>
              <a:buNone/>
            </a:pPr>
            <a:r>
              <a:rPr lang="en-US" b="1" i="1" smtClean="0"/>
              <a:t>Another way to describe this is:</a:t>
            </a:r>
          </a:p>
          <a:p>
            <a:pPr algn="ctr" eaLnBrk="1" hangingPunct="1">
              <a:lnSpc>
                <a:spcPct val="90000"/>
              </a:lnSpc>
              <a:buFontTx/>
              <a:buNone/>
            </a:pPr>
            <a:r>
              <a:rPr lang="en-US" sz="2800" b="1" i="1" smtClean="0">
                <a:solidFill>
                  <a:srgbClr val="C00000"/>
                </a:solidFill>
              </a:rPr>
              <a:t>	"No property interest </a:t>
            </a:r>
          </a:p>
          <a:p>
            <a:pPr algn="ctr" eaLnBrk="1" hangingPunct="1">
              <a:lnSpc>
                <a:spcPct val="90000"/>
              </a:lnSpc>
              <a:buFontTx/>
              <a:buNone/>
            </a:pPr>
            <a:r>
              <a:rPr lang="en-US" sz="2800" b="1" i="1" smtClean="0">
                <a:solidFill>
                  <a:srgbClr val="C00000"/>
                </a:solidFill>
              </a:rPr>
              <a:t>	shall be deemed  valid </a:t>
            </a:r>
          </a:p>
          <a:p>
            <a:pPr algn="ctr" eaLnBrk="1" hangingPunct="1">
              <a:lnSpc>
                <a:spcPct val="90000"/>
              </a:lnSpc>
              <a:buFontTx/>
              <a:buNone/>
            </a:pPr>
            <a:r>
              <a:rPr lang="en-US" sz="2800" b="1" i="1" smtClean="0">
                <a:solidFill>
                  <a:srgbClr val="C00000"/>
                </a:solidFill>
              </a:rPr>
              <a:t>	unless it vests, if at all,    </a:t>
            </a:r>
          </a:p>
          <a:p>
            <a:pPr algn="ctr" eaLnBrk="1" hangingPunct="1">
              <a:lnSpc>
                <a:spcPct val="90000"/>
              </a:lnSpc>
              <a:buFontTx/>
              <a:buNone/>
            </a:pPr>
            <a:r>
              <a:rPr lang="en-US" sz="2800" b="1" i="1" smtClean="0">
                <a:solidFill>
                  <a:srgbClr val="C00000"/>
                </a:solidFill>
              </a:rPr>
              <a:t>	not later than 21 years </a:t>
            </a:r>
          </a:p>
          <a:p>
            <a:pPr algn="ctr" eaLnBrk="1" hangingPunct="1">
              <a:lnSpc>
                <a:spcPct val="90000"/>
              </a:lnSpc>
              <a:buFontTx/>
              <a:buNone/>
            </a:pPr>
            <a:r>
              <a:rPr lang="en-US" sz="2800" b="1" i="1" smtClean="0">
                <a:solidFill>
                  <a:srgbClr val="C00000"/>
                </a:solidFill>
              </a:rPr>
              <a:t>	after some life in being </a:t>
            </a:r>
          </a:p>
          <a:p>
            <a:pPr algn="ctr" eaLnBrk="1" hangingPunct="1">
              <a:lnSpc>
                <a:spcPct val="90000"/>
              </a:lnSpc>
              <a:buFontTx/>
              <a:buNone/>
            </a:pPr>
            <a:r>
              <a:rPr lang="en-US" sz="2800" b="1" i="1" smtClean="0">
                <a:solidFill>
                  <a:srgbClr val="C00000"/>
                </a:solidFill>
              </a:rPr>
              <a:t>	at the time of the creation of the interest.“</a:t>
            </a:r>
          </a:p>
          <a:p>
            <a:pPr eaLnBrk="1" hangingPunct="1">
              <a:lnSpc>
                <a:spcPct val="90000"/>
              </a:lnSpc>
            </a:pPr>
            <a:endParaRPr lang="en-US" sz="1000" b="1" i="1" smtClean="0">
              <a:solidFill>
                <a:schemeClr val="accent2"/>
              </a:solidFill>
            </a:endParaRPr>
          </a:p>
          <a:p>
            <a:pPr eaLnBrk="1" hangingPunct="1">
              <a:lnSpc>
                <a:spcPct val="90000"/>
              </a:lnSpc>
              <a:buFontTx/>
              <a:buNone/>
            </a:pPr>
            <a:r>
              <a:rPr lang="en-US" sz="2400" b="1" i="1" smtClean="0">
                <a:solidFill>
                  <a:schemeClr val="accent2"/>
                </a:solidFill>
              </a:rPr>
              <a:t>	An interest is "vested" when we know for sure </a:t>
            </a:r>
          </a:p>
          <a:p>
            <a:pPr eaLnBrk="1" hangingPunct="1">
              <a:lnSpc>
                <a:spcPct val="90000"/>
              </a:lnSpc>
              <a:buFontTx/>
              <a:buNone/>
            </a:pPr>
            <a:r>
              <a:rPr lang="en-US" sz="2400" b="1" i="1" smtClean="0">
                <a:solidFill>
                  <a:schemeClr val="accent2"/>
                </a:solidFill>
              </a:rPr>
              <a:t>that someone will receive, or fail to receive, the interest.</a:t>
            </a:r>
            <a:r>
              <a:rPr lang="en-US" sz="2400" smtClean="0">
                <a:solidFill>
                  <a:schemeClr val="accent2"/>
                </a:solidFill>
              </a:rPr>
              <a:t> </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 calcmode="lin" valueType="num">
                                      <p:cBhvr additive="base">
                                        <p:cTn id="7" dur="500" fill="hold"/>
                                        <p:tgtEl>
                                          <p:spTgt spid="399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63">
                                            <p:txEl>
                                              <p:pRg st="1" end="1"/>
                                            </p:txEl>
                                          </p:spTgt>
                                        </p:tgtEl>
                                        <p:attrNameLst>
                                          <p:attrName>style.visibility</p:attrName>
                                        </p:attrNameLst>
                                      </p:cBhvr>
                                      <p:to>
                                        <p:strVal val="visible"/>
                                      </p:to>
                                    </p:set>
                                    <p:anim calcmode="lin" valueType="num">
                                      <p:cBhvr additive="base">
                                        <p:cTn id="13" dur="500" fill="hold"/>
                                        <p:tgtEl>
                                          <p:spTgt spid="399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63">
                                            <p:txEl>
                                              <p:pRg st="2" end="2"/>
                                            </p:txEl>
                                          </p:spTgt>
                                        </p:tgtEl>
                                        <p:attrNameLst>
                                          <p:attrName>style.visibility</p:attrName>
                                        </p:attrNameLst>
                                      </p:cBhvr>
                                      <p:to>
                                        <p:strVal val="visible"/>
                                      </p:to>
                                    </p:set>
                                    <p:anim calcmode="lin" valueType="num">
                                      <p:cBhvr additive="base">
                                        <p:cTn id="19" dur="500" fill="hold"/>
                                        <p:tgtEl>
                                          <p:spTgt spid="399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63">
                                            <p:txEl>
                                              <p:pRg st="3" end="3"/>
                                            </p:txEl>
                                          </p:spTgt>
                                        </p:tgtEl>
                                        <p:attrNameLst>
                                          <p:attrName>style.visibility</p:attrName>
                                        </p:attrNameLst>
                                      </p:cBhvr>
                                      <p:to>
                                        <p:strVal val="visible"/>
                                      </p:to>
                                    </p:set>
                                    <p:anim calcmode="lin" valueType="num">
                                      <p:cBhvr additive="base">
                                        <p:cTn id="25" dur="500" fill="hold"/>
                                        <p:tgtEl>
                                          <p:spTgt spid="399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63">
                                            <p:txEl>
                                              <p:pRg st="4" end="4"/>
                                            </p:txEl>
                                          </p:spTgt>
                                        </p:tgtEl>
                                        <p:attrNameLst>
                                          <p:attrName>style.visibility</p:attrName>
                                        </p:attrNameLst>
                                      </p:cBhvr>
                                      <p:to>
                                        <p:strVal val="visible"/>
                                      </p:to>
                                    </p:set>
                                    <p:anim calcmode="lin" valueType="num">
                                      <p:cBhvr additive="base">
                                        <p:cTn id="31" dur="500" fill="hold"/>
                                        <p:tgtEl>
                                          <p:spTgt spid="399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63">
                                            <p:txEl>
                                              <p:pRg st="5" end="5"/>
                                            </p:txEl>
                                          </p:spTgt>
                                        </p:tgtEl>
                                        <p:attrNameLst>
                                          <p:attrName>style.visibility</p:attrName>
                                        </p:attrNameLst>
                                      </p:cBhvr>
                                      <p:to>
                                        <p:strVal val="visible"/>
                                      </p:to>
                                    </p:set>
                                    <p:anim calcmode="lin" valueType="num">
                                      <p:cBhvr additive="base">
                                        <p:cTn id="37" dur="500" fill="hold"/>
                                        <p:tgtEl>
                                          <p:spTgt spid="399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9363">
                                            <p:txEl>
                                              <p:pRg st="6" end="6"/>
                                            </p:txEl>
                                          </p:spTgt>
                                        </p:tgtEl>
                                        <p:attrNameLst>
                                          <p:attrName>style.visibility</p:attrName>
                                        </p:attrNameLst>
                                      </p:cBhvr>
                                      <p:to>
                                        <p:strVal val="visible"/>
                                      </p:to>
                                    </p:set>
                                    <p:anim calcmode="lin" valueType="num">
                                      <p:cBhvr additive="base">
                                        <p:cTn id="43" dur="500" fill="hold"/>
                                        <p:tgtEl>
                                          <p:spTgt spid="399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9363">
                                            <p:txEl>
                                              <p:pRg st="8" end="8"/>
                                            </p:txEl>
                                          </p:spTgt>
                                        </p:tgtEl>
                                        <p:attrNameLst>
                                          <p:attrName>style.visibility</p:attrName>
                                        </p:attrNameLst>
                                      </p:cBhvr>
                                      <p:to>
                                        <p:strVal val="visible"/>
                                      </p:to>
                                    </p:set>
                                    <p:anim calcmode="lin" valueType="num">
                                      <p:cBhvr additive="base">
                                        <p:cTn id="49" dur="500" fill="hold"/>
                                        <p:tgtEl>
                                          <p:spTgt spid="39936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93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9363">
                                            <p:txEl>
                                              <p:pRg st="9" end="9"/>
                                            </p:txEl>
                                          </p:spTgt>
                                        </p:tgtEl>
                                        <p:attrNameLst>
                                          <p:attrName>style.visibility</p:attrName>
                                        </p:attrNameLst>
                                      </p:cBhvr>
                                      <p:to>
                                        <p:strVal val="visible"/>
                                      </p:to>
                                    </p:set>
                                    <p:anim calcmode="lin" valueType="num">
                                      <p:cBhvr additive="base">
                                        <p:cTn id="55" dur="500" fill="hold"/>
                                        <p:tgtEl>
                                          <p:spTgt spid="39936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936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body" idx="1"/>
          </p:nvPr>
        </p:nvSpPr>
        <p:spPr>
          <a:xfrm>
            <a:off x="304800" y="1447800"/>
            <a:ext cx="8382000" cy="4678363"/>
          </a:xfrm>
          <a:noFill/>
        </p:spPr>
        <p:txBody>
          <a:bodyPr/>
          <a:lstStyle/>
          <a:p>
            <a:pPr eaLnBrk="1" hangingPunct="1">
              <a:buFontTx/>
              <a:buNone/>
            </a:pPr>
            <a:r>
              <a:rPr lang="en-US" sz="3600" b="1" i="1" smtClean="0">
                <a:solidFill>
                  <a:srgbClr val="FF0000"/>
                </a:solidFill>
              </a:rPr>
              <a:t>The Rule Against Perpetuities</a:t>
            </a:r>
            <a:r>
              <a:rPr lang="en-US" b="1" i="1" smtClean="0"/>
              <a:t> </a:t>
            </a:r>
          </a:p>
          <a:p>
            <a:pPr eaLnBrk="1" hangingPunct="1">
              <a:buFontTx/>
              <a:buNone/>
            </a:pPr>
            <a:r>
              <a:rPr lang="en-US" b="1" i="1" smtClean="0"/>
              <a:t>Explained:</a:t>
            </a:r>
          </a:p>
          <a:p>
            <a:pPr eaLnBrk="1" hangingPunct="1"/>
            <a:r>
              <a:rPr lang="en-US" sz="2800" b="1" i="1" smtClean="0">
                <a:solidFill>
                  <a:schemeClr val="accent2"/>
                </a:solidFill>
              </a:rPr>
              <a:t>This 21 years (which represents a generation) is an arbitrary time period                         merely intended as a breaker                          for the entanglement to estates and their title, so as to return such estates back to the preferred title of fee simple absolute.</a:t>
            </a:r>
            <a:endParaRPr lang="en-US" sz="280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1412">
                                            <p:txEl>
                                              <p:pRg st="0" end="0"/>
                                            </p:txEl>
                                          </p:spTgt>
                                        </p:tgtEl>
                                        <p:attrNameLst>
                                          <p:attrName>style.visibility</p:attrName>
                                        </p:attrNameLst>
                                      </p:cBhvr>
                                      <p:to>
                                        <p:strVal val="visible"/>
                                      </p:to>
                                    </p:set>
                                    <p:anim calcmode="lin" valueType="num">
                                      <p:cBhvr additive="base">
                                        <p:cTn id="7" dur="500" fill="hold"/>
                                        <p:tgtEl>
                                          <p:spTgt spid="4014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14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1412">
                                            <p:txEl>
                                              <p:pRg st="1" end="1"/>
                                            </p:txEl>
                                          </p:spTgt>
                                        </p:tgtEl>
                                        <p:attrNameLst>
                                          <p:attrName>style.visibility</p:attrName>
                                        </p:attrNameLst>
                                      </p:cBhvr>
                                      <p:to>
                                        <p:strVal val="visible"/>
                                      </p:to>
                                    </p:set>
                                    <p:anim calcmode="lin" valueType="num">
                                      <p:cBhvr additive="base">
                                        <p:cTn id="13" dur="500" fill="hold"/>
                                        <p:tgtEl>
                                          <p:spTgt spid="4014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14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1412">
                                            <p:txEl>
                                              <p:pRg st="2" end="2"/>
                                            </p:txEl>
                                          </p:spTgt>
                                        </p:tgtEl>
                                        <p:attrNameLst>
                                          <p:attrName>style.visibility</p:attrName>
                                        </p:attrNameLst>
                                      </p:cBhvr>
                                      <p:to>
                                        <p:strVal val="visible"/>
                                      </p:to>
                                    </p:set>
                                    <p:anim calcmode="lin" valueType="num">
                                      <p:cBhvr additive="base">
                                        <p:cTn id="19" dur="500" fill="hold"/>
                                        <p:tgtEl>
                                          <p:spTgt spid="4014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14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body" idx="1"/>
          </p:nvPr>
        </p:nvSpPr>
        <p:spPr>
          <a:xfrm>
            <a:off x="304800" y="1295400"/>
            <a:ext cx="8610600" cy="5334000"/>
          </a:xfrm>
        </p:spPr>
        <p:txBody>
          <a:bodyPr/>
          <a:lstStyle/>
          <a:p>
            <a:pPr marL="609600" indent="-609600" eaLnBrk="1" hangingPunct="1">
              <a:lnSpc>
                <a:spcPct val="90000"/>
              </a:lnSpc>
              <a:buFontTx/>
              <a:buNone/>
              <a:defRPr/>
            </a:pPr>
            <a:r>
              <a:rPr lang="en-US" b="1" i="1" dirty="0" smtClean="0">
                <a:solidFill>
                  <a:srgbClr val="FF0000"/>
                </a:solidFill>
              </a:rPr>
              <a:t>The Rule Against Perpetuities</a:t>
            </a:r>
            <a:r>
              <a:rPr lang="en-US" sz="2800" b="1" i="1" dirty="0" smtClean="0"/>
              <a:t> </a:t>
            </a:r>
          </a:p>
          <a:p>
            <a:pPr marL="609600" indent="-609600" eaLnBrk="1" hangingPunct="1">
              <a:lnSpc>
                <a:spcPct val="90000"/>
              </a:lnSpc>
              <a:buFontTx/>
              <a:buNone/>
              <a:defRPr/>
            </a:pPr>
            <a:r>
              <a:rPr lang="en-US" sz="800" b="1" i="1" dirty="0" smtClean="0">
                <a:solidFill>
                  <a:schemeClr val="accent2"/>
                </a:solidFill>
              </a:rPr>
              <a:t>	</a:t>
            </a:r>
          </a:p>
          <a:p>
            <a:pPr marL="609600" indent="-609600" eaLnBrk="1" hangingPunct="1">
              <a:lnSpc>
                <a:spcPct val="90000"/>
              </a:lnSpc>
              <a:buFontTx/>
              <a:buNone/>
              <a:defRPr/>
            </a:pPr>
            <a:r>
              <a:rPr lang="en-US" sz="2400" b="1" i="1" dirty="0" smtClean="0">
                <a:solidFill>
                  <a:schemeClr val="accent2"/>
                </a:solidFill>
              </a:rPr>
              <a:t>Pursuant to this Rule “lives in being” include:</a:t>
            </a:r>
            <a:endParaRPr lang="en-US" sz="2400" b="1" i="1" dirty="0" smtClean="0">
              <a:solidFill>
                <a:schemeClr val="accent1">
                  <a:lumMod val="25000"/>
                </a:schemeClr>
              </a:solidFill>
            </a:endParaRPr>
          </a:p>
          <a:p>
            <a:pPr marL="609600" indent="-609600" eaLnBrk="1" hangingPunct="1">
              <a:lnSpc>
                <a:spcPct val="90000"/>
              </a:lnSpc>
              <a:buFontTx/>
              <a:buAutoNum type="arabicPeriod"/>
              <a:defRPr/>
            </a:pPr>
            <a:r>
              <a:rPr lang="en-US" sz="2400" b="1" i="1" dirty="0" smtClean="0">
                <a:solidFill>
                  <a:schemeClr val="accent1">
                    <a:lumMod val="25000"/>
                  </a:schemeClr>
                </a:solidFill>
              </a:rPr>
              <a:t>The holder of the interest;</a:t>
            </a:r>
          </a:p>
          <a:p>
            <a:pPr marL="609600" indent="-609600" eaLnBrk="1" hangingPunct="1">
              <a:lnSpc>
                <a:spcPct val="90000"/>
              </a:lnSpc>
              <a:buFontTx/>
              <a:buAutoNum type="arabicPeriod"/>
              <a:defRPr/>
            </a:pPr>
            <a:r>
              <a:rPr lang="en-US" sz="2400" b="1" i="1" dirty="0" smtClean="0">
                <a:solidFill>
                  <a:schemeClr val="accent1">
                    <a:lumMod val="25000"/>
                  </a:schemeClr>
                </a:solidFill>
              </a:rPr>
              <a:t>The person creating the interest;</a:t>
            </a:r>
          </a:p>
          <a:p>
            <a:pPr marL="609600" indent="-609600" eaLnBrk="1" hangingPunct="1">
              <a:lnSpc>
                <a:spcPct val="90000"/>
              </a:lnSpc>
              <a:buFontTx/>
              <a:buAutoNum type="arabicPeriod"/>
              <a:defRPr/>
            </a:pPr>
            <a:r>
              <a:rPr lang="en-US" sz="2400" b="1" i="1" dirty="0" smtClean="0">
                <a:solidFill>
                  <a:schemeClr val="accent1">
                    <a:lumMod val="25000"/>
                  </a:schemeClr>
                </a:solidFill>
              </a:rPr>
              <a:t>Any person who can affect a condition precedent attached to the interest; and</a:t>
            </a:r>
          </a:p>
          <a:p>
            <a:pPr marL="609600" indent="-609600" eaLnBrk="1" hangingPunct="1">
              <a:lnSpc>
                <a:spcPct val="90000"/>
              </a:lnSpc>
              <a:buFontTx/>
              <a:buAutoNum type="arabicPeriod"/>
              <a:defRPr/>
            </a:pPr>
            <a:r>
              <a:rPr lang="en-US" sz="2400" b="1" i="1" dirty="0" smtClean="0">
                <a:solidFill>
                  <a:schemeClr val="accent1">
                    <a:lumMod val="25000"/>
                  </a:schemeClr>
                </a:solidFill>
              </a:rPr>
              <a:t>Any person who can affect the identify of the holder</a:t>
            </a:r>
          </a:p>
          <a:p>
            <a:pPr marL="609600" indent="-609600" eaLnBrk="1" hangingPunct="1">
              <a:lnSpc>
                <a:spcPct val="90000"/>
              </a:lnSpc>
              <a:buFontTx/>
              <a:buAutoNum type="arabicPeriod"/>
              <a:defRPr/>
            </a:pPr>
            <a:endParaRPr lang="en-US" sz="800" b="1" i="1" dirty="0" smtClean="0">
              <a:solidFill>
                <a:schemeClr val="accent2"/>
              </a:solidFill>
            </a:endParaRPr>
          </a:p>
          <a:p>
            <a:pPr marL="609600" indent="-609600" eaLnBrk="1" hangingPunct="1">
              <a:lnSpc>
                <a:spcPct val="90000"/>
              </a:lnSpc>
              <a:buFontTx/>
              <a:buNone/>
              <a:defRPr/>
            </a:pPr>
            <a:r>
              <a:rPr lang="en-US" sz="2000" dirty="0" smtClean="0">
                <a:solidFill>
                  <a:schemeClr val="accent2"/>
                </a:solidFill>
              </a:rPr>
              <a:t>	</a:t>
            </a:r>
            <a:r>
              <a:rPr lang="en-US" sz="2400" b="1" i="1" dirty="0" smtClean="0">
                <a:solidFill>
                  <a:schemeClr val="accent2"/>
                </a:solidFill>
              </a:rPr>
              <a:t>It should be noted that unborn babies, if born alive, are considered “lives in being”</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 calcmode="lin" valueType="num">
                                      <p:cBhvr additive="base">
                                        <p:cTn id="7" dur="500" fill="hold"/>
                                        <p:tgtEl>
                                          <p:spTgt spid="403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60">
                                            <p:txEl>
                                              <p:pRg st="1" end="1"/>
                                            </p:txEl>
                                          </p:spTgt>
                                        </p:tgtEl>
                                        <p:attrNameLst>
                                          <p:attrName>style.visibility</p:attrName>
                                        </p:attrNameLst>
                                      </p:cBhvr>
                                      <p:to>
                                        <p:strVal val="visible"/>
                                      </p:to>
                                    </p:set>
                                    <p:anim calcmode="lin" valueType="num">
                                      <p:cBhvr additive="base">
                                        <p:cTn id="13" dur="500" fill="hold"/>
                                        <p:tgtEl>
                                          <p:spTgt spid="403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3460">
                                            <p:txEl>
                                              <p:pRg st="2" end="2"/>
                                            </p:txEl>
                                          </p:spTgt>
                                        </p:tgtEl>
                                        <p:attrNameLst>
                                          <p:attrName>style.visibility</p:attrName>
                                        </p:attrNameLst>
                                      </p:cBhvr>
                                      <p:to>
                                        <p:strVal val="visible"/>
                                      </p:to>
                                    </p:set>
                                    <p:anim calcmode="lin" valueType="num">
                                      <p:cBhvr additive="base">
                                        <p:cTn id="19" dur="500" fill="hold"/>
                                        <p:tgtEl>
                                          <p:spTgt spid="4034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34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3460">
                                            <p:txEl>
                                              <p:pRg st="3" end="3"/>
                                            </p:txEl>
                                          </p:spTgt>
                                        </p:tgtEl>
                                        <p:attrNameLst>
                                          <p:attrName>style.visibility</p:attrName>
                                        </p:attrNameLst>
                                      </p:cBhvr>
                                      <p:to>
                                        <p:strVal val="visible"/>
                                      </p:to>
                                    </p:set>
                                    <p:anim calcmode="lin" valueType="num">
                                      <p:cBhvr additive="base">
                                        <p:cTn id="25" dur="500" fill="hold"/>
                                        <p:tgtEl>
                                          <p:spTgt spid="40346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34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3460">
                                            <p:txEl>
                                              <p:pRg st="4" end="4"/>
                                            </p:txEl>
                                          </p:spTgt>
                                        </p:tgtEl>
                                        <p:attrNameLst>
                                          <p:attrName>style.visibility</p:attrName>
                                        </p:attrNameLst>
                                      </p:cBhvr>
                                      <p:to>
                                        <p:strVal val="visible"/>
                                      </p:to>
                                    </p:set>
                                    <p:anim calcmode="lin" valueType="num">
                                      <p:cBhvr additive="base">
                                        <p:cTn id="31" dur="500" fill="hold"/>
                                        <p:tgtEl>
                                          <p:spTgt spid="4034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34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3460">
                                            <p:txEl>
                                              <p:pRg st="5" end="5"/>
                                            </p:txEl>
                                          </p:spTgt>
                                        </p:tgtEl>
                                        <p:attrNameLst>
                                          <p:attrName>style.visibility</p:attrName>
                                        </p:attrNameLst>
                                      </p:cBhvr>
                                      <p:to>
                                        <p:strVal val="visible"/>
                                      </p:to>
                                    </p:set>
                                    <p:anim calcmode="lin" valueType="num">
                                      <p:cBhvr additive="base">
                                        <p:cTn id="37" dur="500" fill="hold"/>
                                        <p:tgtEl>
                                          <p:spTgt spid="40346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34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3460">
                                            <p:txEl>
                                              <p:pRg st="6" end="6"/>
                                            </p:txEl>
                                          </p:spTgt>
                                        </p:tgtEl>
                                        <p:attrNameLst>
                                          <p:attrName>style.visibility</p:attrName>
                                        </p:attrNameLst>
                                      </p:cBhvr>
                                      <p:to>
                                        <p:strVal val="visible"/>
                                      </p:to>
                                    </p:set>
                                    <p:anim calcmode="lin" valueType="num">
                                      <p:cBhvr additive="base">
                                        <p:cTn id="43" dur="500" fill="hold"/>
                                        <p:tgtEl>
                                          <p:spTgt spid="40346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34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3460">
                                            <p:txEl>
                                              <p:pRg st="8" end="8"/>
                                            </p:txEl>
                                          </p:spTgt>
                                        </p:tgtEl>
                                        <p:attrNameLst>
                                          <p:attrName>style.visibility</p:attrName>
                                        </p:attrNameLst>
                                      </p:cBhvr>
                                      <p:to>
                                        <p:strVal val="visible"/>
                                      </p:to>
                                    </p:set>
                                    <p:anim calcmode="lin" valueType="num">
                                      <p:cBhvr additive="base">
                                        <p:cTn id="49" dur="500" fill="hold"/>
                                        <p:tgtEl>
                                          <p:spTgt spid="403460">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346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body" idx="1"/>
          </p:nvPr>
        </p:nvSpPr>
        <p:spPr>
          <a:xfrm>
            <a:off x="304800" y="1143000"/>
            <a:ext cx="8610600" cy="5410200"/>
          </a:xfrm>
        </p:spPr>
        <p:txBody>
          <a:bodyPr/>
          <a:lstStyle/>
          <a:p>
            <a:pPr marL="609600" indent="-609600" eaLnBrk="1" hangingPunct="1">
              <a:lnSpc>
                <a:spcPct val="90000"/>
              </a:lnSpc>
              <a:buFontTx/>
              <a:buNone/>
            </a:pPr>
            <a:r>
              <a:rPr lang="en-US" sz="4400" b="1" i="1" smtClean="0">
                <a:solidFill>
                  <a:srgbClr val="FF0000"/>
                </a:solidFill>
              </a:rPr>
              <a:t>The Rule Against Perpetuities</a:t>
            </a:r>
            <a:r>
              <a:rPr lang="en-US" sz="4400" b="1" i="1" smtClean="0"/>
              <a:t> </a:t>
            </a:r>
          </a:p>
          <a:p>
            <a:pPr marL="609600" indent="-609600" eaLnBrk="1" hangingPunct="1">
              <a:lnSpc>
                <a:spcPct val="90000"/>
              </a:lnSpc>
              <a:buFontTx/>
              <a:buNone/>
            </a:pPr>
            <a:r>
              <a:rPr lang="en-US" sz="800" b="1" i="1" smtClean="0">
                <a:solidFill>
                  <a:schemeClr val="accent2"/>
                </a:solidFill>
              </a:rPr>
              <a:t>	</a:t>
            </a:r>
          </a:p>
        </p:txBody>
      </p:sp>
      <p:pic>
        <p:nvPicPr>
          <p:cNvPr id="56324" name="Picture 6" descr="http://novamindconnect.s3.amazonaws.com/jdebeer/BranchImages/B848F668-53AC-42F4-B0A4-2D38D0DFC779/12257-w940.jpg"/>
          <p:cNvPicPr>
            <a:picLocks noChangeAspect="1" noChangeArrowheads="1"/>
          </p:cNvPicPr>
          <p:nvPr/>
        </p:nvPicPr>
        <p:blipFill>
          <a:blip r:embed="rId4" cstate="print"/>
          <a:srcRect/>
          <a:stretch>
            <a:fillRect/>
          </a:stretch>
        </p:blipFill>
        <p:spPr bwMode="auto">
          <a:xfrm>
            <a:off x="838200" y="1828800"/>
            <a:ext cx="720725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 calcmode="lin" valueType="num">
                                      <p:cBhvr additive="base">
                                        <p:cTn id="7" dur="500" fill="hold"/>
                                        <p:tgtEl>
                                          <p:spTgt spid="403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60">
                                            <p:txEl>
                                              <p:pRg st="1" end="1"/>
                                            </p:txEl>
                                          </p:spTgt>
                                        </p:tgtEl>
                                        <p:attrNameLst>
                                          <p:attrName>style.visibility</p:attrName>
                                        </p:attrNameLst>
                                      </p:cBhvr>
                                      <p:to>
                                        <p:strVal val="visible"/>
                                      </p:to>
                                    </p:set>
                                    <p:anim calcmode="lin" valueType="num">
                                      <p:cBhvr additive="base">
                                        <p:cTn id="13" dur="500" fill="hold"/>
                                        <p:tgtEl>
                                          <p:spTgt spid="403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body" idx="1"/>
          </p:nvPr>
        </p:nvSpPr>
        <p:spPr>
          <a:xfrm>
            <a:off x="228600" y="990600"/>
            <a:ext cx="8686800" cy="5715000"/>
          </a:xfrm>
        </p:spPr>
        <p:txBody>
          <a:bodyPr/>
          <a:lstStyle/>
          <a:p>
            <a:pPr algn="just" eaLnBrk="1" hangingPunct="1">
              <a:lnSpc>
                <a:spcPct val="80000"/>
              </a:lnSpc>
              <a:buFontTx/>
              <a:buNone/>
            </a:pPr>
            <a:r>
              <a:rPr lang="en-US" sz="3600" b="1" dirty="0" smtClean="0">
                <a:solidFill>
                  <a:srgbClr val="C00000"/>
                </a:solidFill>
              </a:rPr>
              <a:t>Rule Against Restraints on Alienation</a:t>
            </a:r>
          </a:p>
          <a:p>
            <a:pPr eaLnBrk="1" hangingPunct="1">
              <a:lnSpc>
                <a:spcPct val="80000"/>
              </a:lnSpc>
            </a:pPr>
            <a:endParaRPr lang="en-US" sz="1000" b="1" i="1" dirty="0" smtClean="0">
              <a:solidFill>
                <a:schemeClr val="accent2"/>
              </a:solidFill>
            </a:endParaRPr>
          </a:p>
          <a:p>
            <a:pPr eaLnBrk="1" hangingPunct="1">
              <a:lnSpc>
                <a:spcPct val="80000"/>
              </a:lnSpc>
            </a:pPr>
            <a:r>
              <a:rPr lang="en-US" sz="2400" b="1" i="1" dirty="0" smtClean="0">
                <a:solidFill>
                  <a:srgbClr val="002060"/>
                </a:solidFill>
              </a:rPr>
              <a:t>This Rule was established and recognized under Common Law.  It stated that:</a:t>
            </a:r>
            <a:endParaRPr lang="en-US" sz="1000" b="1" i="1" dirty="0" smtClean="0">
              <a:solidFill>
                <a:srgbClr val="002060"/>
              </a:solidFill>
            </a:endParaRPr>
          </a:p>
          <a:p>
            <a:pPr algn="ctr" eaLnBrk="1" hangingPunct="1">
              <a:lnSpc>
                <a:spcPct val="60000"/>
              </a:lnSpc>
              <a:buFontTx/>
              <a:buNone/>
            </a:pPr>
            <a:endParaRPr lang="en-US" sz="1000" b="1" i="1" dirty="0" smtClean="0">
              <a:solidFill>
                <a:schemeClr val="accent2"/>
              </a:solidFill>
            </a:endParaRPr>
          </a:p>
          <a:p>
            <a:pPr algn="ctr" eaLnBrk="1" hangingPunct="1">
              <a:lnSpc>
                <a:spcPct val="60000"/>
              </a:lnSpc>
              <a:buFontTx/>
              <a:buNone/>
            </a:pPr>
            <a:r>
              <a:rPr lang="en-US" sz="2400" b="1" i="1" dirty="0" smtClean="0">
                <a:solidFill>
                  <a:schemeClr val="accent2"/>
                </a:solidFill>
              </a:rPr>
              <a:t>	</a:t>
            </a:r>
            <a:r>
              <a:rPr lang="en-US" b="1" i="1" dirty="0" smtClean="0">
                <a:solidFill>
                  <a:srgbClr val="C00000"/>
                </a:solidFill>
              </a:rPr>
              <a:t>“Any restriction on the transferability </a:t>
            </a:r>
          </a:p>
          <a:p>
            <a:pPr algn="ctr" eaLnBrk="1" hangingPunct="1">
              <a:lnSpc>
                <a:spcPct val="60000"/>
              </a:lnSpc>
              <a:buFontTx/>
              <a:buNone/>
            </a:pPr>
            <a:r>
              <a:rPr lang="en-US" b="1" i="1" dirty="0" smtClean="0">
                <a:solidFill>
                  <a:srgbClr val="C00000"/>
                </a:solidFill>
              </a:rPr>
              <a:t>	of a legal </a:t>
            </a:r>
            <a:r>
              <a:rPr lang="en-US" sz="2800" b="1" i="1" dirty="0" smtClean="0"/>
              <a:t>(as distinguished from an equitable)</a:t>
            </a:r>
            <a:r>
              <a:rPr lang="en-US" b="1" i="1" dirty="0" smtClean="0">
                <a:solidFill>
                  <a:srgbClr val="C00000"/>
                </a:solidFill>
              </a:rPr>
              <a:t> </a:t>
            </a:r>
          </a:p>
          <a:p>
            <a:pPr algn="ctr" eaLnBrk="1" hangingPunct="1">
              <a:lnSpc>
                <a:spcPct val="60000"/>
              </a:lnSpc>
              <a:buFontTx/>
              <a:buNone/>
            </a:pPr>
            <a:r>
              <a:rPr lang="en-US" b="1" i="1" dirty="0" smtClean="0">
                <a:solidFill>
                  <a:srgbClr val="C00000"/>
                </a:solidFill>
              </a:rPr>
              <a:t>	interest in property </a:t>
            </a:r>
          </a:p>
          <a:p>
            <a:pPr algn="ctr" eaLnBrk="1" hangingPunct="1">
              <a:lnSpc>
                <a:spcPct val="60000"/>
              </a:lnSpc>
              <a:buFontTx/>
              <a:buNone/>
            </a:pPr>
            <a:r>
              <a:rPr lang="en-US" b="1" i="1" dirty="0" smtClean="0">
                <a:solidFill>
                  <a:srgbClr val="C00000"/>
                </a:solidFill>
              </a:rPr>
              <a:t>	is, and shall be deemed as, void.”</a:t>
            </a:r>
            <a:endParaRPr lang="en-US" sz="1000" b="1" i="1" dirty="0" smtClean="0">
              <a:solidFill>
                <a:srgbClr val="C00000"/>
              </a:solidFill>
            </a:endParaRPr>
          </a:p>
          <a:p>
            <a:pPr eaLnBrk="1" hangingPunct="1">
              <a:lnSpc>
                <a:spcPct val="80000"/>
              </a:lnSpc>
            </a:pPr>
            <a:endParaRPr lang="en-US" sz="1000" b="1" i="1" dirty="0" smtClean="0">
              <a:solidFill>
                <a:schemeClr val="accent2"/>
              </a:solidFill>
            </a:endParaRPr>
          </a:p>
          <a:p>
            <a:pPr eaLnBrk="1" hangingPunct="1">
              <a:lnSpc>
                <a:spcPct val="80000"/>
              </a:lnSpc>
            </a:pPr>
            <a:r>
              <a:rPr lang="en-US" sz="2400" b="1" i="1" dirty="0" smtClean="0">
                <a:solidFill>
                  <a:schemeClr val="accent2"/>
                </a:solidFill>
              </a:rPr>
              <a:t>A “Restraint on Alienation" means </a:t>
            </a:r>
            <a:r>
              <a:rPr lang="en-US" sz="2400" b="1" i="1" dirty="0" smtClean="0">
                <a:solidFill>
                  <a:schemeClr val="tx2"/>
                </a:solidFill>
              </a:rPr>
              <a:t>an express restriction on the future transferability of the real property</a:t>
            </a:r>
            <a:r>
              <a:rPr lang="en-US" sz="2400" b="1" i="1" dirty="0" smtClean="0">
                <a:solidFill>
                  <a:schemeClr val="accent2"/>
                </a:solidFill>
              </a:rPr>
              <a:t>. </a:t>
            </a:r>
            <a:endParaRPr lang="en-US" sz="1000" b="1" i="1" dirty="0" smtClean="0">
              <a:solidFill>
                <a:schemeClr val="accent2"/>
              </a:solidFill>
            </a:endParaRPr>
          </a:p>
          <a:p>
            <a:pPr eaLnBrk="1" hangingPunct="1">
              <a:lnSpc>
                <a:spcPct val="80000"/>
              </a:lnSpc>
            </a:pPr>
            <a:endParaRPr lang="en-US" sz="1000" b="1" i="1" dirty="0" smtClean="0">
              <a:solidFill>
                <a:schemeClr val="accent2"/>
              </a:solidFill>
            </a:endParaRPr>
          </a:p>
          <a:p>
            <a:pPr eaLnBrk="1" hangingPunct="1">
              <a:lnSpc>
                <a:spcPct val="80000"/>
              </a:lnSpc>
            </a:pPr>
            <a:r>
              <a:rPr lang="en-US" sz="2400" b="1" i="1" dirty="0" smtClean="0">
                <a:solidFill>
                  <a:srgbClr val="002060"/>
                </a:solidFill>
              </a:rPr>
              <a:t>Like the Rule Against Perpetuities, this is a Rule </a:t>
            </a:r>
          </a:p>
          <a:p>
            <a:pPr eaLnBrk="1" hangingPunct="1">
              <a:lnSpc>
                <a:spcPct val="80000"/>
              </a:lnSpc>
              <a:buFontTx/>
              <a:buNone/>
            </a:pPr>
            <a:r>
              <a:rPr lang="en-US" sz="2400" b="1" i="1" dirty="0" smtClean="0">
                <a:solidFill>
                  <a:srgbClr val="002060"/>
                </a:solidFill>
              </a:rPr>
              <a:t>	of public policy, that is designed to encourage </a:t>
            </a:r>
          </a:p>
          <a:p>
            <a:pPr eaLnBrk="1" hangingPunct="1">
              <a:lnSpc>
                <a:spcPct val="80000"/>
              </a:lnSpc>
              <a:buFontTx/>
              <a:buNone/>
            </a:pPr>
            <a:r>
              <a:rPr lang="en-US" sz="2400" b="1" i="1" dirty="0" smtClean="0">
                <a:solidFill>
                  <a:srgbClr val="002060"/>
                </a:solidFill>
              </a:rPr>
              <a:t>	the marketability of title, and prevent real property</a:t>
            </a:r>
          </a:p>
          <a:p>
            <a:pPr eaLnBrk="1" hangingPunct="1">
              <a:lnSpc>
                <a:spcPct val="80000"/>
              </a:lnSpc>
              <a:buFontTx/>
              <a:buNone/>
            </a:pPr>
            <a:r>
              <a:rPr lang="en-US" sz="2400" b="1" i="1" dirty="0" smtClean="0">
                <a:solidFill>
                  <a:srgbClr val="002060"/>
                </a:solidFill>
              </a:rPr>
              <a:t>    from being tied up and taken out of commerce.</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1"/>
          </p:nvPr>
        </p:nvSpPr>
        <p:spPr>
          <a:xfrm>
            <a:off x="228600" y="1295400"/>
            <a:ext cx="8686800" cy="5410200"/>
          </a:xfrm>
        </p:spPr>
        <p:txBody>
          <a:bodyPr/>
          <a:lstStyle/>
          <a:p>
            <a:pPr eaLnBrk="1" hangingPunct="1">
              <a:lnSpc>
                <a:spcPct val="80000"/>
              </a:lnSpc>
              <a:buFontTx/>
              <a:buNone/>
              <a:defRPr/>
            </a:pPr>
            <a:r>
              <a:rPr lang="en-US" sz="3700" b="1" dirty="0" smtClean="0">
                <a:solidFill>
                  <a:srgbClr val="C00000"/>
                </a:solidFill>
              </a:rPr>
              <a:t>Rule Against Restraints on Alienation</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800" b="1" dirty="0" smtClean="0"/>
              <a:t>There are three types of restraints on alienation:</a:t>
            </a:r>
            <a:r>
              <a:rPr lang="en-US" sz="2400" dirty="0" smtClean="0">
                <a:solidFill>
                  <a:schemeClr val="accent2"/>
                </a:solidFill>
              </a:rPr>
              <a:t> </a:t>
            </a:r>
          </a:p>
          <a:p>
            <a:pPr eaLnBrk="1" hangingPunct="1">
              <a:lnSpc>
                <a:spcPct val="80000"/>
              </a:lnSpc>
              <a:buFontTx/>
              <a:buNone/>
              <a:defRPr/>
            </a:pPr>
            <a:endParaRPr lang="en-US" sz="600" dirty="0" smtClean="0">
              <a:solidFill>
                <a:schemeClr val="accent2"/>
              </a:solidFill>
            </a:endParaRPr>
          </a:p>
          <a:p>
            <a:pPr eaLnBrk="1" hangingPunct="1">
              <a:lnSpc>
                <a:spcPct val="80000"/>
              </a:lnSpc>
              <a:buFontTx/>
              <a:buNone/>
              <a:defRPr/>
            </a:pPr>
            <a:endParaRPr lang="en-US" sz="600" dirty="0" smtClean="0">
              <a:solidFill>
                <a:schemeClr val="accent2"/>
              </a:solidFill>
            </a:endParaRPr>
          </a:p>
          <a:p>
            <a:pPr eaLnBrk="1" hangingPunct="1">
              <a:lnSpc>
                <a:spcPct val="80000"/>
              </a:lnSpc>
              <a:buFontTx/>
              <a:buNone/>
              <a:defRPr/>
            </a:pPr>
            <a:r>
              <a:rPr lang="en-US" dirty="0" smtClean="0">
                <a:solidFill>
                  <a:schemeClr val="accent2"/>
                </a:solidFill>
              </a:rPr>
              <a:t>	1. </a:t>
            </a:r>
            <a:r>
              <a:rPr lang="en-US" b="1" i="1" dirty="0" smtClean="0">
                <a:solidFill>
                  <a:schemeClr val="accent1">
                    <a:lumMod val="50000"/>
                  </a:schemeClr>
                </a:solidFill>
              </a:rPr>
              <a:t>Disabling</a:t>
            </a:r>
            <a:r>
              <a:rPr lang="en-US" b="1" i="1" dirty="0" smtClean="0">
                <a:solidFill>
                  <a:schemeClr val="accent2"/>
                </a:solidFill>
              </a:rPr>
              <a:t> </a:t>
            </a:r>
            <a:r>
              <a:rPr lang="en-US" dirty="0" smtClean="0">
                <a:solidFill>
                  <a:srgbClr val="002060"/>
                </a:solidFill>
              </a:rPr>
              <a:t>restraints, which prohibit any future transfer; </a:t>
            </a:r>
          </a:p>
          <a:p>
            <a:pPr eaLnBrk="1" hangingPunct="1">
              <a:lnSpc>
                <a:spcPct val="80000"/>
              </a:lnSpc>
              <a:buFontTx/>
              <a:buNone/>
              <a:defRPr/>
            </a:pPr>
            <a:endParaRPr lang="en-US" sz="1000" dirty="0" smtClean="0">
              <a:solidFill>
                <a:schemeClr val="accent2"/>
              </a:solidFill>
            </a:endParaRPr>
          </a:p>
          <a:p>
            <a:pPr eaLnBrk="1" hangingPunct="1">
              <a:lnSpc>
                <a:spcPct val="80000"/>
              </a:lnSpc>
              <a:buFontTx/>
              <a:buNone/>
              <a:defRPr/>
            </a:pPr>
            <a:r>
              <a:rPr lang="en-US" dirty="0" smtClean="0">
                <a:solidFill>
                  <a:schemeClr val="accent2"/>
                </a:solidFill>
              </a:rPr>
              <a:t>	2. </a:t>
            </a:r>
            <a:r>
              <a:rPr lang="en-US" b="1" i="1" dirty="0" smtClean="0">
                <a:solidFill>
                  <a:schemeClr val="accent1">
                    <a:lumMod val="50000"/>
                  </a:schemeClr>
                </a:solidFill>
              </a:rPr>
              <a:t>Forfeiture</a:t>
            </a:r>
            <a:r>
              <a:rPr lang="en-US" b="1" i="1" dirty="0" smtClean="0">
                <a:solidFill>
                  <a:schemeClr val="accent2"/>
                </a:solidFill>
              </a:rPr>
              <a:t> </a:t>
            </a:r>
            <a:r>
              <a:rPr lang="en-US" dirty="0" smtClean="0">
                <a:solidFill>
                  <a:srgbClr val="002060"/>
                </a:solidFill>
              </a:rPr>
              <a:t>restraints, under which an attempted transfer results in a forfeiture of the interest; and </a:t>
            </a:r>
          </a:p>
          <a:p>
            <a:pPr eaLnBrk="1" hangingPunct="1">
              <a:lnSpc>
                <a:spcPct val="80000"/>
              </a:lnSpc>
              <a:buFontTx/>
              <a:buNone/>
              <a:defRPr/>
            </a:pPr>
            <a:endParaRPr lang="en-US" sz="1000" dirty="0" smtClean="0">
              <a:solidFill>
                <a:schemeClr val="accent2"/>
              </a:solidFill>
            </a:endParaRPr>
          </a:p>
          <a:p>
            <a:pPr eaLnBrk="1" hangingPunct="1">
              <a:lnSpc>
                <a:spcPct val="80000"/>
              </a:lnSpc>
              <a:buFontTx/>
              <a:buNone/>
              <a:defRPr/>
            </a:pPr>
            <a:r>
              <a:rPr lang="en-US" dirty="0" smtClean="0">
                <a:solidFill>
                  <a:schemeClr val="accent2"/>
                </a:solidFill>
              </a:rPr>
              <a:t>	3. </a:t>
            </a:r>
            <a:r>
              <a:rPr lang="en-US" b="1" i="1" dirty="0" smtClean="0">
                <a:solidFill>
                  <a:schemeClr val="accent1">
                    <a:lumMod val="50000"/>
                  </a:schemeClr>
                </a:solidFill>
              </a:rPr>
              <a:t>Promissory</a:t>
            </a:r>
            <a:r>
              <a:rPr lang="en-US" b="1" i="1" dirty="0" smtClean="0">
                <a:solidFill>
                  <a:schemeClr val="accent2"/>
                </a:solidFill>
              </a:rPr>
              <a:t> </a:t>
            </a:r>
            <a:r>
              <a:rPr lang="en-US" dirty="0" smtClean="0">
                <a:solidFill>
                  <a:srgbClr val="002060"/>
                </a:solidFill>
              </a:rPr>
              <a:t>restraints, under which an attempted transfer breaches a covenant.</a:t>
            </a:r>
            <a:endParaRPr lang="en-US" b="1" i="1"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body" idx="1"/>
          </p:nvPr>
        </p:nvSpPr>
        <p:spPr>
          <a:xfrm>
            <a:off x="228600" y="990600"/>
            <a:ext cx="8686800" cy="5334000"/>
          </a:xfrm>
        </p:spPr>
        <p:txBody>
          <a:bodyPr/>
          <a:lstStyle/>
          <a:p>
            <a:pPr eaLnBrk="1" hangingPunct="1">
              <a:lnSpc>
                <a:spcPct val="70000"/>
              </a:lnSpc>
              <a:buFontTx/>
              <a:buNone/>
            </a:pPr>
            <a:r>
              <a:rPr lang="en-US" sz="3700" b="1" dirty="0" smtClean="0">
                <a:solidFill>
                  <a:srgbClr val="C00000"/>
                </a:solidFill>
              </a:rPr>
              <a:t>Rule Against Restraints on Alienation</a:t>
            </a:r>
          </a:p>
          <a:p>
            <a:pPr eaLnBrk="1" hangingPunct="1">
              <a:lnSpc>
                <a:spcPct val="80000"/>
              </a:lnSpc>
            </a:pPr>
            <a:endParaRPr lang="en-US" sz="1000" dirty="0" smtClean="0">
              <a:solidFill>
                <a:schemeClr val="accent2"/>
              </a:solidFill>
            </a:endParaRPr>
          </a:p>
          <a:p>
            <a:pPr eaLnBrk="1" hangingPunct="1">
              <a:lnSpc>
                <a:spcPct val="80000"/>
              </a:lnSpc>
              <a:buFontTx/>
              <a:buNone/>
            </a:pPr>
            <a:r>
              <a:rPr lang="en-US" sz="2800" b="1" dirty="0" smtClean="0"/>
              <a:t>Types of Restraints</a:t>
            </a:r>
          </a:p>
          <a:p>
            <a:pPr eaLnBrk="1" hangingPunct="1">
              <a:lnSpc>
                <a:spcPct val="80000"/>
              </a:lnSpc>
            </a:pPr>
            <a:endParaRPr lang="en-US" sz="1200" dirty="0" smtClean="0">
              <a:solidFill>
                <a:schemeClr val="accent2"/>
              </a:solidFill>
            </a:endParaRPr>
          </a:p>
          <a:p>
            <a:pPr eaLnBrk="1" hangingPunct="1">
              <a:lnSpc>
                <a:spcPct val="80000"/>
              </a:lnSpc>
            </a:pPr>
            <a:r>
              <a:rPr lang="en-US" sz="2400" b="1" u="sng" dirty="0" smtClean="0">
                <a:solidFill>
                  <a:srgbClr val="002060"/>
                </a:solidFill>
              </a:rPr>
              <a:t>ALL</a:t>
            </a:r>
            <a:r>
              <a:rPr lang="en-US" sz="2400" b="1" dirty="0" smtClean="0">
                <a:solidFill>
                  <a:srgbClr val="002060"/>
                </a:solidFill>
              </a:rPr>
              <a:t> Disabling Restraints on Legal Interests Are </a:t>
            </a:r>
            <a:r>
              <a:rPr lang="en-US" sz="2400" b="1" dirty="0" smtClean="0">
                <a:solidFill>
                  <a:srgbClr val="C00000"/>
                </a:solidFill>
              </a:rPr>
              <a:t>VOID</a:t>
            </a:r>
          </a:p>
          <a:p>
            <a:pPr eaLnBrk="1" hangingPunct="1">
              <a:lnSpc>
                <a:spcPct val="80000"/>
              </a:lnSpc>
            </a:pPr>
            <a:endParaRPr lang="en-US" sz="600" b="1" dirty="0" smtClean="0">
              <a:solidFill>
                <a:srgbClr val="C00000"/>
              </a:solidFill>
            </a:endParaRPr>
          </a:p>
          <a:p>
            <a:pPr eaLnBrk="1" hangingPunct="1">
              <a:lnSpc>
                <a:spcPct val="80000"/>
              </a:lnSpc>
              <a:buFontTx/>
              <a:buNone/>
            </a:pPr>
            <a:r>
              <a:rPr lang="en-US" sz="2400" dirty="0" smtClean="0">
                <a:solidFill>
                  <a:schemeClr val="accent2"/>
                </a:solidFill>
              </a:rPr>
              <a:t>	</a:t>
            </a:r>
            <a:r>
              <a:rPr lang="en-US" sz="2000" b="1" dirty="0" smtClean="0"/>
              <a:t>- Disabling restraints are seen as particularly offensive because:</a:t>
            </a:r>
          </a:p>
          <a:p>
            <a:pPr eaLnBrk="1" hangingPunct="1">
              <a:lnSpc>
                <a:spcPct val="80000"/>
              </a:lnSpc>
              <a:buFontTx/>
              <a:buNone/>
            </a:pPr>
            <a:r>
              <a:rPr lang="en-US" sz="600" b="1" dirty="0" smtClean="0"/>
              <a:t> </a:t>
            </a:r>
          </a:p>
          <a:p>
            <a:pPr eaLnBrk="1" hangingPunct="1">
              <a:lnSpc>
                <a:spcPct val="90000"/>
              </a:lnSpc>
              <a:buFontTx/>
              <a:buNone/>
            </a:pPr>
            <a:r>
              <a:rPr lang="en-US" sz="2000" dirty="0" smtClean="0">
                <a:solidFill>
                  <a:srgbClr val="002060"/>
                </a:solidFill>
              </a:rPr>
              <a:t>	(</a:t>
            </a:r>
            <a:r>
              <a:rPr lang="en-US" sz="2000" dirty="0" err="1" smtClean="0">
                <a:solidFill>
                  <a:srgbClr val="002060"/>
                </a:solidFill>
              </a:rPr>
              <a:t>i</a:t>
            </a:r>
            <a:r>
              <a:rPr lang="en-US" sz="2000" dirty="0" smtClean="0">
                <a:solidFill>
                  <a:srgbClr val="002060"/>
                </a:solidFill>
              </a:rPr>
              <a:t>) Unlike the other types of restraints, transfers are totally prohibited;</a:t>
            </a:r>
          </a:p>
          <a:p>
            <a:pPr eaLnBrk="1" hangingPunct="1">
              <a:lnSpc>
                <a:spcPct val="90000"/>
              </a:lnSpc>
              <a:buFontTx/>
              <a:buNone/>
            </a:pPr>
            <a:r>
              <a:rPr lang="en-US" sz="300" dirty="0" smtClean="0">
                <a:solidFill>
                  <a:srgbClr val="002060"/>
                </a:solidFill>
              </a:rPr>
              <a:t> </a:t>
            </a:r>
          </a:p>
          <a:p>
            <a:pPr eaLnBrk="1" hangingPunct="1">
              <a:lnSpc>
                <a:spcPct val="90000"/>
              </a:lnSpc>
              <a:buFontTx/>
              <a:buNone/>
            </a:pPr>
            <a:r>
              <a:rPr lang="en-US" sz="2000" dirty="0" smtClean="0">
                <a:solidFill>
                  <a:srgbClr val="002060"/>
                </a:solidFill>
              </a:rPr>
              <a:t>	(ii) they enable a person to deny the validity of his own conveyance, and</a:t>
            </a:r>
          </a:p>
          <a:p>
            <a:pPr eaLnBrk="1" hangingPunct="1">
              <a:lnSpc>
                <a:spcPct val="90000"/>
              </a:lnSpc>
              <a:buFontTx/>
              <a:buNone/>
            </a:pPr>
            <a:endParaRPr lang="en-US" sz="300" dirty="0" smtClean="0">
              <a:solidFill>
                <a:srgbClr val="002060"/>
              </a:solidFill>
            </a:endParaRPr>
          </a:p>
          <a:p>
            <a:pPr eaLnBrk="1" hangingPunct="1">
              <a:lnSpc>
                <a:spcPct val="90000"/>
              </a:lnSpc>
              <a:buFontTx/>
              <a:buNone/>
            </a:pPr>
            <a:r>
              <a:rPr lang="en-US" sz="2000" dirty="0" smtClean="0">
                <a:solidFill>
                  <a:srgbClr val="002060"/>
                </a:solidFill>
              </a:rPr>
              <a:t>	(iii) they exempt the property from the person's creditors even while he is</a:t>
            </a:r>
          </a:p>
          <a:p>
            <a:pPr eaLnBrk="1" hangingPunct="1">
              <a:lnSpc>
                <a:spcPct val="90000"/>
              </a:lnSpc>
              <a:buFontTx/>
              <a:buNone/>
            </a:pPr>
            <a:r>
              <a:rPr lang="en-US" sz="2000" dirty="0" smtClean="0">
                <a:solidFill>
                  <a:srgbClr val="002060"/>
                </a:solidFill>
              </a:rPr>
              <a:t>           enjoying the property.</a:t>
            </a:r>
          </a:p>
          <a:p>
            <a:pPr eaLnBrk="1" hangingPunct="1">
              <a:lnSpc>
                <a:spcPct val="80000"/>
              </a:lnSpc>
              <a:buFontTx/>
              <a:buNone/>
            </a:pPr>
            <a:endParaRPr lang="en-US" sz="800" dirty="0" smtClean="0">
              <a:solidFill>
                <a:schemeClr val="accent2"/>
              </a:solidFill>
            </a:endParaRPr>
          </a:p>
          <a:p>
            <a:pPr eaLnBrk="1" hangingPunct="1">
              <a:lnSpc>
                <a:spcPct val="80000"/>
              </a:lnSpc>
              <a:buFontTx/>
              <a:buNone/>
            </a:pPr>
            <a:endParaRPr lang="en-US" sz="800" dirty="0" smtClean="0">
              <a:solidFill>
                <a:schemeClr val="accent2"/>
              </a:solidFill>
            </a:endParaRPr>
          </a:p>
          <a:p>
            <a:pPr eaLnBrk="1" hangingPunct="1">
              <a:lnSpc>
                <a:spcPct val="80000"/>
              </a:lnSpc>
            </a:pPr>
            <a:r>
              <a:rPr lang="en-US" sz="2400" b="1" u="sng" dirty="0" smtClean="0">
                <a:solidFill>
                  <a:srgbClr val="002060"/>
                </a:solidFill>
              </a:rPr>
              <a:t>ALL</a:t>
            </a:r>
            <a:r>
              <a:rPr lang="en-US" sz="2400" b="1" dirty="0" smtClean="0">
                <a:solidFill>
                  <a:srgbClr val="002060"/>
                </a:solidFill>
              </a:rPr>
              <a:t> Absolute Restraints on Fee Simple Are </a:t>
            </a:r>
            <a:r>
              <a:rPr lang="en-US" sz="2400" b="1" dirty="0" smtClean="0">
                <a:solidFill>
                  <a:srgbClr val="C00000"/>
                </a:solidFill>
              </a:rPr>
              <a:t>VOID</a:t>
            </a:r>
          </a:p>
          <a:p>
            <a:pPr eaLnBrk="1" hangingPunct="1">
              <a:lnSpc>
                <a:spcPct val="80000"/>
              </a:lnSpc>
            </a:pPr>
            <a:endParaRPr lang="en-US" sz="600" b="1" dirty="0" smtClean="0">
              <a:solidFill>
                <a:srgbClr val="002060"/>
              </a:solidFill>
            </a:endParaRPr>
          </a:p>
          <a:p>
            <a:pPr eaLnBrk="1" hangingPunct="1">
              <a:lnSpc>
                <a:spcPct val="80000"/>
              </a:lnSpc>
              <a:buFontTx/>
              <a:buNone/>
            </a:pPr>
            <a:r>
              <a:rPr lang="en-US" sz="1800" dirty="0" smtClean="0">
                <a:solidFill>
                  <a:srgbClr val="002060"/>
                </a:solidFill>
              </a:rPr>
              <a:t>	</a:t>
            </a:r>
            <a:r>
              <a:rPr lang="en-US" sz="1900" b="1" dirty="0" smtClean="0">
                <a:solidFill>
                  <a:srgbClr val="002060"/>
                </a:solidFill>
              </a:rPr>
              <a:t>- Absolute restraints of whatever type on fee simple estates are void.</a:t>
            </a:r>
          </a:p>
          <a:p>
            <a:pPr eaLnBrk="1" hangingPunct="1">
              <a:lnSpc>
                <a:spcPct val="80000"/>
              </a:lnSpc>
              <a:buFontTx/>
              <a:buNone/>
            </a:pPr>
            <a:r>
              <a:rPr lang="en-US" sz="300" b="1" dirty="0" smtClean="0">
                <a:solidFill>
                  <a:srgbClr val="002060"/>
                </a:solidFill>
              </a:rPr>
              <a:t>	</a:t>
            </a:r>
          </a:p>
          <a:p>
            <a:pPr eaLnBrk="1" hangingPunct="1">
              <a:lnSpc>
                <a:spcPct val="80000"/>
              </a:lnSpc>
              <a:buFontTx/>
              <a:buNone/>
            </a:pPr>
            <a:r>
              <a:rPr lang="en-US" sz="1900" b="1" dirty="0" smtClean="0">
                <a:solidFill>
                  <a:srgbClr val="002060"/>
                </a:solidFill>
              </a:rPr>
              <a:t>	- The grantee may ignore the restraint and freely transfer the property.</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p>
          <a:p>
            <a:pPr eaLnBrk="1" hangingPunct="1">
              <a:lnSpc>
                <a:spcPct val="80000"/>
              </a:lnSpc>
              <a:buFontTx/>
              <a:buNone/>
              <a:defRPr/>
            </a:pPr>
            <a:r>
              <a:rPr lang="en-US" sz="2400" b="1" i="1" dirty="0" smtClean="0"/>
              <a:t>Exceptions to the Rule:</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sz="2800" b="1" i="1" dirty="0" smtClean="0">
                <a:solidFill>
                  <a:schemeClr val="hlink"/>
                </a:solidFill>
              </a:rPr>
              <a:t>Partial Restraints on Fees Simple</a:t>
            </a:r>
          </a:p>
          <a:p>
            <a:pPr eaLnBrk="1" hangingPunct="1">
              <a:lnSpc>
                <a:spcPct val="80000"/>
              </a:lnSpc>
              <a:buFontTx/>
              <a:buNone/>
              <a:defRPr/>
            </a:pPr>
            <a:r>
              <a:rPr lang="en-US" sz="1800" b="1" i="1" dirty="0" smtClean="0">
                <a:solidFill>
                  <a:srgbClr val="002060"/>
                </a:solidFill>
              </a:rPr>
              <a:t>	</a:t>
            </a:r>
            <a:r>
              <a:rPr lang="en-US" sz="2400" b="1" i="1" dirty="0" smtClean="0">
                <a:solidFill>
                  <a:srgbClr val="002060"/>
                </a:solidFill>
              </a:rPr>
              <a:t>- Although absolute restraints on fee simple estates</a:t>
            </a:r>
          </a:p>
          <a:p>
            <a:pPr eaLnBrk="1" hangingPunct="1">
              <a:lnSpc>
                <a:spcPct val="80000"/>
              </a:lnSpc>
              <a:buFontTx/>
              <a:buNone/>
              <a:defRPr/>
            </a:pPr>
            <a:r>
              <a:rPr lang="en-US" sz="2400" b="1" i="1" dirty="0" smtClean="0">
                <a:solidFill>
                  <a:srgbClr val="002060"/>
                </a:solidFill>
              </a:rPr>
              <a:t>    are held to be </a:t>
            </a:r>
            <a:r>
              <a:rPr lang="en-US" sz="2400" b="1" i="1" dirty="0" smtClean="0">
                <a:solidFill>
                  <a:srgbClr val="C00000"/>
                </a:solidFill>
              </a:rPr>
              <a:t>VOID</a:t>
            </a:r>
            <a:r>
              <a:rPr lang="en-US" sz="2400" b="1" i="1" dirty="0" smtClean="0">
                <a:solidFill>
                  <a:srgbClr val="002060"/>
                </a:solidFill>
              </a:rPr>
              <a:t>, a restraint </a:t>
            </a:r>
            <a:r>
              <a:rPr lang="en-US" sz="2400" b="1" i="1" u="sng" dirty="0" smtClean="0">
                <a:solidFill>
                  <a:srgbClr val="C00000"/>
                </a:solidFill>
              </a:rPr>
              <a:t>for a limited time </a:t>
            </a:r>
            <a:r>
              <a:rPr lang="en-US" sz="2400" b="1" i="1" dirty="0" smtClean="0">
                <a:solidFill>
                  <a:srgbClr val="002060"/>
                </a:solidFill>
              </a:rPr>
              <a:t>and </a:t>
            </a:r>
          </a:p>
          <a:p>
            <a:pPr eaLnBrk="1" hangingPunct="1">
              <a:lnSpc>
                <a:spcPct val="80000"/>
              </a:lnSpc>
              <a:buFontTx/>
              <a:buNone/>
              <a:defRPr/>
            </a:pPr>
            <a:r>
              <a:rPr lang="en-US" sz="2400" b="1" i="1" dirty="0" smtClean="0">
                <a:solidFill>
                  <a:srgbClr val="002060"/>
                </a:solidFill>
              </a:rPr>
              <a:t>	</a:t>
            </a:r>
            <a:r>
              <a:rPr lang="en-US" sz="2400" b="1" i="1" u="sng" dirty="0" smtClean="0">
                <a:solidFill>
                  <a:srgbClr val="C00000"/>
                </a:solidFill>
              </a:rPr>
              <a:t>for a reasonable purpose</a:t>
            </a:r>
            <a:r>
              <a:rPr lang="en-US" sz="2400" b="1" i="1" dirty="0" smtClean="0">
                <a:solidFill>
                  <a:srgbClr val="C00000"/>
                </a:solidFill>
              </a:rPr>
              <a:t> </a:t>
            </a:r>
            <a:r>
              <a:rPr lang="en-US" sz="2400" b="1" i="1" dirty="0" smtClean="0">
                <a:solidFill>
                  <a:srgbClr val="002060"/>
                </a:solidFill>
              </a:rPr>
              <a:t>is likely to be upheld.</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sz="2000" b="1" i="1" dirty="0" smtClean="0">
                <a:solidFill>
                  <a:schemeClr val="accent5">
                    <a:lumMod val="25000"/>
                  </a:schemeClr>
                </a:solidFill>
              </a:rPr>
              <a:t>Example and Explanation: </a:t>
            </a:r>
          </a:p>
          <a:p>
            <a:pPr eaLnBrk="1" hangingPunct="1">
              <a:lnSpc>
                <a:spcPct val="80000"/>
              </a:lnSpc>
              <a:buFontTx/>
              <a:buNone/>
              <a:defRPr/>
            </a:pPr>
            <a:r>
              <a:rPr lang="en-US" sz="2000" dirty="0" smtClean="0">
                <a:solidFill>
                  <a:srgbClr val="002060"/>
                </a:solidFill>
              </a:rPr>
              <a:t>	A owns and resides in a house. He conveys a one-half interest in</a:t>
            </a:r>
            <a:r>
              <a:rPr lang="en-US" sz="2000" b="1" dirty="0" smtClean="0">
                <a:solidFill>
                  <a:srgbClr val="002060"/>
                </a:solidFill>
              </a:rPr>
              <a:t> </a:t>
            </a:r>
            <a:r>
              <a:rPr lang="en-US" sz="2000" dirty="0" smtClean="0">
                <a:solidFill>
                  <a:srgbClr val="002060"/>
                </a:solidFill>
              </a:rPr>
              <a:t>the house to his brother, B, including in the deed, a covenant that "during their joint lifetimes, each party promises not to convey his interest to any other person without the consent of the other party."  </a:t>
            </a:r>
          </a:p>
          <a:p>
            <a:pPr eaLnBrk="1" hangingPunct="1">
              <a:lnSpc>
                <a:spcPct val="70000"/>
              </a:lnSpc>
              <a:buFontTx/>
              <a:buNone/>
              <a:defRPr/>
            </a:pPr>
            <a:endParaRPr lang="en-US" sz="1000" dirty="0" smtClean="0">
              <a:solidFill>
                <a:srgbClr val="002060"/>
              </a:solidFill>
            </a:endParaRPr>
          </a:p>
          <a:p>
            <a:pPr eaLnBrk="1" hangingPunct="1">
              <a:lnSpc>
                <a:spcPct val="70000"/>
              </a:lnSpc>
              <a:buFontTx/>
              <a:buNone/>
              <a:defRPr/>
            </a:pPr>
            <a:r>
              <a:rPr lang="en-US" sz="2000" dirty="0" smtClean="0">
                <a:solidFill>
                  <a:srgbClr val="002060"/>
                </a:solidFill>
              </a:rPr>
              <a:t>	This promissory restraint is limited to the joint lifetimes of the parties </a:t>
            </a:r>
          </a:p>
          <a:p>
            <a:pPr eaLnBrk="1" hangingPunct="1">
              <a:lnSpc>
                <a:spcPct val="70000"/>
              </a:lnSpc>
              <a:buFontTx/>
              <a:buNone/>
              <a:defRPr/>
            </a:pPr>
            <a:r>
              <a:rPr lang="en-US" sz="2000" dirty="0" smtClean="0">
                <a:solidFill>
                  <a:srgbClr val="002060"/>
                </a:solidFill>
              </a:rPr>
              <a:t>	and is a reasonable way to ensure that neither party will be faced </a:t>
            </a:r>
          </a:p>
          <a:p>
            <a:pPr eaLnBrk="1" hangingPunct="1">
              <a:lnSpc>
                <a:spcPct val="70000"/>
              </a:lnSpc>
              <a:buFontTx/>
              <a:buNone/>
              <a:defRPr/>
            </a:pPr>
            <a:r>
              <a:rPr lang="en-US" sz="2000" dirty="0" smtClean="0">
                <a:solidFill>
                  <a:srgbClr val="002060"/>
                </a:solidFill>
              </a:rPr>
              <a:t>	with the prospect of having to reside with a stranger. </a:t>
            </a:r>
          </a:p>
          <a:p>
            <a:pPr eaLnBrk="1" hangingPunct="1">
              <a:lnSpc>
                <a:spcPct val="70000"/>
              </a:lnSpc>
              <a:buFontTx/>
              <a:buNone/>
              <a:defRPr/>
            </a:pPr>
            <a:r>
              <a:rPr lang="en-US" sz="2000" dirty="0" smtClean="0">
                <a:solidFill>
                  <a:srgbClr val="002060"/>
                </a:solidFill>
              </a:rPr>
              <a:t>	This restraint would probably be upheld.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219200"/>
            <a:ext cx="8229600" cy="52578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5000"/>
              </a:lnSpc>
              <a:spcBef>
                <a:spcPct val="20000"/>
              </a:spcBef>
              <a:defRPr/>
            </a:pPr>
            <a:r>
              <a:rPr lang="en-US" sz="600" b="1" i="1" dirty="0">
                <a:solidFill>
                  <a:srgbClr val="002060"/>
                </a:solidFill>
              </a:rPr>
              <a:t>	</a:t>
            </a:r>
          </a:p>
          <a:p>
            <a:pPr marL="342900" indent="-342900" algn="just">
              <a:lnSpc>
                <a:spcPct val="85000"/>
              </a:lnSpc>
              <a:spcBef>
                <a:spcPct val="20000"/>
              </a:spcBef>
              <a:defRPr/>
            </a:pPr>
            <a:r>
              <a:rPr lang="en-US" sz="2200" b="1" i="1" dirty="0">
                <a:solidFill>
                  <a:srgbClr val="002060"/>
                </a:solidFill>
              </a:rPr>
              <a:t>		</a:t>
            </a:r>
            <a:r>
              <a:rPr lang="en-US" sz="2200" b="1" dirty="0"/>
              <a:t>An</a:t>
            </a:r>
            <a:r>
              <a:rPr lang="en-US" sz="2200" b="1" i="1" dirty="0"/>
              <a:t> </a:t>
            </a:r>
            <a:r>
              <a:rPr lang="en-US" sz="2200" b="1" i="1" dirty="0">
                <a:solidFill>
                  <a:srgbClr val="002060"/>
                </a:solidFill>
              </a:rPr>
              <a:t>Estate in land </a:t>
            </a:r>
            <a:r>
              <a:rPr lang="en-US" sz="2200" b="1" dirty="0"/>
              <a:t>is an</a:t>
            </a:r>
            <a:r>
              <a:rPr lang="en-US" sz="2200" b="1" dirty="0">
                <a:solidFill>
                  <a:srgbClr val="002060"/>
                </a:solidFill>
              </a:rPr>
              <a:t> </a:t>
            </a:r>
            <a:r>
              <a:rPr lang="en-US" sz="2200" b="1" i="1" dirty="0">
                <a:solidFill>
                  <a:srgbClr val="C00000"/>
                </a:solidFill>
              </a:rPr>
              <a:t>“Interest in Land” </a:t>
            </a:r>
          </a:p>
          <a:p>
            <a:pPr marL="342900" indent="-342900" algn="just">
              <a:lnSpc>
                <a:spcPct val="85000"/>
              </a:lnSpc>
              <a:spcBef>
                <a:spcPct val="20000"/>
              </a:spcBef>
              <a:defRPr/>
            </a:pPr>
            <a:r>
              <a:rPr lang="en-US" sz="2200" b="1" i="1" dirty="0">
                <a:solidFill>
                  <a:srgbClr val="C00000"/>
                </a:solidFill>
              </a:rPr>
              <a:t>		</a:t>
            </a:r>
            <a:r>
              <a:rPr lang="en-US" sz="2200" b="1" dirty="0"/>
              <a:t>that relates to your </a:t>
            </a:r>
            <a:r>
              <a:rPr lang="en-US" sz="2200" b="1" i="1" dirty="0">
                <a:solidFill>
                  <a:srgbClr val="002060"/>
                </a:solidFill>
              </a:rPr>
              <a:t>Collection of Rights </a:t>
            </a:r>
          </a:p>
          <a:p>
            <a:pPr marL="342900" indent="-342900" algn="just">
              <a:lnSpc>
                <a:spcPct val="85000"/>
              </a:lnSpc>
              <a:spcBef>
                <a:spcPct val="20000"/>
              </a:spcBef>
              <a:defRPr/>
            </a:pPr>
            <a:r>
              <a:rPr lang="en-US" sz="2200" b="1" i="1" dirty="0">
                <a:solidFill>
                  <a:srgbClr val="002060"/>
                </a:solidFill>
              </a:rPr>
              <a:t>		</a:t>
            </a:r>
            <a:r>
              <a:rPr lang="en-US" sz="2200" b="1" dirty="0"/>
              <a:t>with respect to the Real Property in question.</a:t>
            </a:r>
          </a:p>
          <a:p>
            <a:pPr marL="609600" indent="-609600" algn="just">
              <a:lnSpc>
                <a:spcPct val="85000"/>
              </a:lnSpc>
              <a:spcBef>
                <a:spcPct val="20000"/>
              </a:spcBef>
              <a:defRPr/>
            </a:pPr>
            <a:endParaRPr lang="en-US" sz="1400" b="1" dirty="0">
              <a:solidFill>
                <a:srgbClr val="0033CC"/>
              </a:solidFill>
            </a:endParaRPr>
          </a:p>
          <a:p>
            <a:pPr marL="609600" indent="-609600" algn="just">
              <a:lnSpc>
                <a:spcPct val="85000"/>
              </a:lnSpc>
              <a:spcBef>
                <a:spcPct val="20000"/>
              </a:spcBef>
              <a:defRPr/>
            </a:pPr>
            <a:r>
              <a:rPr lang="en-US" sz="1400" b="1" dirty="0">
                <a:solidFill>
                  <a:srgbClr val="0033CC"/>
                </a:solidFill>
              </a:rPr>
              <a:t>	</a:t>
            </a:r>
            <a:r>
              <a:rPr lang="en-US" sz="2000" b="1" dirty="0">
                <a:solidFill>
                  <a:srgbClr val="C00000"/>
                </a:solidFill>
              </a:rPr>
              <a:t>Real Property </a:t>
            </a:r>
            <a:r>
              <a:rPr lang="en-US" sz="2000" b="1" dirty="0"/>
              <a:t>has always been held as: </a:t>
            </a:r>
          </a:p>
          <a:p>
            <a:pPr marL="609600" indent="-609600" algn="just">
              <a:lnSpc>
                <a:spcPct val="85000"/>
              </a:lnSpc>
              <a:spcBef>
                <a:spcPct val="20000"/>
              </a:spcBef>
              <a:defRPr/>
            </a:pPr>
            <a:r>
              <a:rPr lang="en-US" sz="1600" b="1" dirty="0">
                <a:solidFill>
                  <a:srgbClr val="0033CC"/>
                </a:solidFill>
              </a:rPr>
              <a:t>	</a:t>
            </a:r>
            <a:r>
              <a:rPr lang="en-US" sz="1600" b="1" dirty="0">
                <a:solidFill>
                  <a:schemeClr val="accent1">
                    <a:lumMod val="25000"/>
                  </a:schemeClr>
                </a:solidFill>
              </a:rPr>
              <a:t>- Valuable,</a:t>
            </a:r>
          </a:p>
          <a:p>
            <a:pPr marL="609600" indent="-609600" algn="just">
              <a:lnSpc>
                <a:spcPct val="85000"/>
              </a:lnSpc>
              <a:spcBef>
                <a:spcPct val="20000"/>
              </a:spcBef>
              <a:defRPr/>
            </a:pPr>
            <a:r>
              <a:rPr lang="en-US" sz="1600" b="1" dirty="0">
                <a:solidFill>
                  <a:schemeClr val="accent1">
                    <a:lumMod val="25000"/>
                  </a:schemeClr>
                </a:solidFill>
              </a:rPr>
              <a:t>	- Special, </a:t>
            </a:r>
          </a:p>
          <a:p>
            <a:pPr marL="609600" indent="-609600" algn="just">
              <a:lnSpc>
                <a:spcPct val="85000"/>
              </a:lnSpc>
              <a:spcBef>
                <a:spcPct val="20000"/>
              </a:spcBef>
              <a:defRPr/>
            </a:pPr>
            <a:r>
              <a:rPr lang="en-US" sz="1600" b="1" dirty="0">
                <a:solidFill>
                  <a:schemeClr val="accent1">
                    <a:lumMod val="25000"/>
                  </a:schemeClr>
                </a:solidFill>
              </a:rPr>
              <a:t>	- Distinct, and</a:t>
            </a:r>
          </a:p>
          <a:p>
            <a:pPr marL="609600" indent="-609600" algn="just">
              <a:lnSpc>
                <a:spcPct val="85000"/>
              </a:lnSpc>
              <a:spcBef>
                <a:spcPct val="20000"/>
              </a:spcBef>
              <a:defRPr/>
            </a:pPr>
            <a:r>
              <a:rPr lang="en-US" sz="1600" b="1" dirty="0">
                <a:solidFill>
                  <a:schemeClr val="accent1">
                    <a:lumMod val="25000"/>
                  </a:schemeClr>
                </a:solidFill>
              </a:rPr>
              <a:t>	- Unique, </a:t>
            </a:r>
          </a:p>
          <a:p>
            <a:pPr marL="609600" indent="-609600" algn="just">
              <a:lnSpc>
                <a:spcPct val="85000"/>
              </a:lnSpc>
              <a:spcBef>
                <a:spcPct val="20000"/>
              </a:spcBef>
              <a:defRPr/>
            </a:pPr>
            <a:r>
              <a:rPr lang="en-US" sz="2000" b="1" dirty="0">
                <a:solidFill>
                  <a:schemeClr val="accent1">
                    <a:lumMod val="25000"/>
                  </a:schemeClr>
                </a:solidFill>
              </a:rPr>
              <a:t>	</a:t>
            </a:r>
            <a:r>
              <a:rPr lang="en-US" sz="2000" b="1" dirty="0"/>
              <a:t>under the law.</a:t>
            </a:r>
            <a:r>
              <a:rPr lang="en-US" sz="2000" b="1" dirty="0">
                <a:solidFill>
                  <a:schemeClr val="accent1">
                    <a:lumMod val="25000"/>
                  </a:schemeClr>
                </a:solidFill>
              </a:rPr>
              <a:t> </a:t>
            </a:r>
            <a:endParaRPr lang="en-US" sz="600" b="1" dirty="0">
              <a:solidFill>
                <a:schemeClr val="accent1">
                  <a:lumMod val="25000"/>
                </a:schemeClr>
              </a:solidFill>
            </a:endParaRPr>
          </a:p>
          <a:p>
            <a:pPr marL="609600" indent="-609600" algn="just">
              <a:lnSpc>
                <a:spcPct val="85000"/>
              </a:lnSpc>
              <a:spcBef>
                <a:spcPct val="20000"/>
              </a:spcBef>
              <a:defRPr/>
            </a:pPr>
            <a:endParaRPr lang="en-US" sz="600" b="1" dirty="0">
              <a:solidFill>
                <a:srgbClr val="0033CC"/>
              </a:solidFill>
            </a:endParaRPr>
          </a:p>
          <a:p>
            <a:pPr marL="609600" indent="-609600" algn="just">
              <a:lnSpc>
                <a:spcPct val="85000"/>
              </a:lnSpc>
              <a:spcBef>
                <a:spcPct val="20000"/>
              </a:spcBef>
              <a:defRPr/>
            </a:pPr>
            <a:r>
              <a:rPr lang="en-US" sz="2000" b="1" dirty="0">
                <a:solidFill>
                  <a:srgbClr val="0033CC"/>
                </a:solidFill>
              </a:rPr>
              <a:t>        </a:t>
            </a:r>
            <a:r>
              <a:rPr lang="en-US" sz="2000" dirty="0"/>
              <a:t>Accordingly, the law has long recognized that </a:t>
            </a:r>
            <a:r>
              <a:rPr lang="en-US" sz="2000" b="1" i="1" dirty="0">
                <a:solidFill>
                  <a:srgbClr val="002060"/>
                </a:solidFill>
              </a:rPr>
              <a:t>Rights</a:t>
            </a:r>
            <a:r>
              <a:rPr lang="en-US" sz="2000" b="1" dirty="0">
                <a:solidFill>
                  <a:srgbClr val="0033CC"/>
                </a:solidFill>
              </a:rPr>
              <a:t> </a:t>
            </a:r>
          </a:p>
          <a:p>
            <a:pPr marL="609600" indent="-609600" algn="just">
              <a:lnSpc>
                <a:spcPct val="85000"/>
              </a:lnSpc>
              <a:spcBef>
                <a:spcPct val="20000"/>
              </a:spcBef>
              <a:defRPr/>
            </a:pPr>
            <a:r>
              <a:rPr lang="en-US" sz="2000" b="1" dirty="0">
                <a:solidFill>
                  <a:srgbClr val="0033CC"/>
                </a:solidFill>
              </a:rPr>
              <a:t>	</a:t>
            </a:r>
            <a:r>
              <a:rPr lang="en-US" sz="2000" dirty="0"/>
              <a:t>in such </a:t>
            </a:r>
            <a:r>
              <a:rPr lang="en-US" sz="2000" b="1" dirty="0">
                <a:solidFill>
                  <a:srgbClr val="C00000"/>
                </a:solidFill>
              </a:rPr>
              <a:t>Real Property </a:t>
            </a:r>
            <a:r>
              <a:rPr lang="en-US" sz="2000" dirty="0"/>
              <a:t>are to be viewed </a:t>
            </a:r>
          </a:p>
          <a:p>
            <a:pPr marL="609600" indent="-609600" algn="just">
              <a:lnSpc>
                <a:spcPct val="85000"/>
              </a:lnSpc>
              <a:spcBef>
                <a:spcPct val="20000"/>
              </a:spcBef>
              <a:defRPr/>
            </a:pPr>
            <a:r>
              <a:rPr lang="en-US" sz="2000" dirty="0"/>
              <a:t>	as </a:t>
            </a:r>
            <a:r>
              <a:rPr lang="en-US" sz="2000" b="1" i="1" dirty="0">
                <a:solidFill>
                  <a:srgbClr val="002060"/>
                </a:solidFill>
              </a:rPr>
              <a:t>Extensive and Severable, </a:t>
            </a:r>
            <a:r>
              <a:rPr lang="en-US" sz="2000" dirty="0"/>
              <a:t>and as such, </a:t>
            </a:r>
          </a:p>
          <a:p>
            <a:pPr marL="609600" indent="-609600" algn="just">
              <a:lnSpc>
                <a:spcPct val="85000"/>
              </a:lnSpc>
              <a:spcBef>
                <a:spcPct val="20000"/>
              </a:spcBef>
              <a:defRPr/>
            </a:pPr>
            <a:r>
              <a:rPr lang="en-US" sz="2000" dirty="0"/>
              <a:t>	can also be limited in its </a:t>
            </a:r>
            <a:r>
              <a:rPr lang="en-US" sz="2000" b="1" i="1" dirty="0">
                <a:solidFill>
                  <a:srgbClr val="002060"/>
                </a:solidFill>
              </a:rPr>
              <a:t>Transference</a:t>
            </a:r>
            <a:r>
              <a:rPr lang="en-US" sz="2000" b="1" dirty="0">
                <a:solidFill>
                  <a:srgbClr val="0033CC"/>
                </a:solidFill>
              </a:rPr>
              <a:t>, </a:t>
            </a:r>
            <a:r>
              <a:rPr lang="en-US" sz="2000" dirty="0"/>
              <a:t>by the original owner.</a:t>
            </a:r>
          </a:p>
          <a:p>
            <a:pPr marL="609600" indent="-609600" algn="just">
              <a:lnSpc>
                <a:spcPct val="85000"/>
              </a:lnSpc>
              <a:spcBef>
                <a:spcPct val="20000"/>
              </a:spcBef>
              <a:defRPr/>
            </a:pPr>
            <a:endParaRPr lang="en-US" sz="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body" idx="1"/>
          </p:nvPr>
        </p:nvSpPr>
        <p:spPr>
          <a:xfrm>
            <a:off x="228600" y="1066800"/>
            <a:ext cx="88392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b="1" i="1" dirty="0" smtClean="0"/>
              <a:t>Exceptions to the Rule Continued:</a:t>
            </a:r>
          </a:p>
          <a:p>
            <a:pPr eaLnBrk="1" hangingPunct="1">
              <a:lnSpc>
                <a:spcPct val="80000"/>
              </a:lnSpc>
              <a:buFontTx/>
              <a:buNone/>
              <a:defRPr/>
            </a:pPr>
            <a:endParaRPr lang="en-US" sz="800" b="1" i="1" dirty="0" smtClean="0">
              <a:solidFill>
                <a:schemeClr val="accent2"/>
              </a:solidFill>
            </a:endParaRPr>
          </a:p>
          <a:p>
            <a:pPr eaLnBrk="1" hangingPunct="1">
              <a:lnSpc>
                <a:spcPct val="80000"/>
              </a:lnSpc>
              <a:buFontTx/>
              <a:buNone/>
              <a:defRPr/>
            </a:pPr>
            <a:r>
              <a:rPr lang="en-US" sz="2700" b="1" dirty="0" smtClean="0">
                <a:solidFill>
                  <a:schemeClr val="accent1">
                    <a:lumMod val="50000"/>
                  </a:schemeClr>
                </a:solidFill>
              </a:rPr>
              <a:t>Forfeiture and Promissory</a:t>
            </a:r>
            <a:r>
              <a:rPr lang="en-US" sz="2700" i="1" dirty="0" smtClean="0">
                <a:solidFill>
                  <a:schemeClr val="accent1">
                    <a:lumMod val="50000"/>
                  </a:schemeClr>
                </a:solidFill>
              </a:rPr>
              <a:t> </a:t>
            </a:r>
            <a:r>
              <a:rPr lang="en-US" sz="2700" b="1" dirty="0" smtClean="0">
                <a:solidFill>
                  <a:schemeClr val="accent1">
                    <a:lumMod val="50000"/>
                  </a:schemeClr>
                </a:solidFill>
              </a:rPr>
              <a:t>Restraints on Life Estates</a:t>
            </a:r>
            <a:endParaRPr lang="en-US" sz="2700" dirty="0" smtClean="0">
              <a:solidFill>
                <a:schemeClr val="accent1">
                  <a:lumMod val="50000"/>
                </a:schemeClr>
              </a:solidFill>
            </a:endParaRPr>
          </a:p>
          <a:p>
            <a:pPr eaLnBrk="1" hangingPunct="1">
              <a:lnSpc>
                <a:spcPct val="80000"/>
              </a:lnSpc>
              <a:buFontTx/>
              <a:buNone/>
              <a:defRPr/>
            </a:pPr>
            <a:endParaRPr lang="en-US" sz="800" dirty="0" smtClean="0">
              <a:solidFill>
                <a:schemeClr val="accent2"/>
              </a:solidFill>
            </a:endParaRPr>
          </a:p>
          <a:p>
            <a:pPr eaLnBrk="1" hangingPunct="1">
              <a:lnSpc>
                <a:spcPct val="80000"/>
              </a:lnSpc>
              <a:buFontTx/>
              <a:buNone/>
              <a:defRPr/>
            </a:pPr>
            <a:r>
              <a:rPr lang="en-US" sz="800" dirty="0" smtClean="0">
                <a:solidFill>
                  <a:schemeClr val="accent2"/>
                </a:solidFill>
              </a:rPr>
              <a:t>	</a:t>
            </a:r>
          </a:p>
          <a:p>
            <a:pPr eaLnBrk="1" hangingPunct="1">
              <a:lnSpc>
                <a:spcPct val="80000"/>
              </a:lnSpc>
              <a:buFontTx/>
              <a:buNone/>
              <a:defRPr/>
            </a:pPr>
            <a:r>
              <a:rPr lang="en-US" sz="2400" dirty="0" smtClean="0">
                <a:solidFill>
                  <a:schemeClr val="accent2"/>
                </a:solidFill>
              </a:rPr>
              <a:t>	</a:t>
            </a:r>
            <a:r>
              <a:rPr lang="en-US" sz="2800" dirty="0" smtClean="0">
                <a:solidFill>
                  <a:srgbClr val="002060"/>
                </a:solidFill>
              </a:rPr>
              <a:t>Forfeiture and promissory restraints </a:t>
            </a:r>
            <a:r>
              <a:rPr lang="en-US" sz="2800" b="1" i="1" u="sng" dirty="0" smtClean="0">
                <a:solidFill>
                  <a:srgbClr val="002060"/>
                </a:solidFill>
              </a:rPr>
              <a:t>on life estates </a:t>
            </a:r>
            <a:r>
              <a:rPr lang="en-US" sz="2800" dirty="0" smtClean="0">
                <a:solidFill>
                  <a:srgbClr val="002060"/>
                </a:solidFill>
              </a:rPr>
              <a:t>are </a:t>
            </a:r>
            <a:r>
              <a:rPr lang="en-US" sz="2800" b="1" dirty="0" smtClean="0">
                <a:solidFill>
                  <a:srgbClr val="002060"/>
                </a:solidFill>
              </a:rPr>
              <a:t>VALID</a:t>
            </a:r>
            <a:r>
              <a:rPr lang="en-US" sz="2800" dirty="0" smtClean="0">
                <a:solidFill>
                  <a:srgbClr val="002060"/>
                </a:solidFill>
              </a:rPr>
              <a:t>. </a:t>
            </a:r>
          </a:p>
          <a:p>
            <a:pPr eaLnBrk="1" hangingPunct="1">
              <a:lnSpc>
                <a:spcPct val="80000"/>
              </a:lnSpc>
              <a:buFontTx/>
              <a:buNone/>
              <a:defRPr/>
            </a:pPr>
            <a:r>
              <a:rPr lang="en-US" sz="800" dirty="0" smtClean="0">
                <a:solidFill>
                  <a:srgbClr val="002060"/>
                </a:solidFill>
              </a:rPr>
              <a:t>	</a:t>
            </a:r>
          </a:p>
          <a:p>
            <a:pPr eaLnBrk="1" hangingPunct="1">
              <a:lnSpc>
                <a:spcPct val="80000"/>
              </a:lnSpc>
              <a:buFontTx/>
              <a:buNone/>
              <a:defRPr/>
            </a:pPr>
            <a:endParaRPr lang="en-US" sz="800" dirty="0" smtClean="0">
              <a:solidFill>
                <a:srgbClr val="002060"/>
              </a:solidFill>
            </a:endParaRPr>
          </a:p>
          <a:p>
            <a:pPr eaLnBrk="1" hangingPunct="1">
              <a:lnSpc>
                <a:spcPct val="80000"/>
              </a:lnSpc>
              <a:buFontTx/>
              <a:buNone/>
              <a:defRPr/>
            </a:pPr>
            <a:r>
              <a:rPr lang="en-US" sz="2400" dirty="0" smtClean="0">
                <a:solidFill>
                  <a:srgbClr val="002060"/>
                </a:solidFill>
              </a:rPr>
              <a:t>	A life estate is inalienable as a practical matter </a:t>
            </a:r>
          </a:p>
          <a:p>
            <a:pPr eaLnBrk="1" hangingPunct="1">
              <a:lnSpc>
                <a:spcPct val="80000"/>
              </a:lnSpc>
              <a:buFontTx/>
              <a:buNone/>
              <a:defRPr/>
            </a:pPr>
            <a:r>
              <a:rPr lang="en-US" sz="2400" dirty="0" smtClean="0">
                <a:solidFill>
                  <a:srgbClr val="002060"/>
                </a:solidFill>
              </a:rPr>
              <a:t>	because few would be willing to pay full value </a:t>
            </a:r>
          </a:p>
          <a:p>
            <a:pPr eaLnBrk="1" hangingPunct="1">
              <a:lnSpc>
                <a:spcPct val="80000"/>
              </a:lnSpc>
              <a:buFontTx/>
              <a:buNone/>
              <a:defRPr/>
            </a:pPr>
            <a:r>
              <a:rPr lang="en-US" sz="2400" dirty="0" smtClean="0">
                <a:solidFill>
                  <a:srgbClr val="002060"/>
                </a:solidFill>
              </a:rPr>
              <a:t>	for an estate of uncertain duration.</a:t>
            </a:r>
          </a:p>
          <a:p>
            <a:pPr eaLnBrk="1" hangingPunct="1">
              <a:lnSpc>
                <a:spcPct val="80000"/>
              </a:lnSpc>
              <a:buFontTx/>
              <a:buNone/>
              <a:defRPr/>
            </a:pPr>
            <a:r>
              <a:rPr lang="en-US" sz="2400" dirty="0" smtClean="0">
                <a:solidFill>
                  <a:srgbClr val="002060"/>
                </a:solidFill>
              </a:rPr>
              <a:t>	</a:t>
            </a:r>
          </a:p>
          <a:p>
            <a:pPr eaLnBrk="1" hangingPunct="1">
              <a:lnSpc>
                <a:spcPct val="80000"/>
              </a:lnSpc>
              <a:buFontTx/>
              <a:buNone/>
              <a:defRPr/>
            </a:pPr>
            <a:r>
              <a:rPr lang="en-US" sz="2400" dirty="0" smtClean="0">
                <a:solidFill>
                  <a:srgbClr val="002060"/>
                </a:solidFill>
              </a:rPr>
              <a:t>	As a result, little is lost by giving effect to the transferor's intention to restrict the estate's transferability. (However, </a:t>
            </a:r>
            <a:r>
              <a:rPr lang="en-US" sz="2400" b="1" i="1" dirty="0" smtClean="0">
                <a:solidFill>
                  <a:srgbClr val="002060"/>
                </a:solidFill>
              </a:rPr>
              <a:t>Disabling restraints</a:t>
            </a:r>
            <a:r>
              <a:rPr lang="en-US" sz="2400" b="1" dirty="0" smtClean="0">
                <a:solidFill>
                  <a:srgbClr val="002060"/>
                </a:solidFill>
              </a:rPr>
              <a:t> </a:t>
            </a:r>
            <a:r>
              <a:rPr lang="en-US" sz="2400" dirty="0" smtClean="0">
                <a:solidFill>
                  <a:srgbClr val="002060"/>
                </a:solidFill>
              </a:rPr>
              <a:t>on legal life estates are </a:t>
            </a:r>
            <a:r>
              <a:rPr lang="en-US" sz="2400" b="1" dirty="0" smtClean="0">
                <a:solidFill>
                  <a:srgbClr val="C00000"/>
                </a:solidFill>
              </a:rPr>
              <a:t>void</a:t>
            </a:r>
            <a:r>
              <a:rPr lang="en-US" sz="2400" dirty="0" smtClean="0">
                <a:solidFill>
                  <a:srgbClr val="002060"/>
                </a:solidFill>
              </a:rPr>
              <a:t>.)</a:t>
            </a:r>
          </a:p>
          <a:p>
            <a:pPr eaLnBrk="1" hangingPunct="1">
              <a:lnSpc>
                <a:spcPct val="80000"/>
              </a:lnSpc>
              <a:buFontTx/>
              <a:buNone/>
              <a:defRPr/>
            </a:pPr>
            <a:endParaRPr lang="en-US" sz="24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body" idx="1"/>
          </p:nvPr>
        </p:nvSpPr>
        <p:spPr>
          <a:xfrm>
            <a:off x="228600" y="990600"/>
            <a:ext cx="8686800" cy="57150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b="1" i="1" dirty="0" smtClean="0"/>
              <a:t>Exceptions to the Rule Continued:</a:t>
            </a:r>
          </a:p>
          <a:p>
            <a:pPr eaLnBrk="1" hangingPunct="1">
              <a:buFontTx/>
              <a:buNone/>
              <a:defRPr/>
            </a:pPr>
            <a:endParaRPr lang="en-US" sz="800" b="1" i="1" dirty="0" smtClean="0">
              <a:solidFill>
                <a:schemeClr val="accent2"/>
              </a:solidFill>
            </a:endParaRPr>
          </a:p>
          <a:p>
            <a:pPr eaLnBrk="1" hangingPunct="1">
              <a:defRPr/>
            </a:pPr>
            <a:r>
              <a:rPr lang="en-US" b="1" dirty="0" smtClean="0">
                <a:solidFill>
                  <a:schemeClr val="accent1">
                    <a:lumMod val="50000"/>
                  </a:schemeClr>
                </a:solidFill>
              </a:rPr>
              <a:t>Forfeiture Restraint on Transferability </a:t>
            </a:r>
          </a:p>
          <a:p>
            <a:pPr eaLnBrk="1" hangingPunct="1">
              <a:buFontTx/>
              <a:buNone/>
              <a:defRPr/>
            </a:pPr>
            <a:r>
              <a:rPr lang="en-US" b="1" dirty="0" smtClean="0">
                <a:solidFill>
                  <a:schemeClr val="accent1">
                    <a:lumMod val="50000"/>
                  </a:schemeClr>
                </a:solidFill>
              </a:rPr>
              <a:t>	of a Future Interest</a:t>
            </a:r>
          </a:p>
          <a:p>
            <a:pPr eaLnBrk="1" hangingPunct="1">
              <a:buFontTx/>
              <a:buNone/>
              <a:defRPr/>
            </a:pPr>
            <a:endParaRPr lang="en-US" sz="1000" dirty="0" smtClean="0">
              <a:solidFill>
                <a:schemeClr val="accent2"/>
              </a:solidFill>
            </a:endParaRPr>
          </a:p>
          <a:p>
            <a:pPr algn="just" eaLnBrk="1" hangingPunct="1">
              <a:buFontTx/>
              <a:buNone/>
              <a:defRPr/>
            </a:pPr>
            <a:r>
              <a:rPr lang="en-US" sz="2800" dirty="0" smtClean="0">
                <a:solidFill>
                  <a:srgbClr val="002060"/>
                </a:solidFill>
              </a:rPr>
              <a:t>	</a:t>
            </a:r>
            <a:r>
              <a:rPr lang="en-US" sz="2400" dirty="0" smtClean="0">
                <a:solidFill>
                  <a:srgbClr val="002060"/>
                </a:solidFill>
              </a:rPr>
              <a:t>A forfeiture restraint on the transferability of a future interest, during the period when the interest is still a future interest, </a:t>
            </a:r>
          </a:p>
          <a:p>
            <a:pPr algn="just" eaLnBrk="1" hangingPunct="1">
              <a:buFontTx/>
              <a:buNone/>
              <a:defRPr/>
            </a:pPr>
            <a:r>
              <a:rPr lang="en-US" sz="2400" dirty="0" smtClean="0">
                <a:solidFill>
                  <a:srgbClr val="002060"/>
                </a:solidFill>
              </a:rPr>
              <a:t>	is deemed to be </a:t>
            </a:r>
            <a:r>
              <a:rPr lang="en-US" sz="2400" b="1" dirty="0" smtClean="0">
                <a:solidFill>
                  <a:srgbClr val="C00000"/>
                </a:solidFill>
              </a:rPr>
              <a:t>VALID.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b="1" i="1" dirty="0" smtClean="0"/>
              <a:t>Exceptions to the Rule Continued:</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sz="2800" b="1" dirty="0" smtClean="0">
                <a:solidFill>
                  <a:schemeClr val="accent1">
                    <a:lumMod val="50000"/>
                  </a:schemeClr>
                </a:solidFill>
              </a:rPr>
              <a:t>Reasonable Restrictions in Commercial Transactions</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dirty="0" smtClean="0">
                <a:solidFill>
                  <a:schemeClr val="accent2"/>
                </a:solidFill>
              </a:rPr>
              <a:t>	</a:t>
            </a:r>
            <a:r>
              <a:rPr lang="en-US" sz="2400" dirty="0" smtClean="0">
                <a:solidFill>
                  <a:srgbClr val="0033CC"/>
                </a:solidFill>
              </a:rPr>
              <a:t>The courts tend to uphold restrictions on transferability </a:t>
            </a:r>
          </a:p>
          <a:p>
            <a:pPr eaLnBrk="1" hangingPunct="1">
              <a:lnSpc>
                <a:spcPct val="80000"/>
              </a:lnSpc>
              <a:buFontTx/>
              <a:buNone/>
              <a:defRPr/>
            </a:pPr>
            <a:r>
              <a:rPr lang="en-US" sz="2400" dirty="0" smtClean="0">
                <a:solidFill>
                  <a:srgbClr val="0033CC"/>
                </a:solidFill>
              </a:rPr>
              <a:t>	that arise in the context of a commercial transaction </a:t>
            </a:r>
          </a:p>
          <a:p>
            <a:pPr eaLnBrk="1" hangingPunct="1">
              <a:lnSpc>
                <a:spcPct val="80000"/>
              </a:lnSpc>
              <a:buFontTx/>
              <a:buNone/>
              <a:defRPr/>
            </a:pPr>
            <a:r>
              <a:rPr lang="en-US" sz="2400" dirty="0" smtClean="0">
                <a:solidFill>
                  <a:srgbClr val="0033CC"/>
                </a:solidFill>
              </a:rPr>
              <a:t>	on the theory that the restriction appears in an agreement </a:t>
            </a:r>
          </a:p>
          <a:p>
            <a:pPr eaLnBrk="1" hangingPunct="1">
              <a:lnSpc>
                <a:spcPct val="80000"/>
              </a:lnSpc>
              <a:buFontTx/>
              <a:buNone/>
              <a:defRPr/>
            </a:pPr>
            <a:r>
              <a:rPr lang="en-US" sz="2400" dirty="0" smtClean="0">
                <a:solidFill>
                  <a:srgbClr val="0033CC"/>
                </a:solidFill>
              </a:rPr>
              <a:t>	entered into by the parties, it is a product of their bargaining, </a:t>
            </a:r>
          </a:p>
          <a:p>
            <a:pPr eaLnBrk="1" hangingPunct="1">
              <a:lnSpc>
                <a:spcPct val="80000"/>
              </a:lnSpc>
              <a:buFontTx/>
              <a:buNone/>
              <a:defRPr/>
            </a:pPr>
            <a:r>
              <a:rPr lang="en-US" sz="2400" dirty="0" smtClean="0">
                <a:solidFill>
                  <a:srgbClr val="0033CC"/>
                </a:solidFill>
              </a:rPr>
              <a:t>	and presumably serves a useful purpose </a:t>
            </a:r>
          </a:p>
          <a:p>
            <a:pPr eaLnBrk="1" hangingPunct="1">
              <a:lnSpc>
                <a:spcPct val="80000"/>
              </a:lnSpc>
              <a:buFontTx/>
              <a:buNone/>
              <a:defRPr/>
            </a:pPr>
            <a:r>
              <a:rPr lang="en-US" sz="2400" dirty="0" smtClean="0">
                <a:solidFill>
                  <a:srgbClr val="0033CC"/>
                </a:solidFill>
              </a:rPr>
              <a:t>	in facilitating the parties' objectives. </a:t>
            </a:r>
          </a:p>
          <a:p>
            <a:pPr eaLnBrk="1" hangingPunct="1">
              <a:lnSpc>
                <a:spcPct val="80000"/>
              </a:lnSpc>
              <a:buFontTx/>
              <a:buNone/>
              <a:defRPr/>
            </a:pPr>
            <a:endParaRPr lang="en-US" sz="1000" b="1" dirty="0" smtClean="0">
              <a:solidFill>
                <a:srgbClr val="0033CC"/>
              </a:solidFill>
            </a:endParaRPr>
          </a:p>
          <a:p>
            <a:pPr eaLnBrk="1" hangingPunct="1">
              <a:lnSpc>
                <a:spcPct val="80000"/>
              </a:lnSpc>
              <a:buFontTx/>
              <a:buNone/>
              <a:defRPr/>
            </a:pPr>
            <a:r>
              <a:rPr lang="en-US" sz="2400" b="1" dirty="0" smtClean="0">
                <a:solidFill>
                  <a:srgbClr val="0033CC"/>
                </a:solidFill>
              </a:rPr>
              <a:t>	</a:t>
            </a:r>
            <a:r>
              <a:rPr lang="en-US" sz="2400" dirty="0" smtClean="0">
                <a:solidFill>
                  <a:srgbClr val="0033CC"/>
                </a:solidFill>
              </a:rPr>
              <a:t>Thus, restrictions on transferability that are part of a </a:t>
            </a:r>
          </a:p>
          <a:p>
            <a:pPr eaLnBrk="1" hangingPunct="1">
              <a:lnSpc>
                <a:spcPct val="80000"/>
              </a:lnSpc>
              <a:buFontTx/>
              <a:buNone/>
              <a:defRPr/>
            </a:pPr>
            <a:r>
              <a:rPr lang="en-US" sz="2400" dirty="0" smtClean="0">
                <a:solidFill>
                  <a:srgbClr val="0033CC"/>
                </a:solidFill>
              </a:rPr>
              <a:t>	</a:t>
            </a:r>
            <a:r>
              <a:rPr lang="en-US" sz="2400" b="1" u="sng" dirty="0" smtClean="0"/>
              <a:t>bargained for agreement</a:t>
            </a:r>
            <a:r>
              <a:rPr lang="en-US" sz="2400" dirty="0" smtClean="0">
                <a:solidFill>
                  <a:srgbClr val="0033CC"/>
                </a:solidFill>
              </a:rPr>
              <a:t>, as distinguished from </a:t>
            </a:r>
          </a:p>
          <a:p>
            <a:pPr eaLnBrk="1" hangingPunct="1">
              <a:lnSpc>
                <a:spcPct val="80000"/>
              </a:lnSpc>
              <a:buFontTx/>
              <a:buNone/>
              <a:defRPr/>
            </a:pPr>
            <a:r>
              <a:rPr lang="en-US" sz="2400" dirty="0" smtClean="0">
                <a:solidFill>
                  <a:srgbClr val="0033CC"/>
                </a:solidFill>
              </a:rPr>
              <a:t>	a </a:t>
            </a:r>
            <a:r>
              <a:rPr lang="en-US" sz="2400" dirty="0" err="1" smtClean="0">
                <a:solidFill>
                  <a:srgbClr val="0033CC"/>
                </a:solidFill>
              </a:rPr>
              <a:t>donative</a:t>
            </a:r>
            <a:r>
              <a:rPr lang="en-US" sz="2400" dirty="0" smtClean="0">
                <a:solidFill>
                  <a:srgbClr val="0033CC"/>
                </a:solidFill>
              </a:rPr>
              <a:t> transaction, are deemed </a:t>
            </a:r>
            <a:r>
              <a:rPr lang="en-US" sz="2400" b="1" dirty="0" smtClean="0">
                <a:solidFill>
                  <a:srgbClr val="C00000"/>
                </a:solidFill>
              </a:rPr>
              <a:t>valid.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p>
          <a:p>
            <a:pPr eaLnBrk="1" hangingPunct="1">
              <a:lnSpc>
                <a:spcPct val="80000"/>
              </a:lnSpc>
              <a:buFontTx/>
              <a:buNone/>
              <a:defRPr/>
            </a:pPr>
            <a:r>
              <a:rPr lang="en-US" sz="2400" b="1" i="1" dirty="0" smtClean="0"/>
              <a:t>Exceptions to the Rule Continued:</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b="1" dirty="0" smtClean="0">
                <a:solidFill>
                  <a:schemeClr val="accent1">
                    <a:lumMod val="50000"/>
                  </a:schemeClr>
                </a:solidFill>
              </a:rPr>
              <a:t>Right of First Refusal</a:t>
            </a:r>
          </a:p>
          <a:p>
            <a:pPr eaLnBrk="1" hangingPunct="1">
              <a:lnSpc>
                <a:spcPct val="80000"/>
              </a:lnSpc>
              <a:buFontTx/>
              <a:buNone/>
              <a:defRPr/>
            </a:pPr>
            <a:endParaRPr lang="en-US" sz="800" dirty="0" smtClean="0">
              <a:solidFill>
                <a:schemeClr val="accent2"/>
              </a:solidFill>
            </a:endParaRPr>
          </a:p>
          <a:p>
            <a:pPr eaLnBrk="1" hangingPunct="1">
              <a:lnSpc>
                <a:spcPct val="80000"/>
              </a:lnSpc>
              <a:buFontTx/>
              <a:buNone/>
              <a:defRPr/>
            </a:pPr>
            <a:r>
              <a:rPr lang="en-US" sz="2400" b="1" dirty="0" smtClean="0">
                <a:solidFill>
                  <a:srgbClr val="002060"/>
                </a:solidFill>
              </a:rPr>
              <a:t>	The right to have the first opportunity </a:t>
            </a:r>
          </a:p>
          <a:p>
            <a:pPr eaLnBrk="1" hangingPunct="1">
              <a:lnSpc>
                <a:spcPct val="80000"/>
              </a:lnSpc>
              <a:buFontTx/>
              <a:buNone/>
              <a:defRPr/>
            </a:pPr>
            <a:r>
              <a:rPr lang="en-US" sz="2400" b="1" dirty="0" smtClean="0">
                <a:solidFill>
                  <a:srgbClr val="002060"/>
                </a:solidFill>
              </a:rPr>
              <a:t>	to purchase Real Estate when it becomes available, </a:t>
            </a:r>
          </a:p>
          <a:p>
            <a:pPr eaLnBrk="1" hangingPunct="1">
              <a:lnSpc>
                <a:spcPct val="80000"/>
              </a:lnSpc>
              <a:buFontTx/>
              <a:buNone/>
              <a:defRPr/>
            </a:pPr>
            <a:r>
              <a:rPr lang="en-US" sz="2400" b="1" dirty="0" smtClean="0">
                <a:solidFill>
                  <a:srgbClr val="002060"/>
                </a:solidFill>
              </a:rPr>
              <a:t>	or the right to meet any other offer, </a:t>
            </a:r>
          </a:p>
          <a:p>
            <a:pPr eaLnBrk="1" hangingPunct="1">
              <a:lnSpc>
                <a:spcPct val="80000"/>
              </a:lnSpc>
              <a:buFontTx/>
              <a:buNone/>
              <a:defRPr/>
            </a:pPr>
            <a:r>
              <a:rPr lang="en-US" sz="2400" b="1" dirty="0" smtClean="0">
                <a:solidFill>
                  <a:srgbClr val="002060"/>
                </a:solidFill>
              </a:rPr>
              <a:t>	is valid if reasonable. </a:t>
            </a:r>
          </a:p>
          <a:p>
            <a:pPr eaLnBrk="1" hangingPunct="1">
              <a:lnSpc>
                <a:spcPct val="80000"/>
              </a:lnSpc>
              <a:buFontTx/>
              <a:buNone/>
              <a:defRPr/>
            </a:pPr>
            <a:endParaRPr lang="en-US" sz="2400" b="1" i="1" dirty="0" smtClean="0">
              <a:solidFill>
                <a:schemeClr val="accent2"/>
              </a:solidFill>
            </a:endParaRPr>
          </a:p>
          <a:p>
            <a:pPr eaLnBrk="1" hangingPunct="1">
              <a:lnSpc>
                <a:spcPct val="80000"/>
              </a:lnSpc>
              <a:buFontTx/>
              <a:buNone/>
              <a:defRPr/>
            </a:pPr>
            <a:r>
              <a:rPr lang="en-US" sz="2200" b="1" i="1" dirty="0" smtClean="0"/>
              <a:t>( </a:t>
            </a:r>
            <a:r>
              <a:rPr lang="en-US" sz="2200" b="1" i="1" dirty="0" err="1" smtClean="0"/>
              <a:t>i.e</a:t>
            </a:r>
            <a:r>
              <a:rPr lang="en-US" sz="2200" b="1" i="1" dirty="0" smtClean="0"/>
              <a:t>  </a:t>
            </a:r>
            <a:r>
              <a:rPr lang="en-US" sz="2200" b="1" dirty="0" smtClean="0"/>
              <a:t>by specifying fair market value or other reasonable price). </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body" idx="1"/>
          </p:nvPr>
        </p:nvSpPr>
        <p:spPr>
          <a:xfrm>
            <a:off x="228600" y="1066800"/>
            <a:ext cx="8686800" cy="54102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70000"/>
              </a:lnSpc>
              <a:defRPr/>
            </a:pPr>
            <a:endParaRPr lang="en-US" sz="800" dirty="0" smtClean="0">
              <a:solidFill>
                <a:schemeClr val="accent2"/>
              </a:solidFill>
            </a:endParaRPr>
          </a:p>
          <a:p>
            <a:pPr eaLnBrk="1" hangingPunct="1">
              <a:lnSpc>
                <a:spcPct val="70000"/>
              </a:lnSpc>
              <a:buFontTx/>
              <a:buNone/>
              <a:defRPr/>
            </a:pPr>
            <a:r>
              <a:rPr lang="en-US" sz="2400" b="1" i="1" dirty="0" smtClean="0"/>
              <a:t>Exceptions to the Rule Continued:</a:t>
            </a:r>
          </a:p>
          <a:p>
            <a:pPr eaLnBrk="1" hangingPunct="1">
              <a:lnSpc>
                <a:spcPct val="70000"/>
              </a:lnSpc>
              <a:buFontTx/>
              <a:buNone/>
              <a:defRPr/>
            </a:pPr>
            <a:endParaRPr lang="en-US" sz="800" b="1" i="1" dirty="0" smtClean="0">
              <a:solidFill>
                <a:schemeClr val="accent2"/>
              </a:solidFill>
            </a:endParaRPr>
          </a:p>
          <a:p>
            <a:pPr eaLnBrk="1" hangingPunct="1">
              <a:lnSpc>
                <a:spcPct val="70000"/>
              </a:lnSpc>
              <a:defRPr/>
            </a:pPr>
            <a:r>
              <a:rPr lang="en-US" sz="2800" b="1" dirty="0" smtClean="0">
                <a:solidFill>
                  <a:schemeClr val="accent1">
                    <a:lumMod val="50000"/>
                  </a:schemeClr>
                </a:solidFill>
              </a:rPr>
              <a:t>Restrictions on Transferability of Leaseholds</a:t>
            </a:r>
          </a:p>
          <a:p>
            <a:pPr eaLnBrk="1" hangingPunct="1">
              <a:lnSpc>
                <a:spcPct val="70000"/>
              </a:lnSpc>
              <a:defRPr/>
            </a:pPr>
            <a:endParaRPr lang="en-US" sz="800" b="1" dirty="0" smtClean="0">
              <a:solidFill>
                <a:schemeClr val="accent2"/>
              </a:solidFill>
            </a:endParaRPr>
          </a:p>
          <a:p>
            <a:pPr algn="just" eaLnBrk="1" hangingPunct="1">
              <a:lnSpc>
                <a:spcPct val="70000"/>
              </a:lnSpc>
              <a:buFontTx/>
              <a:buNone/>
              <a:defRPr/>
            </a:pPr>
            <a:r>
              <a:rPr lang="en-US" sz="2000" dirty="0" smtClean="0">
                <a:solidFill>
                  <a:srgbClr val="002060"/>
                </a:solidFill>
              </a:rPr>
              <a:t>	</a:t>
            </a:r>
            <a:r>
              <a:rPr lang="en-US" sz="2400" dirty="0" smtClean="0">
                <a:solidFill>
                  <a:srgbClr val="002060"/>
                </a:solidFill>
              </a:rPr>
              <a:t>A provision in a lease prohibiting the lessee's assignment </a:t>
            </a:r>
          </a:p>
          <a:p>
            <a:pPr algn="just" eaLnBrk="1" hangingPunct="1">
              <a:lnSpc>
                <a:spcPct val="70000"/>
              </a:lnSpc>
              <a:buFontTx/>
              <a:buNone/>
              <a:defRPr/>
            </a:pPr>
            <a:r>
              <a:rPr lang="en-US" sz="2400" dirty="0" smtClean="0">
                <a:solidFill>
                  <a:srgbClr val="002060"/>
                </a:solidFill>
              </a:rPr>
              <a:t>	or subletting of their leasehold interest </a:t>
            </a:r>
          </a:p>
          <a:p>
            <a:pPr algn="just" eaLnBrk="1" hangingPunct="1">
              <a:lnSpc>
                <a:spcPct val="70000"/>
              </a:lnSpc>
              <a:buFontTx/>
              <a:buNone/>
              <a:defRPr/>
            </a:pPr>
            <a:r>
              <a:rPr lang="en-US" sz="2400" dirty="0" smtClean="0">
                <a:solidFill>
                  <a:srgbClr val="002060"/>
                </a:solidFill>
              </a:rPr>
              <a:t>	without the consent of the landlord </a:t>
            </a:r>
          </a:p>
          <a:p>
            <a:pPr algn="just" eaLnBrk="1" hangingPunct="1">
              <a:lnSpc>
                <a:spcPct val="70000"/>
              </a:lnSpc>
              <a:buFontTx/>
              <a:buNone/>
              <a:defRPr/>
            </a:pPr>
            <a:r>
              <a:rPr lang="en-US" sz="2400" dirty="0" smtClean="0">
                <a:solidFill>
                  <a:srgbClr val="002060"/>
                </a:solidFill>
              </a:rPr>
              <a:t>	is given effect in all jurisdictions. </a:t>
            </a:r>
          </a:p>
          <a:p>
            <a:pPr eaLnBrk="1" hangingPunct="1">
              <a:lnSpc>
                <a:spcPct val="70000"/>
              </a:lnSpc>
              <a:defRPr/>
            </a:pPr>
            <a:endParaRPr lang="en-US" sz="800" b="1" dirty="0" smtClean="0">
              <a:solidFill>
                <a:schemeClr val="accent2"/>
              </a:solidFill>
            </a:endParaRPr>
          </a:p>
          <a:p>
            <a:pPr eaLnBrk="1" hangingPunct="1">
              <a:lnSpc>
                <a:spcPct val="70000"/>
              </a:lnSpc>
              <a:defRPr/>
            </a:pPr>
            <a:endParaRPr lang="en-US" sz="800" b="1" dirty="0" smtClean="0">
              <a:solidFill>
                <a:schemeClr val="accent1">
                  <a:lumMod val="50000"/>
                </a:schemeClr>
              </a:solidFill>
            </a:endParaRPr>
          </a:p>
          <a:p>
            <a:pPr eaLnBrk="1" hangingPunct="1">
              <a:lnSpc>
                <a:spcPct val="70000"/>
              </a:lnSpc>
              <a:defRPr/>
            </a:pPr>
            <a:r>
              <a:rPr lang="en-US" sz="2800" b="1" dirty="0" smtClean="0">
                <a:solidFill>
                  <a:schemeClr val="accent1">
                    <a:lumMod val="50000"/>
                  </a:schemeClr>
                </a:solidFill>
              </a:rPr>
              <a:t>Spendthrift Clauses Are Valid</a:t>
            </a:r>
          </a:p>
          <a:p>
            <a:pPr eaLnBrk="1" hangingPunct="1">
              <a:lnSpc>
                <a:spcPct val="70000"/>
              </a:lnSpc>
              <a:buFontTx/>
              <a:buNone/>
              <a:defRPr/>
            </a:pPr>
            <a:r>
              <a:rPr lang="en-US" sz="800" dirty="0" smtClean="0">
                <a:solidFill>
                  <a:schemeClr val="accent2"/>
                </a:solidFill>
              </a:rPr>
              <a:t>	</a:t>
            </a:r>
          </a:p>
          <a:p>
            <a:pPr algn="just" eaLnBrk="1" hangingPunct="1">
              <a:lnSpc>
                <a:spcPct val="70000"/>
              </a:lnSpc>
              <a:buFontTx/>
              <a:buNone/>
              <a:defRPr/>
            </a:pPr>
            <a:r>
              <a:rPr lang="en-US" sz="2000" dirty="0" smtClean="0">
                <a:solidFill>
                  <a:srgbClr val="002060"/>
                </a:solidFill>
              </a:rPr>
              <a:t>	</a:t>
            </a:r>
            <a:r>
              <a:rPr lang="en-US" sz="2400" dirty="0" smtClean="0">
                <a:solidFill>
                  <a:srgbClr val="002060"/>
                </a:solidFill>
              </a:rPr>
              <a:t>The rule applicable to restrictions on alienation </a:t>
            </a:r>
          </a:p>
          <a:p>
            <a:pPr algn="just" eaLnBrk="1" hangingPunct="1">
              <a:lnSpc>
                <a:spcPct val="70000"/>
              </a:lnSpc>
              <a:buFontTx/>
              <a:buNone/>
              <a:defRPr/>
            </a:pPr>
            <a:r>
              <a:rPr lang="en-US" sz="2400" dirty="0" smtClean="0">
                <a:solidFill>
                  <a:srgbClr val="002060"/>
                </a:solidFill>
              </a:rPr>
              <a:t>	involving equitable interests (i.e.</a:t>
            </a:r>
            <a:r>
              <a:rPr lang="en-US" sz="2400" i="1" dirty="0" smtClean="0">
                <a:solidFill>
                  <a:srgbClr val="002060"/>
                </a:solidFill>
              </a:rPr>
              <a:t> </a:t>
            </a:r>
            <a:r>
              <a:rPr lang="en-US" sz="2400" dirty="0" smtClean="0">
                <a:solidFill>
                  <a:srgbClr val="002060"/>
                </a:solidFill>
              </a:rPr>
              <a:t>those held in trust) </a:t>
            </a:r>
          </a:p>
          <a:p>
            <a:pPr algn="just" eaLnBrk="1" hangingPunct="1">
              <a:lnSpc>
                <a:spcPct val="70000"/>
              </a:lnSpc>
              <a:buFontTx/>
              <a:buNone/>
              <a:defRPr/>
            </a:pPr>
            <a:r>
              <a:rPr lang="en-US" sz="2400" dirty="0" smtClean="0">
                <a:solidFill>
                  <a:srgbClr val="002060"/>
                </a:solidFill>
              </a:rPr>
              <a:t>	is the exact opposite of legal interests. </a:t>
            </a:r>
          </a:p>
          <a:p>
            <a:pPr algn="just" eaLnBrk="1" hangingPunct="1">
              <a:lnSpc>
                <a:spcPct val="70000"/>
              </a:lnSpc>
              <a:buFontTx/>
              <a:buNone/>
              <a:defRPr/>
            </a:pPr>
            <a:endParaRPr lang="en-US" sz="1000" dirty="0" smtClean="0">
              <a:solidFill>
                <a:srgbClr val="002060"/>
              </a:solidFill>
            </a:endParaRPr>
          </a:p>
          <a:p>
            <a:pPr algn="just" eaLnBrk="1" hangingPunct="1">
              <a:lnSpc>
                <a:spcPct val="90000"/>
              </a:lnSpc>
              <a:buFontTx/>
              <a:buNone/>
              <a:defRPr/>
            </a:pPr>
            <a:r>
              <a:rPr lang="en-US" sz="2400" dirty="0" smtClean="0">
                <a:solidFill>
                  <a:srgbClr val="002060"/>
                </a:solidFill>
              </a:rPr>
              <a:t>	As a result, Spendthrift clauses, which are true disabling restraints, are deemed </a:t>
            </a:r>
            <a:r>
              <a:rPr lang="en-US" sz="2400" b="1" dirty="0" smtClean="0">
                <a:solidFill>
                  <a:srgbClr val="FF0000"/>
                </a:solidFill>
              </a:rPr>
              <a:t>VALID</a:t>
            </a:r>
            <a:r>
              <a:rPr lang="en-US" sz="2400" dirty="0" smtClean="0">
                <a:solidFill>
                  <a:schemeClr val="accent2"/>
                </a:solidFill>
              </a:rPr>
              <a:t>.</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457200" y="1066800"/>
            <a:ext cx="8229600" cy="808038"/>
          </a:xfrm>
        </p:spPr>
        <p:txBody>
          <a:bodyPr/>
          <a:lstStyle/>
          <a:p>
            <a:pPr eaLnBrk="1" hangingPunct="1"/>
            <a:r>
              <a:rPr lang="en-US" sz="4100" b="1" dirty="0" smtClean="0"/>
              <a:t>Title Limitation Rules</a:t>
            </a:r>
            <a:r>
              <a:rPr lang="en-US" dirty="0" smtClean="0"/>
              <a:t> </a:t>
            </a:r>
          </a:p>
        </p:txBody>
      </p:sp>
      <p:sp>
        <p:nvSpPr>
          <p:cNvPr id="423939" name="Rectangle 3"/>
          <p:cNvSpPr>
            <a:spLocks noGrp="1" noChangeArrowheads="1"/>
          </p:cNvSpPr>
          <p:nvPr>
            <p:ph type="body" idx="1"/>
          </p:nvPr>
        </p:nvSpPr>
        <p:spPr>
          <a:xfrm>
            <a:off x="457200" y="2057400"/>
            <a:ext cx="8229600" cy="4678363"/>
          </a:xfrm>
        </p:spPr>
        <p:txBody>
          <a:bodyPr/>
          <a:lstStyle/>
          <a:p>
            <a:pPr eaLnBrk="1" hangingPunct="1">
              <a:lnSpc>
                <a:spcPct val="80000"/>
              </a:lnSpc>
            </a:pPr>
            <a:r>
              <a:rPr lang="en-US" b="1" i="1" smtClean="0">
                <a:solidFill>
                  <a:srgbClr val="002060"/>
                </a:solidFill>
              </a:rPr>
              <a:t>Rule in Shelley’s Case</a:t>
            </a:r>
          </a:p>
          <a:p>
            <a:pPr eaLnBrk="1" hangingPunct="1">
              <a:lnSpc>
                <a:spcPct val="80000"/>
              </a:lnSpc>
            </a:pPr>
            <a:r>
              <a:rPr lang="en-US" b="1" i="1" smtClean="0">
                <a:solidFill>
                  <a:srgbClr val="002060"/>
                </a:solidFill>
              </a:rPr>
              <a:t>Doctrine of Worthier Title</a:t>
            </a:r>
          </a:p>
          <a:p>
            <a:pPr eaLnBrk="1" hangingPunct="1">
              <a:lnSpc>
                <a:spcPct val="80000"/>
              </a:lnSpc>
            </a:pPr>
            <a:r>
              <a:rPr lang="en-US" b="1" i="1" smtClean="0">
                <a:solidFill>
                  <a:srgbClr val="002060"/>
                </a:solidFill>
              </a:rPr>
              <a:t>Rule Against Perpetuities</a:t>
            </a:r>
          </a:p>
          <a:p>
            <a:pPr eaLnBrk="1" hangingPunct="1">
              <a:lnSpc>
                <a:spcPct val="80000"/>
              </a:lnSpc>
            </a:pPr>
            <a:r>
              <a:rPr lang="en-US" b="1" i="1" smtClean="0">
                <a:solidFill>
                  <a:srgbClr val="002060"/>
                </a:solidFill>
              </a:rPr>
              <a:t>Rule Against Restraints on Alienation</a:t>
            </a:r>
          </a:p>
          <a:p>
            <a:pPr eaLnBrk="1" hangingPunct="1">
              <a:lnSpc>
                <a:spcPct val="80000"/>
              </a:lnSpc>
              <a:buFontTx/>
              <a:buNone/>
            </a:pPr>
            <a:endParaRPr lang="en-US" sz="1000" smtClean="0">
              <a:solidFill>
                <a:schemeClr val="accent2"/>
              </a:solidFill>
            </a:endParaRPr>
          </a:p>
          <a:p>
            <a:pPr eaLnBrk="1" hangingPunct="1">
              <a:lnSpc>
                <a:spcPct val="80000"/>
              </a:lnSpc>
              <a:buFontTx/>
              <a:buNone/>
            </a:pPr>
            <a:endParaRPr lang="en-US" sz="1000" smtClean="0">
              <a:solidFill>
                <a:schemeClr val="accent2"/>
              </a:solidFill>
            </a:endParaRPr>
          </a:p>
          <a:p>
            <a:pPr algn="ctr" eaLnBrk="1" hangingPunct="1">
              <a:lnSpc>
                <a:spcPct val="80000"/>
              </a:lnSpc>
              <a:buFontTx/>
              <a:buNone/>
            </a:pPr>
            <a:r>
              <a:rPr lang="en-US" sz="2800" b="1" i="1" smtClean="0">
                <a:solidFill>
                  <a:srgbClr val="FF0000"/>
                </a:solidFill>
              </a:rPr>
              <a:t>These Rules All Seek </a:t>
            </a:r>
          </a:p>
          <a:p>
            <a:pPr algn="ctr" eaLnBrk="1" hangingPunct="1">
              <a:lnSpc>
                <a:spcPct val="80000"/>
              </a:lnSpc>
              <a:buFontTx/>
              <a:buNone/>
            </a:pPr>
            <a:r>
              <a:rPr lang="en-US" sz="2800" b="1" i="1" smtClean="0">
                <a:solidFill>
                  <a:srgbClr val="FF0000"/>
                </a:solidFill>
              </a:rPr>
              <a:t>to Promote Marketable Title </a:t>
            </a:r>
          </a:p>
          <a:p>
            <a:pPr algn="ctr" eaLnBrk="1" hangingPunct="1">
              <a:lnSpc>
                <a:spcPct val="80000"/>
              </a:lnSpc>
              <a:buFontTx/>
              <a:buNone/>
            </a:pPr>
            <a:r>
              <a:rPr lang="en-US" sz="2800" b="1" i="1" smtClean="0">
                <a:solidFill>
                  <a:srgbClr val="FF0000"/>
                </a:solidFill>
              </a:rPr>
              <a:t>and Ensure that Real Property </a:t>
            </a:r>
          </a:p>
          <a:p>
            <a:pPr algn="ctr" eaLnBrk="1" hangingPunct="1">
              <a:lnSpc>
                <a:spcPct val="80000"/>
              </a:lnSpc>
              <a:buFontTx/>
              <a:buNone/>
            </a:pPr>
            <a:r>
              <a:rPr lang="en-US" sz="2800" b="1" i="1" smtClean="0">
                <a:solidFill>
                  <a:srgbClr val="FF0000"/>
                </a:solidFill>
              </a:rPr>
              <a:t>is NOT Controlled for any significant time</a:t>
            </a:r>
          </a:p>
          <a:p>
            <a:pPr algn="ctr" eaLnBrk="1" hangingPunct="1">
              <a:lnSpc>
                <a:spcPct val="80000"/>
              </a:lnSpc>
              <a:buFontTx/>
              <a:buNone/>
            </a:pPr>
            <a:r>
              <a:rPr lang="en-US" sz="2800" b="1" i="1" smtClean="0">
                <a:solidFill>
                  <a:srgbClr val="FF0000"/>
                </a:solidFill>
              </a:rPr>
              <a:t>from Beyond the Grave</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3939">
                                            <p:txEl>
                                              <p:pRg st="1" end="1"/>
                                            </p:txEl>
                                          </p:spTgt>
                                        </p:tgtEl>
                                        <p:attrNameLst>
                                          <p:attrName>style.visibility</p:attrName>
                                        </p:attrNameLst>
                                      </p:cBhvr>
                                      <p:to>
                                        <p:strVal val="visible"/>
                                      </p:to>
                                    </p:set>
                                    <p:anim calcmode="lin" valueType="num">
                                      <p:cBhvr additive="base">
                                        <p:cTn id="13"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39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3939">
                                            <p:txEl>
                                              <p:pRg st="2" end="2"/>
                                            </p:txEl>
                                          </p:spTgt>
                                        </p:tgtEl>
                                        <p:attrNameLst>
                                          <p:attrName>style.visibility</p:attrName>
                                        </p:attrNameLst>
                                      </p:cBhvr>
                                      <p:to>
                                        <p:strVal val="visible"/>
                                      </p:to>
                                    </p:set>
                                    <p:anim calcmode="lin" valueType="num">
                                      <p:cBhvr additive="base">
                                        <p:cTn id="19" dur="500" fill="hold"/>
                                        <p:tgtEl>
                                          <p:spTgt spid="423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39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3939">
                                            <p:txEl>
                                              <p:pRg st="3" end="3"/>
                                            </p:txEl>
                                          </p:spTgt>
                                        </p:tgtEl>
                                        <p:attrNameLst>
                                          <p:attrName>style.visibility</p:attrName>
                                        </p:attrNameLst>
                                      </p:cBhvr>
                                      <p:to>
                                        <p:strVal val="visible"/>
                                      </p:to>
                                    </p:set>
                                    <p:anim calcmode="lin" valueType="num">
                                      <p:cBhvr additive="base">
                                        <p:cTn id="25" dur="500" fill="hold"/>
                                        <p:tgtEl>
                                          <p:spTgt spid="423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39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3939">
                                            <p:txEl>
                                              <p:pRg st="6" end="6"/>
                                            </p:txEl>
                                          </p:spTgt>
                                        </p:tgtEl>
                                        <p:attrNameLst>
                                          <p:attrName>style.visibility</p:attrName>
                                        </p:attrNameLst>
                                      </p:cBhvr>
                                      <p:to>
                                        <p:strVal val="visible"/>
                                      </p:to>
                                    </p:set>
                                    <p:anim calcmode="lin" valueType="num">
                                      <p:cBhvr additive="base">
                                        <p:cTn id="31" dur="500" fill="hold"/>
                                        <p:tgtEl>
                                          <p:spTgt spid="42393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39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3939">
                                            <p:txEl>
                                              <p:pRg st="7" end="7"/>
                                            </p:txEl>
                                          </p:spTgt>
                                        </p:tgtEl>
                                        <p:attrNameLst>
                                          <p:attrName>style.visibility</p:attrName>
                                        </p:attrNameLst>
                                      </p:cBhvr>
                                      <p:to>
                                        <p:strVal val="visible"/>
                                      </p:to>
                                    </p:set>
                                    <p:anim calcmode="lin" valueType="num">
                                      <p:cBhvr additive="base">
                                        <p:cTn id="37" dur="500" fill="hold"/>
                                        <p:tgtEl>
                                          <p:spTgt spid="42393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39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3939">
                                            <p:txEl>
                                              <p:pRg st="8" end="8"/>
                                            </p:txEl>
                                          </p:spTgt>
                                        </p:tgtEl>
                                        <p:attrNameLst>
                                          <p:attrName>style.visibility</p:attrName>
                                        </p:attrNameLst>
                                      </p:cBhvr>
                                      <p:to>
                                        <p:strVal val="visible"/>
                                      </p:to>
                                    </p:set>
                                    <p:anim calcmode="lin" valueType="num">
                                      <p:cBhvr additive="base">
                                        <p:cTn id="43" dur="500" fill="hold"/>
                                        <p:tgtEl>
                                          <p:spTgt spid="42393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393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23939">
                                            <p:txEl>
                                              <p:pRg st="9" end="9"/>
                                            </p:txEl>
                                          </p:spTgt>
                                        </p:tgtEl>
                                        <p:attrNameLst>
                                          <p:attrName>style.visibility</p:attrName>
                                        </p:attrNameLst>
                                      </p:cBhvr>
                                      <p:to>
                                        <p:strVal val="visible"/>
                                      </p:to>
                                    </p:set>
                                    <p:anim calcmode="lin" valueType="num">
                                      <p:cBhvr additive="base">
                                        <p:cTn id="49" dur="500" fill="hold"/>
                                        <p:tgtEl>
                                          <p:spTgt spid="423939">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2393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3939">
                                            <p:txEl>
                                              <p:pRg st="10" end="10"/>
                                            </p:txEl>
                                          </p:spTgt>
                                        </p:tgtEl>
                                        <p:attrNameLst>
                                          <p:attrName>style.visibility</p:attrName>
                                        </p:attrNameLst>
                                      </p:cBhvr>
                                      <p:to>
                                        <p:strVal val="visible"/>
                                      </p:to>
                                    </p:set>
                                    <p:anim calcmode="lin" valueType="num">
                                      <p:cBhvr additive="base">
                                        <p:cTn id="55" dur="500" fill="hold"/>
                                        <p:tgtEl>
                                          <p:spTgt spid="423939">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2393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990600" y="1066800"/>
            <a:ext cx="7162800" cy="2197100"/>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600" b="1" dirty="0">
                <a:solidFill>
                  <a:schemeClr val="tx2"/>
                </a:solidFill>
              </a:rPr>
              <a:t>Class Exercise:</a:t>
            </a:r>
            <a:r>
              <a:rPr lang="en-US" sz="3600" dirty="0">
                <a:solidFill>
                  <a:schemeClr val="tx2"/>
                </a:solidFill>
              </a:rPr>
              <a:t> </a:t>
            </a:r>
          </a:p>
          <a:p>
            <a:pPr marL="342900" indent="-342900">
              <a:lnSpc>
                <a:spcPct val="80000"/>
              </a:lnSpc>
              <a:spcBef>
                <a:spcPct val="20000"/>
              </a:spcBef>
            </a:pPr>
            <a:r>
              <a:rPr lang="en-US" sz="3600" b="1" dirty="0">
                <a:solidFill>
                  <a:srgbClr val="CC0000"/>
                </a:solidFill>
              </a:rPr>
              <a:t>The Witch and Her Real Estate</a:t>
            </a:r>
          </a:p>
          <a:p>
            <a:pPr marL="342900" indent="-342900">
              <a:lnSpc>
                <a:spcPct val="80000"/>
              </a:lnSpc>
              <a:spcBef>
                <a:spcPct val="20000"/>
              </a:spcBef>
            </a:pPr>
            <a:r>
              <a:rPr lang="en-US" sz="3600" b="1" dirty="0">
                <a:solidFill>
                  <a:srgbClr val="002060"/>
                </a:solidFill>
              </a:rPr>
              <a:t>		The case of beautiful </a:t>
            </a:r>
          </a:p>
          <a:p>
            <a:pPr marL="342900" indent="-342900">
              <a:lnSpc>
                <a:spcPct val="80000"/>
              </a:lnSpc>
              <a:spcBef>
                <a:spcPct val="20000"/>
              </a:spcBef>
            </a:pPr>
            <a:r>
              <a:rPr lang="en-US" sz="3600" b="1" dirty="0">
                <a:solidFill>
                  <a:srgbClr val="CC0000"/>
                </a:solidFill>
              </a:rPr>
              <a:t>		Susanna North Martin</a:t>
            </a:r>
          </a:p>
        </p:txBody>
      </p:sp>
      <p:pic>
        <p:nvPicPr>
          <p:cNvPr id="56324" name="Picture 4" descr="salem hangings">
            <a:hlinkClick r:id="rId3"/>
          </p:cNvPr>
          <p:cNvPicPr>
            <a:picLocks noChangeAspect="1" noChangeArrowheads="1"/>
          </p:cNvPicPr>
          <p:nvPr/>
        </p:nvPicPr>
        <p:blipFill>
          <a:blip r:embed="rId4" cstate="print"/>
          <a:srcRect/>
          <a:stretch>
            <a:fillRect/>
          </a:stretch>
        </p:blipFill>
        <p:spPr bwMode="auto">
          <a:xfrm>
            <a:off x="2590800" y="3429000"/>
            <a:ext cx="3752850" cy="267652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ChangeArrowheads="1"/>
          </p:cNvSpPr>
          <p:nvPr/>
        </p:nvSpPr>
        <p:spPr bwMode="auto">
          <a:xfrm>
            <a:off x="381000" y="1600200"/>
            <a:ext cx="8229600" cy="4876800"/>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2060"/>
                </a:solidFill>
              </a:rPr>
              <a:t>Bonus Questions of the Day</a:t>
            </a:r>
          </a:p>
          <a:p>
            <a:pPr marL="342900" indent="-342900">
              <a:spcBef>
                <a:spcPct val="20000"/>
              </a:spcBef>
            </a:pPr>
            <a:r>
              <a:rPr lang="en-US" sz="2400" b="1">
                <a:solidFill>
                  <a:srgbClr val="002060"/>
                </a:solidFill>
              </a:rPr>
              <a:t>		</a:t>
            </a:r>
            <a:r>
              <a:rPr lang="en-US" sz="2400" b="1">
                <a:solidFill>
                  <a:srgbClr val="C00000"/>
                </a:solidFill>
              </a:rPr>
              <a:t>For next time – Read Assignments </a:t>
            </a:r>
          </a:p>
          <a:p>
            <a:pPr marL="342900" indent="-342900">
              <a:spcBef>
                <a:spcPct val="20000"/>
              </a:spcBef>
            </a:pPr>
            <a:r>
              <a:rPr lang="en-US" sz="2400" b="1">
                <a:solidFill>
                  <a:srgbClr val="C00000"/>
                </a:solidFill>
              </a:rPr>
              <a:t>		for Class One to Ten</a:t>
            </a:r>
          </a:p>
          <a:p>
            <a:pPr marL="342900" indent="-342900">
              <a:spcBef>
                <a:spcPct val="20000"/>
              </a:spcBef>
            </a:pPr>
            <a:endParaRPr lang="en-US" sz="2400" b="1">
              <a:solidFill>
                <a:srgbClr val="002060"/>
              </a:solidFill>
            </a:endParaRPr>
          </a:p>
          <a:p>
            <a:pPr marL="342900" indent="-342900">
              <a:spcBef>
                <a:spcPct val="20000"/>
              </a:spcBef>
              <a:buFont typeface="Arial" charset="0"/>
              <a:buChar char="•"/>
            </a:pPr>
            <a:r>
              <a:rPr lang="en-US" sz="2400" b="1">
                <a:solidFill>
                  <a:srgbClr val="002060"/>
                </a:solidFill>
              </a:rPr>
              <a:t>Question of the Day</a:t>
            </a:r>
          </a:p>
          <a:p>
            <a:pPr marL="342900" indent="-342900">
              <a:spcBef>
                <a:spcPct val="20000"/>
              </a:spcBef>
              <a:buFontTx/>
              <a:buChar char="•"/>
            </a:pPr>
            <a:endParaRPr lang="en-US" sz="2400" b="1">
              <a:solidFill>
                <a:srgbClr val="002060"/>
              </a:solidFill>
            </a:endParaRPr>
          </a:p>
          <a:p>
            <a:pPr marL="342900" indent="-342900">
              <a:spcBef>
                <a:spcPct val="20000"/>
              </a:spcBef>
              <a:buFontTx/>
              <a:buChar char="•"/>
            </a:pPr>
            <a:r>
              <a:rPr lang="en-US" sz="2400" b="1">
                <a:solidFill>
                  <a:srgbClr val="002060"/>
                </a:solidFill>
              </a:rPr>
              <a:t>Questions???</a:t>
            </a:r>
          </a:p>
          <a:p>
            <a:pPr marL="342900" indent="-342900">
              <a:spcBef>
                <a:spcPct val="20000"/>
              </a:spcBef>
            </a:pPr>
            <a:endParaRPr lang="en-US" sz="2400">
              <a:solidFill>
                <a:srgbClr val="0033CC"/>
              </a:solidFill>
            </a:endParaRPr>
          </a:p>
        </p:txBody>
      </p:sp>
      <p:sp>
        <p:nvSpPr>
          <p:cNvPr id="4" name="Slide Number Placeholder 3"/>
          <p:cNvSpPr>
            <a:spLocks noGrp="1"/>
          </p:cNvSpPr>
          <p:nvPr>
            <p:ph type="sldNum" sz="quarter" idx="12"/>
          </p:nvPr>
        </p:nvSpPr>
        <p:spPr/>
        <p:txBody>
          <a:bodyPr/>
          <a:lstStyle/>
          <a:p>
            <a:pPr>
              <a:defRPr/>
            </a:pPr>
            <a:fld id="{3B43468E-3EAB-416B-BB27-955F49EF80B3}" type="slidenum">
              <a:rPr lang="en-US" smtClean="0"/>
              <a:pPr>
                <a:defRPr/>
              </a:pPr>
              <a:t>67</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371600"/>
            <a:ext cx="8305800" cy="52578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5000"/>
              </a:lnSpc>
              <a:spcBef>
                <a:spcPct val="20000"/>
              </a:spcBef>
              <a:defRPr/>
            </a:pPr>
            <a:endParaRPr lang="en-US" sz="600" b="1" dirty="0">
              <a:solidFill>
                <a:srgbClr val="0033CC"/>
              </a:solidFill>
            </a:endParaRPr>
          </a:p>
          <a:p>
            <a:pPr marL="342900" indent="-342900" algn="just">
              <a:lnSpc>
                <a:spcPct val="85000"/>
              </a:lnSpc>
              <a:spcBef>
                <a:spcPct val="20000"/>
              </a:spcBef>
              <a:buFont typeface="Arial" pitchFamily="34" charset="0"/>
              <a:buChar char="•"/>
              <a:defRPr/>
            </a:pPr>
            <a:r>
              <a:rPr lang="en-US" sz="2400" b="1" i="1" dirty="0"/>
              <a:t>When you have an ownership interest in the land, </a:t>
            </a:r>
            <a:r>
              <a:rPr lang="en-US" sz="2400" b="1" dirty="0">
                <a:solidFill>
                  <a:srgbClr val="0033CC"/>
                </a:solidFill>
              </a:rPr>
              <a:t> </a:t>
            </a:r>
          </a:p>
          <a:p>
            <a:pPr marL="342900" indent="-342900" algn="just">
              <a:lnSpc>
                <a:spcPct val="85000"/>
              </a:lnSpc>
              <a:spcBef>
                <a:spcPct val="20000"/>
              </a:spcBef>
              <a:defRPr/>
            </a:pPr>
            <a:r>
              <a:rPr lang="en-US" sz="2400" b="1" dirty="0">
                <a:solidFill>
                  <a:srgbClr val="0033CC"/>
                </a:solidFill>
              </a:rPr>
              <a:t>	</a:t>
            </a:r>
            <a:r>
              <a:rPr lang="en-US" sz="2400" b="1" dirty="0"/>
              <a:t>you maintain a</a:t>
            </a:r>
            <a:r>
              <a:rPr lang="en-US" sz="2400" b="1" dirty="0">
                <a:solidFill>
                  <a:srgbClr val="0033CC"/>
                </a:solidFill>
              </a:rPr>
              <a:t>  </a:t>
            </a:r>
            <a:r>
              <a:rPr lang="en-US" sz="2400" b="1" i="1" dirty="0">
                <a:solidFill>
                  <a:srgbClr val="C00000"/>
                </a:solidFill>
              </a:rPr>
              <a:t>Collection of Rights</a:t>
            </a:r>
            <a:r>
              <a:rPr lang="en-US" sz="2400" b="1" dirty="0">
                <a:solidFill>
                  <a:srgbClr val="C00000"/>
                </a:solidFill>
              </a:rPr>
              <a:t> </a:t>
            </a:r>
            <a:r>
              <a:rPr lang="en-US" sz="2400" b="1" dirty="0"/>
              <a:t>with respect </a:t>
            </a:r>
          </a:p>
          <a:p>
            <a:pPr marL="342900" indent="-342900" algn="just">
              <a:lnSpc>
                <a:spcPct val="85000"/>
              </a:lnSpc>
              <a:spcBef>
                <a:spcPct val="20000"/>
              </a:spcBef>
              <a:defRPr/>
            </a:pPr>
            <a:r>
              <a:rPr lang="en-US" sz="2400" b="1" dirty="0"/>
              <a:t>	to the Real Property in question.</a:t>
            </a:r>
            <a:endParaRPr lang="en-US" sz="1000" b="1" dirty="0"/>
          </a:p>
          <a:p>
            <a:pPr marL="342900" indent="-342900" algn="just">
              <a:lnSpc>
                <a:spcPct val="85000"/>
              </a:lnSpc>
              <a:spcBef>
                <a:spcPct val="20000"/>
              </a:spcBef>
              <a:defRPr/>
            </a:pPr>
            <a:endParaRPr lang="en-US" sz="1000" b="1" dirty="0">
              <a:solidFill>
                <a:srgbClr val="0033CC"/>
              </a:solidFill>
            </a:endParaRPr>
          </a:p>
          <a:p>
            <a:pPr marL="342900" indent="-342900" algn="just">
              <a:lnSpc>
                <a:spcPct val="85000"/>
              </a:lnSpc>
              <a:spcBef>
                <a:spcPct val="20000"/>
              </a:spcBef>
              <a:buFont typeface="Arial" pitchFamily="34" charset="0"/>
              <a:buChar char="•"/>
              <a:defRPr/>
            </a:pPr>
            <a:r>
              <a:rPr lang="en-US" sz="2400" b="1" i="1" dirty="0"/>
              <a:t>These Rights, and their Limitations, </a:t>
            </a:r>
          </a:p>
          <a:p>
            <a:pPr marL="342900" indent="-342900" algn="just">
              <a:lnSpc>
                <a:spcPct val="85000"/>
              </a:lnSpc>
              <a:spcBef>
                <a:spcPct val="20000"/>
              </a:spcBef>
              <a:defRPr/>
            </a:pPr>
            <a:r>
              <a:rPr lang="en-US" sz="2400" b="1" i="1" dirty="0"/>
              <a:t>	of an </a:t>
            </a:r>
            <a:r>
              <a:rPr lang="en-US" sz="2400" b="1" i="1" dirty="0">
                <a:solidFill>
                  <a:srgbClr val="C00000"/>
                </a:solidFill>
              </a:rPr>
              <a:t>Estate in Land</a:t>
            </a:r>
            <a:r>
              <a:rPr lang="en-US" sz="2400" b="1" i="1" dirty="0"/>
              <a:t>, include:</a:t>
            </a:r>
          </a:p>
          <a:p>
            <a:pPr marL="990600" lvl="1" indent="-533400" algn="just">
              <a:lnSpc>
                <a:spcPct val="70000"/>
              </a:lnSpc>
              <a:spcBef>
                <a:spcPct val="20000"/>
              </a:spcBef>
              <a:buFontTx/>
              <a:buChar char="–"/>
              <a:defRPr/>
            </a:pPr>
            <a:r>
              <a:rPr lang="en-US" sz="2000" b="1" dirty="0">
                <a:solidFill>
                  <a:schemeClr val="accent1">
                    <a:lumMod val="25000"/>
                  </a:schemeClr>
                </a:solidFill>
              </a:rPr>
              <a:t>Exclusion</a:t>
            </a:r>
          </a:p>
          <a:p>
            <a:pPr marL="990600" lvl="1" indent="-533400" algn="just">
              <a:lnSpc>
                <a:spcPct val="70000"/>
              </a:lnSpc>
              <a:spcBef>
                <a:spcPct val="20000"/>
              </a:spcBef>
              <a:buFontTx/>
              <a:buChar char="–"/>
              <a:defRPr/>
            </a:pPr>
            <a:r>
              <a:rPr lang="en-US" sz="2000" b="1" dirty="0">
                <a:solidFill>
                  <a:schemeClr val="accent1">
                    <a:lumMod val="25000"/>
                  </a:schemeClr>
                </a:solidFill>
              </a:rPr>
              <a:t>Possession</a:t>
            </a:r>
          </a:p>
          <a:p>
            <a:pPr marL="990600" lvl="1" indent="-533400" algn="just">
              <a:lnSpc>
                <a:spcPct val="70000"/>
              </a:lnSpc>
              <a:spcBef>
                <a:spcPct val="20000"/>
              </a:spcBef>
              <a:buFontTx/>
              <a:buChar char="–"/>
              <a:defRPr/>
            </a:pPr>
            <a:r>
              <a:rPr lang="en-US" sz="2000" b="1" dirty="0">
                <a:solidFill>
                  <a:schemeClr val="accent1">
                    <a:lumMod val="25000"/>
                  </a:schemeClr>
                </a:solidFill>
              </a:rPr>
              <a:t>Use; and</a:t>
            </a:r>
          </a:p>
          <a:p>
            <a:pPr marL="990600" lvl="1" indent="-533400" algn="just">
              <a:lnSpc>
                <a:spcPct val="70000"/>
              </a:lnSpc>
              <a:spcBef>
                <a:spcPct val="20000"/>
              </a:spcBef>
              <a:buFontTx/>
              <a:buChar char="–"/>
              <a:defRPr/>
            </a:pPr>
            <a:r>
              <a:rPr lang="en-US" sz="2000" b="1" dirty="0">
                <a:solidFill>
                  <a:schemeClr val="accent1">
                    <a:lumMod val="25000"/>
                  </a:schemeClr>
                </a:solidFill>
              </a:rPr>
              <a:t>Transfer; as well as</a:t>
            </a:r>
          </a:p>
          <a:p>
            <a:pPr marL="990600" lvl="1" indent="-533400" algn="just">
              <a:lnSpc>
                <a:spcPct val="70000"/>
              </a:lnSpc>
              <a:spcBef>
                <a:spcPct val="20000"/>
              </a:spcBef>
              <a:buFontTx/>
              <a:buChar char="–"/>
              <a:defRPr/>
            </a:pPr>
            <a:r>
              <a:rPr lang="en-US" sz="2000" b="1" dirty="0">
                <a:solidFill>
                  <a:schemeClr val="accent1">
                    <a:lumMod val="25000"/>
                  </a:schemeClr>
                </a:solidFill>
              </a:rPr>
              <a:t>Time</a:t>
            </a:r>
          </a:p>
          <a:p>
            <a:pPr marL="609600" indent="-609600" algn="just">
              <a:lnSpc>
                <a:spcPct val="85000"/>
              </a:lnSpc>
              <a:spcBef>
                <a:spcPct val="20000"/>
              </a:spcBef>
              <a:defRPr/>
            </a:pPr>
            <a:endParaRPr lang="en-US" sz="2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219200"/>
            <a:ext cx="8305800" cy="54102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0000"/>
              </a:lnSpc>
              <a:spcBef>
                <a:spcPct val="20000"/>
              </a:spcBef>
              <a:defRPr/>
            </a:pPr>
            <a:endParaRPr lang="en-US" sz="600" b="1" dirty="0">
              <a:solidFill>
                <a:srgbClr val="0033CC"/>
              </a:solidFill>
            </a:endParaRPr>
          </a:p>
          <a:p>
            <a:pPr marL="990600" lvl="1" indent="-533400" algn="just">
              <a:lnSpc>
                <a:spcPct val="80000"/>
              </a:lnSpc>
              <a:spcBef>
                <a:spcPct val="20000"/>
              </a:spcBef>
              <a:defRPr/>
            </a:pPr>
            <a:endParaRPr lang="en-US" sz="600" b="1" dirty="0">
              <a:solidFill>
                <a:srgbClr val="0033CC"/>
              </a:solidFill>
            </a:endParaRPr>
          </a:p>
          <a:p>
            <a:pPr marL="609600" indent="-609600" algn="just">
              <a:lnSpc>
                <a:spcPct val="80000"/>
              </a:lnSpc>
              <a:spcBef>
                <a:spcPct val="20000"/>
              </a:spcBef>
              <a:buFontTx/>
              <a:buChar char="•"/>
              <a:defRPr/>
            </a:pPr>
            <a:r>
              <a:rPr lang="en-US" sz="2400" b="1" i="1" dirty="0"/>
              <a:t>To determine the rights and limitations conveyed, </a:t>
            </a:r>
          </a:p>
          <a:p>
            <a:pPr marL="609600" indent="-609600" algn="just">
              <a:lnSpc>
                <a:spcPct val="80000"/>
              </a:lnSpc>
              <a:spcBef>
                <a:spcPct val="20000"/>
              </a:spcBef>
              <a:defRPr/>
            </a:pPr>
            <a:r>
              <a:rPr lang="en-US" sz="2400" b="1" i="1" dirty="0"/>
              <a:t>	in an Estate in Land, it is necessary to look at the</a:t>
            </a:r>
          </a:p>
          <a:p>
            <a:pPr marL="609600" indent="-609600" algn="just">
              <a:lnSpc>
                <a:spcPct val="80000"/>
              </a:lnSpc>
              <a:spcBef>
                <a:spcPct val="20000"/>
              </a:spcBef>
              <a:defRPr/>
            </a:pPr>
            <a:r>
              <a:rPr lang="en-US" sz="2400" b="1" i="1" dirty="0"/>
              <a:t>	property rights in terms of:</a:t>
            </a:r>
            <a:endParaRPr lang="en-US" sz="2400" b="1" dirty="0"/>
          </a:p>
          <a:p>
            <a:pPr marL="742950" lvl="1" indent="-285750" algn="just">
              <a:lnSpc>
                <a:spcPct val="80000"/>
              </a:lnSpc>
              <a:spcBef>
                <a:spcPct val="20000"/>
              </a:spcBef>
              <a:defRPr/>
            </a:pPr>
            <a:r>
              <a:rPr lang="en-US" sz="1400" b="1" dirty="0">
                <a:solidFill>
                  <a:srgbClr val="C00000"/>
                </a:solidFill>
              </a:rPr>
              <a:t> </a:t>
            </a:r>
            <a:r>
              <a:rPr lang="en-US" sz="2000" b="1" dirty="0">
                <a:solidFill>
                  <a:srgbClr val="C00000"/>
                </a:solidFill>
              </a:rPr>
              <a:t>	</a:t>
            </a:r>
            <a:r>
              <a:rPr lang="en-US" sz="2000" b="1" i="1" dirty="0">
                <a:solidFill>
                  <a:srgbClr val="C00000"/>
                </a:solidFill>
              </a:rPr>
              <a:t>1. </a:t>
            </a:r>
            <a:r>
              <a:rPr lang="en-US" sz="2000" b="1" i="1" dirty="0" smtClean="0">
                <a:solidFill>
                  <a:srgbClr val="C00000"/>
                </a:solidFill>
              </a:rPr>
              <a:t>Titled Ownership</a:t>
            </a:r>
            <a:r>
              <a:rPr lang="en-US" sz="2000" b="1" i="1" dirty="0">
                <a:solidFill>
                  <a:srgbClr val="C00000"/>
                </a:solidFill>
              </a:rPr>
              <a:t>, and </a:t>
            </a:r>
          </a:p>
          <a:p>
            <a:pPr marL="742950" lvl="1" indent="-285750" algn="just">
              <a:lnSpc>
                <a:spcPct val="80000"/>
              </a:lnSpc>
              <a:spcBef>
                <a:spcPct val="20000"/>
              </a:spcBef>
              <a:defRPr/>
            </a:pPr>
            <a:r>
              <a:rPr lang="en-US" sz="2000" b="1" i="1" dirty="0">
                <a:solidFill>
                  <a:srgbClr val="C00000"/>
                </a:solidFill>
              </a:rPr>
              <a:t>	2. </a:t>
            </a:r>
            <a:r>
              <a:rPr lang="en-US" sz="2000" b="1" i="1" dirty="0" smtClean="0">
                <a:solidFill>
                  <a:srgbClr val="C00000"/>
                </a:solidFill>
              </a:rPr>
              <a:t>Limitations Titled </a:t>
            </a:r>
            <a:r>
              <a:rPr lang="en-US" sz="2000" b="1" i="1" dirty="0">
                <a:solidFill>
                  <a:srgbClr val="C00000"/>
                </a:solidFill>
              </a:rPr>
              <a:t>on Ownership</a:t>
            </a:r>
          </a:p>
          <a:p>
            <a:pPr marL="742950" lvl="1" indent="-285750" algn="just">
              <a:lnSpc>
                <a:spcPct val="80000"/>
              </a:lnSpc>
              <a:spcBef>
                <a:spcPct val="20000"/>
              </a:spcBef>
              <a:defRPr/>
            </a:pPr>
            <a:endParaRPr lang="en-US" sz="600" b="1" i="1" dirty="0">
              <a:solidFill>
                <a:schemeClr val="tx2"/>
              </a:solidFill>
            </a:endParaRPr>
          </a:p>
          <a:p>
            <a:pPr marL="742950" lvl="1" indent="-285750" algn="just">
              <a:lnSpc>
                <a:spcPct val="80000"/>
              </a:lnSpc>
              <a:spcBef>
                <a:spcPct val="20000"/>
              </a:spcBef>
              <a:buFont typeface="Arial" pitchFamily="34" charset="0"/>
              <a:buChar char="•"/>
              <a:defRPr/>
            </a:pPr>
            <a:r>
              <a:rPr lang="en-US" sz="2400" b="1" dirty="0"/>
              <a:t>The inherent value of Real Property </a:t>
            </a:r>
          </a:p>
          <a:p>
            <a:pPr marL="742950" lvl="1" indent="-285750" algn="just">
              <a:lnSpc>
                <a:spcPct val="80000"/>
              </a:lnSpc>
              <a:spcBef>
                <a:spcPct val="20000"/>
              </a:spcBef>
              <a:defRPr/>
            </a:pPr>
            <a:r>
              <a:rPr lang="en-US" sz="2400" b="1" dirty="0"/>
              <a:t>	has therefore led to </a:t>
            </a:r>
            <a:r>
              <a:rPr lang="en-US" sz="2400" b="1" i="1" dirty="0">
                <a:solidFill>
                  <a:srgbClr val="C00000"/>
                </a:solidFill>
              </a:rPr>
              <a:t>complex legal rules </a:t>
            </a:r>
          </a:p>
          <a:p>
            <a:pPr marL="742950" lvl="1" indent="-285750" algn="just">
              <a:lnSpc>
                <a:spcPct val="80000"/>
              </a:lnSpc>
              <a:spcBef>
                <a:spcPct val="20000"/>
              </a:spcBef>
              <a:defRPr/>
            </a:pPr>
            <a:r>
              <a:rPr lang="en-US" sz="2400" b="1" dirty="0"/>
              <a:t>	to provide these rights and limitations </a:t>
            </a:r>
          </a:p>
          <a:p>
            <a:pPr marL="742950" lvl="1" indent="-285750" algn="just">
              <a:lnSpc>
                <a:spcPct val="80000"/>
              </a:lnSpc>
              <a:spcBef>
                <a:spcPct val="20000"/>
              </a:spcBef>
              <a:defRPr/>
            </a:pPr>
            <a:r>
              <a:rPr lang="en-US" sz="2400" b="1" dirty="0"/>
              <a:t>	and their conveyance.</a:t>
            </a:r>
          </a:p>
          <a:p>
            <a:pPr marL="609600" indent="-609600" algn="just">
              <a:lnSpc>
                <a:spcPct val="85000"/>
              </a:lnSpc>
              <a:spcBef>
                <a:spcPct val="20000"/>
              </a:spcBef>
              <a:defRPr/>
            </a:pPr>
            <a:endParaRPr lang="en-US" sz="2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3"/>
          <p:cNvSpPr>
            <a:spLocks noChangeArrowheads="1"/>
          </p:cNvSpPr>
          <p:nvPr/>
        </p:nvSpPr>
        <p:spPr bwMode="auto">
          <a:xfrm>
            <a:off x="304800" y="1371600"/>
            <a:ext cx="8534400" cy="53340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400" b="1" i="1" dirty="0"/>
              <a:t>A Two Step Dance: </a:t>
            </a:r>
            <a:r>
              <a:rPr lang="en-US" sz="2400" b="1" i="1" dirty="0">
                <a:solidFill>
                  <a:srgbClr val="C00000"/>
                </a:solidFill>
              </a:rPr>
              <a:t>Possession </a:t>
            </a:r>
            <a:r>
              <a:rPr lang="en-US" sz="2400" b="1" i="1" dirty="0"/>
              <a:t>and</a:t>
            </a:r>
            <a:r>
              <a:rPr lang="en-US" sz="2400" b="1" i="1" dirty="0">
                <a:solidFill>
                  <a:srgbClr val="C00000"/>
                </a:solidFill>
              </a:rPr>
              <a:t> Time</a:t>
            </a:r>
          </a:p>
          <a:p>
            <a:pPr marL="609600" indent="-609600">
              <a:lnSpc>
                <a:spcPct val="90000"/>
              </a:lnSpc>
              <a:spcBef>
                <a:spcPct val="20000"/>
              </a:spcBef>
              <a:defRPr/>
            </a:pPr>
            <a:r>
              <a:rPr lang="en-US" b="1" i="1" dirty="0">
                <a:solidFill>
                  <a:schemeClr val="accent1">
                    <a:lumMod val="25000"/>
                  </a:schemeClr>
                </a:solidFill>
              </a:rPr>
              <a:t>	(Two Major Questions – Must be asked to determine the Interest)</a:t>
            </a:r>
          </a:p>
          <a:p>
            <a:pPr marL="609600" indent="-609600">
              <a:spcBef>
                <a:spcPct val="20000"/>
              </a:spcBef>
              <a:defRPr/>
            </a:pPr>
            <a:endParaRPr lang="en-US" sz="600" b="1" dirty="0">
              <a:solidFill>
                <a:srgbClr val="FF000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chemeClr val="hlink"/>
                </a:solidFill>
              </a:rPr>
              <a:t>	</a:t>
            </a:r>
            <a:r>
              <a:rPr lang="en-US" sz="2400" b="1" i="1" dirty="0">
                <a:solidFill>
                  <a:srgbClr val="CC0000"/>
                </a:solidFill>
              </a:rPr>
              <a:t>Step One: Form of Possession</a:t>
            </a:r>
          </a:p>
          <a:p>
            <a:pPr marL="609600" indent="-609600">
              <a:lnSpc>
                <a:spcPct val="90000"/>
              </a:lnSpc>
              <a:spcBef>
                <a:spcPct val="20000"/>
              </a:spcBef>
              <a:defRPr/>
            </a:pPr>
            <a:r>
              <a:rPr lang="en-US" b="1" dirty="0">
                <a:solidFill>
                  <a:schemeClr val="accent1">
                    <a:lumMod val="25000"/>
                  </a:schemeClr>
                </a:solidFill>
              </a:rPr>
              <a:t>	(Possession – Does the interest allow possession of the realty?)</a:t>
            </a:r>
          </a:p>
          <a:p>
            <a:pPr marL="609600" indent="-609600">
              <a:lnSpc>
                <a:spcPct val="90000"/>
              </a:lnSpc>
              <a:spcBef>
                <a:spcPct val="20000"/>
              </a:spcBef>
              <a:defRPr/>
            </a:pPr>
            <a:r>
              <a:rPr lang="en-US" sz="2000" b="1" i="1" dirty="0">
                <a:solidFill>
                  <a:schemeClr val="accent1">
                    <a:lumMod val="25000"/>
                  </a:schemeClr>
                </a:solidFill>
              </a:rPr>
              <a:t>	</a:t>
            </a:r>
            <a:r>
              <a:rPr lang="en-US" dirty="0"/>
              <a:t>● </a:t>
            </a:r>
            <a:r>
              <a:rPr lang="en-US" b="1" i="1" dirty="0"/>
              <a:t>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b="1" i="1" dirty="0">
                <a:solidFill>
                  <a:schemeClr val="hlink"/>
                </a:solidFill>
              </a:rPr>
              <a:t>	</a:t>
            </a:r>
            <a:r>
              <a:rPr lang="en-US" dirty="0"/>
              <a:t>● </a:t>
            </a:r>
            <a:r>
              <a:rPr lang="en-US" b="1" i="1" dirty="0"/>
              <a:t>Non - 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sz="1600" b="1" dirty="0">
                <a:solidFill>
                  <a:srgbClr val="0033CC"/>
                </a:solidFill>
              </a:rPr>
              <a:t>	</a:t>
            </a:r>
          </a:p>
          <a:p>
            <a:pPr marL="609600" indent="-609600">
              <a:lnSpc>
                <a:spcPct val="90000"/>
              </a:lnSpc>
              <a:spcBef>
                <a:spcPct val="20000"/>
              </a:spcBef>
              <a:defRPr/>
            </a:pPr>
            <a:r>
              <a:rPr lang="en-US" sz="2000" b="1" i="1" dirty="0">
                <a:solidFill>
                  <a:schemeClr val="hlink"/>
                </a:solidFill>
              </a:rPr>
              <a:t>	</a:t>
            </a:r>
            <a:r>
              <a:rPr lang="en-US" sz="2800" b="1" i="1" dirty="0">
                <a:solidFill>
                  <a:srgbClr val="CC0000"/>
                </a:solidFill>
              </a:rPr>
              <a:t>Step Two: When the Interest Vests</a:t>
            </a:r>
            <a:r>
              <a:rPr lang="en-US" sz="1600" b="1" dirty="0">
                <a:solidFill>
                  <a:srgbClr val="0033CC"/>
                </a:solidFill>
              </a:rPr>
              <a:t>	</a:t>
            </a:r>
          </a:p>
          <a:p>
            <a:pPr marL="609600" indent="-609600">
              <a:lnSpc>
                <a:spcPct val="90000"/>
              </a:lnSpc>
              <a:spcBef>
                <a:spcPct val="20000"/>
              </a:spcBef>
              <a:defRPr/>
            </a:pPr>
            <a:r>
              <a:rPr lang="en-US" sz="2000" b="1" i="1" dirty="0">
                <a:solidFill>
                  <a:schemeClr val="tx2"/>
                </a:solidFill>
              </a:rPr>
              <a:t>	</a:t>
            </a:r>
            <a:r>
              <a:rPr lang="en-US" dirty="0"/>
              <a:t>● </a:t>
            </a:r>
            <a:r>
              <a:rPr lang="en-US" b="1" i="1" dirty="0">
                <a:solidFill>
                  <a:schemeClr val="tx2"/>
                </a:solidFill>
              </a:rPr>
              <a:t>Present Interests</a:t>
            </a:r>
            <a:r>
              <a:rPr lang="en-US" b="1" dirty="0">
                <a:solidFill>
                  <a:schemeClr val="tx2"/>
                </a:solidFill>
              </a:rPr>
              <a:t> </a:t>
            </a:r>
            <a:r>
              <a:rPr lang="en-US" b="1" dirty="0">
                <a:solidFill>
                  <a:srgbClr val="002060"/>
                </a:solidFill>
              </a:rPr>
              <a:t>(When the RIGHT to possess is NOW)</a:t>
            </a:r>
          </a:p>
          <a:p>
            <a:pPr marL="609600" indent="-609600">
              <a:lnSpc>
                <a:spcPct val="90000"/>
              </a:lnSpc>
              <a:spcBef>
                <a:spcPct val="20000"/>
              </a:spcBef>
              <a:defRPr/>
            </a:pPr>
            <a:r>
              <a:rPr lang="en-US" dirty="0"/>
              <a:t>	● </a:t>
            </a:r>
            <a:r>
              <a:rPr lang="en-US" b="1" i="1" dirty="0">
                <a:solidFill>
                  <a:schemeClr val="tx2"/>
                </a:solidFill>
              </a:rPr>
              <a:t>Future interests</a:t>
            </a:r>
            <a:r>
              <a:rPr lang="en-US" b="1" dirty="0">
                <a:solidFill>
                  <a:schemeClr val="tx2"/>
                </a:solidFill>
              </a:rPr>
              <a:t> </a:t>
            </a:r>
            <a:r>
              <a:rPr lang="en-US" b="1" dirty="0">
                <a:solidFill>
                  <a:srgbClr val="002060"/>
                </a:solidFill>
              </a:rPr>
              <a:t>(When the RIGHT to possess is in the future)</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5030</TotalTime>
  <Words>1147</Words>
  <Application>Microsoft Office PowerPoint</Application>
  <PresentationFormat>On-screen Show (4:3)</PresentationFormat>
  <Paragraphs>860</Paragraphs>
  <Slides>67</Slides>
  <Notes>65</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Words of Purchase vs. Words of Limitation</vt:lpstr>
      <vt:lpstr>Slide 15</vt:lpstr>
      <vt:lpstr>Slide 16</vt:lpstr>
      <vt:lpstr>Fee Simple Absolute “To A and his heirs”</vt:lpstr>
      <vt:lpstr>What are the critical attributes of  Fee Simple Absolute?    When a transfer is made to A and his heirs:    Alienable (Able to be sold/gifted),   Reducible (Able to be reduced to a lesser estate)  Devisable (Able to be given by will or intestate), and  Lasts for Perpetuity (Forever – No Limitation of Time).</vt:lpstr>
      <vt:lpstr>Slide 19</vt:lpstr>
      <vt:lpstr>Fee Simple Determinable “To A and his heirs for so long as …”</vt:lpstr>
      <vt:lpstr>What are the critical attributes of  Fee Simple Determinable?   When a transfer is made to A and his heirs for so long as … :                                                 All Subject to the Possibility of Reveter  Alienable (Able to be sold/gifted),   Reducible (Able to be reduced to a lesser estate)  Devisable (Able to be given by will or intestate), and  Lasts for “So Long As” (The Limitation of The Reverter).</vt:lpstr>
      <vt:lpstr>Slide 22</vt:lpstr>
      <vt:lpstr>Slide 23</vt:lpstr>
      <vt:lpstr>Fee Simple Subject to Condition Subsequent “To A and his heirs upon the condition that …”</vt:lpstr>
      <vt:lpstr>What are the critical attributes of Fee Simple Subject to a Condition Subsequent?   When a transfer is made to A and his heirs upon the condition that … :                                                All Subject to the Right of Re-entry  Alienable (Able to be sold/gifted),   Reducible (Able to be reduced to a lesser estate)  Devisable (Able to be given by will or intestate), and  Lasts until the condition arises AND  the Right of Re-entry is exercised.</vt:lpstr>
      <vt:lpstr>Slide 26</vt:lpstr>
      <vt:lpstr>Slide 27</vt:lpstr>
      <vt:lpstr>Slide 28</vt:lpstr>
      <vt:lpstr>Slide 29</vt:lpstr>
      <vt:lpstr>Life Estate “To A for Life…”</vt:lpstr>
      <vt:lpstr>Slide 31</vt:lpstr>
      <vt:lpstr>Slide 32</vt:lpstr>
      <vt:lpstr>Future Interests</vt:lpstr>
      <vt:lpstr>Slide 34</vt:lpstr>
      <vt:lpstr>Slide 35</vt:lpstr>
      <vt:lpstr>Future Interests – Estates in Time   Remember – We need to think of possession &amp; time  Black’s Law Dictionary – Definition  Future Interests: “Interests in land  or other things  in which the privilege  of possession or of enjoyment    is future or non present.”  The real property rights that are left over  from the granting of an interest</vt:lpstr>
      <vt:lpstr>As a result …   Possessory Interests in Land   Can be:  Present Possessory Interests or   Future Interests  </vt:lpstr>
      <vt:lpstr>Slide 38</vt:lpstr>
      <vt:lpstr>Types of Future Interests</vt:lpstr>
      <vt:lpstr>Explanations of Future Interests</vt:lpstr>
      <vt:lpstr>Explanations of Future Interests</vt:lpstr>
      <vt:lpstr>Explanations of Future Interests</vt:lpstr>
      <vt:lpstr>Explanations of Future Interests</vt:lpstr>
      <vt:lpstr>Explanations of Future Interests</vt:lpstr>
      <vt:lpstr>Title Limitation Rules</vt:lpstr>
      <vt:lpstr>Slide 46</vt:lpstr>
      <vt:lpstr>Slide 47</vt:lpstr>
      <vt:lpstr>The Rule in Shelley’s Case</vt:lpstr>
      <vt:lpstr>Slide 49</vt:lpstr>
      <vt:lpstr>Slide 50</vt:lpstr>
      <vt:lpstr>Slide 51</vt:lpstr>
      <vt:lpstr>Rule Against Perpetuities </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Title Limitation Rules </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216</cp:revision>
  <dcterms:created xsi:type="dcterms:W3CDTF">2007-08-27T19:04:39Z</dcterms:created>
  <dcterms:modified xsi:type="dcterms:W3CDTF">2013-10-31T18:13:50Z</dcterms:modified>
</cp:coreProperties>
</file>