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Default Extension="wav" ContentType="audio/wav"/>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586" r:id="rId3"/>
    <p:sldId id="587" r:id="rId4"/>
    <p:sldId id="588" r:id="rId5"/>
    <p:sldId id="363" r:id="rId6"/>
    <p:sldId id="364" r:id="rId7"/>
    <p:sldId id="568" r:id="rId8"/>
    <p:sldId id="569" r:id="rId9"/>
    <p:sldId id="570" r:id="rId10"/>
    <p:sldId id="591" r:id="rId11"/>
    <p:sldId id="571" r:id="rId12"/>
    <p:sldId id="572" r:id="rId13"/>
    <p:sldId id="578" r:id="rId14"/>
    <p:sldId id="576" r:id="rId15"/>
    <p:sldId id="577" r:id="rId16"/>
    <p:sldId id="579" r:id="rId17"/>
    <p:sldId id="582" r:id="rId18"/>
    <p:sldId id="583" r:id="rId19"/>
    <p:sldId id="409" r:id="rId20"/>
    <p:sldId id="590" r:id="rId21"/>
  </p:sldIdLst>
  <p:sldSz cx="9144000" cy="6858000" type="screen4x3"/>
  <p:notesSz cx="6858000" cy="921226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2776"/>
    <a:srgbClr val="CC0000"/>
    <a:srgbClr val="FF0000"/>
    <a:srgbClr val="0033CC"/>
    <a:srgbClr val="FFFF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06" autoAdjust="0"/>
    <p:restoredTop sz="94664" autoAdjust="0"/>
  </p:normalViewPr>
  <p:slideViewPr>
    <p:cSldViewPr>
      <p:cViewPr>
        <p:scale>
          <a:sx n="73" d="100"/>
          <a:sy n="73" d="100"/>
        </p:scale>
        <p:origin x="-498" y="-4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4018"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821" tIns="45911" rIns="91821" bIns="45911" numCol="1" anchor="t" anchorCtr="0" compatLnSpc="1">
            <a:prstTxWarp prst="textNoShape">
              <a:avLst/>
            </a:prstTxWarp>
          </a:bodyPr>
          <a:lstStyle>
            <a:lvl1pPr>
              <a:defRPr sz="1200"/>
            </a:lvl1pPr>
          </a:lstStyle>
          <a:p>
            <a:pPr>
              <a:defRPr/>
            </a:pPr>
            <a:endParaRPr lang="en-US"/>
          </a:p>
        </p:txBody>
      </p:sp>
      <p:sp>
        <p:nvSpPr>
          <p:cNvPr id="214019" name="Rectangle 3"/>
          <p:cNvSpPr>
            <a:spLocks noGrp="1" noChangeArrowheads="1"/>
          </p:cNvSpPr>
          <p:nvPr>
            <p:ph type="dt" idx="1"/>
          </p:nvPr>
        </p:nvSpPr>
        <p:spPr bwMode="auto">
          <a:xfrm>
            <a:off x="3884613" y="0"/>
            <a:ext cx="2971800" cy="460375"/>
          </a:xfrm>
          <a:prstGeom prst="rect">
            <a:avLst/>
          </a:prstGeom>
          <a:noFill/>
          <a:ln w="9525">
            <a:noFill/>
            <a:miter lim="800000"/>
            <a:headEnd/>
            <a:tailEnd/>
          </a:ln>
          <a:effectLst/>
        </p:spPr>
        <p:txBody>
          <a:bodyPr vert="horz" wrap="square" lIns="91821" tIns="45911" rIns="91821" bIns="45911" numCol="1" anchor="t" anchorCtr="0" compatLnSpc="1">
            <a:prstTxWarp prst="textNoShape">
              <a:avLst/>
            </a:prstTxWarp>
          </a:bodyPr>
          <a:lstStyle>
            <a:lvl1pPr algn="r">
              <a:defRPr sz="1200"/>
            </a:lvl1pPr>
          </a:lstStyle>
          <a:p>
            <a:pPr>
              <a:defRPr/>
            </a:pPr>
            <a:endParaRPr lang="en-US"/>
          </a:p>
        </p:txBody>
      </p:sp>
      <p:sp>
        <p:nvSpPr>
          <p:cNvPr id="66564" name="Rectangle 4"/>
          <p:cNvSpPr>
            <a:spLocks noGrp="1" noRot="1" noChangeAspect="1" noChangeArrowheads="1" noTextEdit="1"/>
          </p:cNvSpPr>
          <p:nvPr>
            <p:ph type="sldImg" idx="2"/>
          </p:nvPr>
        </p:nvSpPr>
        <p:spPr bwMode="auto">
          <a:xfrm>
            <a:off x="1125538" y="690563"/>
            <a:ext cx="4606925" cy="3455987"/>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14021" name="Rectangle 5"/>
          <p:cNvSpPr>
            <a:spLocks noGrp="1" noChangeArrowheads="1"/>
          </p:cNvSpPr>
          <p:nvPr>
            <p:ph type="body" sz="quarter" idx="3"/>
          </p:nvPr>
        </p:nvSpPr>
        <p:spPr bwMode="auto">
          <a:xfrm>
            <a:off x="685800" y="4375150"/>
            <a:ext cx="5486400" cy="4146550"/>
          </a:xfrm>
          <a:prstGeom prst="rect">
            <a:avLst/>
          </a:prstGeom>
          <a:noFill/>
          <a:ln w="9525">
            <a:noFill/>
            <a:miter lim="800000"/>
            <a:headEnd/>
            <a:tailEnd/>
          </a:ln>
          <a:effectLst/>
        </p:spPr>
        <p:txBody>
          <a:bodyPr vert="horz" wrap="square" lIns="91821" tIns="45911" rIns="91821" bIns="4591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14022" name="Rectangle 6"/>
          <p:cNvSpPr>
            <a:spLocks noGrp="1" noChangeArrowheads="1"/>
          </p:cNvSpPr>
          <p:nvPr>
            <p:ph type="ftr" sz="quarter" idx="4"/>
          </p:nvPr>
        </p:nvSpPr>
        <p:spPr bwMode="auto">
          <a:xfrm>
            <a:off x="0" y="8750300"/>
            <a:ext cx="2971800" cy="460375"/>
          </a:xfrm>
          <a:prstGeom prst="rect">
            <a:avLst/>
          </a:prstGeom>
          <a:noFill/>
          <a:ln w="9525">
            <a:noFill/>
            <a:miter lim="800000"/>
            <a:headEnd/>
            <a:tailEnd/>
          </a:ln>
          <a:effectLst/>
        </p:spPr>
        <p:txBody>
          <a:bodyPr vert="horz" wrap="square" lIns="91821" tIns="45911" rIns="91821" bIns="45911" numCol="1" anchor="b" anchorCtr="0" compatLnSpc="1">
            <a:prstTxWarp prst="textNoShape">
              <a:avLst/>
            </a:prstTxWarp>
          </a:bodyPr>
          <a:lstStyle>
            <a:lvl1pPr>
              <a:defRPr sz="1200"/>
            </a:lvl1pPr>
          </a:lstStyle>
          <a:p>
            <a:pPr>
              <a:defRPr/>
            </a:pPr>
            <a:endParaRPr lang="en-US"/>
          </a:p>
        </p:txBody>
      </p:sp>
      <p:sp>
        <p:nvSpPr>
          <p:cNvPr id="214023" name="Rectangle 7"/>
          <p:cNvSpPr>
            <a:spLocks noGrp="1" noChangeArrowheads="1"/>
          </p:cNvSpPr>
          <p:nvPr>
            <p:ph type="sldNum" sz="quarter" idx="5"/>
          </p:nvPr>
        </p:nvSpPr>
        <p:spPr bwMode="auto">
          <a:xfrm>
            <a:off x="3884613" y="8750300"/>
            <a:ext cx="2971800" cy="460375"/>
          </a:xfrm>
          <a:prstGeom prst="rect">
            <a:avLst/>
          </a:prstGeom>
          <a:noFill/>
          <a:ln w="9525">
            <a:noFill/>
            <a:miter lim="800000"/>
            <a:headEnd/>
            <a:tailEnd/>
          </a:ln>
          <a:effectLst/>
        </p:spPr>
        <p:txBody>
          <a:bodyPr vert="horz" wrap="square" lIns="91821" tIns="45911" rIns="91821" bIns="45911" numCol="1" anchor="b" anchorCtr="0" compatLnSpc="1">
            <a:prstTxWarp prst="textNoShape">
              <a:avLst/>
            </a:prstTxWarp>
          </a:bodyPr>
          <a:lstStyle>
            <a:lvl1pPr algn="r">
              <a:defRPr sz="1200"/>
            </a:lvl1pPr>
          </a:lstStyle>
          <a:p>
            <a:pPr>
              <a:defRPr/>
            </a:pPr>
            <a:fld id="{51EE3F4A-7177-480D-B86E-6C46B0338526}" type="slidenum">
              <a:rPr lang="en-US"/>
              <a:pPr>
                <a:defRPr/>
              </a:pPr>
              <a:t>‹#›</a:t>
            </a:fld>
            <a:endParaRPr lang="en-US"/>
          </a:p>
        </p:txBody>
      </p:sp>
    </p:spTree>
    <p:extLst>
      <p:ext uri="{BB962C8B-B14F-4D97-AF65-F5344CB8AC3E}">
        <p14:creationId xmlns:p14="http://schemas.microsoft.com/office/powerpoint/2010/main" xmlns="" val="16165938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AD9D067-2957-458E-848F-4429044B1671}" type="slidenum">
              <a:rPr lang="en-US" altLang="en-US" smtClean="0"/>
              <a:pPr eaLnBrk="1" hangingPunct="1"/>
              <a:t>1</a:t>
            </a:fld>
            <a:endParaRPr lang="en-US" altLang="en-US" smtClean="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0432D77-F419-4CC2-ACB3-767FA589A2E6}" type="slidenum">
              <a:rPr lang="en-US" altLang="en-US" smtClean="0"/>
              <a:pPr eaLnBrk="1" hangingPunct="1"/>
              <a:t>12</a:t>
            </a:fld>
            <a:endParaRPr lang="en-US" altLang="en-US" smtClean="0"/>
          </a:p>
        </p:txBody>
      </p:sp>
      <p:sp>
        <p:nvSpPr>
          <p:cNvPr id="120835"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014BD18-5CE0-40F3-BFF1-5F2DB759FDAC}" type="slidenum">
              <a:rPr lang="en-US" altLang="en-US" smtClean="0"/>
              <a:pPr eaLnBrk="1" hangingPunct="1"/>
              <a:t>13</a:t>
            </a:fld>
            <a:endParaRPr lang="en-US" altLang="en-US" smtClean="0"/>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12DEC4F-20F4-48F5-82AC-724A8447E4D1}" type="slidenum">
              <a:rPr lang="en-US" altLang="en-US" smtClean="0"/>
              <a:pPr eaLnBrk="1" hangingPunct="1"/>
              <a:t>14</a:t>
            </a:fld>
            <a:endParaRPr lang="en-US" altLang="en-US" smtClean="0"/>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2F2A801-B9C2-4297-B47A-A7F33509AB6A}" type="slidenum">
              <a:rPr lang="en-US" altLang="en-US" smtClean="0"/>
              <a:pPr eaLnBrk="1" hangingPunct="1"/>
              <a:t>15</a:t>
            </a:fld>
            <a:endParaRPr lang="en-US" altLang="en-US" smtClean="0"/>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22B30EC-6C46-4DAC-ABEC-5EF534B9577A}" type="slidenum">
              <a:rPr lang="en-US" altLang="en-US" smtClean="0"/>
              <a:pPr eaLnBrk="1" hangingPunct="1"/>
              <a:t>16</a:t>
            </a:fld>
            <a:endParaRPr lang="en-US" altLang="en-US" smtClean="0"/>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E5D7B82-4F58-410F-9E06-149D270CD0AD}" type="slidenum">
              <a:rPr lang="en-US" altLang="en-US" smtClean="0"/>
              <a:pPr eaLnBrk="1" hangingPunct="1"/>
              <a:t>17</a:t>
            </a:fld>
            <a:endParaRPr lang="en-US" altLang="en-US" smtClean="0"/>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2DB89CD-4E4B-4C61-B682-2D6241178863}" type="slidenum">
              <a:rPr lang="en-US" altLang="en-US" smtClean="0"/>
              <a:pPr eaLnBrk="1" hangingPunct="1"/>
              <a:t>18</a:t>
            </a:fld>
            <a:endParaRPr lang="en-US" altLang="en-US" smtClean="0"/>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F6A1268-45F7-4E19-BAAD-B01BF07DBFCD}" type="slidenum">
              <a:rPr lang="en-US" altLang="en-US" smtClean="0"/>
              <a:pPr eaLnBrk="1" hangingPunct="1"/>
              <a:t>19</a:t>
            </a:fld>
            <a:endParaRPr lang="en-US" altLang="en-US" smtClean="0"/>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1489B5E-A207-41AA-A42C-C6B1639A1B6A}" type="slidenum">
              <a:rPr lang="en-US" altLang="en-US" smtClean="0"/>
              <a:pPr eaLnBrk="1" hangingPunct="1"/>
              <a:t>20</a:t>
            </a:fld>
            <a:endParaRPr lang="en-US" altLang="en-US" smtClean="0"/>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61F9B7E-DF56-4529-AE46-2EB118E45A27}" type="slidenum">
              <a:rPr lang="en-US" altLang="en-US" smtClean="0"/>
              <a:pPr eaLnBrk="1" hangingPunct="1"/>
              <a:t>4</a:t>
            </a:fld>
            <a:endParaRPr lang="en-US" altLang="en-US" smtClean="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EE4DCA4-01F9-48D7-AE6D-2AF3FD3EAF86}" type="slidenum">
              <a:rPr lang="en-US" altLang="en-US" smtClean="0"/>
              <a:pPr eaLnBrk="1" hangingPunct="1"/>
              <a:t>5</a:t>
            </a:fld>
            <a:endParaRPr lang="en-US" altLang="en-US" smtClean="0"/>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C1B2B35-F944-461F-BCAD-C032E68705A5}" type="slidenum">
              <a:rPr lang="en-US" altLang="en-US" smtClean="0"/>
              <a:pPr eaLnBrk="1" hangingPunct="1"/>
              <a:t>6</a:t>
            </a:fld>
            <a:endParaRPr lang="en-US" altLang="en-US" smtClean="0"/>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3EDBEE1-4544-4DD1-8E4C-4D83E1C1B73A}" type="slidenum">
              <a:rPr lang="en-US" altLang="en-US" smtClean="0"/>
              <a:pPr eaLnBrk="1" hangingPunct="1"/>
              <a:t>7</a:t>
            </a:fld>
            <a:endParaRPr lang="en-US" altLang="en-US" smtClean="0"/>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97A75F1-B96F-441F-8B6D-8E2B24C5AA3D}" type="slidenum">
              <a:rPr lang="en-US" altLang="en-US" smtClean="0"/>
              <a:pPr eaLnBrk="1" hangingPunct="1"/>
              <a:t>8</a:t>
            </a:fld>
            <a:endParaRPr lang="en-US" altLang="en-US" smtClean="0"/>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BF672EC-4E94-4318-8939-E42748708DF8}" type="slidenum">
              <a:rPr lang="en-US" altLang="en-US" smtClean="0"/>
              <a:pPr eaLnBrk="1" hangingPunct="1"/>
              <a:t>9</a:t>
            </a:fld>
            <a:endParaRPr lang="en-US" altLang="en-US" smtClean="0"/>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BF672EC-4E94-4318-8939-E42748708DF8}" type="slidenum">
              <a:rPr lang="en-US" altLang="en-US" smtClean="0"/>
              <a:pPr eaLnBrk="1" hangingPunct="1"/>
              <a:t>10</a:t>
            </a:fld>
            <a:endParaRPr lang="en-US" altLang="en-US" smtClean="0"/>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811DF76-3BCE-4E05-A3FD-B6FC9454F5DE}" type="slidenum">
              <a:rPr lang="en-US" altLang="en-US" smtClean="0"/>
              <a:pPr eaLnBrk="1" hangingPunct="1"/>
              <a:t>11</a:t>
            </a:fld>
            <a:endParaRPr lang="en-US" altLang="en-US" smtClean="0"/>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7908961-6FCE-4852-B66E-0B19E9157D5A}" type="slidenum">
              <a:rPr lang="en-US"/>
              <a:pPr>
                <a:defRPr/>
              </a:pPr>
              <a:t>‹#›</a:t>
            </a:fld>
            <a:endParaRPr lang="en-US"/>
          </a:p>
        </p:txBody>
      </p:sp>
    </p:spTree>
    <p:extLst>
      <p:ext uri="{BB962C8B-B14F-4D97-AF65-F5344CB8AC3E}">
        <p14:creationId xmlns:p14="http://schemas.microsoft.com/office/powerpoint/2010/main" xmlns="" val="3158567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40593D2-BA69-4280-8E2A-D4FD08F11664}" type="slidenum">
              <a:rPr lang="en-US"/>
              <a:pPr>
                <a:defRPr/>
              </a:pPr>
              <a:t>‹#›</a:t>
            </a:fld>
            <a:endParaRPr lang="en-US"/>
          </a:p>
        </p:txBody>
      </p:sp>
    </p:spTree>
    <p:extLst>
      <p:ext uri="{BB962C8B-B14F-4D97-AF65-F5344CB8AC3E}">
        <p14:creationId xmlns:p14="http://schemas.microsoft.com/office/powerpoint/2010/main" xmlns="" val="1266280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0DA6A25-4CA4-4086-9894-F1FB014795A0}" type="slidenum">
              <a:rPr lang="en-US"/>
              <a:pPr>
                <a:defRPr/>
              </a:pPr>
              <a:t>‹#›</a:t>
            </a:fld>
            <a:endParaRPr lang="en-US"/>
          </a:p>
        </p:txBody>
      </p:sp>
    </p:spTree>
    <p:extLst>
      <p:ext uri="{BB962C8B-B14F-4D97-AF65-F5344CB8AC3E}">
        <p14:creationId xmlns:p14="http://schemas.microsoft.com/office/powerpoint/2010/main" xmlns="" val="2135469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EEF12D3-75E9-4B92-B812-7750A34F3B1E}" type="slidenum">
              <a:rPr lang="en-US"/>
              <a:pPr>
                <a:defRPr/>
              </a:pPr>
              <a:t>‹#›</a:t>
            </a:fld>
            <a:endParaRPr lang="en-US"/>
          </a:p>
        </p:txBody>
      </p:sp>
    </p:spTree>
    <p:extLst>
      <p:ext uri="{BB962C8B-B14F-4D97-AF65-F5344CB8AC3E}">
        <p14:creationId xmlns:p14="http://schemas.microsoft.com/office/powerpoint/2010/main" xmlns="" val="7440735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9AE30D7-6A6F-489A-ADAE-491B91E44606}" type="slidenum">
              <a:rPr lang="en-US"/>
              <a:pPr>
                <a:defRPr/>
              </a:pPr>
              <a:t>‹#›</a:t>
            </a:fld>
            <a:endParaRPr lang="en-US"/>
          </a:p>
        </p:txBody>
      </p:sp>
    </p:spTree>
    <p:extLst>
      <p:ext uri="{BB962C8B-B14F-4D97-AF65-F5344CB8AC3E}">
        <p14:creationId xmlns:p14="http://schemas.microsoft.com/office/powerpoint/2010/main" xmlns="" val="3999638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BD0FF3-8F55-4E40-85A2-E9403B60DFF2}" type="slidenum">
              <a:rPr lang="en-US"/>
              <a:pPr>
                <a:defRPr/>
              </a:pPr>
              <a:t>‹#›</a:t>
            </a:fld>
            <a:endParaRPr lang="en-US"/>
          </a:p>
        </p:txBody>
      </p:sp>
    </p:spTree>
    <p:extLst>
      <p:ext uri="{BB962C8B-B14F-4D97-AF65-F5344CB8AC3E}">
        <p14:creationId xmlns:p14="http://schemas.microsoft.com/office/powerpoint/2010/main" xmlns="" val="2731224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1DE8C51-FE20-448B-8B26-9177D106EBE9}" type="slidenum">
              <a:rPr lang="en-US"/>
              <a:pPr>
                <a:defRPr/>
              </a:pPr>
              <a:t>‹#›</a:t>
            </a:fld>
            <a:endParaRPr lang="en-US"/>
          </a:p>
        </p:txBody>
      </p:sp>
    </p:spTree>
    <p:extLst>
      <p:ext uri="{BB962C8B-B14F-4D97-AF65-F5344CB8AC3E}">
        <p14:creationId xmlns:p14="http://schemas.microsoft.com/office/powerpoint/2010/main" xmlns="" val="838647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4837D99-E4B3-4161-AB9E-D4F9598019C5}" type="slidenum">
              <a:rPr lang="en-US"/>
              <a:pPr>
                <a:defRPr/>
              </a:pPr>
              <a:t>‹#›</a:t>
            </a:fld>
            <a:endParaRPr lang="en-US"/>
          </a:p>
        </p:txBody>
      </p:sp>
    </p:spTree>
    <p:extLst>
      <p:ext uri="{BB962C8B-B14F-4D97-AF65-F5344CB8AC3E}">
        <p14:creationId xmlns:p14="http://schemas.microsoft.com/office/powerpoint/2010/main" xmlns="" val="2763088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579D53B-484F-4F45-A6DE-D9BE0C21B6EB}" type="slidenum">
              <a:rPr lang="en-US"/>
              <a:pPr>
                <a:defRPr/>
              </a:pPr>
              <a:t>‹#›</a:t>
            </a:fld>
            <a:endParaRPr lang="en-US"/>
          </a:p>
        </p:txBody>
      </p:sp>
    </p:spTree>
    <p:extLst>
      <p:ext uri="{BB962C8B-B14F-4D97-AF65-F5344CB8AC3E}">
        <p14:creationId xmlns:p14="http://schemas.microsoft.com/office/powerpoint/2010/main" xmlns="" val="242179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B0E2337-6B6B-4014-BD40-25AC69A6089D}" type="slidenum">
              <a:rPr lang="en-US"/>
              <a:pPr>
                <a:defRPr/>
              </a:pPr>
              <a:t>‹#›</a:t>
            </a:fld>
            <a:endParaRPr lang="en-US"/>
          </a:p>
        </p:txBody>
      </p:sp>
    </p:spTree>
    <p:extLst>
      <p:ext uri="{BB962C8B-B14F-4D97-AF65-F5344CB8AC3E}">
        <p14:creationId xmlns:p14="http://schemas.microsoft.com/office/powerpoint/2010/main" xmlns="" val="1780457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F7E1189-E2B6-4430-92C4-9B194974A12E}" type="slidenum">
              <a:rPr lang="en-US"/>
              <a:pPr>
                <a:defRPr/>
              </a:pPr>
              <a:t>‹#›</a:t>
            </a:fld>
            <a:endParaRPr lang="en-US"/>
          </a:p>
        </p:txBody>
      </p:sp>
    </p:spTree>
    <p:extLst>
      <p:ext uri="{BB962C8B-B14F-4D97-AF65-F5344CB8AC3E}">
        <p14:creationId xmlns:p14="http://schemas.microsoft.com/office/powerpoint/2010/main" xmlns="" val="200619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20757B5-53C0-4D56-8A5C-B8E250445363}" type="slidenum">
              <a:rPr lang="en-US"/>
              <a:pPr>
                <a:defRPr/>
              </a:pPr>
              <a:t>‹#›</a:t>
            </a:fld>
            <a:endParaRPr lang="en-US"/>
          </a:p>
        </p:txBody>
      </p:sp>
    </p:spTree>
    <p:extLst>
      <p:ext uri="{BB962C8B-B14F-4D97-AF65-F5344CB8AC3E}">
        <p14:creationId xmlns:p14="http://schemas.microsoft.com/office/powerpoint/2010/main" xmlns="" val="3552194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863707E-3E44-4E81-934D-CD8926911E0C}" type="slidenum">
              <a:rPr lang="en-US"/>
              <a:pPr>
                <a:defRPr/>
              </a:pPr>
              <a:t>‹#›</a:t>
            </a:fld>
            <a:endParaRPr lang="en-US"/>
          </a:p>
        </p:txBody>
      </p:sp>
    </p:spTree>
    <p:extLst>
      <p:ext uri="{BB962C8B-B14F-4D97-AF65-F5344CB8AC3E}">
        <p14:creationId xmlns:p14="http://schemas.microsoft.com/office/powerpoint/2010/main" xmlns="" val="1660356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print">
            <a:lum/>
          </a:blip>
          <a:srcRect/>
          <a:stretch>
            <a:fillRect/>
          </a:stretch>
        </a:blip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64515"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4A8D843D-6F27-418F-BA72-63DC444EBF7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7.xml"/><Relationship Id="rId1" Type="http://schemas.openxmlformats.org/officeDocument/2006/relationships/slideLayout" Target="../slideLayouts/slideLayout7.xml"/><Relationship Id="rId5" Type="http://schemas.openxmlformats.org/officeDocument/2006/relationships/image" Target="../media/image7.jpeg"/><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3"/>
          <p:cNvSpPr>
            <a:spLocks noGrp="1" noChangeArrowheads="1"/>
          </p:cNvSpPr>
          <p:nvPr>
            <p:ph type="subTitle" idx="1"/>
          </p:nvPr>
        </p:nvSpPr>
        <p:spPr>
          <a:xfrm>
            <a:off x="838200" y="4648200"/>
            <a:ext cx="7543800" cy="1828800"/>
          </a:xfrm>
          <a:solidFill>
            <a:schemeClr val="tx1"/>
          </a:solidFill>
        </p:spPr>
        <p:txBody>
          <a:bodyPr/>
          <a:lstStyle/>
          <a:p>
            <a:pPr eaLnBrk="1" hangingPunct="1"/>
            <a:r>
              <a:rPr lang="en-US" altLang="en-US" sz="4000" b="1" dirty="0" smtClean="0">
                <a:solidFill>
                  <a:srgbClr val="FFFF00"/>
                </a:solidFill>
              </a:rPr>
              <a:t>Slide Set </a:t>
            </a:r>
            <a:r>
              <a:rPr lang="en-US" altLang="en-US" sz="4000" b="1" dirty="0" smtClean="0">
                <a:solidFill>
                  <a:srgbClr val="FFFF00"/>
                </a:solidFill>
              </a:rPr>
              <a:t>Seventeen</a:t>
            </a:r>
            <a:r>
              <a:rPr lang="en-US" altLang="en-US" sz="4000" b="1" dirty="0" smtClean="0">
                <a:solidFill>
                  <a:srgbClr val="FFFF00"/>
                </a:solidFill>
              </a:rPr>
              <a:t>:</a:t>
            </a:r>
          </a:p>
          <a:p>
            <a:pPr eaLnBrk="1" hangingPunct="1"/>
            <a:r>
              <a:rPr lang="en-US" altLang="en-US" b="1" dirty="0" smtClean="0">
                <a:solidFill>
                  <a:srgbClr val="FFFF00"/>
                </a:solidFill>
              </a:rPr>
              <a:t>Real Property</a:t>
            </a:r>
          </a:p>
          <a:p>
            <a:pPr eaLnBrk="1" hangingPunct="1"/>
            <a:r>
              <a:rPr lang="en-US" altLang="en-US" sz="2700" b="1" dirty="0" smtClean="0">
                <a:solidFill>
                  <a:srgbClr val="FFFF00"/>
                </a:solidFill>
              </a:rPr>
              <a:t> Modern Challenges in Property Law</a:t>
            </a:r>
            <a:r>
              <a:rPr lang="en-US" altLang="en-US" sz="2800" b="1" dirty="0" smtClean="0">
                <a:solidFill>
                  <a:srgbClr val="FFFF00"/>
                </a:solidFill>
              </a:rPr>
              <a:t> </a:t>
            </a:r>
          </a:p>
        </p:txBody>
      </p:sp>
      <p:pic>
        <p:nvPicPr>
          <p:cNvPr id="65541" name="Picture 7" descr="myIMG_12"/>
          <p:cNvPicPr>
            <a:picLocks noChangeAspect="1" noChangeArrowheads="1" noCrop="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429000" y="2438400"/>
            <a:ext cx="2095500" cy="20955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 name="Picture 1"/>
          <p:cNvPicPr>
            <a:picLocks noChangeAspect="1"/>
          </p:cNvPicPr>
          <p:nvPr/>
        </p:nvPicPr>
        <p:blipFill>
          <a:blip r:embed="rId4" cstate="print"/>
          <a:srcRect/>
          <a:stretch>
            <a:fillRect/>
          </a:stretch>
        </p:blipFill>
        <p:spPr bwMode="auto">
          <a:xfrm>
            <a:off x="1676399" y="228600"/>
            <a:ext cx="5700713" cy="1238250"/>
          </a:xfrm>
          <a:prstGeom prst="rect">
            <a:avLst/>
          </a:prstGeom>
          <a:noFill/>
          <a:ln w="9525">
            <a:noFill/>
            <a:miter lim="800000"/>
            <a:headEnd/>
            <a:tailEnd/>
          </a:ln>
        </p:spPr>
      </p:pic>
      <p:sp>
        <p:nvSpPr>
          <p:cNvPr id="2" name="Slide Number Placeholder 1"/>
          <p:cNvSpPr>
            <a:spLocks noGrp="1"/>
          </p:cNvSpPr>
          <p:nvPr>
            <p:ph type="sldNum" sz="quarter" idx="12"/>
          </p:nvPr>
        </p:nvSpPr>
        <p:spPr/>
        <p:txBody>
          <a:bodyPr/>
          <a:lstStyle/>
          <a:p>
            <a:pPr>
              <a:defRPr/>
            </a:pPr>
            <a:fld id="{57908961-6FCE-4852-B66E-0B19E9157D5A}" type="slidenum">
              <a:rPr lang="en-US" smtClean="0"/>
              <a:pPr>
                <a:defRPr/>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1074" name="Rectangle 2"/>
          <p:cNvSpPr>
            <a:spLocks noGrp="1" noChangeArrowheads="1"/>
          </p:cNvSpPr>
          <p:nvPr>
            <p:ph type="body" sz="half" idx="1"/>
          </p:nvPr>
        </p:nvSpPr>
        <p:spPr>
          <a:xfrm>
            <a:off x="304800" y="1066800"/>
            <a:ext cx="8458200" cy="5486400"/>
          </a:xfrm>
          <a:noFill/>
        </p:spPr>
        <p:txBody>
          <a:bodyPr/>
          <a:lstStyle/>
          <a:p>
            <a:pPr marL="609600" indent="-609600" eaLnBrk="1" hangingPunct="1">
              <a:lnSpc>
                <a:spcPct val="80000"/>
              </a:lnSpc>
              <a:buFontTx/>
              <a:buNone/>
            </a:pPr>
            <a:r>
              <a:rPr lang="en-US" altLang="en-US" sz="3000" b="1" dirty="0" smtClean="0">
                <a:solidFill>
                  <a:srgbClr val="CC0000"/>
                </a:solidFill>
              </a:rPr>
              <a:t>Trespass</a:t>
            </a:r>
          </a:p>
          <a:p>
            <a:pPr marL="609600" indent="-609600" eaLnBrk="1" hangingPunct="1">
              <a:lnSpc>
                <a:spcPct val="80000"/>
              </a:lnSpc>
              <a:buFontTx/>
              <a:buNone/>
            </a:pPr>
            <a:r>
              <a:rPr lang="en-US" altLang="en-US" sz="2400" b="1" i="1" dirty="0">
                <a:solidFill>
                  <a:schemeClr val="accent1">
                    <a:lumMod val="10000"/>
                  </a:schemeClr>
                </a:solidFill>
              </a:rPr>
              <a:t> </a:t>
            </a:r>
            <a:r>
              <a:rPr lang="en-US" altLang="en-US" sz="2400" b="1" i="1" dirty="0" smtClean="0">
                <a:solidFill>
                  <a:schemeClr val="accent1">
                    <a:lumMod val="10000"/>
                  </a:schemeClr>
                </a:solidFill>
              </a:rPr>
              <a:t>   Generally  </a:t>
            </a:r>
          </a:p>
          <a:p>
            <a:pPr marL="609600" indent="-609600" eaLnBrk="1" hangingPunct="1">
              <a:lnSpc>
                <a:spcPct val="90000"/>
              </a:lnSpc>
            </a:pPr>
            <a:endParaRPr lang="en-US" altLang="en-US" sz="400" b="1" dirty="0" smtClean="0">
              <a:solidFill>
                <a:schemeClr val="accent2"/>
              </a:solidFill>
            </a:endParaRPr>
          </a:p>
          <a:p>
            <a:pPr marL="609600" indent="-609600" eaLnBrk="1" hangingPunct="1">
              <a:lnSpc>
                <a:spcPct val="80000"/>
              </a:lnSpc>
            </a:pPr>
            <a:r>
              <a:rPr lang="en-US" altLang="en-US" sz="1800" b="1" i="1" dirty="0" smtClean="0">
                <a:solidFill>
                  <a:schemeClr val="hlink"/>
                </a:solidFill>
              </a:rPr>
              <a:t>Intent -</a:t>
            </a:r>
            <a:r>
              <a:rPr lang="en-US" altLang="en-US" sz="1800" b="1" dirty="0" smtClean="0">
                <a:solidFill>
                  <a:schemeClr val="accent2"/>
                </a:solidFill>
              </a:rPr>
              <a:t> </a:t>
            </a:r>
            <a:r>
              <a:rPr lang="en-US" altLang="en-US" sz="1800" b="1" dirty="0" smtClean="0"/>
              <a:t>The element of intent has a special meaning in trespass law.  A trespasser is strictly liable; good faith, knowledge, and fault are irrelevant.  A person commits trespass, even if they merely walk across a property owner’s land, mistakenly believing it to be their own. The trespass doctrine requires only that the trespasser intended to enter onto the land as a matter of free choice, not that he had a subjective intent to trespass or even knew he was trespassing. </a:t>
            </a:r>
          </a:p>
          <a:p>
            <a:pPr marL="0" indent="0" eaLnBrk="1" hangingPunct="1">
              <a:lnSpc>
                <a:spcPct val="80000"/>
              </a:lnSpc>
              <a:buNone/>
            </a:pPr>
            <a:endParaRPr lang="en-US" altLang="en-US" sz="1800" b="1" dirty="0" smtClean="0"/>
          </a:p>
          <a:p>
            <a:pPr marL="609600" indent="-609600" eaLnBrk="1" hangingPunct="1">
              <a:lnSpc>
                <a:spcPct val="80000"/>
              </a:lnSpc>
            </a:pPr>
            <a:r>
              <a:rPr lang="en-US" altLang="en-US" sz="1800" b="1" i="1" dirty="0" smtClean="0">
                <a:solidFill>
                  <a:schemeClr val="hlink"/>
                </a:solidFill>
              </a:rPr>
              <a:t>Entry -</a:t>
            </a:r>
            <a:r>
              <a:rPr lang="en-US" altLang="en-US" sz="1800" b="1" dirty="0" smtClean="0">
                <a:solidFill>
                  <a:schemeClr val="accent2"/>
                </a:solidFill>
              </a:rPr>
              <a:t> </a:t>
            </a:r>
            <a:r>
              <a:rPr lang="en-US" altLang="en-US" sz="1800" b="1" dirty="0" smtClean="0"/>
              <a:t>Although trespass always involves a physical invasion, a trespass may occur without any personal entry by the trespasser. For a trespasser will also be liable in trespass, if they cause a thing or a third person to enter the property owner’s land.  This doctrine also applies to entries below the land surface (e.g., through tunnels or caves) as well as-at least partially to entries in the air space over the land.</a:t>
            </a:r>
          </a:p>
          <a:p>
            <a:pPr marL="0" indent="0" eaLnBrk="1" hangingPunct="1">
              <a:lnSpc>
                <a:spcPct val="80000"/>
              </a:lnSpc>
              <a:buNone/>
            </a:pPr>
            <a:endParaRPr lang="en-US" altLang="en-US" sz="1800" b="1" dirty="0" smtClean="0"/>
          </a:p>
          <a:p>
            <a:pPr marL="609600" indent="-609600" eaLnBrk="1" hangingPunct="1">
              <a:lnSpc>
                <a:spcPct val="80000"/>
              </a:lnSpc>
            </a:pPr>
            <a:r>
              <a:rPr lang="en-US" altLang="en-US" sz="1800" b="1" i="1" dirty="0" smtClean="0">
                <a:solidFill>
                  <a:schemeClr val="hlink"/>
                </a:solidFill>
              </a:rPr>
              <a:t>Remedies -</a:t>
            </a:r>
            <a:r>
              <a:rPr lang="en-US" altLang="en-US" sz="1800" b="1" dirty="0" smtClean="0">
                <a:solidFill>
                  <a:schemeClr val="accent2"/>
                </a:solidFill>
              </a:rPr>
              <a:t> </a:t>
            </a:r>
            <a:r>
              <a:rPr lang="en-US" altLang="en-US" sz="1800" b="1" dirty="0" smtClean="0"/>
              <a:t>A trespasser is liable even if the entry causes no actual damage. A court can hold a trespasser liable for nominal damages and, upon the property owner’s request, can enjoin any further trespass.</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10</a:t>
            </a:fld>
            <a:endParaRPr lang="en-US"/>
          </a:p>
        </p:txBody>
      </p:sp>
    </p:spTree>
    <p:extLst>
      <p:ext uri="{BB962C8B-B14F-4D97-AF65-F5344CB8AC3E}">
        <p14:creationId xmlns:p14="http://schemas.microsoft.com/office/powerpoint/2010/main" xmlns="" val="37141793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71074">
                                            <p:txEl>
                                              <p:pRg st="0" end="0"/>
                                            </p:txEl>
                                          </p:spTgt>
                                        </p:tgtEl>
                                        <p:attrNameLst>
                                          <p:attrName>style.visibility</p:attrName>
                                        </p:attrNameLst>
                                      </p:cBhvr>
                                      <p:to>
                                        <p:strVal val="visible"/>
                                      </p:to>
                                    </p:set>
                                    <p:anim calcmode="lin" valueType="num">
                                      <p:cBhvr additive="base">
                                        <p:cTn id="7" dur="500" fill="hold"/>
                                        <p:tgtEl>
                                          <p:spTgt spid="77107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7107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71074">
                                            <p:txEl>
                                              <p:pRg st="1" end="1"/>
                                            </p:txEl>
                                          </p:spTgt>
                                        </p:tgtEl>
                                        <p:attrNameLst>
                                          <p:attrName>style.visibility</p:attrName>
                                        </p:attrNameLst>
                                      </p:cBhvr>
                                      <p:to>
                                        <p:strVal val="visible"/>
                                      </p:to>
                                    </p:set>
                                    <p:anim calcmode="lin" valueType="num">
                                      <p:cBhvr additive="base">
                                        <p:cTn id="13" dur="500" fill="hold"/>
                                        <p:tgtEl>
                                          <p:spTgt spid="77107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7107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1074"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ChangeArrowheads="1"/>
          </p:cNvSpPr>
          <p:nvPr>
            <p:ph type="body" sz="half" idx="1"/>
          </p:nvPr>
        </p:nvSpPr>
        <p:spPr>
          <a:xfrm>
            <a:off x="304800" y="1066800"/>
            <a:ext cx="8610600" cy="5486400"/>
          </a:xfrm>
          <a:noFill/>
        </p:spPr>
        <p:txBody>
          <a:bodyPr/>
          <a:lstStyle/>
          <a:p>
            <a:pPr marL="609600" indent="-609600" eaLnBrk="1" hangingPunct="1">
              <a:lnSpc>
                <a:spcPct val="80000"/>
              </a:lnSpc>
              <a:buFontTx/>
              <a:buNone/>
            </a:pPr>
            <a:r>
              <a:rPr lang="en-US" altLang="en-US" sz="2300" b="1" dirty="0" smtClean="0">
                <a:solidFill>
                  <a:srgbClr val="CC0000"/>
                </a:solidFill>
              </a:rPr>
              <a:t>Trespass  </a:t>
            </a:r>
          </a:p>
          <a:p>
            <a:pPr marL="609600" indent="-609600" eaLnBrk="1" hangingPunct="1">
              <a:lnSpc>
                <a:spcPct val="80000"/>
              </a:lnSpc>
              <a:buFontTx/>
              <a:buNone/>
            </a:pPr>
            <a:r>
              <a:rPr lang="en-US" altLang="en-US" sz="2300" b="1" dirty="0" smtClean="0">
                <a:solidFill>
                  <a:schemeClr val="hlink"/>
                </a:solidFill>
              </a:rPr>
              <a:t>	General Exceptions to Trespass Liability</a:t>
            </a:r>
          </a:p>
          <a:p>
            <a:pPr marL="609600" indent="-609600" eaLnBrk="1" hangingPunct="1">
              <a:lnSpc>
                <a:spcPct val="80000"/>
              </a:lnSpc>
              <a:buFontTx/>
              <a:buNone/>
            </a:pPr>
            <a:r>
              <a:rPr lang="en-US" altLang="en-US" sz="2300" dirty="0" smtClean="0"/>
              <a:t>	</a:t>
            </a:r>
            <a:r>
              <a:rPr lang="en-US" altLang="en-US" sz="2300" b="1" dirty="0" smtClean="0"/>
              <a:t>An entry under a legally recognized privilege               does not constitute a trespass. </a:t>
            </a:r>
          </a:p>
          <a:p>
            <a:pPr marL="609600" indent="-609600" eaLnBrk="1" hangingPunct="1">
              <a:lnSpc>
                <a:spcPct val="80000"/>
              </a:lnSpc>
              <a:buFontTx/>
              <a:buNone/>
            </a:pPr>
            <a:r>
              <a:rPr lang="en-US" altLang="en-US" sz="2300" b="1" dirty="0" smtClean="0"/>
              <a:t>	A privileged entry is one made with the landowner's consent. </a:t>
            </a:r>
          </a:p>
          <a:p>
            <a:pPr marL="609600" indent="-609600" eaLnBrk="1" hangingPunct="1">
              <a:lnSpc>
                <a:spcPct val="80000"/>
              </a:lnSpc>
              <a:buFontTx/>
              <a:buNone/>
            </a:pPr>
            <a:r>
              <a:rPr lang="en-US" altLang="en-US" sz="2300" b="1" dirty="0" smtClean="0"/>
              <a:t>	If an owner invites a repairman onto their land to fix a leaky pipe, then the workman’s entry is privileged. </a:t>
            </a:r>
          </a:p>
          <a:p>
            <a:pPr marL="609600" indent="-609600" eaLnBrk="1" hangingPunct="1">
              <a:lnSpc>
                <a:spcPct val="80000"/>
              </a:lnSpc>
              <a:buFontTx/>
              <a:buNone/>
            </a:pPr>
            <a:r>
              <a:rPr lang="en-US" altLang="en-US" sz="2300" b="1" dirty="0" smtClean="0"/>
              <a:t>	Privilege may also be found of necessity. </a:t>
            </a:r>
          </a:p>
          <a:p>
            <a:pPr marL="609600" indent="-609600" eaLnBrk="1" hangingPunct="1">
              <a:lnSpc>
                <a:spcPct val="80000"/>
              </a:lnSpc>
              <a:buFontTx/>
              <a:buNone/>
            </a:pPr>
            <a:r>
              <a:rPr lang="en-US" altLang="en-US" sz="2300" b="1" dirty="0" smtClean="0"/>
              <a:t>	A firefighter may enter private property to save an adjacent house from fire.</a:t>
            </a:r>
          </a:p>
          <a:p>
            <a:pPr marL="609600" indent="-609600" eaLnBrk="1" hangingPunct="1">
              <a:lnSpc>
                <a:spcPct val="80000"/>
              </a:lnSpc>
              <a:buFontTx/>
              <a:buNone/>
            </a:pPr>
            <a:r>
              <a:rPr lang="en-US" altLang="en-US" sz="2300" b="1" dirty="0" smtClean="0"/>
              <a:t>	A police officer may enter to arrest a suspect. </a:t>
            </a:r>
          </a:p>
          <a:p>
            <a:pPr marL="609600" indent="-609600" eaLnBrk="1" hangingPunct="1">
              <a:lnSpc>
                <a:spcPct val="80000"/>
              </a:lnSpc>
              <a:buFontTx/>
              <a:buNone/>
            </a:pPr>
            <a:r>
              <a:rPr lang="en-US" altLang="en-US" sz="2300" b="1" dirty="0" smtClean="0"/>
              <a:t>	Private persons can also be found to have a privilege to enter another's land in an emergency situation (e.g., while fleeing from an attacking bear).</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11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73122">
                                            <p:txEl>
                                              <p:pRg st="0" end="0"/>
                                            </p:txEl>
                                          </p:spTgt>
                                        </p:tgtEl>
                                        <p:attrNameLst>
                                          <p:attrName>style.visibility</p:attrName>
                                        </p:attrNameLst>
                                      </p:cBhvr>
                                      <p:to>
                                        <p:strVal val="visible"/>
                                      </p:to>
                                    </p:set>
                                    <p:anim calcmode="lin" valueType="num">
                                      <p:cBhvr additive="base">
                                        <p:cTn id="7" dur="500" fill="hold"/>
                                        <p:tgtEl>
                                          <p:spTgt spid="77312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73122">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3122"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170" name="Rectangle 2"/>
          <p:cNvSpPr>
            <a:spLocks noGrp="1" noChangeArrowheads="1"/>
          </p:cNvSpPr>
          <p:nvPr>
            <p:ph type="body" sz="half" idx="1"/>
          </p:nvPr>
        </p:nvSpPr>
        <p:spPr>
          <a:xfrm>
            <a:off x="381000" y="1066800"/>
            <a:ext cx="8382000" cy="5486400"/>
          </a:xfrm>
          <a:noFill/>
        </p:spPr>
        <p:txBody>
          <a:bodyPr/>
          <a:lstStyle/>
          <a:p>
            <a:pPr marL="609600" indent="-609600" eaLnBrk="1" hangingPunct="1">
              <a:buFontTx/>
              <a:buNone/>
            </a:pPr>
            <a:r>
              <a:rPr lang="en-US" altLang="en-US" sz="3600" b="1" dirty="0" smtClean="0">
                <a:solidFill>
                  <a:srgbClr val="CC0000"/>
                </a:solidFill>
              </a:rPr>
              <a:t>Trespass</a:t>
            </a:r>
            <a:r>
              <a:rPr lang="en-US" altLang="en-US" sz="2800" b="1" dirty="0" smtClean="0">
                <a:solidFill>
                  <a:srgbClr val="FF0000"/>
                </a:solidFill>
              </a:rPr>
              <a:t> </a:t>
            </a:r>
            <a:r>
              <a:rPr lang="en-US" altLang="en-US" sz="2800" b="1" i="1" dirty="0" smtClean="0"/>
              <a:t> </a:t>
            </a:r>
            <a:endParaRPr lang="en-US" altLang="en-US" sz="2800" b="1" dirty="0" smtClean="0">
              <a:solidFill>
                <a:schemeClr val="accent2"/>
              </a:solidFill>
            </a:endParaRPr>
          </a:p>
          <a:p>
            <a:pPr marL="609600" indent="-609600" eaLnBrk="1" hangingPunct="1">
              <a:lnSpc>
                <a:spcPct val="90000"/>
              </a:lnSpc>
            </a:pPr>
            <a:endParaRPr lang="en-US" altLang="en-US" sz="700" b="1" dirty="0" smtClean="0">
              <a:solidFill>
                <a:schemeClr val="accent2"/>
              </a:solidFill>
            </a:endParaRPr>
          </a:p>
          <a:p>
            <a:pPr marL="609600" indent="-609600" eaLnBrk="1" hangingPunct="1"/>
            <a:r>
              <a:rPr lang="en-US" altLang="en-US" sz="2800" b="1" dirty="0" smtClean="0">
                <a:solidFill>
                  <a:schemeClr val="accent2"/>
                </a:solidFill>
              </a:rPr>
              <a:t>Remedies for trespass also include remedies at law and equity or both.  As a result, a party who has suffered a nuisance can bring an action for:</a:t>
            </a:r>
          </a:p>
          <a:p>
            <a:pPr marL="609600" indent="-609600" eaLnBrk="1" hangingPunct="1">
              <a:buFontTx/>
              <a:buNone/>
            </a:pPr>
            <a:r>
              <a:rPr lang="en-US" altLang="en-US" sz="2800" b="1" dirty="0" smtClean="0">
                <a:solidFill>
                  <a:schemeClr val="accent2"/>
                </a:solidFill>
              </a:rPr>
              <a:t>	*</a:t>
            </a:r>
            <a:r>
              <a:rPr lang="en-US" altLang="en-US" sz="2800" b="1" i="1" dirty="0" smtClean="0">
                <a:solidFill>
                  <a:schemeClr val="hlink"/>
                </a:solidFill>
              </a:rPr>
              <a:t>	Money Damages; </a:t>
            </a:r>
            <a:r>
              <a:rPr lang="en-US" altLang="en-US" sz="2800" b="1" dirty="0" smtClean="0">
                <a:solidFill>
                  <a:schemeClr val="accent2"/>
                </a:solidFill>
              </a:rPr>
              <a:t>(can be nominal)</a:t>
            </a:r>
            <a:endParaRPr lang="en-US" altLang="en-US" sz="2800" b="1" i="1" dirty="0" smtClean="0">
              <a:solidFill>
                <a:schemeClr val="hlink"/>
              </a:solidFill>
            </a:endParaRPr>
          </a:p>
          <a:p>
            <a:pPr marL="609600" indent="-609600" eaLnBrk="1" hangingPunct="1">
              <a:buFontTx/>
              <a:buNone/>
            </a:pPr>
            <a:r>
              <a:rPr lang="en-US" altLang="en-US" sz="2800" b="1" i="1" dirty="0" smtClean="0">
                <a:solidFill>
                  <a:schemeClr val="hlink"/>
                </a:solidFill>
              </a:rPr>
              <a:t>	*	Injunction</a:t>
            </a:r>
            <a:r>
              <a:rPr lang="en-US" altLang="en-US" sz="2800" b="1" dirty="0" smtClean="0">
                <a:solidFill>
                  <a:schemeClr val="accent2"/>
                </a:solidFill>
              </a:rPr>
              <a:t> (called ejectment, to have the trespasser removed from the property and/or enjoined from re-entering it); or</a:t>
            </a:r>
          </a:p>
          <a:p>
            <a:pPr marL="609600" indent="-609600" eaLnBrk="1" hangingPunct="1">
              <a:buFontTx/>
              <a:buNone/>
            </a:pPr>
            <a:r>
              <a:rPr lang="en-US" altLang="en-US" sz="2800" b="1" dirty="0" smtClean="0">
                <a:solidFill>
                  <a:schemeClr val="accent2"/>
                </a:solidFill>
              </a:rPr>
              <a:t>	</a:t>
            </a:r>
            <a:r>
              <a:rPr lang="en-US" altLang="en-US" sz="2800" b="1" i="1" dirty="0" smtClean="0">
                <a:solidFill>
                  <a:schemeClr val="hlink"/>
                </a:solidFill>
              </a:rPr>
              <a:t>*	Both</a:t>
            </a:r>
            <a:r>
              <a:rPr lang="en-US" altLang="en-US" sz="2800" b="1" dirty="0" smtClean="0">
                <a:solidFill>
                  <a:schemeClr val="accent2"/>
                </a:solidFill>
              </a:rPr>
              <a:t>  </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12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75170">
                                            <p:txEl>
                                              <p:pRg st="0" end="0"/>
                                            </p:txEl>
                                          </p:spTgt>
                                        </p:tgtEl>
                                        <p:attrNameLst>
                                          <p:attrName>style.visibility</p:attrName>
                                        </p:attrNameLst>
                                      </p:cBhvr>
                                      <p:to>
                                        <p:strVal val="visible"/>
                                      </p:to>
                                    </p:set>
                                    <p:anim calcmode="lin" valueType="num">
                                      <p:cBhvr additive="base">
                                        <p:cTn id="7" dur="500" fill="hold"/>
                                        <p:tgtEl>
                                          <p:spTgt spid="77517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75170">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5170"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9506" name="Rectangle 2"/>
          <p:cNvSpPr>
            <a:spLocks noGrp="1" noChangeArrowheads="1"/>
          </p:cNvSpPr>
          <p:nvPr>
            <p:ph type="body" sz="half" idx="1"/>
          </p:nvPr>
        </p:nvSpPr>
        <p:spPr>
          <a:xfrm>
            <a:off x="381000" y="1143000"/>
            <a:ext cx="8305800" cy="5410200"/>
          </a:xfrm>
          <a:noFill/>
        </p:spPr>
        <p:txBody>
          <a:bodyPr/>
          <a:lstStyle/>
          <a:p>
            <a:pPr marL="609600" indent="-609600" eaLnBrk="1" hangingPunct="1">
              <a:lnSpc>
                <a:spcPct val="80000"/>
              </a:lnSpc>
              <a:buFontTx/>
              <a:buNone/>
            </a:pPr>
            <a:r>
              <a:rPr lang="en-US" altLang="en-US" sz="2800" b="1" dirty="0" smtClean="0">
                <a:solidFill>
                  <a:srgbClr val="CC0000"/>
                </a:solidFill>
              </a:rPr>
              <a:t>Zoning</a:t>
            </a:r>
            <a:r>
              <a:rPr lang="en-US" altLang="en-US" sz="2000" b="1" dirty="0" smtClean="0">
                <a:solidFill>
                  <a:srgbClr val="FF0000"/>
                </a:solidFill>
              </a:rPr>
              <a:t> </a:t>
            </a:r>
            <a:r>
              <a:rPr lang="en-US" altLang="en-US" sz="2000" b="1" i="1" dirty="0" smtClean="0"/>
              <a:t> </a:t>
            </a:r>
            <a:endParaRPr lang="en-US" altLang="en-US" sz="2000" b="1" dirty="0" smtClean="0">
              <a:solidFill>
                <a:schemeClr val="accent2"/>
              </a:solidFill>
            </a:endParaRPr>
          </a:p>
          <a:p>
            <a:pPr marL="609600" indent="-609600" eaLnBrk="1" hangingPunct="1">
              <a:lnSpc>
                <a:spcPct val="90000"/>
              </a:lnSpc>
            </a:pPr>
            <a:endParaRPr lang="en-US" altLang="en-US" sz="500" b="1" dirty="0" smtClean="0">
              <a:solidFill>
                <a:schemeClr val="accent2"/>
              </a:solidFill>
            </a:endParaRPr>
          </a:p>
          <a:p>
            <a:pPr marL="609600" indent="-609600" eaLnBrk="1" hangingPunct="1">
              <a:lnSpc>
                <a:spcPct val="95000"/>
              </a:lnSpc>
            </a:pPr>
            <a:r>
              <a:rPr lang="en-US" altLang="en-US" sz="2000" b="1" dirty="0" smtClean="0"/>
              <a:t>Zoning is the use of governmental power to regulate land use. </a:t>
            </a:r>
          </a:p>
          <a:p>
            <a:pPr marL="609600" indent="-609600" eaLnBrk="1" hangingPunct="1">
              <a:lnSpc>
                <a:spcPct val="95000"/>
              </a:lnSpc>
            </a:pPr>
            <a:r>
              <a:rPr lang="en-US" altLang="en-US" sz="2000" b="1" dirty="0" smtClean="0"/>
              <a:t>Zoning laws divide a political jurisdiction into specific separate geographic areas and impose limits on the permissible uses of land within each area.</a:t>
            </a:r>
          </a:p>
          <a:p>
            <a:pPr marL="609600" indent="-609600" eaLnBrk="1" hangingPunct="1">
              <a:lnSpc>
                <a:spcPct val="95000"/>
              </a:lnSpc>
            </a:pPr>
            <a:r>
              <a:rPr lang="en-US" altLang="en-US" sz="2000" b="1" dirty="0" smtClean="0"/>
              <a:t>Zoning has several legitimate objectives: </a:t>
            </a:r>
          </a:p>
          <a:p>
            <a:pPr marL="609600" indent="-609600" eaLnBrk="1" hangingPunct="1">
              <a:lnSpc>
                <a:spcPct val="95000"/>
              </a:lnSpc>
              <a:buFontTx/>
              <a:buNone/>
            </a:pPr>
            <a:r>
              <a:rPr lang="en-US" altLang="en-US" sz="2000" b="1" dirty="0" smtClean="0">
                <a:solidFill>
                  <a:schemeClr val="accent2"/>
                </a:solidFill>
              </a:rPr>
              <a:t>		(1) To </a:t>
            </a:r>
            <a:r>
              <a:rPr lang="en-US" altLang="en-US" sz="2000" b="1" i="1" dirty="0" smtClean="0">
                <a:solidFill>
                  <a:schemeClr val="accent2"/>
                </a:solidFill>
              </a:rPr>
              <a:t>prevent incompatible uses </a:t>
            </a:r>
            <a:r>
              <a:rPr lang="en-US" altLang="en-US" sz="2000" b="1" dirty="0" smtClean="0">
                <a:solidFill>
                  <a:schemeClr val="accent2"/>
                </a:solidFill>
              </a:rPr>
              <a:t>from occurring (thus reducing the need for nuisance law), </a:t>
            </a:r>
          </a:p>
          <a:p>
            <a:pPr marL="609600" indent="-609600" eaLnBrk="1" hangingPunct="1">
              <a:lnSpc>
                <a:spcPct val="95000"/>
              </a:lnSpc>
              <a:buFontTx/>
              <a:buNone/>
            </a:pPr>
            <a:r>
              <a:rPr lang="en-US" altLang="en-US" sz="2000" b="1" dirty="0" smtClean="0">
                <a:solidFill>
                  <a:schemeClr val="accent2"/>
                </a:solidFill>
              </a:rPr>
              <a:t>		(2) to </a:t>
            </a:r>
            <a:r>
              <a:rPr lang="en-US" altLang="en-US" sz="2000" b="1" i="1" dirty="0" smtClean="0">
                <a:solidFill>
                  <a:schemeClr val="accent2"/>
                </a:solidFill>
              </a:rPr>
              <a:t>increase property values </a:t>
            </a:r>
            <a:r>
              <a:rPr lang="en-US" altLang="en-US" sz="2000" b="1" dirty="0" smtClean="0">
                <a:solidFill>
                  <a:schemeClr val="accent2"/>
                </a:solidFill>
              </a:rPr>
              <a:t>generally by minimizing use conflicts (thus increasing the property tax base). and </a:t>
            </a:r>
          </a:p>
          <a:p>
            <a:pPr marL="609600" indent="-609600" eaLnBrk="1" hangingPunct="1">
              <a:lnSpc>
                <a:spcPct val="95000"/>
              </a:lnSpc>
              <a:buFontTx/>
              <a:buNone/>
            </a:pPr>
            <a:r>
              <a:rPr lang="en-US" altLang="en-US" sz="2000" b="1" dirty="0" smtClean="0">
                <a:solidFill>
                  <a:schemeClr val="accent2"/>
                </a:solidFill>
              </a:rPr>
              <a:t>		(3) to </a:t>
            </a:r>
            <a:r>
              <a:rPr lang="en-US" altLang="en-US" sz="2000" b="1" i="1" dirty="0" smtClean="0">
                <a:solidFill>
                  <a:schemeClr val="accent2"/>
                </a:solidFill>
              </a:rPr>
              <a:t>channel development into patterns that may serve larger social goals </a:t>
            </a:r>
            <a:r>
              <a:rPr lang="en-US" altLang="en-US" sz="2000" b="1" dirty="0" smtClean="0">
                <a:solidFill>
                  <a:schemeClr val="accent2"/>
                </a:solidFill>
              </a:rPr>
              <a:t>(e.g., reduce urban sprawl to conserve resources and reduce air pollution from automobiles).</a:t>
            </a:r>
          </a:p>
          <a:p>
            <a:pPr marL="609600" indent="-609600" eaLnBrk="1" hangingPunct="1">
              <a:lnSpc>
                <a:spcPct val="95000"/>
              </a:lnSpc>
            </a:pPr>
            <a:r>
              <a:rPr lang="en-US" altLang="en-US" sz="2000" b="1" dirty="0" smtClean="0"/>
              <a:t>Zoning is the use of public power to impose uniform results that might otherwise be accomplished in more piecemeal and selective fashion by private bargains.</a:t>
            </a:r>
          </a:p>
          <a:p>
            <a:pPr marL="609600" indent="-609600" eaLnBrk="1" hangingPunct="1">
              <a:lnSpc>
                <a:spcPct val="80000"/>
              </a:lnSpc>
            </a:pPr>
            <a:endParaRPr lang="en-US" altLang="en-US" sz="2000" b="1" dirty="0" smtClean="0">
              <a:solidFill>
                <a:schemeClr val="accent2"/>
              </a:solidFill>
            </a:endParaRP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13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89506">
                                            <p:txEl>
                                              <p:pRg st="0" end="0"/>
                                            </p:txEl>
                                          </p:spTgt>
                                        </p:tgtEl>
                                        <p:attrNameLst>
                                          <p:attrName>style.visibility</p:attrName>
                                        </p:attrNameLst>
                                      </p:cBhvr>
                                      <p:to>
                                        <p:strVal val="visible"/>
                                      </p:to>
                                    </p:set>
                                    <p:anim calcmode="lin" valueType="num">
                                      <p:cBhvr additive="base">
                                        <p:cTn id="7" dur="500" fill="hold"/>
                                        <p:tgtEl>
                                          <p:spTgt spid="78950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8950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9506"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3362" name="Rectangle 2"/>
          <p:cNvSpPr>
            <a:spLocks noGrp="1" noChangeArrowheads="1"/>
          </p:cNvSpPr>
          <p:nvPr>
            <p:ph type="body" sz="half" idx="1"/>
          </p:nvPr>
        </p:nvSpPr>
        <p:spPr>
          <a:xfrm>
            <a:off x="381000" y="1066800"/>
            <a:ext cx="8458200" cy="5486400"/>
          </a:xfrm>
          <a:noFill/>
        </p:spPr>
        <p:txBody>
          <a:bodyPr/>
          <a:lstStyle/>
          <a:p>
            <a:pPr marL="609600" indent="-609600" eaLnBrk="1" hangingPunct="1">
              <a:lnSpc>
                <a:spcPct val="80000"/>
              </a:lnSpc>
              <a:buFontTx/>
              <a:buNone/>
            </a:pPr>
            <a:r>
              <a:rPr lang="en-US" altLang="en-US" sz="3000" b="1" dirty="0" smtClean="0">
                <a:solidFill>
                  <a:srgbClr val="CC0000"/>
                </a:solidFill>
              </a:rPr>
              <a:t>Zoning</a:t>
            </a:r>
            <a:r>
              <a:rPr lang="en-US" altLang="en-US" sz="3000" b="1" dirty="0" smtClean="0">
                <a:solidFill>
                  <a:srgbClr val="FF0000"/>
                </a:solidFill>
              </a:rPr>
              <a:t> </a:t>
            </a:r>
            <a:r>
              <a:rPr lang="en-US" altLang="en-US" sz="1400" b="1" i="1" dirty="0" smtClean="0"/>
              <a:t> </a:t>
            </a:r>
            <a:endParaRPr lang="en-US" altLang="en-US" sz="1400" b="1" dirty="0" smtClean="0">
              <a:solidFill>
                <a:schemeClr val="accent2"/>
              </a:solidFill>
            </a:endParaRPr>
          </a:p>
          <a:p>
            <a:pPr marL="609600" indent="-609600" eaLnBrk="1" hangingPunct="1">
              <a:lnSpc>
                <a:spcPct val="90000"/>
              </a:lnSpc>
            </a:pPr>
            <a:endParaRPr lang="en-US" altLang="en-US" sz="200" b="1" dirty="0" smtClean="0">
              <a:solidFill>
                <a:schemeClr val="accent2"/>
              </a:solidFill>
            </a:endParaRPr>
          </a:p>
          <a:p>
            <a:pPr marL="609600" indent="-609600" eaLnBrk="1" hangingPunct="1">
              <a:lnSpc>
                <a:spcPct val="80000"/>
              </a:lnSpc>
            </a:pPr>
            <a:r>
              <a:rPr lang="en-US" altLang="en-US" sz="1700" b="1" dirty="0" smtClean="0"/>
              <a:t>Zoning limits the use that may be made of property. Usually an area is zoned for a particular use (such as commercial, industrial, agricultural, residential.</a:t>
            </a:r>
          </a:p>
          <a:p>
            <a:pPr marL="609600" indent="-609600" eaLnBrk="1" hangingPunct="1">
              <a:lnSpc>
                <a:spcPct val="80000"/>
              </a:lnSpc>
            </a:pPr>
            <a:r>
              <a:rPr lang="en-US" altLang="en-US" sz="1700" b="1" dirty="0" smtClean="0"/>
              <a:t>Zoning is usually done at the local level, pursuant to authority conferred by a state enabling act.</a:t>
            </a:r>
          </a:p>
          <a:p>
            <a:pPr marL="609600" indent="-609600" eaLnBrk="1" hangingPunct="1">
              <a:lnSpc>
                <a:spcPct val="80000"/>
              </a:lnSpc>
            </a:pPr>
            <a:r>
              <a:rPr lang="en-US" altLang="en-US" sz="1700" b="1" dirty="0" smtClean="0"/>
              <a:t>Zoning must comply with the enabling act. the state and federal constitutions. and all other state or federal laws that limit zoning power.</a:t>
            </a:r>
          </a:p>
          <a:p>
            <a:pPr marL="609600" indent="-609600" eaLnBrk="1" hangingPunct="1">
              <a:lnSpc>
                <a:spcPct val="80000"/>
              </a:lnSpc>
            </a:pPr>
            <a:r>
              <a:rPr lang="en-US" altLang="en-US" sz="1700" b="1" dirty="0" smtClean="0"/>
              <a:t>Some zoning laws are cumulative, meaning that in an area zoned for the least favored use all other uses are permitted, but in an area zoned for the most favored use only that use is permitted. Other zoning laws are mutually exclusive. </a:t>
            </a:r>
          </a:p>
          <a:p>
            <a:pPr marL="609600" indent="-609600" eaLnBrk="1" hangingPunct="1">
              <a:lnSpc>
                <a:spcPct val="80000"/>
              </a:lnSpc>
            </a:pPr>
            <a:r>
              <a:rPr lang="en-US" altLang="en-US" sz="1700" b="1" dirty="0" smtClean="0"/>
              <a:t>Zoning laws may address many specific land uses such as density. aesthetics, or household composition.</a:t>
            </a:r>
          </a:p>
          <a:p>
            <a:pPr marL="609600" indent="-609600" eaLnBrk="1" hangingPunct="1">
              <a:lnSpc>
                <a:spcPct val="80000"/>
              </a:lnSpc>
            </a:pPr>
            <a:r>
              <a:rPr lang="en-US" altLang="en-US" sz="1700" b="1" dirty="0" smtClean="0"/>
              <a:t>Zoning laws. when enacted, restrict or prohibit some prior lawful uses. To avoid challenges to the validity of the newly imposed regulation, zoning laws typically permit nonconforming uses to continue for a limited period of time.  If an owner discontinues the use, however, it generally may not  be renewed.</a:t>
            </a:r>
          </a:p>
          <a:p>
            <a:pPr marL="609600" indent="-609600" eaLnBrk="1" hangingPunct="1">
              <a:lnSpc>
                <a:spcPct val="80000"/>
              </a:lnSpc>
            </a:pPr>
            <a:r>
              <a:rPr lang="en-US" altLang="en-US" sz="1700" b="1" dirty="0" smtClean="0"/>
              <a:t>Zoning laws typically confer some discretion on a zoning board. When abuses of discretion occur, such rulings are deemed invalid.</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14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83362">
                                            <p:txEl>
                                              <p:pRg st="0" end="0"/>
                                            </p:txEl>
                                          </p:spTgt>
                                        </p:tgtEl>
                                        <p:attrNameLst>
                                          <p:attrName>style.visibility</p:attrName>
                                        </p:attrNameLst>
                                      </p:cBhvr>
                                      <p:to>
                                        <p:strVal val="visible"/>
                                      </p:to>
                                    </p:set>
                                    <p:anim calcmode="lin" valueType="num">
                                      <p:cBhvr additive="base">
                                        <p:cTn id="7" dur="500" fill="hold"/>
                                        <p:tgtEl>
                                          <p:spTgt spid="78336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83362">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3362"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5410" name="Rectangle 2"/>
          <p:cNvSpPr>
            <a:spLocks noGrp="1" noChangeArrowheads="1"/>
          </p:cNvSpPr>
          <p:nvPr>
            <p:ph type="body" sz="half" idx="1"/>
          </p:nvPr>
        </p:nvSpPr>
        <p:spPr>
          <a:xfrm>
            <a:off x="381000" y="1066800"/>
            <a:ext cx="8382000" cy="5486400"/>
          </a:xfrm>
          <a:noFill/>
        </p:spPr>
        <p:txBody>
          <a:bodyPr/>
          <a:lstStyle/>
          <a:p>
            <a:pPr marL="609600" indent="-609600" eaLnBrk="1" hangingPunct="1">
              <a:lnSpc>
                <a:spcPct val="80000"/>
              </a:lnSpc>
              <a:buFontTx/>
              <a:buNone/>
            </a:pPr>
            <a:r>
              <a:rPr lang="en-US" altLang="en-US" sz="2100" b="1" dirty="0" smtClean="0">
                <a:solidFill>
                  <a:srgbClr val="CC0000"/>
                </a:solidFill>
              </a:rPr>
              <a:t>Zoning </a:t>
            </a:r>
          </a:p>
          <a:p>
            <a:pPr marL="609600" indent="-609600" eaLnBrk="1" hangingPunct="1">
              <a:lnSpc>
                <a:spcPct val="80000"/>
              </a:lnSpc>
            </a:pPr>
            <a:r>
              <a:rPr lang="en-US" altLang="en-US" sz="1600" b="1" dirty="0" smtClean="0"/>
              <a:t>Variances from zoning can permit otherwise prohibited uses or deviations from density or area controls.  Zoning variances are granted only to alleviate undue hardships not of the applicant's creation.</a:t>
            </a:r>
          </a:p>
          <a:p>
            <a:pPr marL="609600" indent="-609600" eaLnBrk="1" hangingPunct="1">
              <a:lnSpc>
                <a:spcPct val="80000"/>
              </a:lnSpc>
            </a:pPr>
            <a:r>
              <a:rPr lang="en-US" altLang="en-US" sz="1600" b="1" dirty="0" smtClean="0"/>
              <a:t>Exceptional uses are permitted by the zoning law under flexible criteria specified in the law.</a:t>
            </a:r>
          </a:p>
          <a:p>
            <a:pPr marL="609600" indent="-609600" eaLnBrk="1" hangingPunct="1">
              <a:lnSpc>
                <a:spcPct val="80000"/>
              </a:lnSpc>
            </a:pPr>
            <a:r>
              <a:rPr lang="en-US" altLang="en-US" sz="1600" b="1" dirty="0" smtClean="0"/>
              <a:t>Zoning amendments present the problem of spot zoning, an amendment that confers benefits on a discrete parcel without any public benefit, and often in disregard of the comprehensive use plan that zoning is supposed to implement.</a:t>
            </a:r>
          </a:p>
          <a:p>
            <a:pPr marL="609600" indent="-609600" eaLnBrk="1" hangingPunct="1">
              <a:lnSpc>
                <a:spcPct val="80000"/>
              </a:lnSpc>
            </a:pPr>
            <a:r>
              <a:rPr lang="en-US" altLang="en-US" sz="1600" b="1" dirty="0" smtClean="0"/>
              <a:t>Floating zones are uses that are not tethered to a specific area - the zoning board decides when the use becomes relevant where it should be located.</a:t>
            </a:r>
          </a:p>
          <a:p>
            <a:pPr marL="609600" indent="-609600" eaLnBrk="1" hangingPunct="1">
              <a:lnSpc>
                <a:spcPct val="80000"/>
              </a:lnSpc>
            </a:pPr>
            <a:r>
              <a:rPr lang="en-US" altLang="en-US" sz="1600" b="1" dirty="0" smtClean="0"/>
              <a:t>Contract or conditional zoning involves a change in zoning conditioned upon imposition of a</a:t>
            </a:r>
          </a:p>
          <a:p>
            <a:pPr marL="609600" indent="-609600" eaLnBrk="1" hangingPunct="1">
              <a:lnSpc>
                <a:spcPct val="80000"/>
              </a:lnSpc>
            </a:pPr>
            <a:r>
              <a:rPr lang="en-US" altLang="en-US" sz="1600" b="1" dirty="0" smtClean="0"/>
              <a:t>servitude restricting use that is designed to produce public benefits.</a:t>
            </a:r>
          </a:p>
          <a:p>
            <a:pPr marL="609600" indent="-609600" eaLnBrk="1" hangingPunct="1">
              <a:lnSpc>
                <a:spcPct val="80000"/>
              </a:lnSpc>
            </a:pPr>
            <a:r>
              <a:rPr lang="en-US" altLang="en-US" sz="1600" b="1" dirty="0" smtClean="0"/>
              <a:t>Constitutional and statutory law impose limits on the zoning power. Zoning for aesthetic purposes is generally permitted, particularly when it upholds property values. </a:t>
            </a:r>
          </a:p>
          <a:p>
            <a:pPr marL="609600" indent="-609600" eaLnBrk="1" hangingPunct="1">
              <a:lnSpc>
                <a:spcPct val="80000"/>
              </a:lnSpc>
            </a:pPr>
            <a:r>
              <a:rPr lang="en-US" altLang="en-US" sz="1600" b="1" dirty="0" smtClean="0"/>
              <a:t>When zoning restricts free speech it is presumed void and the government has a heavy burden of justification. </a:t>
            </a:r>
          </a:p>
          <a:p>
            <a:pPr marL="609600" indent="-609600" eaLnBrk="1" hangingPunct="1">
              <a:lnSpc>
                <a:spcPct val="80000"/>
              </a:lnSpc>
            </a:pPr>
            <a:r>
              <a:rPr lang="en-US" altLang="en-US" sz="1600" b="1" dirty="0" smtClean="0"/>
              <a:t>Zoning that restricts the ability of people related by blood or marriage to live together is presumed void, while zoning that restricts the ability of unrelated people to live together is presumptively valid.</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15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85410">
                                            <p:txEl>
                                              <p:pRg st="0" end="0"/>
                                            </p:txEl>
                                          </p:spTgt>
                                        </p:tgtEl>
                                        <p:attrNameLst>
                                          <p:attrName>style.visibility</p:attrName>
                                        </p:attrNameLst>
                                      </p:cBhvr>
                                      <p:to>
                                        <p:strVal val="visible"/>
                                      </p:to>
                                    </p:set>
                                    <p:anim calcmode="lin" valueType="num">
                                      <p:cBhvr additive="base">
                                        <p:cTn id="7" dur="500" fill="hold"/>
                                        <p:tgtEl>
                                          <p:spTgt spid="78541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85410">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5410"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1554" name="Rectangle 2"/>
          <p:cNvSpPr>
            <a:spLocks noGrp="1" noChangeArrowheads="1"/>
          </p:cNvSpPr>
          <p:nvPr>
            <p:ph type="body" sz="half" idx="1"/>
          </p:nvPr>
        </p:nvSpPr>
        <p:spPr>
          <a:xfrm>
            <a:off x="304800" y="1143000"/>
            <a:ext cx="8534400" cy="5410200"/>
          </a:xfrm>
          <a:noFill/>
        </p:spPr>
        <p:txBody>
          <a:bodyPr/>
          <a:lstStyle/>
          <a:p>
            <a:pPr marL="609600" indent="-609600" eaLnBrk="1" hangingPunct="1">
              <a:lnSpc>
                <a:spcPct val="80000"/>
              </a:lnSpc>
              <a:buFontTx/>
              <a:buNone/>
            </a:pPr>
            <a:r>
              <a:rPr lang="en-US" altLang="en-US" b="1" dirty="0" smtClean="0">
                <a:solidFill>
                  <a:srgbClr val="FF0000"/>
                </a:solidFill>
              </a:rPr>
              <a:t>Eminent Domain</a:t>
            </a:r>
            <a:endParaRPr lang="en-US" altLang="en-US" b="1" dirty="0" smtClean="0">
              <a:solidFill>
                <a:schemeClr val="accent2"/>
              </a:solidFill>
            </a:endParaRPr>
          </a:p>
          <a:p>
            <a:pPr marL="609600" indent="-609600" eaLnBrk="1" hangingPunct="1">
              <a:lnSpc>
                <a:spcPct val="80000"/>
              </a:lnSpc>
              <a:buFontTx/>
              <a:buNone/>
            </a:pPr>
            <a:endParaRPr lang="en-US" altLang="en-US" sz="400" b="1" i="1" dirty="0" smtClean="0">
              <a:solidFill>
                <a:schemeClr val="hlink"/>
              </a:solidFill>
            </a:endParaRPr>
          </a:p>
          <a:p>
            <a:pPr marL="609600" indent="-609600" eaLnBrk="1" hangingPunct="1">
              <a:lnSpc>
                <a:spcPct val="80000"/>
              </a:lnSpc>
              <a:buFontTx/>
              <a:buNone/>
            </a:pPr>
            <a:r>
              <a:rPr lang="en-US" altLang="en-US" sz="1800" b="1" i="1" dirty="0" smtClean="0">
                <a:solidFill>
                  <a:schemeClr val="hlink"/>
                </a:solidFill>
              </a:rPr>
              <a:t>TAKINGS: THE POWER OF EMINENT DOMAIN AND REGULATORY TAKINGS</a:t>
            </a:r>
          </a:p>
          <a:p>
            <a:pPr marL="609600" indent="-609600" eaLnBrk="1" hangingPunct="1">
              <a:lnSpc>
                <a:spcPct val="80000"/>
              </a:lnSpc>
              <a:buFontTx/>
              <a:buNone/>
            </a:pPr>
            <a:endParaRPr lang="en-US" altLang="en-US" sz="400" dirty="0" smtClean="0"/>
          </a:p>
          <a:p>
            <a:pPr marL="609600" indent="-609600" eaLnBrk="1" hangingPunct="1">
              <a:lnSpc>
                <a:spcPct val="80000"/>
              </a:lnSpc>
              <a:buFontTx/>
              <a:buNone/>
            </a:pPr>
            <a:r>
              <a:rPr lang="en-US" altLang="en-US" sz="1800" dirty="0" smtClean="0"/>
              <a:t>	The power of eminent domain is the power of a governmental body to take private property for public purposes. </a:t>
            </a:r>
          </a:p>
          <a:p>
            <a:pPr marL="609600" indent="-609600" eaLnBrk="1" hangingPunct="1">
              <a:lnSpc>
                <a:spcPct val="80000"/>
              </a:lnSpc>
              <a:buFontTx/>
              <a:buNone/>
            </a:pPr>
            <a:endParaRPr lang="en-US" altLang="en-US" sz="400" dirty="0" smtClean="0"/>
          </a:p>
          <a:p>
            <a:pPr marL="609600" indent="-609600" eaLnBrk="1" hangingPunct="1">
              <a:lnSpc>
                <a:spcPct val="80000"/>
              </a:lnSpc>
              <a:buFontTx/>
              <a:buNone/>
            </a:pPr>
            <a:r>
              <a:rPr lang="en-US" altLang="en-US" sz="1800" dirty="0" smtClean="0"/>
              <a:t>	The law places the particular focus upon the regulator.  Eminent domain takings, pursuant to the United States Constitution, requires just compensation.  These constitutional requirements apply to all governments and protects all forms of property.</a:t>
            </a:r>
          </a:p>
          <a:p>
            <a:pPr marL="609600" indent="-609600" eaLnBrk="1" hangingPunct="1">
              <a:lnSpc>
                <a:spcPct val="80000"/>
              </a:lnSpc>
            </a:pPr>
            <a:endParaRPr lang="en-US" altLang="en-US" sz="400" dirty="0" smtClean="0"/>
          </a:p>
          <a:p>
            <a:pPr marL="609600" indent="-609600" eaLnBrk="1" hangingPunct="1">
              <a:lnSpc>
                <a:spcPct val="80000"/>
              </a:lnSpc>
              <a:buFontTx/>
              <a:buNone/>
            </a:pPr>
            <a:r>
              <a:rPr lang="en-US" altLang="en-US" sz="1800" dirty="0" smtClean="0"/>
              <a:t>	The public use requirement is satisfied so long as there is a conceivable public purpose fur the taking. </a:t>
            </a:r>
          </a:p>
          <a:p>
            <a:pPr marL="609600" indent="-609600" eaLnBrk="1" hangingPunct="1">
              <a:lnSpc>
                <a:spcPct val="80000"/>
              </a:lnSpc>
              <a:buFontTx/>
              <a:buNone/>
            </a:pPr>
            <a:endParaRPr lang="en-US" altLang="en-US" sz="400" dirty="0" smtClean="0"/>
          </a:p>
          <a:p>
            <a:pPr marL="609600" indent="-609600" eaLnBrk="1" hangingPunct="1">
              <a:lnSpc>
                <a:spcPct val="80000"/>
              </a:lnSpc>
              <a:buFontTx/>
              <a:buNone/>
            </a:pPr>
            <a:r>
              <a:rPr lang="en-US" altLang="en-US" sz="1800" dirty="0" smtClean="0"/>
              <a:t>	A taking occurs whenever a regulation permanently dispossesses an owner or prevents their use and enjoyment of the property.</a:t>
            </a:r>
            <a:endParaRPr lang="en-US" altLang="en-US" sz="400" dirty="0" smtClean="0"/>
          </a:p>
          <a:p>
            <a:pPr marL="609600" indent="-609600" eaLnBrk="1" hangingPunct="1">
              <a:lnSpc>
                <a:spcPct val="80000"/>
              </a:lnSpc>
              <a:buFontTx/>
              <a:buNone/>
            </a:pPr>
            <a:endParaRPr lang="en-US" altLang="en-US" sz="400" dirty="0" smtClean="0"/>
          </a:p>
          <a:p>
            <a:pPr marL="609600" indent="-609600" eaLnBrk="1" hangingPunct="1">
              <a:lnSpc>
                <a:spcPct val="80000"/>
              </a:lnSpc>
              <a:buFontTx/>
              <a:buNone/>
            </a:pPr>
            <a:r>
              <a:rPr lang="en-US" altLang="en-US" sz="1800" dirty="0" smtClean="0"/>
              <a:t>	Compensation for the taking must be the market value of the property.  </a:t>
            </a:r>
          </a:p>
          <a:p>
            <a:pPr marL="609600" indent="-609600" eaLnBrk="1" hangingPunct="1">
              <a:lnSpc>
                <a:spcPct val="80000"/>
              </a:lnSpc>
              <a:buFontTx/>
              <a:buNone/>
            </a:pPr>
            <a:endParaRPr lang="en-US" altLang="en-US" sz="400" dirty="0" smtClean="0"/>
          </a:p>
          <a:p>
            <a:pPr marL="609600" indent="-609600" eaLnBrk="1" hangingPunct="1">
              <a:lnSpc>
                <a:spcPct val="80000"/>
              </a:lnSpc>
              <a:buFontTx/>
              <a:buNone/>
            </a:pPr>
            <a:r>
              <a:rPr lang="en-US" altLang="en-US" sz="1800" dirty="0" smtClean="0"/>
              <a:t>	The amount of compensation is the current market value not the value that will occur due to the public improvement. Compensation is required for regulations that constitute takings, no matter how long or short the regulation may endure.</a:t>
            </a:r>
            <a:endParaRPr lang="en-US" altLang="en-US" sz="1800" b="1" dirty="0" smtClean="0"/>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16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91554">
                                            <p:txEl>
                                              <p:pRg st="0" end="0"/>
                                            </p:txEl>
                                          </p:spTgt>
                                        </p:tgtEl>
                                        <p:attrNameLst>
                                          <p:attrName>style.visibility</p:attrName>
                                        </p:attrNameLst>
                                      </p:cBhvr>
                                      <p:to>
                                        <p:strVal val="visible"/>
                                      </p:to>
                                    </p:set>
                                    <p:anim calcmode="lin" valueType="num">
                                      <p:cBhvr additive="base">
                                        <p:cTn id="7" dur="500" fill="hold"/>
                                        <p:tgtEl>
                                          <p:spTgt spid="79155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9155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1554"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7698" name="Rectangle 2"/>
          <p:cNvSpPr>
            <a:spLocks noGrp="1" noChangeArrowheads="1"/>
          </p:cNvSpPr>
          <p:nvPr>
            <p:ph type="body" sz="half" idx="1"/>
          </p:nvPr>
        </p:nvSpPr>
        <p:spPr>
          <a:xfrm>
            <a:off x="304800" y="1066800"/>
            <a:ext cx="8458200" cy="5410200"/>
          </a:xfrm>
          <a:noFill/>
        </p:spPr>
        <p:txBody>
          <a:bodyPr/>
          <a:lstStyle/>
          <a:p>
            <a:pPr marL="609600" indent="-609600" eaLnBrk="1" hangingPunct="1">
              <a:lnSpc>
                <a:spcPct val="80000"/>
              </a:lnSpc>
              <a:buFontTx/>
              <a:buNone/>
            </a:pPr>
            <a:r>
              <a:rPr lang="en-US" altLang="en-US" b="1" dirty="0" smtClean="0">
                <a:solidFill>
                  <a:srgbClr val="FF0000"/>
                </a:solidFill>
              </a:rPr>
              <a:t>Eminent Domain </a:t>
            </a:r>
            <a:r>
              <a:rPr lang="en-US" altLang="en-US" b="1" i="1" dirty="0" smtClean="0"/>
              <a:t> </a:t>
            </a:r>
            <a:endParaRPr lang="en-US" altLang="en-US" b="1" dirty="0" smtClean="0">
              <a:solidFill>
                <a:schemeClr val="accent2"/>
              </a:solidFill>
            </a:endParaRPr>
          </a:p>
          <a:p>
            <a:pPr marL="609600" indent="-609600" eaLnBrk="1" hangingPunct="1">
              <a:lnSpc>
                <a:spcPct val="90000"/>
              </a:lnSpc>
              <a:buFontTx/>
              <a:buNone/>
            </a:pPr>
            <a:r>
              <a:rPr lang="en-US" altLang="en-US" sz="2400" b="1" dirty="0" smtClean="0">
                <a:solidFill>
                  <a:schemeClr val="hlink"/>
                </a:solidFill>
              </a:rPr>
              <a:t>The Takings Clause</a:t>
            </a:r>
          </a:p>
          <a:p>
            <a:pPr marL="609600" indent="-609600" eaLnBrk="1" hangingPunct="1">
              <a:lnSpc>
                <a:spcPct val="85000"/>
              </a:lnSpc>
            </a:pPr>
            <a:r>
              <a:rPr lang="en-US" altLang="en-US" sz="2000" b="1" dirty="0" smtClean="0"/>
              <a:t>All governments in the United States have the power to take private property for public purposes, but that power (the eminent domain power) is limited by the U.S. Constitution, state constitutions, state statutes and judicial decisions. </a:t>
            </a:r>
          </a:p>
          <a:p>
            <a:pPr marL="609600" indent="-609600" eaLnBrk="1" hangingPunct="1">
              <a:lnSpc>
                <a:spcPct val="85000"/>
              </a:lnSpc>
            </a:pPr>
            <a:endParaRPr lang="en-US" altLang="en-US" sz="400" b="1" dirty="0" smtClean="0"/>
          </a:p>
          <a:p>
            <a:pPr marL="609600" indent="-609600" eaLnBrk="1" hangingPunct="1">
              <a:lnSpc>
                <a:spcPct val="85000"/>
              </a:lnSpc>
            </a:pPr>
            <a:r>
              <a:rPr lang="en-US" altLang="en-US" sz="2000" b="1" dirty="0" smtClean="0"/>
              <a:t>The U.S. Constitution's Fifth Amendment specifically provides that "private property [shall not] be taken for public use without just compensation.“  This is called the "takings clause" or the “eminent domain" clause.</a:t>
            </a:r>
          </a:p>
          <a:p>
            <a:pPr marL="609600" indent="-609600" eaLnBrk="1" hangingPunct="1">
              <a:lnSpc>
                <a:spcPct val="85000"/>
              </a:lnSpc>
            </a:pPr>
            <a:endParaRPr lang="en-US" altLang="en-US" sz="400" b="1" dirty="0" smtClean="0"/>
          </a:p>
          <a:p>
            <a:pPr marL="609600" indent="-609600" eaLnBrk="1" hangingPunct="1">
              <a:lnSpc>
                <a:spcPct val="85000"/>
              </a:lnSpc>
            </a:pPr>
            <a:r>
              <a:rPr lang="en-US" altLang="en-US" sz="2000" b="1" dirty="0" smtClean="0"/>
              <a:t>These requirements protect all property and applies to all governments.</a:t>
            </a:r>
          </a:p>
          <a:p>
            <a:pPr marL="609600" indent="-609600" eaLnBrk="1" hangingPunct="1">
              <a:lnSpc>
                <a:spcPct val="85000"/>
              </a:lnSpc>
            </a:pPr>
            <a:endParaRPr lang="en-US" altLang="en-US" sz="400" b="1" dirty="0" smtClean="0"/>
          </a:p>
          <a:p>
            <a:pPr marL="609600" indent="-609600" eaLnBrk="1" hangingPunct="1">
              <a:lnSpc>
                <a:spcPct val="85000"/>
              </a:lnSpc>
            </a:pPr>
            <a:r>
              <a:rPr lang="en-US" altLang="en-US" sz="2000" b="1" dirty="0" smtClean="0"/>
              <a:t>The takings clause serves two important and related purposes.</a:t>
            </a:r>
          </a:p>
          <a:p>
            <a:pPr marL="609600" indent="-609600" eaLnBrk="1" hangingPunct="1">
              <a:lnSpc>
                <a:spcPct val="85000"/>
              </a:lnSpc>
            </a:pPr>
            <a:endParaRPr lang="en-US" altLang="en-US" sz="400" b="1" dirty="0" smtClean="0"/>
          </a:p>
          <a:p>
            <a:pPr marL="609600" indent="-609600" eaLnBrk="1" hangingPunct="1">
              <a:lnSpc>
                <a:spcPct val="85000"/>
              </a:lnSpc>
              <a:buFontTx/>
              <a:buNone/>
            </a:pPr>
            <a:r>
              <a:rPr lang="en-US" altLang="en-US" sz="2000" b="1" dirty="0" smtClean="0"/>
              <a:t>	1. Prevent forcible redistribution of property</a:t>
            </a:r>
          </a:p>
          <a:p>
            <a:pPr marL="609600" indent="-609600" eaLnBrk="1" hangingPunct="1">
              <a:lnSpc>
                <a:spcPct val="85000"/>
              </a:lnSpc>
              <a:buFontTx/>
              <a:buNone/>
            </a:pPr>
            <a:r>
              <a:rPr lang="en-US" altLang="en-US" sz="2000" b="1" dirty="0" smtClean="0"/>
              <a:t>	2. Takings permitted only for public benefit</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97698">
                                            <p:txEl>
                                              <p:pRg st="0" end="0"/>
                                            </p:txEl>
                                          </p:spTgt>
                                        </p:tgtEl>
                                        <p:attrNameLst>
                                          <p:attrName>style.visibility</p:attrName>
                                        </p:attrNameLst>
                                      </p:cBhvr>
                                      <p:to>
                                        <p:strVal val="visible"/>
                                      </p:to>
                                    </p:set>
                                    <p:anim calcmode="lin" valueType="num">
                                      <p:cBhvr additive="base">
                                        <p:cTn id="7" dur="500" fill="hold"/>
                                        <p:tgtEl>
                                          <p:spTgt spid="79769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97698">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97698">
                                            <p:txEl>
                                              <p:pRg st="1" end="1"/>
                                            </p:txEl>
                                          </p:spTgt>
                                        </p:tgtEl>
                                        <p:attrNameLst>
                                          <p:attrName>style.visibility</p:attrName>
                                        </p:attrNameLst>
                                      </p:cBhvr>
                                      <p:to>
                                        <p:strVal val="visible"/>
                                      </p:to>
                                    </p:set>
                                    <p:anim calcmode="lin" valueType="num">
                                      <p:cBhvr additive="base">
                                        <p:cTn id="13" dur="500" fill="hold"/>
                                        <p:tgtEl>
                                          <p:spTgt spid="79769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97698">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7698"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9746" name="Rectangle 2"/>
          <p:cNvSpPr>
            <a:spLocks noGrp="1" noChangeArrowheads="1"/>
          </p:cNvSpPr>
          <p:nvPr>
            <p:ph type="body" sz="half" idx="1"/>
          </p:nvPr>
        </p:nvSpPr>
        <p:spPr>
          <a:xfrm>
            <a:off x="381000" y="1066800"/>
            <a:ext cx="8382000" cy="5486400"/>
          </a:xfrm>
          <a:noFill/>
        </p:spPr>
        <p:txBody>
          <a:bodyPr/>
          <a:lstStyle/>
          <a:p>
            <a:pPr marL="609600" indent="-609600" eaLnBrk="1" hangingPunct="1">
              <a:lnSpc>
                <a:spcPct val="80000"/>
              </a:lnSpc>
              <a:buFontTx/>
              <a:buNone/>
            </a:pPr>
            <a:r>
              <a:rPr lang="en-US" altLang="en-US" b="1" dirty="0" smtClean="0">
                <a:solidFill>
                  <a:srgbClr val="FF0000"/>
                </a:solidFill>
              </a:rPr>
              <a:t>Eminent Domain </a:t>
            </a:r>
            <a:r>
              <a:rPr lang="en-US" altLang="en-US" b="1" i="1" dirty="0" smtClean="0"/>
              <a:t> </a:t>
            </a:r>
            <a:endParaRPr lang="en-US" altLang="en-US" b="1" dirty="0" smtClean="0">
              <a:solidFill>
                <a:schemeClr val="accent2"/>
              </a:solidFill>
            </a:endParaRPr>
          </a:p>
          <a:p>
            <a:pPr marL="609600" indent="-609600" eaLnBrk="1" hangingPunct="1">
              <a:lnSpc>
                <a:spcPct val="90000"/>
              </a:lnSpc>
            </a:pPr>
            <a:endParaRPr lang="en-US" altLang="en-US" sz="200" b="1" dirty="0" smtClean="0">
              <a:solidFill>
                <a:schemeClr val="accent2"/>
              </a:solidFill>
            </a:endParaRPr>
          </a:p>
          <a:p>
            <a:pPr marL="609600" indent="-609600" eaLnBrk="1" hangingPunct="1">
              <a:lnSpc>
                <a:spcPct val="80000"/>
              </a:lnSpc>
              <a:buFontTx/>
              <a:buNone/>
            </a:pPr>
            <a:r>
              <a:rPr lang="en-US" altLang="en-US" sz="2400" b="1" i="1" dirty="0" smtClean="0">
                <a:solidFill>
                  <a:schemeClr val="hlink"/>
                </a:solidFill>
              </a:rPr>
              <a:t>The meaning of public use</a:t>
            </a:r>
          </a:p>
          <a:p>
            <a:pPr marL="609600" indent="-609600" eaLnBrk="1" hangingPunct="1">
              <a:lnSpc>
                <a:spcPct val="80000"/>
              </a:lnSpc>
              <a:buFontTx/>
              <a:buNone/>
            </a:pPr>
            <a:endParaRPr lang="en-US" altLang="en-US" sz="1000" b="1" dirty="0" smtClean="0"/>
          </a:p>
          <a:p>
            <a:pPr marL="609600" indent="-609600" eaLnBrk="1" hangingPunct="1">
              <a:lnSpc>
                <a:spcPct val="70000"/>
              </a:lnSpc>
              <a:buFontTx/>
              <a:buNone/>
            </a:pPr>
            <a:r>
              <a:rPr lang="en-US" altLang="en-US" sz="2800" b="1" dirty="0" smtClean="0"/>
              <a:t>	A literal reading of the Constitution's text</a:t>
            </a:r>
          </a:p>
          <a:p>
            <a:pPr marL="609600" indent="-609600" eaLnBrk="1" hangingPunct="1">
              <a:lnSpc>
                <a:spcPct val="70000"/>
              </a:lnSpc>
              <a:buFontTx/>
              <a:buNone/>
            </a:pPr>
            <a:r>
              <a:rPr lang="en-US" altLang="en-US" sz="2800" b="1" dirty="0" smtClean="0"/>
              <a:t>	would limit governmental power </a:t>
            </a:r>
          </a:p>
          <a:p>
            <a:pPr marL="609600" indent="-609600" eaLnBrk="1" hangingPunct="1">
              <a:lnSpc>
                <a:spcPct val="70000"/>
              </a:lnSpc>
              <a:buFontTx/>
              <a:buNone/>
            </a:pPr>
            <a:r>
              <a:rPr lang="en-US" altLang="en-US" sz="2800" b="1" dirty="0" smtClean="0"/>
              <a:t>	to take private property to instances </a:t>
            </a:r>
          </a:p>
          <a:p>
            <a:pPr marL="609600" indent="-609600" eaLnBrk="1" hangingPunct="1">
              <a:lnSpc>
                <a:spcPct val="70000"/>
              </a:lnSpc>
              <a:buFontTx/>
              <a:buNone/>
            </a:pPr>
            <a:r>
              <a:rPr lang="en-US" altLang="en-US" sz="2800" b="1" dirty="0" smtClean="0"/>
              <a:t>	where the property will actually be used </a:t>
            </a:r>
          </a:p>
          <a:p>
            <a:pPr marL="609600" indent="-609600" eaLnBrk="1" hangingPunct="1">
              <a:lnSpc>
                <a:spcPct val="70000"/>
              </a:lnSpc>
              <a:buFontTx/>
              <a:buNone/>
            </a:pPr>
            <a:r>
              <a:rPr lang="en-US" altLang="en-US" sz="2800" b="1" dirty="0" smtClean="0"/>
              <a:t>	by the public (e.g., as a park. school. road, </a:t>
            </a:r>
          </a:p>
          <a:p>
            <a:pPr marL="609600" indent="-609600" eaLnBrk="1" hangingPunct="1">
              <a:lnSpc>
                <a:spcPct val="70000"/>
              </a:lnSpc>
              <a:buFontTx/>
              <a:buNone/>
            </a:pPr>
            <a:r>
              <a:rPr lang="en-US" altLang="en-US" sz="2800" b="1" dirty="0" smtClean="0"/>
              <a:t>	or military base). </a:t>
            </a:r>
          </a:p>
          <a:p>
            <a:pPr marL="609600" indent="-609600" eaLnBrk="1" hangingPunct="1">
              <a:lnSpc>
                <a:spcPct val="70000"/>
              </a:lnSpc>
              <a:buFontTx/>
              <a:buNone/>
            </a:pPr>
            <a:endParaRPr lang="en-US" altLang="en-US" sz="2000" b="1" dirty="0" smtClean="0"/>
          </a:p>
          <a:p>
            <a:pPr marL="609600" indent="-609600" eaLnBrk="1" hangingPunct="1">
              <a:lnSpc>
                <a:spcPct val="70000"/>
              </a:lnSpc>
              <a:buFontTx/>
              <a:buNone/>
            </a:pPr>
            <a:r>
              <a:rPr lang="en-US" altLang="en-US" sz="2800" b="1" dirty="0" smtClean="0"/>
              <a:t>	The question becomes pronounced </a:t>
            </a:r>
          </a:p>
          <a:p>
            <a:pPr marL="609600" indent="-609600" eaLnBrk="1" hangingPunct="1">
              <a:lnSpc>
                <a:spcPct val="70000"/>
              </a:lnSpc>
              <a:buFontTx/>
              <a:buNone/>
            </a:pPr>
            <a:r>
              <a:rPr lang="en-US" altLang="en-US" sz="2800" b="1" dirty="0" smtClean="0"/>
              <a:t>	when seizures are designed to produce </a:t>
            </a:r>
          </a:p>
          <a:p>
            <a:pPr marL="609600" indent="-609600" eaLnBrk="1" hangingPunct="1">
              <a:lnSpc>
                <a:spcPct val="70000"/>
              </a:lnSpc>
              <a:buFontTx/>
              <a:buNone/>
            </a:pPr>
            <a:r>
              <a:rPr lang="en-US" altLang="en-US" sz="2800" b="1" dirty="0" smtClean="0"/>
              <a:t>	some collateral public benefit.</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18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99746">
                                            <p:txEl>
                                              <p:pRg st="0" end="0"/>
                                            </p:txEl>
                                          </p:spTgt>
                                        </p:tgtEl>
                                        <p:attrNameLst>
                                          <p:attrName>style.visibility</p:attrName>
                                        </p:attrNameLst>
                                      </p:cBhvr>
                                      <p:to>
                                        <p:strVal val="visible"/>
                                      </p:to>
                                    </p:set>
                                    <p:anim calcmode="lin" valueType="num">
                                      <p:cBhvr additive="base">
                                        <p:cTn id="7" dur="500" fill="hold"/>
                                        <p:tgtEl>
                                          <p:spTgt spid="79974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9974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9746"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3"/>
          <p:cNvSpPr>
            <a:spLocks noChangeArrowheads="1"/>
          </p:cNvSpPr>
          <p:nvPr/>
        </p:nvSpPr>
        <p:spPr bwMode="auto">
          <a:xfrm>
            <a:off x="381000" y="1219200"/>
            <a:ext cx="8458200" cy="5029200"/>
          </a:xfrm>
          <a:prstGeom prst="rect">
            <a:avLst/>
          </a:prstGeom>
          <a:noFill/>
          <a:ln>
            <a:noFill/>
          </a:ln>
          <a:extLst/>
        </p:spPr>
        <p:txBody>
          <a:bodyPr/>
          <a:lstStyle/>
          <a:p>
            <a:pPr>
              <a:lnSpc>
                <a:spcPct val="80000"/>
              </a:lnSpc>
              <a:spcBef>
                <a:spcPct val="20000"/>
              </a:spcBef>
              <a:defRPr/>
            </a:pPr>
            <a:r>
              <a:rPr lang="en-US" sz="2400" b="1" dirty="0">
                <a:solidFill>
                  <a:srgbClr val="002776"/>
                </a:solidFill>
              </a:rPr>
              <a:t>The Case of Economic Development and Urban Renewal</a:t>
            </a:r>
          </a:p>
          <a:p>
            <a:pPr>
              <a:lnSpc>
                <a:spcPct val="80000"/>
              </a:lnSpc>
              <a:spcBef>
                <a:spcPct val="20000"/>
              </a:spcBef>
              <a:defRPr/>
            </a:pPr>
            <a:r>
              <a:rPr lang="en-US" sz="2400" b="1" dirty="0">
                <a:solidFill>
                  <a:srgbClr val="002776"/>
                </a:solidFill>
              </a:rPr>
              <a:t>				-v-</a:t>
            </a:r>
          </a:p>
          <a:p>
            <a:pPr>
              <a:lnSpc>
                <a:spcPct val="80000"/>
              </a:lnSpc>
              <a:spcBef>
                <a:spcPct val="20000"/>
              </a:spcBef>
              <a:defRPr/>
            </a:pPr>
            <a:r>
              <a:rPr lang="en-US" sz="2400" b="1" dirty="0">
                <a:solidFill>
                  <a:srgbClr val="002776"/>
                </a:solidFill>
              </a:rPr>
              <a:t>                        Individual Property Rights</a:t>
            </a:r>
          </a:p>
          <a:p>
            <a:pPr>
              <a:lnSpc>
                <a:spcPct val="80000"/>
              </a:lnSpc>
              <a:spcBef>
                <a:spcPct val="20000"/>
              </a:spcBef>
              <a:defRPr/>
            </a:pPr>
            <a:endParaRPr lang="en-US" sz="700" b="1" dirty="0">
              <a:solidFill>
                <a:srgbClr val="002776"/>
              </a:solidFill>
            </a:endParaRPr>
          </a:p>
          <a:p>
            <a:pPr>
              <a:lnSpc>
                <a:spcPct val="80000"/>
              </a:lnSpc>
              <a:spcBef>
                <a:spcPct val="20000"/>
              </a:spcBef>
              <a:defRPr/>
            </a:pPr>
            <a:r>
              <a:rPr lang="en-US" sz="3200" b="1" i="1" dirty="0">
                <a:solidFill>
                  <a:srgbClr val="C00000"/>
                </a:solidFill>
              </a:rPr>
              <a:t>             The Famous </a:t>
            </a:r>
            <a:r>
              <a:rPr lang="en-US" sz="3200" b="1" i="1" dirty="0" err="1">
                <a:solidFill>
                  <a:srgbClr val="C00000"/>
                </a:solidFill>
              </a:rPr>
              <a:t>Kelo</a:t>
            </a:r>
            <a:r>
              <a:rPr lang="en-US" sz="3200" b="1" i="1" dirty="0">
                <a:solidFill>
                  <a:srgbClr val="C00000"/>
                </a:solidFill>
              </a:rPr>
              <a:t> Decision</a:t>
            </a:r>
          </a:p>
          <a:p>
            <a:pPr marL="342900" indent="-342900">
              <a:spcBef>
                <a:spcPct val="20000"/>
              </a:spcBef>
              <a:defRPr/>
            </a:pPr>
            <a:endParaRPr lang="en-US" sz="2400" dirty="0">
              <a:solidFill>
                <a:srgbClr val="0033CC"/>
              </a:solidFill>
            </a:endParaRPr>
          </a:p>
        </p:txBody>
      </p:sp>
      <p:pic>
        <p:nvPicPr>
          <p:cNvPr id="62468" name="Picture 8" descr="[Kelo's+vacant+lot.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66800" y="2971800"/>
            <a:ext cx="3124200" cy="1371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2469" name="Picture 10" descr="[Fort+Trumbull.jp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4495800" y="2971800"/>
            <a:ext cx="3962400" cy="3478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2470" name="Picture 12" descr="[Susette+Kelo.jpg]"/>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1066800" y="4419600"/>
            <a:ext cx="3124200" cy="2019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04800" y="1066800"/>
            <a:ext cx="8534400" cy="5486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TextBox 4"/>
          <p:cNvSpPr txBox="1"/>
          <p:nvPr/>
        </p:nvSpPr>
        <p:spPr>
          <a:xfrm>
            <a:off x="685800" y="1905000"/>
            <a:ext cx="7696200" cy="2966453"/>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Last Time We Spoke About</a:t>
            </a:r>
            <a:r>
              <a:rPr lang="en-US" sz="3600" b="1" i="1" dirty="0" smtClean="0">
                <a:solidFill>
                  <a:srgbClr val="C00000"/>
                </a:solidFill>
              </a:rPr>
              <a:t>:</a:t>
            </a:r>
            <a:endParaRPr lang="en-US" b="1" i="1" dirty="0">
              <a:solidFill>
                <a:schemeClr val="accent1">
                  <a:lumMod val="25000"/>
                </a:schemeClr>
              </a:solidFill>
            </a:endParaRPr>
          </a:p>
          <a:p>
            <a:pPr marL="342900" indent="-342900">
              <a:lnSpc>
                <a:spcPct val="80000"/>
              </a:lnSpc>
              <a:spcBef>
                <a:spcPts val="100"/>
              </a:spcBef>
              <a:defRPr/>
            </a:pPr>
            <a:endParaRPr lang="en-US" sz="600" b="1" dirty="0">
              <a:solidFill>
                <a:srgbClr val="003300"/>
              </a:solidFill>
            </a:endParaRPr>
          </a:p>
          <a:p>
            <a:pPr marL="342900" indent="-342900">
              <a:lnSpc>
                <a:spcPct val="80000"/>
              </a:lnSpc>
              <a:spcBef>
                <a:spcPts val="100"/>
              </a:spcBef>
              <a:defRPr/>
            </a:pPr>
            <a:r>
              <a:rPr lang="en-US" sz="600" b="1" dirty="0">
                <a:solidFill>
                  <a:srgbClr val="003300"/>
                </a:solidFill>
              </a:rPr>
              <a:t> </a:t>
            </a:r>
          </a:p>
          <a:p>
            <a:pPr marL="342900" indent="-342900">
              <a:lnSpc>
                <a:spcPct val="80000"/>
              </a:lnSpc>
              <a:spcBef>
                <a:spcPts val="100"/>
              </a:spcBef>
              <a:defRPr/>
            </a:pPr>
            <a:r>
              <a:rPr lang="en-US" sz="2800" b="1" i="1" dirty="0">
                <a:solidFill>
                  <a:schemeClr val="accent1">
                    <a:lumMod val="25000"/>
                  </a:schemeClr>
                </a:solidFill>
              </a:rPr>
              <a:t>	- Conveyances</a:t>
            </a:r>
          </a:p>
          <a:p>
            <a:pPr>
              <a:lnSpc>
                <a:spcPct val="80000"/>
              </a:lnSpc>
              <a:spcBef>
                <a:spcPts val="100"/>
              </a:spcBef>
              <a:defRPr/>
            </a:pPr>
            <a:r>
              <a:rPr lang="en-US" sz="2400" dirty="0">
                <a:solidFill>
                  <a:srgbClr val="0033CC"/>
                </a:solidFill>
              </a:rPr>
              <a:t>              </a:t>
            </a:r>
            <a:r>
              <a:rPr lang="en-US" sz="2400" b="1" i="1" dirty="0">
                <a:solidFill>
                  <a:srgbClr val="C00000"/>
                </a:solidFill>
              </a:rPr>
              <a:t>- CMDR</a:t>
            </a:r>
          </a:p>
          <a:p>
            <a:pPr>
              <a:lnSpc>
                <a:spcPct val="80000"/>
              </a:lnSpc>
              <a:spcBef>
                <a:spcPts val="100"/>
              </a:spcBef>
              <a:defRPr/>
            </a:pPr>
            <a:r>
              <a:rPr lang="en-US" sz="2000" b="1" i="1" dirty="0">
                <a:solidFill>
                  <a:srgbClr val="C00000"/>
                </a:solidFill>
              </a:rPr>
              <a:t>	</a:t>
            </a:r>
            <a:r>
              <a:rPr lang="en-US" sz="2000" b="1" dirty="0">
                <a:solidFill>
                  <a:srgbClr val="003300"/>
                </a:solidFill>
              </a:rPr>
              <a:t>1. Contract,</a:t>
            </a:r>
          </a:p>
          <a:p>
            <a:pPr>
              <a:lnSpc>
                <a:spcPct val="80000"/>
              </a:lnSpc>
              <a:spcBef>
                <a:spcPts val="100"/>
              </a:spcBef>
              <a:defRPr/>
            </a:pPr>
            <a:r>
              <a:rPr lang="en-US" sz="2000" b="1" dirty="0">
                <a:solidFill>
                  <a:srgbClr val="003300"/>
                </a:solidFill>
              </a:rPr>
              <a:t>	2. Mortgage,  </a:t>
            </a:r>
          </a:p>
          <a:p>
            <a:pPr>
              <a:lnSpc>
                <a:spcPct val="80000"/>
              </a:lnSpc>
              <a:spcBef>
                <a:spcPts val="100"/>
              </a:spcBef>
              <a:defRPr/>
            </a:pPr>
            <a:r>
              <a:rPr lang="en-US" sz="2000" b="1" dirty="0">
                <a:solidFill>
                  <a:srgbClr val="003300"/>
                </a:solidFill>
              </a:rPr>
              <a:t>	3. Deed, and </a:t>
            </a:r>
          </a:p>
          <a:p>
            <a:pPr>
              <a:lnSpc>
                <a:spcPct val="80000"/>
              </a:lnSpc>
              <a:spcBef>
                <a:spcPts val="100"/>
              </a:spcBef>
              <a:defRPr/>
            </a:pPr>
            <a:r>
              <a:rPr lang="en-US" sz="2000" b="1" dirty="0">
                <a:solidFill>
                  <a:srgbClr val="003300"/>
                </a:solidFill>
              </a:rPr>
              <a:t>`	4. Recording</a:t>
            </a:r>
          </a:p>
          <a:p>
            <a:pPr>
              <a:lnSpc>
                <a:spcPct val="80000"/>
              </a:lnSpc>
              <a:spcBef>
                <a:spcPts val="100"/>
              </a:spcBef>
              <a:defRPr/>
            </a:pPr>
            <a:endParaRPr lang="en-US" sz="1200" b="1" i="1" dirty="0">
              <a:solidFill>
                <a:srgbClr val="003300"/>
              </a:solidFill>
            </a:endParaRPr>
          </a:p>
          <a:p>
            <a:pPr>
              <a:lnSpc>
                <a:spcPct val="80000"/>
              </a:lnSpc>
              <a:spcBef>
                <a:spcPts val="100"/>
              </a:spcBef>
              <a:defRPr/>
            </a:pPr>
            <a:r>
              <a:rPr lang="en-US" b="1" i="1" dirty="0">
                <a:solidFill>
                  <a:schemeClr val="accent1">
                    <a:lumMod val="25000"/>
                  </a:schemeClr>
                </a:solidFill>
              </a:rPr>
              <a:t>      - Who Wants to Be a Homeowner</a:t>
            </a:r>
          </a:p>
          <a:p>
            <a:pPr>
              <a:lnSpc>
                <a:spcPct val="80000"/>
              </a:lnSpc>
              <a:spcBef>
                <a:spcPts val="100"/>
              </a:spcBef>
              <a:defRPr/>
            </a:pPr>
            <a:endParaRPr lang="en-US" sz="1200" b="1" i="1" dirty="0">
              <a:solidFill>
                <a:srgbClr val="C00000"/>
              </a:solidFill>
            </a:endParaRPr>
          </a:p>
        </p:txBody>
      </p:sp>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ChangeArrowheads="1"/>
          </p:cNvSpPr>
          <p:nvPr/>
        </p:nvSpPr>
        <p:spPr bwMode="auto">
          <a:xfrm>
            <a:off x="381000" y="1676400"/>
            <a:ext cx="8229600" cy="4800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buFontTx/>
              <a:buChar char="•"/>
            </a:pPr>
            <a:r>
              <a:rPr lang="en-US" altLang="en-US" sz="2400">
                <a:solidFill>
                  <a:srgbClr val="0033CC"/>
                </a:solidFill>
              </a:rPr>
              <a:t>Bonus Questions of the Day</a:t>
            </a:r>
          </a:p>
          <a:p>
            <a:pPr eaLnBrk="1" hangingPunct="1">
              <a:spcBef>
                <a:spcPct val="20000"/>
              </a:spcBef>
            </a:pPr>
            <a:r>
              <a:rPr lang="en-US" altLang="en-US" sz="2400">
                <a:solidFill>
                  <a:srgbClr val="0033CC"/>
                </a:solidFill>
              </a:rPr>
              <a:t>	For next time – Read Assignments for Classes One to Twelve on the Webpage. </a:t>
            </a:r>
          </a:p>
          <a:p>
            <a:pPr eaLnBrk="1" hangingPunct="1">
              <a:spcBef>
                <a:spcPct val="20000"/>
              </a:spcBef>
              <a:buFontTx/>
              <a:buChar char="•"/>
            </a:pPr>
            <a:r>
              <a:rPr lang="en-US" altLang="en-US" sz="2400">
                <a:solidFill>
                  <a:srgbClr val="0033CC"/>
                </a:solidFill>
              </a:rPr>
              <a:t>Questions???</a:t>
            </a:r>
          </a:p>
          <a:p>
            <a:pPr eaLnBrk="1" hangingPunct="1">
              <a:spcBef>
                <a:spcPct val="20000"/>
              </a:spcBef>
            </a:pPr>
            <a:endParaRPr lang="en-US" altLang="en-US" sz="2400">
              <a:solidFill>
                <a:srgbClr val="0033CC"/>
              </a:solidFill>
            </a:endParaRPr>
          </a:p>
        </p:txBody>
      </p:sp>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20</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04800" y="1066800"/>
            <a:ext cx="8610600" cy="5562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TextBox 4"/>
          <p:cNvSpPr txBox="1"/>
          <p:nvPr/>
        </p:nvSpPr>
        <p:spPr>
          <a:xfrm>
            <a:off x="685800" y="1905000"/>
            <a:ext cx="7696200" cy="3554413"/>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Tonight We Will Speak About:</a:t>
            </a:r>
          </a:p>
          <a:p>
            <a:pPr>
              <a:lnSpc>
                <a:spcPct val="80000"/>
              </a:lnSpc>
              <a:spcBef>
                <a:spcPts val="100"/>
              </a:spcBef>
              <a:defRPr/>
            </a:pPr>
            <a:endParaRPr lang="en-US" sz="1000" b="1" dirty="0">
              <a:solidFill>
                <a:srgbClr val="002060"/>
              </a:solidFill>
            </a:endParaRPr>
          </a:p>
          <a:p>
            <a:pPr marL="342900" indent="-342900">
              <a:spcBef>
                <a:spcPct val="20000"/>
              </a:spcBef>
              <a:defRPr/>
            </a:pPr>
            <a:r>
              <a:rPr lang="en-US" sz="2400" dirty="0">
                <a:solidFill>
                  <a:srgbClr val="0033CC"/>
                </a:solidFill>
              </a:rPr>
              <a:t>	</a:t>
            </a:r>
            <a:r>
              <a:rPr lang="en-US" sz="2400" b="1" dirty="0">
                <a:solidFill>
                  <a:srgbClr val="0033CC"/>
                </a:solidFill>
              </a:rPr>
              <a:t>- The Value of Title Searches</a:t>
            </a:r>
          </a:p>
          <a:p>
            <a:pPr marL="342900" indent="-342900">
              <a:spcBef>
                <a:spcPct val="20000"/>
              </a:spcBef>
              <a:defRPr/>
            </a:pPr>
            <a:r>
              <a:rPr lang="en-US" sz="2400" b="1" dirty="0">
                <a:solidFill>
                  <a:srgbClr val="0033CC"/>
                </a:solidFill>
              </a:rPr>
              <a:t>	- A Review of Real Property</a:t>
            </a:r>
          </a:p>
          <a:p>
            <a:pPr marL="342900" indent="-342900">
              <a:spcBef>
                <a:spcPct val="20000"/>
              </a:spcBef>
              <a:defRPr/>
            </a:pPr>
            <a:r>
              <a:rPr lang="en-US" sz="2400" b="1" dirty="0">
                <a:solidFill>
                  <a:srgbClr val="0033CC"/>
                </a:solidFill>
              </a:rPr>
              <a:t>	- The wonderful world of Land Use</a:t>
            </a:r>
          </a:p>
          <a:p>
            <a:pPr marL="342900" indent="-342900">
              <a:spcBef>
                <a:spcPct val="20000"/>
              </a:spcBef>
              <a:defRPr/>
            </a:pPr>
            <a:r>
              <a:rPr lang="en-US" b="1" dirty="0">
                <a:solidFill>
                  <a:srgbClr val="0033CC"/>
                </a:solidFill>
              </a:rPr>
              <a:t>    		</a:t>
            </a:r>
            <a:r>
              <a:rPr lang="en-US" b="1" i="1" dirty="0">
                <a:solidFill>
                  <a:schemeClr val="hlink"/>
                </a:solidFill>
              </a:rPr>
              <a:t>- The Law of Nuisance and Trespass</a:t>
            </a:r>
          </a:p>
          <a:p>
            <a:pPr marL="342900" indent="-342900">
              <a:spcBef>
                <a:spcPct val="20000"/>
              </a:spcBef>
              <a:defRPr/>
            </a:pPr>
            <a:r>
              <a:rPr lang="en-US" b="1" i="1" dirty="0">
                <a:solidFill>
                  <a:schemeClr val="hlink"/>
                </a:solidFill>
              </a:rPr>
              <a:t>		- The Law of Zoning; and</a:t>
            </a:r>
          </a:p>
          <a:p>
            <a:pPr marL="342900" indent="-342900">
              <a:spcBef>
                <a:spcPct val="20000"/>
              </a:spcBef>
              <a:defRPr/>
            </a:pPr>
            <a:r>
              <a:rPr lang="en-US" b="1" i="1" dirty="0">
                <a:solidFill>
                  <a:schemeClr val="hlink"/>
                </a:solidFill>
              </a:rPr>
              <a:t>		- The Law of Eminent Domain and Takings </a:t>
            </a:r>
          </a:p>
          <a:p>
            <a:pPr>
              <a:lnSpc>
                <a:spcPct val="80000"/>
              </a:lnSpc>
              <a:spcBef>
                <a:spcPts val="100"/>
              </a:spcBef>
              <a:defRPr/>
            </a:pPr>
            <a:endParaRPr lang="en-US" sz="1200" b="1" i="1" dirty="0">
              <a:solidFill>
                <a:srgbClr val="003300"/>
              </a:solidFill>
            </a:endParaRPr>
          </a:p>
          <a:p>
            <a:pPr>
              <a:lnSpc>
                <a:spcPct val="80000"/>
              </a:lnSpc>
              <a:spcBef>
                <a:spcPts val="100"/>
              </a:spcBef>
              <a:defRPr/>
            </a:pPr>
            <a:r>
              <a:rPr lang="en-US" b="1" i="1" dirty="0">
                <a:solidFill>
                  <a:schemeClr val="accent1">
                    <a:lumMod val="25000"/>
                  </a:schemeClr>
                </a:solidFill>
              </a:rPr>
              <a:t>      - Urban Renewal vs. Personal Property Rights</a:t>
            </a:r>
          </a:p>
          <a:p>
            <a:pPr>
              <a:lnSpc>
                <a:spcPct val="80000"/>
              </a:lnSpc>
              <a:spcBef>
                <a:spcPts val="100"/>
              </a:spcBef>
              <a:defRPr/>
            </a:pPr>
            <a:endParaRPr lang="en-US" sz="1200" b="1" i="1" dirty="0">
              <a:solidFill>
                <a:srgbClr val="C00000"/>
              </a:solidFill>
            </a:endParaRPr>
          </a:p>
        </p:txBody>
      </p:sp>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5"/>
          <p:cNvSpPr txBox="1">
            <a:spLocks noChangeArrowheads="1"/>
          </p:cNvSpPr>
          <p:nvPr/>
        </p:nvSpPr>
        <p:spPr bwMode="auto">
          <a:xfrm>
            <a:off x="533400" y="2667000"/>
            <a:ext cx="769620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281606" name="Rectangle 6"/>
          <p:cNvSpPr>
            <a:spLocks noGrp="1" noChangeArrowheads="1"/>
          </p:cNvSpPr>
          <p:nvPr>
            <p:ph type="body" idx="1"/>
          </p:nvPr>
        </p:nvSpPr>
        <p:spPr>
          <a:xfrm>
            <a:off x="228600" y="1066800"/>
            <a:ext cx="8763000" cy="5562600"/>
          </a:xfrm>
        </p:spPr>
        <p:txBody>
          <a:bodyPr/>
          <a:lstStyle/>
          <a:p>
            <a:pPr marL="609600" indent="-609600" eaLnBrk="1" hangingPunct="1">
              <a:spcBef>
                <a:spcPts val="1200"/>
              </a:spcBef>
              <a:buFontTx/>
              <a:buNone/>
              <a:defRPr/>
            </a:pPr>
            <a:r>
              <a:rPr lang="en-US" sz="4400" b="1" dirty="0" smtClean="0">
                <a:solidFill>
                  <a:srgbClr val="FF0000"/>
                </a:solidFill>
              </a:rPr>
              <a:t>Real Property – Issue of Title</a:t>
            </a:r>
          </a:p>
          <a:p>
            <a:pPr marL="609600" indent="-609600" eaLnBrk="1" hangingPunct="1">
              <a:spcBef>
                <a:spcPts val="1200"/>
              </a:spcBef>
              <a:buFontTx/>
              <a:buNone/>
              <a:defRPr/>
            </a:pPr>
            <a:r>
              <a:rPr lang="en-US" b="1" dirty="0" smtClean="0">
                <a:solidFill>
                  <a:schemeClr val="accent2"/>
                </a:solidFill>
              </a:rPr>
              <a:t>	The Value of Title Searches</a:t>
            </a:r>
          </a:p>
          <a:p>
            <a:pPr eaLnBrk="1" hangingPunct="1">
              <a:spcBef>
                <a:spcPts val="1200"/>
              </a:spcBef>
              <a:buFont typeface="Wingdings" pitchFamily="2" charset="2"/>
              <a:buChar char="Ø"/>
              <a:defRPr/>
            </a:pPr>
            <a:r>
              <a:rPr lang="en-US" sz="2200" b="1" i="1" dirty="0" smtClean="0"/>
              <a:t>A purchaser can only get the property rights of the seller</a:t>
            </a:r>
          </a:p>
          <a:p>
            <a:pPr eaLnBrk="1" hangingPunct="1">
              <a:spcBef>
                <a:spcPts val="1200"/>
              </a:spcBef>
              <a:buFont typeface="Wingdings" pitchFamily="2" charset="2"/>
              <a:buChar char="Ø"/>
              <a:defRPr/>
            </a:pPr>
            <a:r>
              <a:rPr lang="en-US" sz="2200" b="1" i="1" dirty="0" smtClean="0"/>
              <a:t>Title searches identify the property rights the seller has</a:t>
            </a:r>
          </a:p>
          <a:p>
            <a:pPr eaLnBrk="1" hangingPunct="1">
              <a:spcBef>
                <a:spcPts val="1200"/>
              </a:spcBef>
              <a:buFont typeface="Wingdings" pitchFamily="2" charset="2"/>
              <a:buChar char="Ø"/>
              <a:defRPr/>
            </a:pPr>
            <a:r>
              <a:rPr lang="en-US" sz="2200" b="1" i="1" dirty="0" smtClean="0"/>
              <a:t>Title searches prevent mistakes like the Creamery Bldg.</a:t>
            </a:r>
          </a:p>
          <a:p>
            <a:pPr eaLnBrk="1" hangingPunct="1">
              <a:spcBef>
                <a:spcPts val="1200"/>
              </a:spcBef>
              <a:buFont typeface="Wingdings" pitchFamily="2" charset="2"/>
              <a:buChar char="Ø"/>
              <a:defRPr/>
            </a:pPr>
            <a:r>
              <a:rPr lang="en-US" sz="2200" b="1" i="1" dirty="0" smtClean="0"/>
              <a:t>Title searches make the buyer eligible for title insurance</a:t>
            </a:r>
          </a:p>
          <a:p>
            <a:pPr eaLnBrk="1" hangingPunct="1">
              <a:spcBef>
                <a:spcPts val="1200"/>
              </a:spcBef>
              <a:buFont typeface="Wingdings" pitchFamily="2" charset="2"/>
              <a:buChar char="Ø"/>
              <a:defRPr/>
            </a:pPr>
            <a:r>
              <a:rPr lang="en-US" sz="2200" b="1" i="1" dirty="0" smtClean="0"/>
              <a:t>Title insurance guarantees rights found in title searches</a:t>
            </a:r>
          </a:p>
          <a:p>
            <a:pPr eaLnBrk="1" hangingPunct="1">
              <a:spcBef>
                <a:spcPts val="1200"/>
              </a:spcBef>
              <a:buFont typeface="Wingdings" pitchFamily="2" charset="2"/>
              <a:buChar char="Ø"/>
              <a:defRPr/>
            </a:pPr>
            <a:r>
              <a:rPr lang="en-US" sz="2200" b="1" i="1" dirty="0" smtClean="0"/>
              <a:t>Title searches help the buyer know what they purchase </a:t>
            </a:r>
          </a:p>
          <a:p>
            <a:pPr marL="609600" indent="-609600" eaLnBrk="1" hangingPunct="1">
              <a:buFontTx/>
              <a:buNone/>
              <a:defRPr/>
            </a:pPr>
            <a:r>
              <a:rPr lang="en-US" sz="2200" b="1" i="1" dirty="0" smtClean="0"/>
              <a:t>	</a:t>
            </a:r>
          </a:p>
          <a:p>
            <a:pPr marL="609600" indent="-609600" eaLnBrk="1" hangingPunct="1">
              <a:buFontTx/>
              <a:buNone/>
              <a:defRPr/>
            </a:pPr>
            <a:r>
              <a:rPr lang="en-US" sz="2200" b="1" i="1" dirty="0" smtClean="0"/>
              <a:t>	</a:t>
            </a:r>
          </a:p>
          <a:p>
            <a:pPr marL="609600" indent="-609600" eaLnBrk="1" hangingPunct="1">
              <a:buFontTx/>
              <a:buNone/>
              <a:defRPr/>
            </a:pPr>
            <a:endParaRPr lang="en-US" sz="2200" b="1" i="1" dirty="0" smtClean="0"/>
          </a:p>
        </p:txBody>
      </p:sp>
      <p:sp>
        <p:nvSpPr>
          <p:cNvPr id="2" name="Slide Number Placeholder 1"/>
          <p:cNvSpPr>
            <a:spLocks noGrp="1"/>
          </p:cNvSpPr>
          <p:nvPr>
            <p:ph type="sldNum" sz="quarter" idx="12"/>
          </p:nvPr>
        </p:nvSpPr>
        <p:spPr/>
        <p:txBody>
          <a:bodyPr/>
          <a:lstStyle/>
          <a:p>
            <a:pPr>
              <a:defRPr/>
            </a:pPr>
            <a:fld id="{89BD0FF3-8F55-4E40-85A2-E9403B60DFF2}" type="slidenum">
              <a:rPr lang="en-US" smtClean="0"/>
              <a:pPr>
                <a:defRPr/>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0" end="0"/>
                                            </p:txEl>
                                          </p:spTgt>
                                        </p:tgtEl>
                                        <p:attrNameLst>
                                          <p:attrName>style.visibility</p:attrName>
                                        </p:attrNameLst>
                                      </p:cBhvr>
                                      <p:to>
                                        <p:strVal val="visible"/>
                                      </p:to>
                                    </p:set>
                                    <p:anim calcmode="lin" valueType="num">
                                      <p:cBhvr additive="base">
                                        <p:cTn id="7" dur="500" fill="hold"/>
                                        <p:tgtEl>
                                          <p:spTgt spid="28160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1" end="1"/>
                                            </p:txEl>
                                          </p:spTgt>
                                        </p:tgtEl>
                                        <p:attrNameLst>
                                          <p:attrName>style.visibility</p:attrName>
                                        </p:attrNameLst>
                                      </p:cBhvr>
                                      <p:to>
                                        <p:strVal val="visible"/>
                                      </p:to>
                                    </p:set>
                                    <p:anim calcmode="lin" valueType="num">
                                      <p:cBhvr additive="base">
                                        <p:cTn id="13" dur="500" fill="hold"/>
                                        <p:tgtEl>
                                          <p:spTgt spid="28160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2" end="2"/>
                                            </p:txEl>
                                          </p:spTgt>
                                        </p:tgtEl>
                                        <p:attrNameLst>
                                          <p:attrName>style.visibility</p:attrName>
                                        </p:attrNameLst>
                                      </p:cBhvr>
                                      <p:to>
                                        <p:strVal val="visible"/>
                                      </p:to>
                                    </p:set>
                                    <p:anim calcmode="lin" valueType="num">
                                      <p:cBhvr additive="base">
                                        <p:cTn id="19" dur="500" fill="hold"/>
                                        <p:tgtEl>
                                          <p:spTgt spid="281606">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81606">
                                            <p:txEl>
                                              <p:pRg st="3" end="3"/>
                                            </p:txEl>
                                          </p:spTgt>
                                        </p:tgtEl>
                                        <p:attrNameLst>
                                          <p:attrName>style.visibility</p:attrName>
                                        </p:attrNameLst>
                                      </p:cBhvr>
                                      <p:to>
                                        <p:strVal val="visible"/>
                                      </p:to>
                                    </p:set>
                                    <p:anim calcmode="lin" valueType="num">
                                      <p:cBhvr additive="base">
                                        <p:cTn id="25"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81606">
                                            <p:txEl>
                                              <p:pRg st="4" end="4"/>
                                            </p:txEl>
                                          </p:spTgt>
                                        </p:tgtEl>
                                        <p:attrNameLst>
                                          <p:attrName>style.visibility</p:attrName>
                                        </p:attrNameLst>
                                      </p:cBhvr>
                                      <p:to>
                                        <p:strVal val="visible"/>
                                      </p:to>
                                    </p:set>
                                    <p:anim calcmode="lin" valueType="num">
                                      <p:cBhvr additive="base">
                                        <p:cTn id="31" dur="500" fill="hold"/>
                                        <p:tgtEl>
                                          <p:spTgt spid="281606">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8160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81606">
                                            <p:txEl>
                                              <p:pRg st="5" end="5"/>
                                            </p:txEl>
                                          </p:spTgt>
                                        </p:tgtEl>
                                        <p:attrNameLst>
                                          <p:attrName>style.visibility</p:attrName>
                                        </p:attrNameLst>
                                      </p:cBhvr>
                                      <p:to>
                                        <p:strVal val="visible"/>
                                      </p:to>
                                    </p:set>
                                    <p:anim calcmode="lin" valueType="num">
                                      <p:cBhvr additive="base">
                                        <p:cTn id="37" dur="500" fill="hold"/>
                                        <p:tgtEl>
                                          <p:spTgt spid="281606">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81606">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81606">
                                            <p:txEl>
                                              <p:pRg st="6" end="6"/>
                                            </p:txEl>
                                          </p:spTgt>
                                        </p:tgtEl>
                                        <p:attrNameLst>
                                          <p:attrName>style.visibility</p:attrName>
                                        </p:attrNameLst>
                                      </p:cBhvr>
                                      <p:to>
                                        <p:strVal val="visible"/>
                                      </p:to>
                                    </p:set>
                                    <p:anim calcmode="lin" valueType="num">
                                      <p:cBhvr additive="base">
                                        <p:cTn id="43" dur="500" fill="hold"/>
                                        <p:tgtEl>
                                          <p:spTgt spid="281606">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81606">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81606">
                                            <p:txEl>
                                              <p:pRg st="7" end="7"/>
                                            </p:txEl>
                                          </p:spTgt>
                                        </p:tgtEl>
                                        <p:attrNameLst>
                                          <p:attrName>style.visibility</p:attrName>
                                        </p:attrNameLst>
                                      </p:cBhvr>
                                      <p:to>
                                        <p:strVal val="visible"/>
                                      </p:to>
                                    </p:set>
                                    <p:anim calcmode="lin" valueType="num">
                                      <p:cBhvr additive="base">
                                        <p:cTn id="49" dur="500" fill="hold"/>
                                        <p:tgtEl>
                                          <p:spTgt spid="281606">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81606">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281606">
                                            <p:txEl>
                                              <p:pRg st="8" end="8"/>
                                            </p:txEl>
                                          </p:spTgt>
                                        </p:tgtEl>
                                        <p:attrNameLst>
                                          <p:attrName>style.visibility</p:attrName>
                                        </p:attrNameLst>
                                      </p:cBhvr>
                                      <p:to>
                                        <p:strVal val="visible"/>
                                      </p:to>
                                    </p:set>
                                    <p:anim calcmode="lin" valueType="num">
                                      <p:cBhvr additive="base">
                                        <p:cTn id="55" dur="500" fill="hold"/>
                                        <p:tgtEl>
                                          <p:spTgt spid="281606">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281606">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281606">
                                            <p:txEl>
                                              <p:pRg st="9" end="9"/>
                                            </p:txEl>
                                          </p:spTgt>
                                        </p:tgtEl>
                                        <p:attrNameLst>
                                          <p:attrName>style.visibility</p:attrName>
                                        </p:attrNameLst>
                                      </p:cBhvr>
                                      <p:to>
                                        <p:strVal val="visible"/>
                                      </p:to>
                                    </p:set>
                                    <p:anim calcmode="lin" valueType="num">
                                      <p:cBhvr additive="base">
                                        <p:cTn id="61" dur="500" fill="hold"/>
                                        <p:tgtEl>
                                          <p:spTgt spid="281606">
                                            <p:txEl>
                                              <p:pRg st="9" end="9"/>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281606">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4" name="Rectangle 4"/>
          <p:cNvSpPr>
            <a:spLocks noGrp="1" noChangeArrowheads="1"/>
          </p:cNvSpPr>
          <p:nvPr>
            <p:ph type="body" idx="1"/>
          </p:nvPr>
        </p:nvSpPr>
        <p:spPr>
          <a:xfrm>
            <a:off x="304800" y="1600200"/>
            <a:ext cx="8610600" cy="5029200"/>
          </a:xfrm>
          <a:noFill/>
        </p:spPr>
        <p:txBody>
          <a:bodyPr/>
          <a:lstStyle/>
          <a:p>
            <a:pPr marL="609600" indent="-609600" eaLnBrk="1" hangingPunct="1">
              <a:lnSpc>
                <a:spcPct val="80000"/>
              </a:lnSpc>
              <a:buFontTx/>
              <a:buNone/>
            </a:pPr>
            <a:r>
              <a:rPr lang="en-US" altLang="en-US" sz="4400" b="1" smtClean="0">
                <a:solidFill>
                  <a:srgbClr val="FF0000"/>
                </a:solidFill>
              </a:rPr>
              <a:t>The Law of Land Use</a:t>
            </a:r>
            <a:r>
              <a:rPr lang="en-US" altLang="en-US" sz="4400" b="1" i="1" smtClean="0"/>
              <a:t> </a:t>
            </a:r>
            <a:endParaRPr lang="en-US" altLang="en-US" sz="4400" b="1" smtClean="0">
              <a:solidFill>
                <a:schemeClr val="accent2"/>
              </a:solidFill>
            </a:endParaRPr>
          </a:p>
          <a:p>
            <a:pPr marL="609600" indent="-609600" eaLnBrk="1" hangingPunct="1"/>
            <a:endParaRPr lang="en-US" altLang="en-US" sz="1400" b="1" smtClean="0">
              <a:solidFill>
                <a:schemeClr val="accent2"/>
              </a:solidFill>
            </a:endParaRPr>
          </a:p>
          <a:p>
            <a:pPr marL="609600" indent="-609600" eaLnBrk="1" hangingPunct="1"/>
            <a:r>
              <a:rPr lang="en-US" altLang="en-US" b="1" smtClean="0">
                <a:solidFill>
                  <a:schemeClr val="accent2"/>
                </a:solidFill>
              </a:rPr>
              <a:t>Nuisance</a:t>
            </a:r>
          </a:p>
          <a:p>
            <a:pPr marL="609600" indent="-609600" eaLnBrk="1" hangingPunct="1"/>
            <a:r>
              <a:rPr lang="en-US" altLang="en-US" b="1" smtClean="0">
                <a:solidFill>
                  <a:schemeClr val="accent2"/>
                </a:solidFill>
              </a:rPr>
              <a:t>Trespass</a:t>
            </a:r>
          </a:p>
          <a:p>
            <a:pPr marL="609600" indent="-609600" eaLnBrk="1" hangingPunct="1"/>
            <a:r>
              <a:rPr lang="en-US" altLang="en-US" b="1" smtClean="0">
                <a:solidFill>
                  <a:schemeClr val="accent2"/>
                </a:solidFill>
              </a:rPr>
              <a:t>Zoning and Planning</a:t>
            </a:r>
          </a:p>
          <a:p>
            <a:pPr marL="609600" indent="-609600" eaLnBrk="1" hangingPunct="1"/>
            <a:r>
              <a:rPr lang="en-US" altLang="en-US" b="1" smtClean="0">
                <a:solidFill>
                  <a:schemeClr val="accent2"/>
                </a:solidFill>
              </a:rPr>
              <a:t>Governmental Taking (Eminent domain)</a:t>
            </a:r>
            <a:endParaRPr lang="en-US" altLang="en-US" sz="2400" b="1" i="1" smtClean="0"/>
          </a:p>
        </p:txBody>
      </p:sp>
      <p:sp>
        <p:nvSpPr>
          <p:cNvPr id="2" name="Slide Number Placeholder 1"/>
          <p:cNvSpPr>
            <a:spLocks noGrp="1"/>
          </p:cNvSpPr>
          <p:nvPr>
            <p:ph type="sldNum" sz="quarter" idx="12"/>
          </p:nvPr>
        </p:nvSpPr>
        <p:spPr/>
        <p:txBody>
          <a:bodyPr/>
          <a:lstStyle/>
          <a:p>
            <a:pPr>
              <a:defRPr/>
            </a:pPr>
            <a:fld id="{89BD0FF3-8F55-4E40-85A2-E9403B60DFF2}" type="slidenum">
              <a:rPr lang="en-US" smtClean="0"/>
              <a:pPr>
                <a:defRPr/>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32804">
                                            <p:txEl>
                                              <p:pRg st="0" end="0"/>
                                            </p:txEl>
                                          </p:spTgt>
                                        </p:tgtEl>
                                        <p:attrNameLst>
                                          <p:attrName>style.visibility</p:attrName>
                                        </p:attrNameLst>
                                      </p:cBhvr>
                                      <p:to>
                                        <p:strVal val="visible"/>
                                      </p:to>
                                    </p:set>
                                    <p:anim calcmode="lin" valueType="num">
                                      <p:cBhvr additive="base">
                                        <p:cTn id="7" dur="500" fill="hold"/>
                                        <p:tgtEl>
                                          <p:spTgt spid="33280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3280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2804"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2" name="Rectangle 4"/>
          <p:cNvSpPr>
            <a:spLocks noGrp="1" noChangeArrowheads="1"/>
          </p:cNvSpPr>
          <p:nvPr>
            <p:ph type="body" sz="half" idx="1"/>
          </p:nvPr>
        </p:nvSpPr>
        <p:spPr>
          <a:xfrm>
            <a:off x="381000" y="1143000"/>
            <a:ext cx="8382000" cy="5410200"/>
          </a:xfrm>
          <a:noFill/>
        </p:spPr>
        <p:txBody>
          <a:bodyPr/>
          <a:lstStyle/>
          <a:p>
            <a:pPr marL="609600" indent="-609600" eaLnBrk="1" hangingPunct="1">
              <a:lnSpc>
                <a:spcPct val="80000"/>
              </a:lnSpc>
              <a:buFontTx/>
              <a:buNone/>
            </a:pPr>
            <a:r>
              <a:rPr lang="en-US" altLang="en-US" b="1" dirty="0" smtClean="0">
                <a:solidFill>
                  <a:srgbClr val="CC0000"/>
                </a:solidFill>
              </a:rPr>
              <a:t>Nuisance</a:t>
            </a:r>
            <a:r>
              <a:rPr lang="en-US" altLang="en-US" sz="2400" b="1" dirty="0" smtClean="0">
                <a:solidFill>
                  <a:srgbClr val="FF0000"/>
                </a:solidFill>
              </a:rPr>
              <a:t> </a:t>
            </a:r>
            <a:r>
              <a:rPr lang="en-US" altLang="en-US" sz="2400" b="1" i="1" dirty="0" smtClean="0"/>
              <a:t> </a:t>
            </a:r>
            <a:endParaRPr lang="en-US" altLang="en-US" sz="2400" b="1" dirty="0" smtClean="0">
              <a:solidFill>
                <a:schemeClr val="accent2"/>
              </a:solidFill>
            </a:endParaRPr>
          </a:p>
          <a:p>
            <a:pPr marL="609600" indent="-609600" eaLnBrk="1" hangingPunct="1">
              <a:lnSpc>
                <a:spcPct val="90000"/>
              </a:lnSpc>
            </a:pPr>
            <a:endParaRPr lang="en-US" altLang="en-US" sz="600" b="1" dirty="0" smtClean="0">
              <a:solidFill>
                <a:schemeClr val="accent2"/>
              </a:solidFill>
            </a:endParaRPr>
          </a:p>
          <a:p>
            <a:pPr marL="609600" indent="-609600" eaLnBrk="1" hangingPunct="1">
              <a:lnSpc>
                <a:spcPct val="80000"/>
              </a:lnSpc>
            </a:pPr>
            <a:r>
              <a:rPr lang="en-US" altLang="en-US" sz="2400" b="1" dirty="0" smtClean="0">
                <a:solidFill>
                  <a:schemeClr val="accent2"/>
                </a:solidFill>
              </a:rPr>
              <a:t>The law has long recognized the concept that one must not use one’s property to injure another’s property.  When this type of conduct occurs it can legally be classified as </a:t>
            </a:r>
            <a:r>
              <a:rPr lang="en-US" altLang="en-US" sz="2400" b="1" i="1" dirty="0" smtClean="0">
                <a:solidFill>
                  <a:schemeClr val="hlink"/>
                </a:solidFill>
              </a:rPr>
              <a:t>Nuisance.</a:t>
            </a:r>
          </a:p>
          <a:p>
            <a:pPr marL="609600" indent="-609600" eaLnBrk="1" hangingPunct="1">
              <a:lnSpc>
                <a:spcPct val="80000"/>
              </a:lnSpc>
            </a:pPr>
            <a:r>
              <a:rPr lang="en-US" altLang="en-US" sz="2400" b="1" i="1" dirty="0" smtClean="0">
                <a:solidFill>
                  <a:schemeClr val="hlink"/>
                </a:solidFill>
              </a:rPr>
              <a:t>Private Nuisance</a:t>
            </a:r>
            <a:r>
              <a:rPr lang="en-US" altLang="en-US" sz="2400" b="1" dirty="0" smtClean="0">
                <a:solidFill>
                  <a:schemeClr val="accent2"/>
                </a:solidFill>
              </a:rPr>
              <a:t> – A private nuisance is the substantial interference with private rights to use and enjoy land, produced by either intentional and unreasonable conduct, or by unintentional conduct that is either negligent, reckless, or so inherently dangerous that strict liability is applied.</a:t>
            </a:r>
          </a:p>
          <a:p>
            <a:pPr marL="609600" indent="-609600" eaLnBrk="1" hangingPunct="1">
              <a:lnSpc>
                <a:spcPct val="80000"/>
              </a:lnSpc>
            </a:pPr>
            <a:r>
              <a:rPr lang="en-US" altLang="en-US" sz="2400" b="1" i="1" dirty="0" smtClean="0">
                <a:solidFill>
                  <a:schemeClr val="hlink"/>
                </a:solidFill>
              </a:rPr>
              <a:t>Public Nuisance</a:t>
            </a:r>
            <a:r>
              <a:rPr lang="en-US" altLang="en-US" sz="2400" b="1" dirty="0" smtClean="0">
                <a:solidFill>
                  <a:schemeClr val="accent2"/>
                </a:solidFill>
              </a:rPr>
              <a:t> – A Nuisance that affects the rights held in common by many landowners, i.e. the public, rather than the specific rights of an individual, targeted landowner can be classified as a public nuisance. </a:t>
            </a:r>
            <a:endParaRPr lang="en-US" altLang="en-US" sz="2400" dirty="0" smtClean="0">
              <a:solidFill>
                <a:schemeClr val="accent2"/>
              </a:solidFill>
            </a:endParaRP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34852">
                                            <p:txEl>
                                              <p:pRg st="0" end="0"/>
                                            </p:txEl>
                                          </p:spTgt>
                                        </p:tgtEl>
                                        <p:attrNameLst>
                                          <p:attrName>style.visibility</p:attrName>
                                        </p:attrNameLst>
                                      </p:cBhvr>
                                      <p:to>
                                        <p:strVal val="visible"/>
                                      </p:to>
                                    </p:set>
                                    <p:anim calcmode="lin" valueType="num">
                                      <p:cBhvr additive="base">
                                        <p:cTn id="7" dur="500" fill="hold"/>
                                        <p:tgtEl>
                                          <p:spTgt spid="33485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34852">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4852"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6978" name="Rectangle 2"/>
          <p:cNvSpPr>
            <a:spLocks noGrp="1" noChangeArrowheads="1"/>
          </p:cNvSpPr>
          <p:nvPr>
            <p:ph type="body" sz="half" idx="1"/>
          </p:nvPr>
        </p:nvSpPr>
        <p:spPr>
          <a:xfrm>
            <a:off x="381000" y="1066800"/>
            <a:ext cx="8305800" cy="5486400"/>
          </a:xfrm>
          <a:noFill/>
        </p:spPr>
        <p:txBody>
          <a:bodyPr/>
          <a:lstStyle/>
          <a:p>
            <a:pPr marL="609600" indent="-609600" eaLnBrk="1" hangingPunct="1">
              <a:lnSpc>
                <a:spcPct val="80000"/>
              </a:lnSpc>
              <a:buFontTx/>
              <a:buNone/>
            </a:pPr>
            <a:r>
              <a:rPr lang="en-US" altLang="en-US" b="1" dirty="0" smtClean="0">
                <a:solidFill>
                  <a:srgbClr val="CC0000"/>
                </a:solidFill>
              </a:rPr>
              <a:t>Nuisance  </a:t>
            </a:r>
          </a:p>
          <a:p>
            <a:pPr marL="609600" indent="-609600" eaLnBrk="1" hangingPunct="1">
              <a:lnSpc>
                <a:spcPct val="90000"/>
              </a:lnSpc>
            </a:pPr>
            <a:r>
              <a:rPr lang="en-US" altLang="en-US" sz="1800" b="1" dirty="0" smtClean="0">
                <a:solidFill>
                  <a:schemeClr val="accent2"/>
                </a:solidFill>
              </a:rPr>
              <a:t>Unlike </a:t>
            </a:r>
            <a:r>
              <a:rPr lang="en-US" altLang="en-US" sz="1800" b="1" i="1" dirty="0" smtClean="0">
                <a:solidFill>
                  <a:schemeClr val="hlink"/>
                </a:solidFill>
              </a:rPr>
              <a:t>Trespass </a:t>
            </a:r>
            <a:r>
              <a:rPr lang="en-US" altLang="en-US" sz="1800" b="1" dirty="0" smtClean="0">
                <a:solidFill>
                  <a:schemeClr val="accent2"/>
                </a:solidFill>
              </a:rPr>
              <a:t>which involves a physical invasion of a person’s land, i.e. an interference with a person’s exclusive right of possession, </a:t>
            </a:r>
            <a:r>
              <a:rPr lang="en-US" altLang="en-US" sz="1800" b="1" i="1" dirty="0" smtClean="0">
                <a:solidFill>
                  <a:schemeClr val="hlink"/>
                </a:solidFill>
              </a:rPr>
              <a:t>Nuisance </a:t>
            </a:r>
            <a:r>
              <a:rPr lang="en-US" altLang="en-US" sz="1800" b="1" dirty="0" smtClean="0">
                <a:solidFill>
                  <a:schemeClr val="accent2"/>
                </a:solidFill>
              </a:rPr>
              <a:t>involves an interference, usually by instrumentality, with a person’s right to use and enjoy their land.</a:t>
            </a:r>
          </a:p>
          <a:p>
            <a:pPr marL="609600" indent="-609600" eaLnBrk="1" hangingPunct="1">
              <a:lnSpc>
                <a:spcPct val="80000"/>
              </a:lnSpc>
              <a:buFontTx/>
              <a:buNone/>
            </a:pPr>
            <a:r>
              <a:rPr lang="en-US" altLang="en-US" sz="2000" b="1" i="1" dirty="0" smtClean="0">
                <a:solidFill>
                  <a:srgbClr val="FF0000"/>
                </a:solidFill>
              </a:rPr>
              <a:t>Examples:</a:t>
            </a:r>
          </a:p>
          <a:p>
            <a:pPr marL="609600" indent="-609600" eaLnBrk="1" hangingPunct="1">
              <a:lnSpc>
                <a:spcPct val="80000"/>
              </a:lnSpc>
            </a:pPr>
            <a:r>
              <a:rPr lang="en-US" altLang="en-US" sz="1900" b="1" i="1" dirty="0" smtClean="0">
                <a:solidFill>
                  <a:schemeClr val="hlink"/>
                </a:solidFill>
              </a:rPr>
              <a:t>Private Nuisance</a:t>
            </a:r>
            <a:r>
              <a:rPr lang="en-US" altLang="en-US" sz="1900" b="1" dirty="0" smtClean="0">
                <a:solidFill>
                  <a:schemeClr val="accent2"/>
                </a:solidFill>
              </a:rPr>
              <a:t> – An adjoining land owner decides to open a vehicle repair shop next to an organic gardener.  Each day, due to numerous oil changes, oil spills from the repair shop property onto the garden, leaching into the garden’s soil.  The owner of the garden would have an action in private nuisance against the owner of the repair shop. </a:t>
            </a:r>
          </a:p>
          <a:p>
            <a:pPr marL="609600" indent="-609600" eaLnBrk="1" hangingPunct="1">
              <a:lnSpc>
                <a:spcPct val="80000"/>
              </a:lnSpc>
            </a:pPr>
            <a:r>
              <a:rPr lang="en-US" altLang="en-US" sz="1900" b="1" i="1" dirty="0" smtClean="0">
                <a:solidFill>
                  <a:schemeClr val="hlink"/>
                </a:solidFill>
              </a:rPr>
              <a:t>Public Nuisance</a:t>
            </a:r>
            <a:r>
              <a:rPr lang="en-US" altLang="en-US" sz="1900" b="1" dirty="0" smtClean="0">
                <a:solidFill>
                  <a:schemeClr val="accent2"/>
                </a:solidFill>
              </a:rPr>
              <a:t> – A cement plant lawfully discharges chemicals from its smokestacks, which causes cement particles to land all over the homes and yards of an adjacent town.  Because the town’s residents’ health and safety might be seen as being adversely affected, the town could maintain an action in public nuisance against the owner of the cement factory</a:t>
            </a:r>
            <a:r>
              <a:rPr lang="en-US" altLang="en-US" sz="1600" b="1" dirty="0" smtClean="0">
                <a:solidFill>
                  <a:schemeClr val="accent2"/>
                </a:solidFill>
              </a:rPr>
              <a:t>.</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66978">
                                            <p:txEl>
                                              <p:pRg st="0" end="0"/>
                                            </p:txEl>
                                          </p:spTgt>
                                        </p:tgtEl>
                                        <p:attrNameLst>
                                          <p:attrName>style.visibility</p:attrName>
                                        </p:attrNameLst>
                                      </p:cBhvr>
                                      <p:to>
                                        <p:strVal val="visible"/>
                                      </p:to>
                                    </p:set>
                                    <p:anim calcmode="lin" valueType="num">
                                      <p:cBhvr additive="base">
                                        <p:cTn id="7" dur="500" fill="hold"/>
                                        <p:tgtEl>
                                          <p:spTgt spid="76697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66978">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6978"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9026" name="Rectangle 2"/>
          <p:cNvSpPr>
            <a:spLocks noGrp="1" noChangeArrowheads="1"/>
          </p:cNvSpPr>
          <p:nvPr>
            <p:ph type="body" sz="half" idx="1"/>
          </p:nvPr>
        </p:nvSpPr>
        <p:spPr>
          <a:xfrm>
            <a:off x="381000" y="1066800"/>
            <a:ext cx="8382000" cy="5486400"/>
          </a:xfrm>
          <a:noFill/>
        </p:spPr>
        <p:txBody>
          <a:bodyPr/>
          <a:lstStyle/>
          <a:p>
            <a:pPr marL="609600" indent="-609600" eaLnBrk="1" hangingPunct="1">
              <a:buFontTx/>
              <a:buNone/>
            </a:pPr>
            <a:r>
              <a:rPr lang="en-US" altLang="en-US" sz="3600" b="1" dirty="0" smtClean="0">
                <a:solidFill>
                  <a:srgbClr val="CC0000"/>
                </a:solidFill>
              </a:rPr>
              <a:t>Nuisance</a:t>
            </a:r>
            <a:r>
              <a:rPr lang="en-US" altLang="en-US" sz="2800" b="1" dirty="0" smtClean="0">
                <a:solidFill>
                  <a:srgbClr val="FF0000"/>
                </a:solidFill>
              </a:rPr>
              <a:t> </a:t>
            </a:r>
            <a:r>
              <a:rPr lang="en-US" altLang="en-US" sz="2800" b="1" i="1" dirty="0" smtClean="0"/>
              <a:t> </a:t>
            </a:r>
            <a:endParaRPr lang="en-US" altLang="en-US" sz="2800" b="1" dirty="0" smtClean="0">
              <a:solidFill>
                <a:schemeClr val="accent2"/>
              </a:solidFill>
            </a:endParaRPr>
          </a:p>
          <a:p>
            <a:pPr marL="609600" indent="-609600" eaLnBrk="1" hangingPunct="1">
              <a:lnSpc>
                <a:spcPct val="90000"/>
              </a:lnSpc>
            </a:pPr>
            <a:endParaRPr lang="en-US" altLang="en-US" sz="700" b="1" dirty="0" smtClean="0">
              <a:solidFill>
                <a:schemeClr val="accent2"/>
              </a:solidFill>
            </a:endParaRPr>
          </a:p>
          <a:p>
            <a:pPr marL="609600" indent="-609600" eaLnBrk="1" hangingPunct="1"/>
            <a:r>
              <a:rPr lang="en-US" altLang="en-US" sz="2800" b="1" dirty="0" smtClean="0">
                <a:solidFill>
                  <a:schemeClr val="accent2"/>
                </a:solidFill>
              </a:rPr>
              <a:t>Remedies for nuisance include remedies at law and equity or both.  As a result, a party who has suffered a nuisance can bring an action for:</a:t>
            </a:r>
          </a:p>
          <a:p>
            <a:pPr marL="609600" indent="-609600" eaLnBrk="1" hangingPunct="1">
              <a:buFontTx/>
              <a:buNone/>
            </a:pPr>
            <a:r>
              <a:rPr lang="en-US" altLang="en-US" sz="2800" b="1" dirty="0" smtClean="0">
                <a:solidFill>
                  <a:schemeClr val="accent2"/>
                </a:solidFill>
              </a:rPr>
              <a:t>	*</a:t>
            </a:r>
            <a:r>
              <a:rPr lang="en-US" altLang="en-US" sz="2800" b="1" i="1" dirty="0" smtClean="0">
                <a:solidFill>
                  <a:schemeClr val="hlink"/>
                </a:solidFill>
              </a:rPr>
              <a:t>	Money Damages;</a:t>
            </a:r>
          </a:p>
          <a:p>
            <a:pPr marL="609600" indent="-609600" eaLnBrk="1" hangingPunct="1">
              <a:buFontTx/>
              <a:buNone/>
            </a:pPr>
            <a:r>
              <a:rPr lang="en-US" altLang="en-US" sz="2800" b="1" i="1" dirty="0" smtClean="0">
                <a:solidFill>
                  <a:schemeClr val="hlink"/>
                </a:solidFill>
              </a:rPr>
              <a:t>	*	Injunction</a:t>
            </a:r>
            <a:r>
              <a:rPr lang="en-US" altLang="en-US" sz="2800" b="1" dirty="0" smtClean="0">
                <a:solidFill>
                  <a:schemeClr val="accent2"/>
                </a:solidFill>
              </a:rPr>
              <a:t> (to have the person creating the 	nuisance cease creating it); or</a:t>
            </a:r>
          </a:p>
          <a:p>
            <a:pPr marL="609600" indent="-609600" eaLnBrk="1" hangingPunct="1">
              <a:buFontTx/>
              <a:buNone/>
            </a:pPr>
            <a:r>
              <a:rPr lang="en-US" altLang="en-US" sz="2800" b="1" dirty="0" smtClean="0">
                <a:solidFill>
                  <a:schemeClr val="accent2"/>
                </a:solidFill>
              </a:rPr>
              <a:t>	</a:t>
            </a:r>
            <a:r>
              <a:rPr lang="en-US" altLang="en-US" sz="2800" b="1" i="1" dirty="0" smtClean="0">
                <a:solidFill>
                  <a:schemeClr val="hlink"/>
                </a:solidFill>
              </a:rPr>
              <a:t>*	Both</a:t>
            </a:r>
            <a:r>
              <a:rPr lang="en-US" altLang="en-US" sz="2800" b="1" dirty="0" smtClean="0">
                <a:solidFill>
                  <a:schemeClr val="accent2"/>
                </a:solidFill>
              </a:rPr>
              <a:t>  </a:t>
            </a:r>
            <a:endParaRPr lang="en-US" altLang="en-US" sz="2800" dirty="0" smtClean="0">
              <a:solidFill>
                <a:schemeClr val="accent2"/>
              </a:solidFill>
            </a:endParaRP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69026">
                                            <p:txEl>
                                              <p:pRg st="0" end="0"/>
                                            </p:txEl>
                                          </p:spTgt>
                                        </p:tgtEl>
                                        <p:attrNameLst>
                                          <p:attrName>style.visibility</p:attrName>
                                        </p:attrNameLst>
                                      </p:cBhvr>
                                      <p:to>
                                        <p:strVal val="visible"/>
                                      </p:to>
                                    </p:set>
                                    <p:anim calcmode="lin" valueType="num">
                                      <p:cBhvr additive="base">
                                        <p:cTn id="7" dur="500" fill="hold"/>
                                        <p:tgtEl>
                                          <p:spTgt spid="76902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6902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9026"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1074" name="Rectangle 2"/>
          <p:cNvSpPr>
            <a:spLocks noGrp="1" noChangeArrowheads="1"/>
          </p:cNvSpPr>
          <p:nvPr>
            <p:ph type="body" sz="half" idx="1"/>
          </p:nvPr>
        </p:nvSpPr>
        <p:spPr>
          <a:xfrm>
            <a:off x="304800" y="1066800"/>
            <a:ext cx="8458200" cy="5486400"/>
          </a:xfrm>
          <a:noFill/>
        </p:spPr>
        <p:txBody>
          <a:bodyPr/>
          <a:lstStyle/>
          <a:p>
            <a:pPr marL="609600" indent="-609600" eaLnBrk="1" hangingPunct="1">
              <a:lnSpc>
                <a:spcPct val="80000"/>
              </a:lnSpc>
              <a:buFontTx/>
              <a:buNone/>
            </a:pPr>
            <a:r>
              <a:rPr lang="en-US" altLang="en-US" sz="3000" b="1" dirty="0" smtClean="0">
                <a:solidFill>
                  <a:srgbClr val="CC0000"/>
                </a:solidFill>
              </a:rPr>
              <a:t>Trespass</a:t>
            </a:r>
          </a:p>
          <a:p>
            <a:pPr marL="609600" indent="-609600" eaLnBrk="1" hangingPunct="1">
              <a:lnSpc>
                <a:spcPct val="80000"/>
              </a:lnSpc>
              <a:buFontTx/>
              <a:buNone/>
            </a:pPr>
            <a:r>
              <a:rPr lang="en-US" altLang="en-US" sz="2400" b="1" i="1" dirty="0">
                <a:solidFill>
                  <a:schemeClr val="accent1">
                    <a:lumMod val="10000"/>
                  </a:schemeClr>
                </a:solidFill>
              </a:rPr>
              <a:t> </a:t>
            </a:r>
            <a:r>
              <a:rPr lang="en-US" altLang="en-US" sz="2400" b="1" i="1" dirty="0" smtClean="0">
                <a:solidFill>
                  <a:schemeClr val="accent1">
                    <a:lumMod val="10000"/>
                  </a:schemeClr>
                </a:solidFill>
              </a:rPr>
              <a:t>   Generally  </a:t>
            </a:r>
          </a:p>
          <a:p>
            <a:pPr marL="609600" indent="-609600" eaLnBrk="1" hangingPunct="1">
              <a:lnSpc>
                <a:spcPct val="90000"/>
              </a:lnSpc>
            </a:pPr>
            <a:endParaRPr lang="en-US" altLang="en-US" sz="400" b="1" dirty="0" smtClean="0">
              <a:solidFill>
                <a:schemeClr val="accent2"/>
              </a:solidFill>
            </a:endParaRPr>
          </a:p>
          <a:p>
            <a:pPr marL="609600" indent="-609600" eaLnBrk="1" hangingPunct="1">
              <a:lnSpc>
                <a:spcPct val="80000"/>
              </a:lnSpc>
            </a:pPr>
            <a:r>
              <a:rPr lang="en-US" altLang="en-US" sz="2000" b="1" dirty="0" smtClean="0"/>
              <a:t>The law has also long recognized the concept that a property owner is entitled to use one’s property with out interference from others, and that property owners have an inherent right to exclude those who may so wish to so interfere. </a:t>
            </a:r>
          </a:p>
          <a:p>
            <a:pPr marL="609600" indent="-609600" eaLnBrk="1" hangingPunct="1">
              <a:lnSpc>
                <a:spcPct val="80000"/>
              </a:lnSpc>
            </a:pPr>
            <a:endParaRPr lang="en-US" altLang="en-US" sz="2000" b="1" dirty="0"/>
          </a:p>
          <a:p>
            <a:pPr marL="609600" indent="-609600" eaLnBrk="1" hangingPunct="1">
              <a:lnSpc>
                <a:spcPct val="80000"/>
              </a:lnSpc>
            </a:pPr>
            <a:r>
              <a:rPr lang="en-US" altLang="en-US" sz="2000" b="1" dirty="0" smtClean="0"/>
              <a:t>When this type of physical interference occurs, it can legally be classified as </a:t>
            </a:r>
            <a:r>
              <a:rPr lang="en-US" altLang="en-US" sz="2000" b="1" i="1" dirty="0" smtClean="0">
                <a:solidFill>
                  <a:srgbClr val="FF0000"/>
                </a:solidFill>
              </a:rPr>
              <a:t>Trespass</a:t>
            </a:r>
            <a:r>
              <a:rPr lang="en-US" altLang="en-US" sz="2000" b="1" i="1" dirty="0" smtClean="0"/>
              <a:t>.</a:t>
            </a:r>
          </a:p>
          <a:p>
            <a:pPr marL="0" indent="0" eaLnBrk="1" hangingPunct="1">
              <a:lnSpc>
                <a:spcPct val="80000"/>
              </a:lnSpc>
              <a:buNone/>
            </a:pPr>
            <a:endParaRPr lang="en-US" altLang="en-US" sz="2000" b="1" i="1" dirty="0" smtClean="0"/>
          </a:p>
          <a:p>
            <a:pPr marL="609600" indent="-609600" eaLnBrk="1" hangingPunct="1">
              <a:lnSpc>
                <a:spcPct val="80000"/>
              </a:lnSpc>
            </a:pPr>
            <a:r>
              <a:rPr lang="en-US" altLang="en-US" sz="2000" b="1" i="1" dirty="0" smtClean="0">
                <a:solidFill>
                  <a:schemeClr val="hlink"/>
                </a:solidFill>
              </a:rPr>
              <a:t>Trespass Defined</a:t>
            </a:r>
            <a:r>
              <a:rPr lang="en-US" altLang="en-US" sz="2000" b="1" dirty="0" smtClean="0">
                <a:solidFill>
                  <a:schemeClr val="accent2"/>
                </a:solidFill>
              </a:rPr>
              <a:t> – </a:t>
            </a:r>
            <a:r>
              <a:rPr lang="en-US" altLang="en-US" sz="2000" b="1" dirty="0" smtClean="0"/>
              <a:t>At common law, any intentional and unprivileged entry onto land owned or occupied by another constituted a trespass. Although recent developments in the law have focused on carving out special exceptions to liability, the basic liability standards have not changed.</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71074">
                                            <p:txEl>
                                              <p:pRg st="0" end="0"/>
                                            </p:txEl>
                                          </p:spTgt>
                                        </p:tgtEl>
                                        <p:attrNameLst>
                                          <p:attrName>style.visibility</p:attrName>
                                        </p:attrNameLst>
                                      </p:cBhvr>
                                      <p:to>
                                        <p:strVal val="visible"/>
                                      </p:to>
                                    </p:set>
                                    <p:anim calcmode="lin" valueType="num">
                                      <p:cBhvr additive="base">
                                        <p:cTn id="7" dur="500" fill="hold"/>
                                        <p:tgtEl>
                                          <p:spTgt spid="77107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7107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71074">
                                            <p:txEl>
                                              <p:pRg st="1" end="1"/>
                                            </p:txEl>
                                          </p:spTgt>
                                        </p:tgtEl>
                                        <p:attrNameLst>
                                          <p:attrName>style.visibility</p:attrName>
                                        </p:attrNameLst>
                                      </p:cBhvr>
                                      <p:to>
                                        <p:strVal val="visible"/>
                                      </p:to>
                                    </p:set>
                                    <p:anim calcmode="lin" valueType="num">
                                      <p:cBhvr additive="base">
                                        <p:cTn id="13" dur="500" fill="hold"/>
                                        <p:tgtEl>
                                          <p:spTgt spid="77107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7107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1074" grpId="0" build="p" autoUpdateAnimBg="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5361</TotalTime>
  <Words>1394</Words>
  <Application>Microsoft Office PowerPoint</Application>
  <PresentationFormat>On-screen Show (4:3)</PresentationFormat>
  <Paragraphs>202</Paragraphs>
  <Slides>20</Slides>
  <Notes>18</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senateuser</cp:lastModifiedBy>
  <cp:revision>200</cp:revision>
  <dcterms:created xsi:type="dcterms:W3CDTF">2007-08-27T19:04:39Z</dcterms:created>
  <dcterms:modified xsi:type="dcterms:W3CDTF">2016-09-29T16:02:44Z</dcterms:modified>
</cp:coreProperties>
</file>