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509" r:id="rId3"/>
    <p:sldId id="510" r:id="rId4"/>
    <p:sldId id="467" r:id="rId5"/>
    <p:sldId id="471" r:id="rId6"/>
    <p:sldId id="472" r:id="rId7"/>
    <p:sldId id="473" r:id="rId8"/>
    <p:sldId id="490" r:id="rId9"/>
    <p:sldId id="488" r:id="rId10"/>
    <p:sldId id="475" r:id="rId11"/>
    <p:sldId id="489" r:id="rId12"/>
    <p:sldId id="491" r:id="rId13"/>
    <p:sldId id="492" r:id="rId14"/>
    <p:sldId id="493" r:id="rId15"/>
    <p:sldId id="494" r:id="rId16"/>
    <p:sldId id="496" r:id="rId17"/>
    <p:sldId id="495" r:id="rId18"/>
    <p:sldId id="497" r:id="rId19"/>
    <p:sldId id="498" r:id="rId20"/>
    <p:sldId id="500" r:id="rId21"/>
    <p:sldId id="499" r:id="rId22"/>
    <p:sldId id="501" r:id="rId23"/>
    <p:sldId id="469" r:id="rId24"/>
    <p:sldId id="339" r:id="rId25"/>
    <p:sldId id="346" r:id="rId26"/>
    <p:sldId id="361" r:id="rId27"/>
    <p:sldId id="357" r:id="rId28"/>
    <p:sldId id="360" r:id="rId29"/>
    <p:sldId id="358" r:id="rId30"/>
    <p:sldId id="363" r:id="rId31"/>
    <p:sldId id="364" r:id="rId32"/>
    <p:sldId id="369" r:id="rId33"/>
    <p:sldId id="468" r:id="rId34"/>
    <p:sldId id="362" r:id="rId35"/>
    <p:sldId id="375" r:id="rId36"/>
    <p:sldId id="502" r:id="rId37"/>
    <p:sldId id="503" r:id="rId38"/>
    <p:sldId id="504" r:id="rId39"/>
    <p:sldId id="505" r:id="rId40"/>
    <p:sldId id="382" r:id="rId41"/>
    <p:sldId id="383" r:id="rId42"/>
    <p:sldId id="389" r:id="rId43"/>
    <p:sldId id="387" r:id="rId44"/>
    <p:sldId id="381" r:id="rId45"/>
    <p:sldId id="393" r:id="rId46"/>
    <p:sldId id="395" r:id="rId47"/>
    <p:sldId id="511" r:id="rId48"/>
    <p:sldId id="409"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00"/>
    <a:srgbClr val="0033CC"/>
    <a:srgbClr val="CC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6" autoAdjust="0"/>
    <p:restoredTop sz="94664" autoAdjust="0"/>
  </p:normalViewPr>
  <p:slideViewPr>
    <p:cSldViewPr>
      <p:cViewPr varScale="1">
        <p:scale>
          <a:sx n="103" d="100"/>
          <a:sy n="103" d="100"/>
        </p:scale>
        <p:origin x="-1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4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8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4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4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4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FD8465-568A-43F8-BE98-78DCDDCDA14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C295D08-CC99-443F-95E2-4209197A6F06}" type="slidenum">
              <a:rPr lang="en-US" smtClean="0"/>
              <a:pPr/>
              <a:t>1</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35E6358-FF35-4452-979F-61EED4CECE8D}" type="slidenum">
              <a:rPr lang="en-US" smtClean="0"/>
              <a:pPr/>
              <a:t>12</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166DD96-56B7-437E-B65B-756C8AF64175}" type="slidenum">
              <a:rPr lang="en-US" smtClean="0"/>
              <a:pPr/>
              <a:t>13</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CE9FAB6-E3FC-4E62-BE0C-1B36B624B47D}" type="slidenum">
              <a:rPr lang="en-US" smtClean="0"/>
              <a:pPr/>
              <a:t>14</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4A015E2-63FE-45F7-8452-EB7C8F42F15B}" type="slidenum">
              <a:rPr lang="en-US" smtClean="0"/>
              <a:pPr/>
              <a:t>15</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6208E8E-4483-429C-BC33-F26592C9FD69}" type="slidenum">
              <a:rPr lang="en-US" smtClean="0"/>
              <a:pPr/>
              <a:t>16</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32B16FE-45AB-4A8E-AEE3-7D12B5EDDF8A}" type="slidenum">
              <a:rPr lang="en-US" smtClean="0"/>
              <a:pPr/>
              <a:t>17</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55266F3-6499-45B3-BAB5-18487181B6E4}" type="slidenum">
              <a:rPr lang="en-US" smtClean="0"/>
              <a:pPr/>
              <a:t>18</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12B52FE-0BAB-4C0F-A02E-7C26E7B3DFED}" type="slidenum">
              <a:rPr lang="en-US" smtClean="0"/>
              <a:pPr/>
              <a:t>19</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311C7FA-5FDC-4EA3-8149-2D5E2CA930F5}" type="slidenum">
              <a:rPr lang="en-US" smtClean="0"/>
              <a:pPr/>
              <a:t>20</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D0A622D5-4F5E-4A49-BA99-4A4255F55F3D}" type="slidenum">
              <a:rPr lang="en-US" smtClean="0"/>
              <a:pPr/>
              <a:t>21</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532DD09-731B-4251-814D-A14A39097E74}" type="slidenum">
              <a:rPr lang="en-US" smtClean="0"/>
              <a:pPr/>
              <a:t>4</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1BECDC6-0421-41E6-B5FF-F31CE443DA99}" type="slidenum">
              <a:rPr lang="en-US" smtClean="0"/>
              <a:pPr/>
              <a:t>22</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AF5EBBB-9632-4DBF-9235-B6BF5CF0F93F}" type="slidenum">
              <a:rPr lang="en-US" smtClean="0"/>
              <a:pPr/>
              <a:t>23</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92F8EAB3-2849-48AC-9D59-8F389EEDB0D5}" type="slidenum">
              <a:rPr lang="en-US" smtClean="0"/>
              <a:pPr/>
              <a:t>24</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EFE144C-4E69-4426-BB88-0C9F3C65C743}" type="slidenum">
              <a:rPr lang="en-US" smtClean="0"/>
              <a:pPr/>
              <a:t>25</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057E3684-CE62-4969-A516-5E4AF309DB65}" type="slidenum">
              <a:rPr lang="en-US" smtClean="0"/>
              <a:pPr/>
              <a:t>26</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72E77F6-8A51-4AD5-A014-CD8A5B3A7764}" type="slidenum">
              <a:rPr lang="en-US" smtClean="0"/>
              <a:pPr/>
              <a:t>27</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E1289507-0378-467F-B5AC-AB01537BBE93}" type="slidenum">
              <a:rPr lang="en-US" smtClean="0"/>
              <a:pPr/>
              <a:t>28</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A845281C-85BF-4F64-AB2D-63DD665CD95A}" type="slidenum">
              <a:rPr lang="en-US" smtClean="0"/>
              <a:pPr/>
              <a:t>29</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3B61FEF0-A136-495D-9351-FC2C8813A1F3}" type="slidenum">
              <a:rPr lang="en-US" smtClean="0"/>
              <a:pPr/>
              <a:t>30</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750213CE-5E37-4C3E-B1A1-6798A0F60C40}" type="slidenum">
              <a:rPr lang="en-US" smtClean="0"/>
              <a:pPr/>
              <a:t>31</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F083E98-4B3C-4C34-A237-59617F0BE8C3}" type="slidenum">
              <a:rPr lang="en-US" smtClean="0"/>
              <a:pPr/>
              <a:t>5</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42B2FA8-CE12-42DA-8EB2-673FB2F22287}" type="slidenum">
              <a:rPr lang="en-US" smtClean="0"/>
              <a:pPr/>
              <a:t>32</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06EA5C7-7C3C-46AA-B658-6CFDB532AF40}" type="slidenum">
              <a:rPr lang="en-US" smtClean="0"/>
              <a:pPr/>
              <a:t>33</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4177A983-A3A4-4B63-B875-5CBE16206BA4}" type="slidenum">
              <a:rPr lang="en-US" smtClean="0"/>
              <a:pPr/>
              <a:t>34</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ED7B8DEE-EE80-4ED5-91BB-1AA95A9245D3}" type="slidenum">
              <a:rPr lang="en-US" smtClean="0"/>
              <a:pPr/>
              <a:t>35</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EFB7D717-0886-4A0F-8E23-6649C4D5CF66}" type="slidenum">
              <a:rPr lang="en-US" smtClean="0"/>
              <a:pPr/>
              <a:t>36</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8154B3B6-33CA-4BFC-B4D9-8FA44BB8B23C}" type="slidenum">
              <a:rPr lang="en-US" smtClean="0"/>
              <a:pPr/>
              <a:t>37</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A4CBDAD6-939F-4CD9-B5A7-C8F821B9BF49}" type="slidenum">
              <a:rPr lang="en-US" smtClean="0"/>
              <a:pPr/>
              <a:t>38</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2DB7ABB4-35B4-4A67-B2B6-33CDA66A8E85}" type="slidenum">
              <a:rPr lang="en-US" smtClean="0"/>
              <a:pPr/>
              <a:t>39</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F0999044-668C-4E08-AFC2-B3E03F292BF2}" type="slidenum">
              <a:rPr lang="en-US" smtClean="0"/>
              <a:pPr/>
              <a:t>40</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D7DA55F7-125A-4665-8B4E-A80ADF39F359}" type="slidenum">
              <a:rPr lang="en-US" smtClean="0"/>
              <a:pPr/>
              <a:t>41</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F0EC07E-6E3C-4B0D-89E4-68AA42E58D53}" type="slidenum">
              <a:rPr lang="en-US" smtClean="0"/>
              <a:pPr/>
              <a:t>6</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6087B654-6D99-4F57-88F5-9E1D7A5438FF}" type="slidenum">
              <a:rPr lang="en-US" smtClean="0"/>
              <a:pPr/>
              <a:t>42</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E28B274A-A954-4EDD-B02D-6892900C4D05}" type="slidenum">
              <a:rPr lang="en-US" smtClean="0"/>
              <a:pPr/>
              <a:t>43</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AE413CE2-BB30-4E13-9BFE-B69E40924639}" type="slidenum">
              <a:rPr lang="en-US" smtClean="0"/>
              <a:pPr/>
              <a:t>44</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90041181-ABCB-4245-9F81-1C575F09FC82}" type="slidenum">
              <a:rPr lang="en-US" smtClean="0"/>
              <a:pPr/>
              <a:t>45</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DB4AFBF2-FB27-4936-9466-26D6EB8EC135}" type="slidenum">
              <a:rPr lang="en-US" smtClean="0"/>
              <a:pPr/>
              <a:t>46</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7E3B01BF-E777-48A0-843B-D8A0DF846877}" type="slidenum">
              <a:rPr lang="en-US" smtClean="0"/>
              <a:pPr/>
              <a:t>47</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06F40856-7FB9-4941-9B10-AE76AA4FF0F0}" type="slidenum">
              <a:rPr lang="en-US" smtClean="0"/>
              <a:pPr/>
              <a:t>48</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4C387BA-AD1B-438C-BFA7-624F95726083}" type="slidenum">
              <a:rPr lang="en-US" smtClean="0"/>
              <a:pPr/>
              <a:t>7</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A50E84F-13D8-414A-8B75-DC5283049106}" type="slidenum">
              <a:rPr lang="en-US" smtClean="0"/>
              <a:pPr/>
              <a:t>8</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C1B4FB0-12AE-49AF-BA30-766D160E65C6}" type="slidenum">
              <a:rPr lang="en-US" smtClean="0"/>
              <a:pPr/>
              <a:t>9</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0982336-2CC5-4A36-9F0C-572715E027C5}" type="slidenum">
              <a:rPr lang="en-US" smtClean="0"/>
              <a:pPr/>
              <a:t>10</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1FD711C-97EA-488E-BE10-6A957BB4BB1E}" type="slidenum">
              <a:rPr lang="en-US" smtClean="0"/>
              <a:pPr/>
              <a:t>11</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DC5AB-1F03-49CC-BA82-34C3EC9264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BC08A7-0CCD-4C02-8CF3-54DC2D01FE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CE995-9E51-4B70-B0C2-B3CBDC3CC55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D7125C-E2FF-4DB8-A123-D8253C3A7B7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9F6453-5B74-4336-8F35-3CE8158096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2BC6C9-1076-441A-AA62-BBAA13162CB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B51C83-9A85-46FB-8D1B-B5E8AFFF53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5923E5-E821-4ACF-8B10-5CFEEA8B5E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01E77A-DE88-4B67-8BDA-8085E08AD1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981CC3-444E-40CB-BF4D-970056767E7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AC1760-2E28-41EF-BBB3-2B213932DA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4E70-BC6A-43E2-9515-3A50934FC2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1046EE-A2CE-42AC-8CB9-0193968D5CE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62F5126-A6FE-4D51-994D-56FA6D30AB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609600" y="4876800"/>
            <a:ext cx="8077200" cy="1752600"/>
          </a:xfrm>
          <a:solidFill>
            <a:schemeClr val="tx1"/>
          </a:solidFill>
        </p:spPr>
        <p:txBody>
          <a:bodyPr/>
          <a:lstStyle/>
          <a:p>
            <a:pPr eaLnBrk="1" hangingPunct="1"/>
            <a:r>
              <a:rPr lang="en-US" sz="4000" b="1" dirty="0" smtClean="0">
                <a:solidFill>
                  <a:srgbClr val="FFFF00"/>
                </a:solidFill>
              </a:rPr>
              <a:t>Slide Set Seventeen:</a:t>
            </a:r>
          </a:p>
          <a:p>
            <a:pPr eaLnBrk="1" hangingPunct="1"/>
            <a:r>
              <a:rPr lang="en-US" b="1" dirty="0" smtClean="0">
                <a:solidFill>
                  <a:srgbClr val="FFFF00"/>
                </a:solidFill>
              </a:rPr>
              <a:t>Real Property: </a:t>
            </a:r>
            <a:r>
              <a:rPr lang="en-US" sz="2700" b="1" dirty="0" smtClean="0">
                <a:solidFill>
                  <a:srgbClr val="FFFF00"/>
                </a:solidFill>
              </a:rPr>
              <a:t>Fixtures, Adverse Possession and Non Possessory Interests</a:t>
            </a:r>
            <a:endParaRPr lang="en-US" sz="2800" b="1" dirty="0" smtClean="0">
              <a:solidFill>
                <a:srgbClr val="FFFF00"/>
              </a:solidFill>
            </a:endParaRPr>
          </a:p>
        </p:txBody>
      </p:sp>
      <p:pic>
        <p:nvPicPr>
          <p:cNvPr id="1028" name="Picture 7" descr="myIMG_12"/>
          <p:cNvPicPr>
            <a:picLocks noChangeAspect="1" noChangeArrowheads="1" noCrop="1"/>
          </p:cNvPicPr>
          <p:nvPr/>
        </p:nvPicPr>
        <p:blipFill>
          <a:blip r:embed="rId3" cstate="print"/>
          <a:srcRect/>
          <a:stretch>
            <a:fillRect/>
          </a:stretch>
        </p:blipFill>
        <p:spPr bwMode="auto">
          <a:xfrm>
            <a:off x="3048000" y="2133600"/>
            <a:ext cx="2705100" cy="2705100"/>
          </a:xfrm>
          <a:prstGeom prst="rect">
            <a:avLst/>
          </a:prstGeom>
          <a:noFill/>
          <a:ln w="9525">
            <a:noFill/>
            <a:miter lim="800000"/>
            <a:headEnd/>
            <a:tailEnd/>
          </a:ln>
        </p:spPr>
      </p:pic>
      <p:pic>
        <p:nvPicPr>
          <p:cNvPr id="5" name="Picture 1"/>
          <p:cNvPicPr>
            <a:picLocks noChangeAspect="1"/>
          </p:cNvPicPr>
          <p:nvPr/>
        </p:nvPicPr>
        <p:blipFill>
          <a:blip r:embed="rId4" cstate="print"/>
          <a:srcRect/>
          <a:stretch>
            <a:fillRect/>
          </a:stretch>
        </p:blipFill>
        <p:spPr bwMode="auto">
          <a:xfrm>
            <a:off x="1752600" y="228600"/>
            <a:ext cx="5700713"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8DDC5AB-1F03-49CC-BA82-34C3EC92644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ctrTitle"/>
          </p:nvPr>
        </p:nvSpPr>
        <p:spPr>
          <a:xfrm>
            <a:off x="609600" y="1371600"/>
            <a:ext cx="7772400" cy="990600"/>
          </a:xfrm>
        </p:spPr>
        <p:txBody>
          <a:bodyPr/>
          <a:lstStyle/>
          <a:p>
            <a:pPr eaLnBrk="1" hangingPunct="1"/>
            <a:r>
              <a:rPr lang="en-US" sz="5400" b="1" smtClean="0">
                <a:solidFill>
                  <a:srgbClr val="C00000"/>
                </a:solidFill>
              </a:rPr>
              <a:t>Adverse Possession</a:t>
            </a:r>
          </a:p>
        </p:txBody>
      </p:sp>
      <p:pic>
        <p:nvPicPr>
          <p:cNvPr id="10244" name="Picture 6" descr="CocoTreyTug"/>
          <p:cNvPicPr>
            <a:picLocks noChangeAspect="1" noChangeArrowheads="1"/>
          </p:cNvPicPr>
          <p:nvPr/>
        </p:nvPicPr>
        <p:blipFill>
          <a:blip r:embed="rId3" cstate="print"/>
          <a:srcRect/>
          <a:stretch>
            <a:fillRect/>
          </a:stretch>
        </p:blipFill>
        <p:spPr bwMode="auto">
          <a:xfrm>
            <a:off x="2057400" y="2590800"/>
            <a:ext cx="4876800" cy="33480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8DDC5AB-1F03-49CC-BA82-34C3EC926448}"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28600" y="1371600"/>
            <a:ext cx="8686800" cy="51816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Adverse Possession</a:t>
            </a:r>
          </a:p>
          <a:p>
            <a:pPr marL="342900" indent="-342900">
              <a:lnSpc>
                <a:spcPct val="80000"/>
              </a:lnSpc>
              <a:spcBef>
                <a:spcPct val="20000"/>
              </a:spcBef>
            </a:pPr>
            <a:r>
              <a:rPr lang="en-US" sz="800">
                <a:solidFill>
                  <a:srgbClr val="002060"/>
                </a:solidFill>
              </a:rPr>
              <a:t>	</a:t>
            </a:r>
            <a:r>
              <a:rPr lang="en-US" sz="2800" b="1">
                <a:solidFill>
                  <a:srgbClr val="002060"/>
                </a:solidFill>
              </a:rPr>
              <a:t>Generally:</a:t>
            </a:r>
          </a:p>
          <a:p>
            <a:pPr marL="342900" indent="-342900">
              <a:lnSpc>
                <a:spcPct val="80000"/>
              </a:lnSpc>
              <a:spcBef>
                <a:spcPct val="20000"/>
              </a:spcBef>
            </a:pPr>
            <a:endParaRPr lang="en-US" sz="600" b="1" i="1">
              <a:solidFill>
                <a:schemeClr val="accent2"/>
              </a:solidFill>
            </a:endParaRPr>
          </a:p>
          <a:p>
            <a:pPr marL="342900" indent="-342900">
              <a:lnSpc>
                <a:spcPct val="80000"/>
              </a:lnSpc>
              <a:spcBef>
                <a:spcPct val="20000"/>
              </a:spcBef>
            </a:pPr>
            <a:r>
              <a:rPr lang="en-US" sz="2000" b="1">
                <a:solidFill>
                  <a:srgbClr val="003300"/>
                </a:solidFill>
              </a:rPr>
              <a:t>STATUTE OF LIMITATIONS:</a:t>
            </a:r>
          </a:p>
          <a:p>
            <a:pPr marL="342900" indent="-342900">
              <a:lnSpc>
                <a:spcPct val="80000"/>
              </a:lnSpc>
              <a:spcBef>
                <a:spcPct val="20000"/>
              </a:spcBef>
            </a:pPr>
            <a:endParaRPr lang="en-US" sz="600" b="1">
              <a:solidFill>
                <a:srgbClr val="003300"/>
              </a:solidFill>
            </a:endParaRPr>
          </a:p>
          <a:p>
            <a:pPr marL="342900" indent="-342900">
              <a:lnSpc>
                <a:spcPct val="80000"/>
              </a:lnSpc>
              <a:spcBef>
                <a:spcPct val="20000"/>
              </a:spcBef>
              <a:buFontTx/>
              <a:buChar char="•"/>
            </a:pPr>
            <a:r>
              <a:rPr lang="en-US" sz="2000" b="1"/>
              <a:t>At the core of Adverse Possession is a statute of limitations</a:t>
            </a:r>
          </a:p>
          <a:p>
            <a:pPr marL="342900" indent="-342900">
              <a:lnSpc>
                <a:spcPct val="80000"/>
              </a:lnSpc>
              <a:spcBef>
                <a:spcPct val="20000"/>
              </a:spcBef>
            </a:pPr>
            <a:r>
              <a:rPr lang="en-US" sz="600" b="1"/>
              <a:t> </a:t>
            </a:r>
          </a:p>
          <a:p>
            <a:pPr marL="342900" indent="-342900">
              <a:lnSpc>
                <a:spcPct val="80000"/>
              </a:lnSpc>
              <a:spcBef>
                <a:spcPct val="20000"/>
              </a:spcBef>
              <a:buFontTx/>
              <a:buChar char="•"/>
            </a:pPr>
            <a:r>
              <a:rPr lang="en-US" sz="2000" b="1"/>
              <a:t>Statutes of Limitation bar law suits (the bringing of legal actions) after some period of time after the cause of action accrues. </a:t>
            </a:r>
          </a:p>
          <a:p>
            <a:pPr marL="342900" indent="-342900">
              <a:lnSpc>
                <a:spcPct val="80000"/>
              </a:lnSpc>
              <a:spcBef>
                <a:spcPct val="20000"/>
              </a:spcBef>
              <a:buFontTx/>
              <a:buChar char="•"/>
            </a:pPr>
            <a:endParaRPr lang="en-US" sz="600" b="1"/>
          </a:p>
          <a:p>
            <a:pPr marL="342900" indent="-342900">
              <a:lnSpc>
                <a:spcPct val="80000"/>
              </a:lnSpc>
              <a:spcBef>
                <a:spcPct val="20000"/>
              </a:spcBef>
              <a:buFontTx/>
              <a:buChar char="•"/>
            </a:pPr>
            <a:r>
              <a:rPr lang="en-US" sz="2000" b="1"/>
              <a:t>Why a have Statutes of Limitations?</a:t>
            </a:r>
            <a:br>
              <a:rPr lang="en-US" sz="2000" b="1"/>
            </a:br>
            <a:r>
              <a:rPr lang="en-US" sz="2000" b="1" i="1">
                <a:solidFill>
                  <a:srgbClr val="002060"/>
                </a:solidFill>
              </a:rPr>
              <a:t>	- Stale claims</a:t>
            </a:r>
            <a:br>
              <a:rPr lang="en-US" sz="2000" b="1" i="1">
                <a:solidFill>
                  <a:srgbClr val="002060"/>
                </a:solidFill>
              </a:rPr>
            </a:br>
            <a:r>
              <a:rPr lang="en-US" sz="2000" b="1" i="1">
                <a:solidFill>
                  <a:srgbClr val="002060"/>
                </a:solidFill>
              </a:rPr>
              <a:t>	- Memory of witnesses</a:t>
            </a:r>
            <a:br>
              <a:rPr lang="en-US" sz="2000" b="1" i="1">
                <a:solidFill>
                  <a:srgbClr val="002060"/>
                </a:solidFill>
              </a:rPr>
            </a:br>
            <a:r>
              <a:rPr lang="en-US" sz="2000" b="1" i="1">
                <a:solidFill>
                  <a:srgbClr val="002060"/>
                </a:solidFill>
              </a:rPr>
              <a:t>	- Plaintiff lacks seriousness</a:t>
            </a:r>
            <a:br>
              <a:rPr lang="en-US" sz="2000" b="1" i="1">
                <a:solidFill>
                  <a:srgbClr val="002060"/>
                </a:solidFill>
              </a:rPr>
            </a:br>
            <a:r>
              <a:rPr lang="en-US" sz="2000" b="1" i="1">
                <a:solidFill>
                  <a:srgbClr val="002060"/>
                </a:solidFill>
              </a:rPr>
              <a:t>	- Judicial administration </a:t>
            </a:r>
          </a:p>
          <a:p>
            <a:pPr marL="342900" indent="-342900">
              <a:lnSpc>
                <a:spcPct val="80000"/>
              </a:lnSpc>
              <a:spcBef>
                <a:spcPct val="20000"/>
              </a:spcBef>
              <a:buFontTx/>
              <a:buChar char="•"/>
            </a:pPr>
            <a:endParaRPr lang="en-US" sz="600" b="1"/>
          </a:p>
          <a:p>
            <a:pPr marL="342900" indent="-342900">
              <a:lnSpc>
                <a:spcPct val="80000"/>
              </a:lnSpc>
              <a:spcBef>
                <a:spcPct val="20000"/>
              </a:spcBef>
              <a:buFontTx/>
              <a:buChar char="•"/>
            </a:pPr>
            <a:r>
              <a:rPr lang="en-US" sz="2000" b="1"/>
              <a:t>Under New York State Law (Section 212 (a) of the CPLR)               the statute of limitations                                                                                    for an action to recover real property is 10 years                                     (this is the time period for adverse possession).</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371600"/>
            <a:ext cx="8686800" cy="5181600"/>
          </a:xfrm>
          <a:prstGeom prst="rect">
            <a:avLst/>
          </a:prstGeom>
          <a:noFill/>
          <a:ln w="9525">
            <a:noFill/>
            <a:miter lim="800000"/>
            <a:headEnd/>
            <a:tailEnd/>
          </a:ln>
          <a:effectLst/>
        </p:spPr>
        <p:txBody>
          <a:bodyPr/>
          <a:lstStyle/>
          <a:p>
            <a:pPr marL="342900" indent="-342900">
              <a:lnSpc>
                <a:spcPct val="90000"/>
              </a:lnSpc>
              <a:spcBef>
                <a:spcPts val="0"/>
              </a:spcBef>
              <a:defRPr/>
            </a:pPr>
            <a:r>
              <a:rPr lang="en-US" sz="3600" b="1" dirty="0">
                <a:solidFill>
                  <a:srgbClr val="C00000"/>
                </a:solidFill>
              </a:rPr>
              <a:t>Adverse Possession</a:t>
            </a:r>
          </a:p>
          <a:p>
            <a:pPr marL="342900" indent="-342900">
              <a:lnSpc>
                <a:spcPct val="90000"/>
              </a:lnSpc>
              <a:spcBef>
                <a:spcPts val="0"/>
              </a:spcBef>
              <a:defRPr/>
            </a:pPr>
            <a:r>
              <a:rPr lang="en-US" sz="800" dirty="0">
                <a:solidFill>
                  <a:srgbClr val="002060"/>
                </a:solidFill>
              </a:rPr>
              <a:t>	</a:t>
            </a:r>
            <a:r>
              <a:rPr lang="en-US" sz="2800" b="1" dirty="0">
                <a:solidFill>
                  <a:srgbClr val="002060"/>
                </a:solidFill>
              </a:rPr>
              <a:t>Generally:</a:t>
            </a:r>
          </a:p>
          <a:p>
            <a:pPr marL="342900" indent="-342900">
              <a:lnSpc>
                <a:spcPct val="90000"/>
              </a:lnSpc>
              <a:spcBef>
                <a:spcPts val="0"/>
              </a:spcBef>
              <a:defRPr/>
            </a:pPr>
            <a:r>
              <a:rPr lang="en-US" sz="800" dirty="0">
                <a:solidFill>
                  <a:srgbClr val="003300"/>
                </a:solidFill>
              </a:rPr>
              <a:t>		</a:t>
            </a:r>
          </a:p>
          <a:p>
            <a:pPr marL="342900" indent="-342900">
              <a:lnSpc>
                <a:spcPct val="90000"/>
              </a:lnSpc>
              <a:spcBef>
                <a:spcPts val="0"/>
              </a:spcBef>
              <a:defRPr/>
            </a:pPr>
            <a:r>
              <a:rPr lang="en-US" sz="800" b="1" dirty="0">
                <a:solidFill>
                  <a:srgbClr val="003300"/>
                </a:solidFill>
              </a:rPr>
              <a:t>	</a:t>
            </a:r>
            <a:r>
              <a:rPr lang="en-US" sz="2400" b="1" i="1" dirty="0">
                <a:solidFill>
                  <a:srgbClr val="003300"/>
                </a:solidFill>
              </a:rPr>
              <a:t>Basic Issues:</a:t>
            </a:r>
          </a:p>
          <a:p>
            <a:pPr marL="342900" indent="-342900">
              <a:lnSpc>
                <a:spcPct val="90000"/>
              </a:lnSpc>
              <a:spcBef>
                <a:spcPts val="0"/>
              </a:spcBef>
              <a:defRPr/>
            </a:pPr>
            <a:endParaRPr lang="en-US" sz="600" b="1" i="1" dirty="0">
              <a:solidFill>
                <a:schemeClr val="accent2"/>
              </a:solidFill>
            </a:endParaRPr>
          </a:p>
          <a:p>
            <a:pPr marL="342900" indent="-342900">
              <a:lnSpc>
                <a:spcPct val="90000"/>
              </a:lnSpc>
              <a:spcBef>
                <a:spcPts val="0"/>
              </a:spcBef>
              <a:buFontTx/>
              <a:buChar char="•"/>
              <a:defRPr/>
            </a:pPr>
            <a:r>
              <a:rPr lang="en-US" b="1" dirty="0"/>
              <a:t>In context of actions to recover possession of real property </a:t>
            </a:r>
          </a:p>
          <a:p>
            <a:pPr marL="342900" indent="-342900">
              <a:lnSpc>
                <a:spcPct val="90000"/>
              </a:lnSpc>
              <a:spcBef>
                <a:spcPts val="0"/>
              </a:spcBef>
              <a:defRPr/>
            </a:pPr>
            <a:r>
              <a:rPr lang="en-US" b="1" dirty="0"/>
              <a:t>	the cause of action accrues at the time wrongdoer enters and takes</a:t>
            </a:r>
          </a:p>
          <a:p>
            <a:pPr marL="342900" indent="-342900">
              <a:lnSpc>
                <a:spcPct val="90000"/>
              </a:lnSpc>
              <a:spcBef>
                <a:spcPts val="0"/>
              </a:spcBef>
              <a:defRPr/>
            </a:pPr>
            <a:r>
              <a:rPr lang="en-US" b="1" dirty="0"/>
              <a:t>	possession of the property. </a:t>
            </a:r>
          </a:p>
          <a:p>
            <a:pPr marL="342900" indent="-342900">
              <a:lnSpc>
                <a:spcPct val="90000"/>
              </a:lnSpc>
              <a:spcBef>
                <a:spcPts val="0"/>
              </a:spcBef>
              <a:buFontTx/>
              <a:buChar char="•"/>
              <a:defRPr/>
            </a:pPr>
            <a:endParaRPr lang="en-US" sz="600" b="1" dirty="0"/>
          </a:p>
          <a:p>
            <a:pPr marL="342900" indent="-342900">
              <a:lnSpc>
                <a:spcPct val="90000"/>
              </a:lnSpc>
              <a:spcBef>
                <a:spcPts val="0"/>
              </a:spcBef>
              <a:buFontTx/>
              <a:buChar char="•"/>
              <a:defRPr/>
            </a:pPr>
            <a:r>
              <a:rPr lang="en-US" b="1" dirty="0"/>
              <a:t>A cause of action for wrongful possession                                            </a:t>
            </a:r>
          </a:p>
          <a:p>
            <a:pPr marL="342900" indent="-342900">
              <a:lnSpc>
                <a:spcPct val="90000"/>
              </a:lnSpc>
              <a:spcBef>
                <a:spcPts val="0"/>
              </a:spcBef>
              <a:defRPr/>
            </a:pPr>
            <a:r>
              <a:rPr lang="en-US" b="1" dirty="0"/>
              <a:t>	differs from cause of action for trespass. </a:t>
            </a:r>
          </a:p>
          <a:p>
            <a:pPr marL="342900" indent="-342900">
              <a:lnSpc>
                <a:spcPct val="90000"/>
              </a:lnSpc>
              <a:spcBef>
                <a:spcPts val="0"/>
              </a:spcBef>
              <a:buFontTx/>
              <a:buChar char="•"/>
              <a:defRPr/>
            </a:pPr>
            <a:endParaRPr lang="en-US" sz="600" b="1" dirty="0"/>
          </a:p>
          <a:p>
            <a:pPr marL="342900" indent="-342900">
              <a:lnSpc>
                <a:spcPct val="90000"/>
              </a:lnSpc>
              <a:spcBef>
                <a:spcPts val="0"/>
              </a:spcBef>
              <a:buFontTx/>
              <a:buChar char="•"/>
              <a:defRPr/>
            </a:pPr>
            <a:r>
              <a:rPr lang="en-US" b="1" dirty="0"/>
              <a:t>In trespass, there is a wrongful entry, not wrongful possession.</a:t>
            </a:r>
          </a:p>
          <a:p>
            <a:pPr marL="342900" indent="-342900">
              <a:lnSpc>
                <a:spcPct val="90000"/>
              </a:lnSpc>
              <a:spcBef>
                <a:spcPts val="0"/>
              </a:spcBef>
              <a:buFontTx/>
              <a:buChar char="•"/>
              <a:defRPr/>
            </a:pPr>
            <a:endParaRPr lang="en-US" sz="600" b="1" dirty="0">
              <a:solidFill>
                <a:schemeClr val="accent2"/>
              </a:solidFill>
            </a:endParaRPr>
          </a:p>
          <a:p>
            <a:pPr marL="342900" indent="-342900">
              <a:lnSpc>
                <a:spcPct val="90000"/>
              </a:lnSpc>
              <a:spcBef>
                <a:spcPts val="0"/>
              </a:spcBef>
              <a:buFontTx/>
              <a:buChar char="•"/>
              <a:defRPr/>
            </a:pPr>
            <a:endParaRPr lang="en-US" sz="600" b="1" dirty="0">
              <a:solidFill>
                <a:schemeClr val="accent2"/>
              </a:solidFill>
            </a:endParaRPr>
          </a:p>
          <a:p>
            <a:pPr marL="342900" indent="-342900">
              <a:lnSpc>
                <a:spcPct val="90000"/>
              </a:lnSpc>
              <a:spcBef>
                <a:spcPts val="0"/>
              </a:spcBef>
              <a:defRPr/>
            </a:pPr>
            <a:r>
              <a:rPr lang="en-US" sz="2800" dirty="0">
                <a:solidFill>
                  <a:schemeClr val="accent1">
                    <a:lumMod val="25000"/>
                  </a:schemeClr>
                </a:solidFill>
              </a:rPr>
              <a:t>	</a:t>
            </a:r>
            <a:r>
              <a:rPr lang="en-US" sz="2400" b="1" i="1" dirty="0">
                <a:solidFill>
                  <a:srgbClr val="003300"/>
                </a:solidFill>
              </a:rPr>
              <a:t>Underlying Policies: Why the Law Recognizes It</a:t>
            </a:r>
            <a:endParaRPr lang="en-US" sz="2400" b="1" dirty="0">
              <a:solidFill>
                <a:srgbClr val="003300"/>
              </a:solidFill>
            </a:endParaRPr>
          </a:p>
          <a:p>
            <a:pPr marL="342900" indent="-342900">
              <a:lnSpc>
                <a:spcPct val="90000"/>
              </a:lnSpc>
              <a:spcBef>
                <a:spcPts val="0"/>
              </a:spcBef>
              <a:defRPr/>
            </a:pPr>
            <a:endParaRPr lang="en-US" sz="600" b="1" i="1" dirty="0">
              <a:solidFill>
                <a:schemeClr val="accent1">
                  <a:lumMod val="25000"/>
                </a:schemeClr>
              </a:solidFill>
            </a:endParaRPr>
          </a:p>
          <a:p>
            <a:pPr marL="342900" indent="-342900">
              <a:lnSpc>
                <a:spcPct val="90000"/>
              </a:lnSpc>
              <a:spcBef>
                <a:spcPts val="0"/>
              </a:spcBef>
              <a:buFont typeface="Arial" pitchFamily="34" charset="0"/>
              <a:buChar char="•"/>
              <a:defRPr/>
            </a:pPr>
            <a:r>
              <a:rPr lang="en-US" b="1" dirty="0"/>
              <a:t>To reward productivity with the land</a:t>
            </a:r>
          </a:p>
          <a:p>
            <a:pPr marL="342900" indent="-342900">
              <a:lnSpc>
                <a:spcPct val="90000"/>
              </a:lnSpc>
              <a:spcBef>
                <a:spcPts val="0"/>
              </a:spcBef>
              <a:buFont typeface="Arial" pitchFamily="34" charset="0"/>
              <a:buChar char="•"/>
              <a:defRPr/>
            </a:pPr>
            <a:endParaRPr lang="en-US" sz="600" b="1" dirty="0"/>
          </a:p>
          <a:p>
            <a:pPr marL="342900" indent="-342900">
              <a:lnSpc>
                <a:spcPct val="90000"/>
              </a:lnSpc>
              <a:spcBef>
                <a:spcPts val="0"/>
              </a:spcBef>
              <a:buFont typeface="Arial" pitchFamily="34" charset="0"/>
              <a:buChar char="•"/>
              <a:defRPr/>
            </a:pPr>
            <a:r>
              <a:rPr lang="en-US" b="1" dirty="0"/>
              <a:t>To avoid continuing, unresolved, title disputes</a:t>
            </a:r>
          </a:p>
          <a:p>
            <a:pPr marL="342900" indent="-342900">
              <a:lnSpc>
                <a:spcPct val="90000"/>
              </a:lnSpc>
              <a:spcBef>
                <a:spcPts val="0"/>
              </a:spcBef>
              <a:buFont typeface="Arial" pitchFamily="34" charset="0"/>
              <a:buChar char="•"/>
              <a:defRPr/>
            </a:pPr>
            <a:endParaRPr lang="en-US" sz="600" b="1" dirty="0"/>
          </a:p>
          <a:p>
            <a:pPr marL="342900" indent="-342900">
              <a:lnSpc>
                <a:spcPct val="90000"/>
              </a:lnSpc>
              <a:spcBef>
                <a:spcPts val="0"/>
              </a:spcBef>
              <a:buFont typeface="Arial" pitchFamily="34" charset="0"/>
              <a:buChar char="•"/>
              <a:defRPr/>
            </a:pPr>
            <a:r>
              <a:rPr lang="en-US" b="1" dirty="0"/>
              <a:t>To penalize true owners for sitting on their rights and not protecting their land</a:t>
            </a:r>
          </a:p>
          <a:p>
            <a:pPr marL="342900" indent="-342900">
              <a:lnSpc>
                <a:spcPct val="80000"/>
              </a:lnSpc>
              <a:spcBef>
                <a:spcPct val="20000"/>
              </a:spcBef>
              <a:buFontTx/>
              <a:buChar char="•"/>
              <a:defRPr/>
            </a:pPr>
            <a:endParaRPr lang="en-US" sz="6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228600" y="1447800"/>
            <a:ext cx="8686800" cy="51816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Adverse Possession</a:t>
            </a:r>
          </a:p>
          <a:p>
            <a:pPr marL="342900" indent="-342900">
              <a:lnSpc>
                <a:spcPct val="80000"/>
              </a:lnSpc>
              <a:spcBef>
                <a:spcPct val="20000"/>
              </a:spcBef>
            </a:pPr>
            <a:r>
              <a:rPr lang="en-US" sz="2800">
                <a:solidFill>
                  <a:srgbClr val="002060"/>
                </a:solidFill>
              </a:rPr>
              <a:t>	</a:t>
            </a:r>
            <a:r>
              <a:rPr lang="en-US" sz="2800" b="1">
                <a:solidFill>
                  <a:srgbClr val="002060"/>
                </a:solidFill>
              </a:rPr>
              <a:t>Specific Requirements: C-O-A-C-H-E-N:</a:t>
            </a:r>
          </a:p>
          <a:p>
            <a:pPr marL="342900" indent="-342900">
              <a:lnSpc>
                <a:spcPct val="80000"/>
              </a:lnSpc>
              <a:spcBef>
                <a:spcPct val="20000"/>
              </a:spcBef>
            </a:pPr>
            <a:endParaRPr lang="en-US" sz="800" b="1" i="1">
              <a:solidFill>
                <a:schemeClr val="accent2"/>
              </a:solidFill>
            </a:endParaRPr>
          </a:p>
          <a:p>
            <a:pPr marL="342900" indent="-342900">
              <a:lnSpc>
                <a:spcPct val="80000"/>
              </a:lnSpc>
              <a:spcBef>
                <a:spcPct val="20000"/>
              </a:spcBef>
            </a:pPr>
            <a:r>
              <a:rPr lang="en-US" sz="6600" b="1">
                <a:solidFill>
                  <a:srgbClr val="003300"/>
                </a:solidFill>
              </a:rPr>
              <a:t>     C-O-A-C-H-E-N</a:t>
            </a:r>
          </a:p>
        </p:txBody>
      </p:sp>
      <p:pic>
        <p:nvPicPr>
          <p:cNvPr id="13316" name="Picture 6" descr="0511-0709-1818-0130"/>
          <p:cNvPicPr>
            <a:picLocks noChangeAspect="1" noChangeArrowheads="1"/>
          </p:cNvPicPr>
          <p:nvPr/>
        </p:nvPicPr>
        <p:blipFill>
          <a:blip r:embed="rId3" cstate="print"/>
          <a:srcRect/>
          <a:stretch>
            <a:fillRect/>
          </a:stretch>
        </p:blipFill>
        <p:spPr bwMode="auto">
          <a:xfrm>
            <a:off x="3200400" y="3429000"/>
            <a:ext cx="2219325" cy="29527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F9F6453-5B74-4336-8F35-3CE81580969C}"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rgbClr val="002060"/>
                </a:solidFill>
              </a:rPr>
              <a:t>	</a:t>
            </a:r>
            <a:r>
              <a:rPr lang="en-US" sz="28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5000" b="1" dirty="0">
                <a:solidFill>
                  <a:srgbClr val="003300"/>
                </a:solidFill>
              </a:rPr>
              <a:t>           C-O-A-C-H-E-N</a:t>
            </a:r>
          </a:p>
          <a:p>
            <a:pPr>
              <a:lnSpc>
                <a:spcPct val="90000"/>
              </a:lnSpc>
              <a:spcBef>
                <a:spcPct val="20000"/>
              </a:spcBef>
              <a:buFontTx/>
              <a:buChar char="•"/>
              <a:defRPr/>
            </a:pPr>
            <a:r>
              <a:rPr lang="en-US" sz="2800" b="1" i="1" dirty="0"/>
              <a:t> Continuous </a:t>
            </a:r>
          </a:p>
          <a:p>
            <a:pPr>
              <a:lnSpc>
                <a:spcPct val="90000"/>
              </a:lnSpc>
              <a:spcBef>
                <a:spcPct val="20000"/>
              </a:spcBef>
              <a:buFontTx/>
              <a:buChar char="•"/>
              <a:defRPr/>
            </a:pPr>
            <a:r>
              <a:rPr lang="en-US" sz="2800" b="1" i="1" dirty="0"/>
              <a:t> Open</a:t>
            </a:r>
          </a:p>
          <a:p>
            <a:pPr>
              <a:lnSpc>
                <a:spcPct val="90000"/>
              </a:lnSpc>
              <a:spcBef>
                <a:spcPct val="20000"/>
              </a:spcBef>
              <a:buFontTx/>
              <a:buChar char="•"/>
              <a:defRPr/>
            </a:pPr>
            <a:r>
              <a:rPr lang="en-US" sz="2800" b="1" i="1" dirty="0"/>
              <a:t> Actual</a:t>
            </a:r>
          </a:p>
          <a:p>
            <a:pPr>
              <a:lnSpc>
                <a:spcPct val="90000"/>
              </a:lnSpc>
              <a:spcBef>
                <a:spcPct val="20000"/>
              </a:spcBef>
              <a:buFontTx/>
              <a:buChar char="•"/>
              <a:defRPr/>
            </a:pPr>
            <a:r>
              <a:rPr lang="en-US" sz="2800" b="1" i="1" dirty="0"/>
              <a:t> Claim of Right</a:t>
            </a:r>
          </a:p>
          <a:p>
            <a:pPr>
              <a:lnSpc>
                <a:spcPct val="90000"/>
              </a:lnSpc>
              <a:spcBef>
                <a:spcPct val="20000"/>
              </a:spcBef>
              <a:buFontTx/>
              <a:buChar char="•"/>
              <a:defRPr/>
            </a:pPr>
            <a:r>
              <a:rPr lang="en-US" sz="2800" b="1" i="1" dirty="0"/>
              <a:t> Hostile</a:t>
            </a:r>
          </a:p>
          <a:p>
            <a:pPr>
              <a:lnSpc>
                <a:spcPct val="90000"/>
              </a:lnSpc>
              <a:spcBef>
                <a:spcPct val="20000"/>
              </a:spcBef>
              <a:buFontTx/>
              <a:buChar char="•"/>
              <a:defRPr/>
            </a:pPr>
            <a:r>
              <a:rPr lang="en-US" sz="2800" b="1" i="1" dirty="0"/>
              <a:t> Exclusive </a:t>
            </a:r>
          </a:p>
          <a:p>
            <a:pPr>
              <a:lnSpc>
                <a:spcPct val="90000"/>
              </a:lnSpc>
              <a:spcBef>
                <a:spcPct val="20000"/>
              </a:spcBef>
              <a:buFontTx/>
              <a:buChar char="•"/>
              <a:defRPr/>
            </a:pPr>
            <a:r>
              <a:rPr lang="en-US" sz="2800" b="1" i="1" dirty="0"/>
              <a:t> Notorious</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6388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2400" dirty="0">
                <a:solidFill>
                  <a:srgbClr val="002060"/>
                </a:solidFill>
              </a:rPr>
              <a:t>	</a:t>
            </a:r>
            <a:r>
              <a:rPr lang="en-US" sz="24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1. Continuous: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Continuous for Adverse Possession purposes has been defined as:      </a:t>
            </a:r>
          </a:p>
          <a:p>
            <a:pPr>
              <a:spcBef>
                <a:spcPct val="20000"/>
              </a:spcBef>
              <a:defRPr/>
            </a:pPr>
            <a:r>
              <a:rPr lang="en-US" sz="2000" b="1" dirty="0">
                <a:solidFill>
                  <a:schemeClr val="accent2"/>
                </a:solidFill>
              </a:rPr>
              <a:t>	   </a:t>
            </a:r>
            <a:r>
              <a:rPr lang="en-US" sz="2400" b="1" i="1" dirty="0">
                <a:solidFill>
                  <a:srgbClr val="C00000"/>
                </a:solidFill>
              </a:rPr>
              <a:t>“The uninterrupted possession of the land”.</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But the possessor needn’t be present at all times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The term Continuous has further been described as:</a:t>
            </a:r>
          </a:p>
          <a:p>
            <a:pPr lvl="1">
              <a:spcBef>
                <a:spcPct val="20000"/>
              </a:spcBef>
              <a:defRPr/>
            </a:pPr>
            <a:r>
              <a:rPr lang="en-US" sz="1900" b="1" i="1" dirty="0"/>
              <a:t>“The kind and frequency of the acts of occupancy, necessary to constitute continuing possession, are dependent on the nature and condition of the premises as well as the uses to which it is adapted.”</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Seasonal possession can constitute continuous possession</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381000" y="1219200"/>
            <a:ext cx="8305800" cy="37338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3600" dirty="0">
                <a:solidFill>
                  <a:srgbClr val="002060"/>
                </a:solidFill>
              </a:rPr>
              <a:t>	</a:t>
            </a:r>
            <a:r>
              <a:rPr lang="en-US" sz="24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2. Open:</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An act to adversely possess a parcel is deemed as Open: </a:t>
            </a:r>
          </a:p>
          <a:p>
            <a:pPr>
              <a:spcBef>
                <a:spcPct val="20000"/>
              </a:spcBef>
              <a:defRPr/>
            </a:pPr>
            <a:r>
              <a:rPr lang="en-US" sz="600" b="1" dirty="0">
                <a:solidFill>
                  <a:schemeClr val="accent2"/>
                </a:solidFill>
              </a:rPr>
              <a:t>	</a:t>
            </a:r>
          </a:p>
          <a:p>
            <a:pPr>
              <a:lnSpc>
                <a:spcPct val="70000"/>
              </a:lnSpc>
              <a:spcBef>
                <a:spcPct val="20000"/>
              </a:spcBef>
              <a:defRPr/>
            </a:pPr>
            <a:r>
              <a:rPr lang="en-US" sz="2400" b="1" i="1" dirty="0">
                <a:solidFill>
                  <a:schemeClr val="accent2"/>
                </a:solidFill>
              </a:rPr>
              <a:t>	</a:t>
            </a:r>
            <a:r>
              <a:rPr lang="en-US" sz="2400" b="1" i="1" dirty="0">
                <a:solidFill>
                  <a:srgbClr val="C00000"/>
                </a:solidFill>
              </a:rPr>
              <a:t>“if it is conducted in a manner </a:t>
            </a:r>
          </a:p>
          <a:p>
            <a:pPr>
              <a:lnSpc>
                <a:spcPct val="70000"/>
              </a:lnSpc>
              <a:spcBef>
                <a:spcPct val="20000"/>
              </a:spcBef>
              <a:defRPr/>
            </a:pPr>
            <a:r>
              <a:rPr lang="en-US" sz="2400" b="1" i="1" dirty="0">
                <a:solidFill>
                  <a:srgbClr val="C00000"/>
                </a:solidFill>
              </a:rPr>
              <a:t>	which would put a person of ordinary prudence </a:t>
            </a:r>
          </a:p>
          <a:p>
            <a:pPr>
              <a:lnSpc>
                <a:spcPct val="70000"/>
              </a:lnSpc>
              <a:spcBef>
                <a:spcPct val="20000"/>
              </a:spcBef>
              <a:defRPr/>
            </a:pPr>
            <a:r>
              <a:rPr lang="en-US" sz="2400" b="1" i="1" dirty="0">
                <a:solidFill>
                  <a:srgbClr val="C00000"/>
                </a:solidFill>
              </a:rPr>
              <a:t>	on notice of the [adverse] claim”.</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10600" cy="56388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3600" b="1" dirty="0">
                <a:solidFill>
                  <a:srgbClr val="C00000"/>
                </a:solidFill>
              </a:rPr>
              <a:t>Adverse Possession</a:t>
            </a:r>
          </a:p>
          <a:p>
            <a:pPr marL="342900" indent="-342900">
              <a:lnSpc>
                <a:spcPct val="9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90000"/>
              </a:lnSpc>
              <a:spcBef>
                <a:spcPct val="20000"/>
              </a:spcBef>
              <a:defRPr/>
            </a:pPr>
            <a:endParaRPr lang="en-US" sz="600" b="1" i="1" dirty="0">
              <a:solidFill>
                <a:schemeClr val="accent2"/>
              </a:solidFill>
            </a:endParaRPr>
          </a:p>
          <a:p>
            <a:pPr marL="342900" indent="-342900">
              <a:lnSpc>
                <a:spcPct val="90000"/>
              </a:lnSpc>
              <a:spcBef>
                <a:spcPct val="20000"/>
              </a:spcBef>
              <a:defRPr/>
            </a:pPr>
            <a:r>
              <a:rPr lang="en-US" sz="2800" b="1" i="1" dirty="0">
                <a:solidFill>
                  <a:schemeClr val="accent1">
                    <a:lumMod val="50000"/>
                  </a:schemeClr>
                </a:solidFill>
              </a:rPr>
              <a:t>		3. Actual:</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Actual has been defined as:</a:t>
            </a:r>
          </a:p>
          <a:p>
            <a:pPr lvl="1">
              <a:lnSpc>
                <a:spcPct val="90000"/>
              </a:lnSpc>
              <a:spcBef>
                <a:spcPct val="20000"/>
              </a:spcBef>
              <a:defRPr/>
            </a:pPr>
            <a:r>
              <a:rPr lang="en-US" sz="2400" b="1" i="1" dirty="0">
                <a:solidFill>
                  <a:srgbClr val="C00000"/>
                </a:solidFill>
              </a:rPr>
              <a:t>“The use of the land as a reasonable owner would use the land -- not necessarily its highest and best use”</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The Adverse Possession is viewed in terms                                          </a:t>
            </a:r>
          </a:p>
          <a:p>
            <a:pPr>
              <a:lnSpc>
                <a:spcPct val="90000"/>
              </a:lnSpc>
              <a:spcBef>
                <a:spcPct val="20000"/>
              </a:spcBef>
              <a:defRPr/>
            </a:pPr>
            <a:r>
              <a:rPr lang="en-US" sz="2000" b="1" dirty="0">
                <a:solidFill>
                  <a:schemeClr val="accent2"/>
                </a:solidFill>
              </a:rPr>
              <a:t>   of the ACTUAL state of the land</a:t>
            </a:r>
          </a:p>
          <a:p>
            <a:pPr>
              <a:lnSpc>
                <a:spcPct val="90000"/>
              </a:lnSpc>
              <a:spcBef>
                <a:spcPct val="20000"/>
              </a:spcBef>
              <a:buFontTx/>
              <a:buChar char="•"/>
              <a:defRPr/>
            </a:pPr>
            <a:endParaRPr lang="en-US" sz="600" b="1" dirty="0">
              <a:solidFill>
                <a:schemeClr val="accent2"/>
              </a:solidFill>
            </a:endParaRPr>
          </a:p>
          <a:p>
            <a:pPr>
              <a:lnSpc>
                <a:spcPct val="75000"/>
              </a:lnSpc>
              <a:spcBef>
                <a:spcPct val="20000"/>
              </a:spcBef>
              <a:buFontTx/>
              <a:buChar char="•"/>
              <a:defRPr/>
            </a:pPr>
            <a:r>
              <a:rPr lang="en-US" sz="2000" b="1" dirty="0">
                <a:solidFill>
                  <a:schemeClr val="accent2"/>
                </a:solidFill>
              </a:rPr>
              <a:t> Simply because a parcel may be susceptible to uses                               </a:t>
            </a:r>
          </a:p>
          <a:p>
            <a:pPr>
              <a:lnSpc>
                <a:spcPct val="75000"/>
              </a:lnSpc>
              <a:spcBef>
                <a:spcPct val="20000"/>
              </a:spcBef>
              <a:defRPr/>
            </a:pPr>
            <a:r>
              <a:rPr lang="en-US" sz="2000" b="1" dirty="0">
                <a:solidFill>
                  <a:schemeClr val="accent2"/>
                </a:solidFill>
              </a:rPr>
              <a:t>  other than those to which the claimant chose to put it                                 </a:t>
            </a:r>
          </a:p>
          <a:p>
            <a:pPr>
              <a:lnSpc>
                <a:spcPct val="75000"/>
              </a:lnSpc>
              <a:spcBef>
                <a:spcPct val="20000"/>
              </a:spcBef>
              <a:defRPr/>
            </a:pPr>
            <a:r>
              <a:rPr lang="en-US" sz="2000" b="1" dirty="0">
                <a:solidFill>
                  <a:schemeClr val="accent2"/>
                </a:solidFill>
              </a:rPr>
              <a:t>  does not necessarily lead to the conclusion                                           </a:t>
            </a:r>
          </a:p>
          <a:p>
            <a:pPr>
              <a:lnSpc>
                <a:spcPct val="75000"/>
              </a:lnSpc>
              <a:spcBef>
                <a:spcPct val="20000"/>
              </a:spcBef>
              <a:defRPr/>
            </a:pPr>
            <a:r>
              <a:rPr lang="en-US" sz="2000" b="1" dirty="0">
                <a:solidFill>
                  <a:schemeClr val="accent2"/>
                </a:solidFill>
              </a:rPr>
              <a:t>  that the claimant failed to act toward the parcel                                        </a:t>
            </a:r>
          </a:p>
          <a:p>
            <a:pPr>
              <a:lnSpc>
                <a:spcPct val="75000"/>
              </a:lnSpc>
              <a:spcBef>
                <a:spcPct val="20000"/>
              </a:spcBef>
              <a:defRPr/>
            </a:pPr>
            <a:r>
              <a:rPr lang="en-US" sz="2000" b="1" dirty="0">
                <a:solidFill>
                  <a:schemeClr val="accent2"/>
                </a:solidFill>
              </a:rPr>
              <a:t>  as an average owner would have</a:t>
            </a:r>
            <a:endParaRPr lang="en-US" sz="2000" b="1" dirty="0"/>
          </a:p>
          <a:p>
            <a:pPr marL="342900" indent="-342900">
              <a:lnSpc>
                <a:spcPct val="9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7912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4. Claim of Right:</a:t>
            </a:r>
          </a:p>
          <a:p>
            <a:pPr>
              <a:spcBef>
                <a:spcPct val="20000"/>
              </a:spcBef>
              <a:buFontTx/>
              <a:buChar char="•"/>
              <a:defRPr/>
            </a:pPr>
            <a:endParaRPr lang="en-US" sz="600" b="1" dirty="0">
              <a:solidFill>
                <a:schemeClr val="accent2"/>
              </a:solidFill>
            </a:endParaRPr>
          </a:p>
          <a:p>
            <a:pPr>
              <a:spcBef>
                <a:spcPct val="20000"/>
              </a:spcBef>
              <a:buFontTx/>
              <a:buChar char="•"/>
              <a:defRPr/>
            </a:pPr>
            <a:r>
              <a:rPr lang="en-US" sz="1900" b="1" dirty="0">
                <a:solidFill>
                  <a:schemeClr val="accent2"/>
                </a:solidFill>
              </a:rPr>
              <a:t> </a:t>
            </a:r>
            <a:r>
              <a:rPr lang="en-US" sz="2000" b="1" dirty="0">
                <a:solidFill>
                  <a:schemeClr val="accent2"/>
                </a:solidFill>
              </a:rPr>
              <a:t>Claim of Right for Adverse Possession has been defined as:    </a:t>
            </a:r>
          </a:p>
          <a:p>
            <a:pPr>
              <a:spcBef>
                <a:spcPct val="20000"/>
              </a:spcBef>
              <a:defRPr/>
            </a:pPr>
            <a:r>
              <a:rPr lang="en-US" sz="2000" b="1" dirty="0">
                <a:solidFill>
                  <a:schemeClr val="accent2"/>
                </a:solidFill>
              </a:rPr>
              <a:t>	</a:t>
            </a:r>
            <a:r>
              <a:rPr lang="en-US" sz="2000" b="1" i="1" dirty="0">
                <a:solidFill>
                  <a:srgbClr val="C00000"/>
                </a:solidFill>
              </a:rPr>
              <a:t>“</a:t>
            </a:r>
            <a:r>
              <a:rPr lang="en-US" sz="2400" b="1" i="1" dirty="0">
                <a:solidFill>
                  <a:srgbClr val="C00000"/>
                </a:solidFill>
              </a:rPr>
              <a:t>A claim of land to hold it for oneself.”</a:t>
            </a:r>
          </a:p>
          <a:p>
            <a:pPr>
              <a:spcBef>
                <a:spcPct val="20000"/>
              </a:spcBef>
              <a:defRPr/>
            </a:pPr>
            <a:endParaRPr lang="en-US" sz="600" b="1" dirty="0">
              <a:solidFill>
                <a:schemeClr val="accent2"/>
              </a:solidFill>
            </a:endParaRPr>
          </a:p>
          <a:p>
            <a:pPr>
              <a:spcBef>
                <a:spcPct val="20000"/>
              </a:spcBef>
              <a:buFontTx/>
              <a:buChar char="•"/>
              <a:defRPr/>
            </a:pPr>
            <a:r>
              <a:rPr lang="en-US" sz="2400" b="1" dirty="0">
                <a:solidFill>
                  <a:schemeClr val="accent2"/>
                </a:solidFill>
              </a:rPr>
              <a:t> </a:t>
            </a:r>
            <a:r>
              <a:rPr lang="en-US" sz="2000" b="1" dirty="0">
                <a:solidFill>
                  <a:schemeClr val="accent2"/>
                </a:solidFill>
              </a:rPr>
              <a:t>Different from </a:t>
            </a:r>
            <a:r>
              <a:rPr lang="en-US" sz="2000" b="1" i="1" dirty="0"/>
              <a:t>Color of Title</a:t>
            </a:r>
            <a:r>
              <a:rPr lang="en-US" sz="2000" b="1" dirty="0">
                <a:solidFill>
                  <a:schemeClr val="accent2"/>
                </a:solidFill>
              </a:rPr>
              <a:t> - which is any fact that would support a party’s title to a parcel of land.</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With a Claim of Right: </a:t>
            </a:r>
          </a:p>
          <a:p>
            <a:pPr>
              <a:lnSpc>
                <a:spcPct val="80000"/>
              </a:lnSpc>
              <a:spcBef>
                <a:spcPct val="20000"/>
              </a:spcBef>
              <a:defRPr/>
            </a:pPr>
            <a:r>
              <a:rPr lang="en-US" sz="2000" b="1" dirty="0">
                <a:solidFill>
                  <a:schemeClr val="accent2"/>
                </a:solidFill>
              </a:rPr>
              <a:t>	             </a:t>
            </a:r>
            <a:r>
              <a:rPr lang="en-US" sz="2000" b="1" i="1" dirty="0"/>
              <a:t>The party “claims” the land, and </a:t>
            </a:r>
          </a:p>
          <a:p>
            <a:pPr>
              <a:lnSpc>
                <a:spcPct val="80000"/>
              </a:lnSpc>
              <a:spcBef>
                <a:spcPct val="20000"/>
              </a:spcBef>
              <a:defRPr/>
            </a:pPr>
            <a:r>
              <a:rPr lang="en-US" sz="2000" b="1" i="1" dirty="0"/>
              <a:t>	      then takes possession under such action.</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It can be viewed as Action v. Argument.</a:t>
            </a:r>
          </a:p>
          <a:p>
            <a:pPr>
              <a:spcBef>
                <a:spcPct val="20000"/>
              </a:spcBef>
              <a:buFontTx/>
              <a:buChar char="•"/>
              <a:defRPr/>
            </a:pPr>
            <a:endParaRPr lang="en-US" sz="2000" b="1" dirty="0">
              <a:solidFill>
                <a:schemeClr val="accent2"/>
              </a:solidFill>
            </a:endParaRP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6388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3600" b="1" dirty="0">
                <a:solidFill>
                  <a:srgbClr val="C00000"/>
                </a:solidFill>
              </a:rPr>
              <a:t>Adverse Possession</a:t>
            </a:r>
          </a:p>
          <a:p>
            <a:pPr marL="342900" indent="-342900">
              <a:lnSpc>
                <a:spcPct val="9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90000"/>
              </a:lnSpc>
              <a:spcBef>
                <a:spcPct val="20000"/>
              </a:spcBef>
              <a:defRPr/>
            </a:pPr>
            <a:endParaRPr lang="en-US" sz="600" b="1" i="1" dirty="0">
              <a:solidFill>
                <a:schemeClr val="accent2"/>
              </a:solidFill>
            </a:endParaRPr>
          </a:p>
          <a:p>
            <a:pPr marL="342900" indent="-342900">
              <a:lnSpc>
                <a:spcPct val="90000"/>
              </a:lnSpc>
              <a:spcBef>
                <a:spcPct val="20000"/>
              </a:spcBef>
              <a:defRPr/>
            </a:pPr>
            <a:r>
              <a:rPr lang="en-US" sz="2800" b="1" i="1" dirty="0">
                <a:solidFill>
                  <a:schemeClr val="accent1">
                    <a:lumMod val="50000"/>
                  </a:schemeClr>
                </a:solidFill>
              </a:rPr>
              <a:t>		5. Hostile:</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Hostile for the purpose of Adverse Possession has been defined as:</a:t>
            </a:r>
          </a:p>
          <a:p>
            <a:pPr>
              <a:spcBef>
                <a:spcPct val="20000"/>
              </a:spcBef>
              <a:buFontTx/>
              <a:buChar char="•"/>
              <a:defRPr/>
            </a:pPr>
            <a:endParaRPr lang="en-US" sz="600" b="1" dirty="0">
              <a:solidFill>
                <a:schemeClr val="accent2"/>
              </a:solidFill>
            </a:endParaRPr>
          </a:p>
          <a:p>
            <a:pPr>
              <a:lnSpc>
                <a:spcPct val="70000"/>
              </a:lnSpc>
              <a:spcBef>
                <a:spcPct val="20000"/>
              </a:spcBef>
              <a:defRPr/>
            </a:pPr>
            <a:r>
              <a:rPr lang="en-US" sz="2000" b="1" dirty="0">
                <a:solidFill>
                  <a:schemeClr val="accent2"/>
                </a:solidFill>
              </a:rPr>
              <a:t>	</a:t>
            </a:r>
            <a:r>
              <a:rPr lang="en-US" sz="2400" b="1" i="1" dirty="0">
                <a:solidFill>
                  <a:srgbClr val="C00000"/>
                </a:solidFill>
              </a:rPr>
              <a:t>“When an adverse possessor acts as if he intends         </a:t>
            </a:r>
          </a:p>
          <a:p>
            <a:pPr>
              <a:lnSpc>
                <a:spcPct val="70000"/>
              </a:lnSpc>
              <a:spcBef>
                <a:spcPct val="20000"/>
              </a:spcBef>
              <a:defRPr/>
            </a:pPr>
            <a:r>
              <a:rPr lang="en-US" sz="2400" b="1" i="1" dirty="0">
                <a:solidFill>
                  <a:srgbClr val="C00000"/>
                </a:solidFill>
              </a:rPr>
              <a:t>	 to claim the land and treat it as his own.”</a:t>
            </a:r>
          </a:p>
          <a:p>
            <a:pPr>
              <a:spcBef>
                <a:spcPct val="20000"/>
              </a:spcBef>
              <a:buFont typeface="Arial" pitchFamily="34" charset="0"/>
              <a:buChar char="•"/>
              <a:defRPr/>
            </a:pPr>
            <a:endParaRPr lang="en-US" sz="600" b="1" dirty="0">
              <a:solidFill>
                <a:schemeClr val="accent2"/>
              </a:solidFill>
            </a:endParaRPr>
          </a:p>
          <a:p>
            <a:pPr>
              <a:spcBef>
                <a:spcPct val="20000"/>
              </a:spcBef>
              <a:buFont typeface="Arial" pitchFamily="34" charset="0"/>
              <a:buChar char="•"/>
              <a:defRPr/>
            </a:pPr>
            <a:r>
              <a:rPr lang="en-US" sz="2000" b="1" dirty="0">
                <a:solidFill>
                  <a:schemeClr val="accent2"/>
                </a:solidFill>
              </a:rPr>
              <a:t> Hostile is a legal concept, not an emotional one.</a:t>
            </a:r>
          </a:p>
          <a:p>
            <a:pPr>
              <a:spcBef>
                <a:spcPct val="20000"/>
              </a:spcBef>
              <a:defRPr/>
            </a:pPr>
            <a:r>
              <a:rPr lang="en-US" sz="2000" b="1" dirty="0"/>
              <a:t>	- This is not the same as acting with ill-will.  </a:t>
            </a:r>
          </a:p>
          <a:p>
            <a:pPr>
              <a:spcBef>
                <a:spcPct val="20000"/>
              </a:spcBef>
              <a:defRPr/>
            </a:pPr>
            <a:endParaRPr lang="en-US" sz="600" b="1" dirty="0"/>
          </a:p>
          <a:p>
            <a:pPr>
              <a:lnSpc>
                <a:spcPct val="70000"/>
              </a:lnSpc>
              <a:spcBef>
                <a:spcPct val="20000"/>
              </a:spcBef>
              <a:defRPr/>
            </a:pPr>
            <a:r>
              <a:rPr lang="en-US" sz="2000" b="1" dirty="0"/>
              <a:t>	- Rather, an adverse possessor acts with hostility, merely  </a:t>
            </a:r>
          </a:p>
          <a:p>
            <a:pPr>
              <a:lnSpc>
                <a:spcPct val="70000"/>
              </a:lnSpc>
              <a:spcBef>
                <a:spcPct val="20000"/>
              </a:spcBef>
              <a:defRPr/>
            </a:pPr>
            <a:r>
              <a:rPr lang="en-US" sz="2000" b="1" dirty="0"/>
              <a:t>	   when they act as if they own the property </a:t>
            </a:r>
          </a:p>
          <a:p>
            <a:pPr>
              <a:lnSpc>
                <a:spcPct val="70000"/>
              </a:lnSpc>
              <a:spcBef>
                <a:spcPct val="20000"/>
              </a:spcBef>
              <a:defRPr/>
            </a:pPr>
            <a:r>
              <a:rPr lang="en-US" sz="2000" b="1" dirty="0"/>
              <a:t>	   and maintain all the rights incumbent with such ownership.</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990600"/>
            <a:ext cx="8610600" cy="5700712"/>
          </a:xfrm>
          <a:prstGeom prst="rect">
            <a:avLst/>
          </a:prstGeom>
          <a:noFill/>
          <a:ln w="9525">
            <a:noFill/>
            <a:miter lim="800000"/>
            <a:headEnd/>
            <a:tailEnd/>
          </a:ln>
        </p:spPr>
      </p:pic>
      <p:sp>
        <p:nvSpPr>
          <p:cNvPr id="5" name="TextBox 4"/>
          <p:cNvSpPr txBox="1"/>
          <p:nvPr/>
        </p:nvSpPr>
        <p:spPr>
          <a:xfrm>
            <a:off x="685800" y="1676400"/>
            <a:ext cx="7696200" cy="4575175"/>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a:solidFill>
                  <a:srgbClr val="C00000"/>
                </a:solidFill>
              </a:rPr>
              <a:t>Last Time We Spoke About:</a:t>
            </a:r>
          </a:p>
          <a:p>
            <a:pPr marL="342900" indent="-342900">
              <a:lnSpc>
                <a:spcPct val="80000"/>
              </a:lnSpc>
              <a:spcBef>
                <a:spcPct val="20000"/>
              </a:spcBef>
              <a:buFontTx/>
              <a:buChar char="•"/>
              <a:defRPr/>
            </a:pPr>
            <a:r>
              <a:rPr lang="en-US" sz="2400" b="1" dirty="0" smtClean="0">
                <a:solidFill>
                  <a:srgbClr val="002060"/>
                </a:solidFill>
              </a:rPr>
              <a:t>The Following:</a:t>
            </a:r>
            <a:endParaRPr lang="en-US" sz="2400" b="1" dirty="0">
              <a:solidFill>
                <a:srgbClr val="002060"/>
              </a:solidFill>
            </a:endParaRPr>
          </a:p>
          <a:p>
            <a:pPr marL="342900" indent="-342900">
              <a:lnSpc>
                <a:spcPct val="80000"/>
              </a:lnSpc>
              <a:spcBef>
                <a:spcPct val="20000"/>
              </a:spcBef>
              <a:defRPr/>
            </a:pPr>
            <a:r>
              <a:rPr lang="en-US" dirty="0">
                <a:solidFill>
                  <a:srgbClr val="0033CC"/>
                </a:solidFill>
              </a:rPr>
              <a:t>	- </a:t>
            </a:r>
            <a:r>
              <a:rPr lang="en-US" b="1" i="1" dirty="0">
                <a:solidFill>
                  <a:schemeClr val="accent1">
                    <a:lumMod val="25000"/>
                  </a:schemeClr>
                </a:solidFill>
              </a:rPr>
              <a:t>The Nature, Definitions and Explanation of Estates in Land </a:t>
            </a:r>
          </a:p>
          <a:p>
            <a:pPr marL="609600" indent="-609600">
              <a:lnSpc>
                <a:spcPct val="90000"/>
              </a:lnSpc>
              <a:spcBef>
                <a:spcPct val="20000"/>
              </a:spcBef>
              <a:defRPr/>
            </a:pPr>
            <a:r>
              <a:rPr lang="en-US" sz="1600" b="1" i="1" dirty="0">
                <a:solidFill>
                  <a:srgbClr val="C00000"/>
                </a:solidFill>
              </a:rPr>
              <a:t>		Possessory Interests in Land</a:t>
            </a:r>
            <a:endParaRPr lang="en-US" sz="1400" b="1" dirty="0"/>
          </a:p>
          <a:p>
            <a:pPr marL="609600" indent="-609600">
              <a:lnSpc>
                <a:spcPct val="90000"/>
              </a:lnSpc>
              <a:spcBef>
                <a:spcPct val="20000"/>
              </a:spcBef>
              <a:defRPr/>
            </a:pPr>
            <a:r>
              <a:rPr lang="en-US" sz="1400" b="1" dirty="0">
                <a:solidFill>
                  <a:srgbClr val="0033CC"/>
                </a:solidFill>
              </a:rPr>
              <a:t>		    </a:t>
            </a:r>
            <a:r>
              <a:rPr lang="en-US" sz="1200" b="1" dirty="0">
                <a:solidFill>
                  <a:srgbClr val="003300"/>
                </a:solidFill>
              </a:rPr>
              <a:t>1. Fee Simple Absolute</a:t>
            </a:r>
          </a:p>
          <a:p>
            <a:pPr marL="609600" indent="-609600">
              <a:lnSpc>
                <a:spcPct val="90000"/>
              </a:lnSpc>
              <a:spcBef>
                <a:spcPct val="20000"/>
              </a:spcBef>
              <a:defRPr/>
            </a:pPr>
            <a:r>
              <a:rPr lang="en-US" sz="1200" b="1" dirty="0">
                <a:solidFill>
                  <a:srgbClr val="003300"/>
                </a:solidFill>
              </a:rPr>
              <a:t>		     2. </a:t>
            </a:r>
            <a:r>
              <a:rPr lang="en-US" sz="1200" b="1" dirty="0" err="1">
                <a:solidFill>
                  <a:srgbClr val="003300"/>
                </a:solidFill>
              </a:rPr>
              <a:t>Defeasible</a:t>
            </a:r>
            <a:r>
              <a:rPr lang="en-US" sz="1200" b="1" dirty="0">
                <a:solidFill>
                  <a:srgbClr val="003300"/>
                </a:solidFill>
              </a:rPr>
              <a:t> Estates</a:t>
            </a:r>
          </a:p>
          <a:p>
            <a:pPr marL="609600" indent="-609600">
              <a:lnSpc>
                <a:spcPct val="90000"/>
              </a:lnSpc>
              <a:spcBef>
                <a:spcPct val="20000"/>
              </a:spcBef>
              <a:defRPr/>
            </a:pPr>
            <a:r>
              <a:rPr lang="en-US" sz="1200" b="1" dirty="0">
                <a:solidFill>
                  <a:srgbClr val="003300"/>
                </a:solidFill>
              </a:rPr>
              <a:t>		     3. Fee Tail</a:t>
            </a:r>
          </a:p>
          <a:p>
            <a:pPr marL="609600" indent="-609600">
              <a:lnSpc>
                <a:spcPct val="90000"/>
              </a:lnSpc>
              <a:spcBef>
                <a:spcPct val="20000"/>
              </a:spcBef>
              <a:defRPr/>
            </a:pPr>
            <a:r>
              <a:rPr lang="en-US" sz="1200" b="1" dirty="0">
                <a:solidFill>
                  <a:srgbClr val="003300"/>
                </a:solidFill>
              </a:rPr>
              <a:t>	            4. Life Estate </a:t>
            </a:r>
          </a:p>
          <a:p>
            <a:pPr marL="609600" indent="-609600">
              <a:lnSpc>
                <a:spcPct val="90000"/>
              </a:lnSpc>
              <a:spcBef>
                <a:spcPct val="20000"/>
              </a:spcBef>
              <a:defRPr/>
            </a:pPr>
            <a:r>
              <a:rPr lang="en-US" sz="800" b="1" dirty="0">
                <a:solidFill>
                  <a:srgbClr val="C00000"/>
                </a:solidFill>
              </a:rPr>
              <a:t>		</a:t>
            </a:r>
            <a:r>
              <a:rPr lang="en-US" sz="1600" b="1" i="1" dirty="0">
                <a:solidFill>
                  <a:srgbClr val="C00000"/>
                </a:solidFill>
              </a:rPr>
              <a:t>Non possessory interests in land:</a:t>
            </a:r>
            <a:endParaRPr lang="en-US" sz="1600" b="1" dirty="0"/>
          </a:p>
          <a:p>
            <a:pPr marL="609600" indent="-609600">
              <a:lnSpc>
                <a:spcPct val="90000"/>
              </a:lnSpc>
              <a:spcBef>
                <a:spcPct val="20000"/>
              </a:spcBef>
              <a:defRPr/>
            </a:pPr>
            <a:r>
              <a:rPr lang="en-US" sz="1100" b="1" dirty="0">
                <a:solidFill>
                  <a:srgbClr val="003300"/>
                </a:solidFill>
              </a:rPr>
              <a:t>		    1. Easements,  2. Profits,  3. Covenants, and  4. Servitudes</a:t>
            </a:r>
          </a:p>
          <a:p>
            <a:pPr marL="342900" indent="-342900">
              <a:lnSpc>
                <a:spcPct val="80000"/>
              </a:lnSpc>
              <a:spcBef>
                <a:spcPct val="20000"/>
              </a:spcBef>
              <a:defRPr/>
            </a:pPr>
            <a:r>
              <a:rPr lang="en-US" i="1" dirty="0">
                <a:solidFill>
                  <a:schemeClr val="accent1">
                    <a:lumMod val="25000"/>
                  </a:schemeClr>
                </a:solidFill>
              </a:rPr>
              <a:t>	- </a:t>
            </a:r>
            <a:r>
              <a:rPr lang="en-US" b="1" i="1" dirty="0">
                <a:solidFill>
                  <a:schemeClr val="accent1">
                    <a:lumMod val="25000"/>
                  </a:schemeClr>
                </a:solidFill>
              </a:rPr>
              <a:t>Future Interests</a:t>
            </a:r>
          </a:p>
          <a:p>
            <a:pPr marL="342900" indent="-342900">
              <a:lnSpc>
                <a:spcPct val="95000"/>
              </a:lnSpc>
              <a:spcBef>
                <a:spcPct val="20000"/>
              </a:spcBef>
              <a:defRPr/>
            </a:pPr>
            <a:r>
              <a:rPr lang="en-US" sz="1600" b="1" dirty="0">
                <a:solidFill>
                  <a:srgbClr val="C00000"/>
                </a:solidFill>
              </a:rPr>
              <a:t>		</a:t>
            </a:r>
            <a:r>
              <a:rPr lang="en-US" sz="1600" b="1" i="1" dirty="0">
                <a:solidFill>
                  <a:srgbClr val="CC0000"/>
                </a:solidFill>
              </a:rPr>
              <a:t>Future Interests - Estates in Time</a:t>
            </a:r>
          </a:p>
          <a:p>
            <a:pPr marL="342900" indent="-342900">
              <a:lnSpc>
                <a:spcPct val="95000"/>
              </a:lnSpc>
              <a:spcBef>
                <a:spcPct val="20000"/>
              </a:spcBef>
              <a:defRPr/>
            </a:pPr>
            <a:r>
              <a:rPr lang="en-US" sz="1100" b="1" dirty="0">
                <a:solidFill>
                  <a:srgbClr val="003300"/>
                </a:solidFill>
              </a:rPr>
              <a:t>                              1. Life Estates,  2. Possibility of </a:t>
            </a:r>
            <a:r>
              <a:rPr lang="en-US" sz="1100" b="1" dirty="0" err="1">
                <a:solidFill>
                  <a:srgbClr val="003300"/>
                </a:solidFill>
              </a:rPr>
              <a:t>Reverters</a:t>
            </a:r>
            <a:r>
              <a:rPr lang="en-US" sz="1100" b="1" dirty="0">
                <a:solidFill>
                  <a:srgbClr val="003300"/>
                </a:solidFill>
              </a:rPr>
              <a:t>, and  3. Rights of Re-Entry</a:t>
            </a:r>
          </a:p>
          <a:p>
            <a:pPr marL="342900" indent="-342900">
              <a:lnSpc>
                <a:spcPct val="80000"/>
              </a:lnSpc>
              <a:spcBef>
                <a:spcPct val="20000"/>
              </a:spcBef>
              <a:defRPr/>
            </a:pPr>
            <a:r>
              <a:rPr lang="en-US" b="1" i="1" dirty="0">
                <a:solidFill>
                  <a:schemeClr val="accent1">
                    <a:lumMod val="25000"/>
                  </a:schemeClr>
                </a:solidFill>
              </a:rPr>
              <a:t>	- Title Limitation Rules</a:t>
            </a:r>
          </a:p>
          <a:p>
            <a:pPr>
              <a:lnSpc>
                <a:spcPct val="80000"/>
              </a:lnSpc>
              <a:defRPr/>
            </a:pPr>
            <a:r>
              <a:rPr lang="en-US" sz="1600" dirty="0">
                <a:solidFill>
                  <a:srgbClr val="0033CC"/>
                </a:solidFill>
              </a:rPr>
              <a:t>	</a:t>
            </a:r>
            <a:r>
              <a:rPr lang="en-US" sz="1600" b="1" i="1" dirty="0">
                <a:solidFill>
                  <a:srgbClr val="C00000"/>
                </a:solidFill>
              </a:rPr>
              <a:t>- Rule in Shelley’s Case</a:t>
            </a:r>
          </a:p>
          <a:p>
            <a:pPr>
              <a:lnSpc>
                <a:spcPct val="80000"/>
              </a:lnSpc>
              <a:defRPr/>
            </a:pPr>
            <a:r>
              <a:rPr lang="en-US" sz="1600" b="1" i="1" dirty="0">
                <a:solidFill>
                  <a:srgbClr val="C00000"/>
                </a:solidFill>
              </a:rPr>
              <a:t>	- Doctrine of Worthier Title</a:t>
            </a:r>
          </a:p>
          <a:p>
            <a:pPr>
              <a:lnSpc>
                <a:spcPct val="80000"/>
              </a:lnSpc>
              <a:defRPr/>
            </a:pPr>
            <a:r>
              <a:rPr lang="en-US" sz="1600" b="1" i="1" dirty="0">
                <a:solidFill>
                  <a:srgbClr val="C00000"/>
                </a:solidFill>
              </a:rPr>
              <a:t>	- Rule Against Perpetuities</a:t>
            </a:r>
          </a:p>
          <a:p>
            <a:pPr>
              <a:lnSpc>
                <a:spcPct val="80000"/>
              </a:lnSpc>
              <a:defRPr/>
            </a:pPr>
            <a:r>
              <a:rPr lang="en-US" sz="1600" b="1" i="1" dirty="0">
                <a:solidFill>
                  <a:srgbClr val="C00000"/>
                </a:solidFill>
              </a:rPr>
              <a:t>	- Rule Against Restraints on Alienation </a:t>
            </a:r>
            <a:endParaRPr lang="en-US" sz="1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C3AC1760-2E28-41EF-BBB3-2B213932DA0C}"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6. Exclusive:</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Exclusive for Adverse Possession purposes has been defined as:      </a:t>
            </a:r>
          </a:p>
          <a:p>
            <a:pPr>
              <a:spcBef>
                <a:spcPct val="20000"/>
              </a:spcBef>
              <a:defRPr/>
            </a:pPr>
            <a:r>
              <a:rPr lang="en-US" sz="2000" b="1" dirty="0">
                <a:solidFill>
                  <a:schemeClr val="accent2"/>
                </a:solidFill>
              </a:rPr>
              <a:t>	   </a:t>
            </a:r>
            <a:r>
              <a:rPr lang="en-US" sz="2400" b="1" i="1" dirty="0">
                <a:solidFill>
                  <a:srgbClr val="C00000"/>
                </a:solidFill>
              </a:rPr>
              <a:t>“The Exclusive, unshared use of the land”.</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 typeface="Arial" pitchFamily="34" charset="0"/>
              <a:buChar char="•"/>
              <a:defRPr/>
            </a:pPr>
            <a:r>
              <a:rPr lang="en-US" sz="2000" b="1" dirty="0">
                <a:solidFill>
                  <a:schemeClr val="accent2"/>
                </a:solidFill>
              </a:rPr>
              <a:t> This Exclusive requirement means that the adverse possession is: </a:t>
            </a:r>
          </a:p>
          <a:p>
            <a:pPr>
              <a:spcBef>
                <a:spcPct val="20000"/>
              </a:spcBef>
              <a:defRPr/>
            </a:pPr>
            <a:r>
              <a:rPr lang="en-US" sz="600" b="1" dirty="0">
                <a:solidFill>
                  <a:schemeClr val="accent2"/>
                </a:solidFill>
              </a:rPr>
              <a:t> </a:t>
            </a:r>
          </a:p>
          <a:p>
            <a:pPr>
              <a:lnSpc>
                <a:spcPct val="70000"/>
              </a:lnSpc>
              <a:spcBef>
                <a:spcPct val="20000"/>
              </a:spcBef>
              <a:defRPr/>
            </a:pPr>
            <a:r>
              <a:rPr lang="en-US" sz="2000" b="1" i="1" dirty="0"/>
              <a:t>	“For the sole use and enjoyment of the possessor alone, </a:t>
            </a:r>
          </a:p>
          <a:p>
            <a:pPr>
              <a:lnSpc>
                <a:spcPct val="70000"/>
              </a:lnSpc>
              <a:spcBef>
                <a:spcPct val="20000"/>
              </a:spcBef>
              <a:defRPr/>
            </a:pPr>
            <a:r>
              <a:rPr lang="en-US" sz="2000" b="1" i="1" dirty="0"/>
              <a:t> and that such possession and use is not shared with the true owner.”</a:t>
            </a:r>
          </a:p>
          <a:p>
            <a:pPr>
              <a:spcBef>
                <a:spcPct val="20000"/>
              </a:spcBef>
              <a:buFontTx/>
              <a:buChar char="•"/>
              <a:defRPr/>
            </a:pPr>
            <a:endParaRPr lang="en-US" sz="2000" b="1" dirty="0">
              <a:solidFill>
                <a:schemeClr val="accent2"/>
              </a:solidFill>
            </a:endParaRP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7. Notorious: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Notorious for Adverse Possession purposes has been defined as:     </a:t>
            </a:r>
          </a:p>
          <a:p>
            <a:pPr>
              <a:lnSpc>
                <a:spcPct val="70000"/>
              </a:lnSpc>
              <a:spcBef>
                <a:spcPct val="20000"/>
              </a:spcBef>
              <a:defRPr/>
            </a:pPr>
            <a:endParaRPr lang="en-US" sz="600" b="1" dirty="0">
              <a:solidFill>
                <a:schemeClr val="accent2"/>
              </a:solidFill>
            </a:endParaRPr>
          </a:p>
          <a:p>
            <a:pPr>
              <a:lnSpc>
                <a:spcPct val="70000"/>
              </a:lnSpc>
              <a:spcBef>
                <a:spcPct val="20000"/>
              </a:spcBef>
              <a:defRPr/>
            </a:pPr>
            <a:r>
              <a:rPr lang="en-US" sz="2000" b="1" dirty="0">
                <a:solidFill>
                  <a:schemeClr val="accent2"/>
                </a:solidFill>
              </a:rPr>
              <a:t>	</a:t>
            </a:r>
            <a:r>
              <a:rPr lang="en-US" sz="2400" b="1" i="1" dirty="0">
                <a:solidFill>
                  <a:srgbClr val="C00000"/>
                </a:solidFill>
              </a:rPr>
              <a:t> “That the possession by the adverse party </a:t>
            </a:r>
          </a:p>
          <a:p>
            <a:pPr>
              <a:lnSpc>
                <a:spcPct val="70000"/>
              </a:lnSpc>
              <a:spcBef>
                <a:spcPct val="20000"/>
              </a:spcBef>
              <a:defRPr/>
            </a:pPr>
            <a:r>
              <a:rPr lang="en-US" sz="2400" b="1" i="1" dirty="0">
                <a:solidFill>
                  <a:srgbClr val="C00000"/>
                </a:solidFill>
              </a:rPr>
              <a:t>	is well and widely known in a public manner </a:t>
            </a:r>
          </a:p>
          <a:p>
            <a:pPr>
              <a:lnSpc>
                <a:spcPct val="70000"/>
              </a:lnSpc>
              <a:spcBef>
                <a:spcPct val="20000"/>
              </a:spcBef>
              <a:defRPr/>
            </a:pPr>
            <a:r>
              <a:rPr lang="en-US" sz="2400" b="1" i="1" dirty="0">
                <a:solidFill>
                  <a:srgbClr val="C00000"/>
                </a:solidFill>
              </a:rPr>
              <a:t>	forming a part of common knowledge </a:t>
            </a:r>
          </a:p>
          <a:p>
            <a:pPr>
              <a:lnSpc>
                <a:spcPct val="70000"/>
              </a:lnSpc>
              <a:spcBef>
                <a:spcPct val="20000"/>
              </a:spcBef>
              <a:defRPr/>
            </a:pPr>
            <a:r>
              <a:rPr lang="en-US" sz="2400" b="1" i="1" dirty="0">
                <a:solidFill>
                  <a:srgbClr val="C00000"/>
                </a:solidFill>
              </a:rPr>
              <a:t>	in the community.</a:t>
            </a:r>
          </a:p>
          <a:p>
            <a:pPr>
              <a:lnSpc>
                <a:spcPct val="70000"/>
              </a:lnSpc>
              <a:spcBef>
                <a:spcPct val="20000"/>
              </a:spcBef>
              <a:defRPr/>
            </a:pPr>
            <a:endParaRPr lang="en-US" sz="2400" b="1" i="1" dirty="0">
              <a:solidFill>
                <a:srgbClr val="C00000"/>
              </a:solidFill>
            </a:endParaRPr>
          </a:p>
          <a:p>
            <a:pPr>
              <a:lnSpc>
                <a:spcPct val="90000"/>
              </a:lnSpc>
              <a:spcBef>
                <a:spcPct val="20000"/>
              </a:spcBef>
              <a:buFont typeface="Arial" pitchFamily="34" charset="0"/>
              <a:buChar char="•"/>
              <a:defRPr/>
            </a:pPr>
            <a:r>
              <a:rPr lang="en-US" sz="2000" b="1" dirty="0">
                <a:solidFill>
                  <a:schemeClr val="accent2"/>
                </a:solidFill>
              </a:rPr>
              <a:t> Whereas the </a:t>
            </a:r>
            <a:r>
              <a:rPr lang="en-US" sz="2000" b="1" dirty="0">
                <a:solidFill>
                  <a:schemeClr val="accent5">
                    <a:lumMod val="50000"/>
                  </a:schemeClr>
                </a:solidFill>
              </a:rPr>
              <a:t>“OPEN”</a:t>
            </a:r>
            <a:r>
              <a:rPr lang="en-US" sz="2000" b="1" dirty="0">
                <a:solidFill>
                  <a:schemeClr val="accent2"/>
                </a:solidFill>
              </a:rPr>
              <a:t> requirement necessitates that the </a:t>
            </a:r>
            <a:r>
              <a:rPr lang="en-US" sz="2000" b="1" dirty="0"/>
              <a:t>true owner</a:t>
            </a:r>
            <a:r>
              <a:rPr lang="en-US" sz="2000" b="1" dirty="0">
                <a:solidFill>
                  <a:schemeClr val="accent2"/>
                </a:solidFill>
              </a:rPr>
              <a:t> of the property would be on notice of the adverse possession, the </a:t>
            </a:r>
            <a:r>
              <a:rPr lang="en-US" sz="2000" b="1" dirty="0">
                <a:solidFill>
                  <a:schemeClr val="accent5">
                    <a:lumMod val="50000"/>
                  </a:schemeClr>
                </a:solidFill>
              </a:rPr>
              <a:t>“NOTORIOUS” </a:t>
            </a:r>
            <a:r>
              <a:rPr lang="en-US" sz="2000" b="1" dirty="0">
                <a:solidFill>
                  <a:schemeClr val="accent2"/>
                </a:solidFill>
              </a:rPr>
              <a:t>requirement necessitates that the </a:t>
            </a:r>
            <a:r>
              <a:rPr lang="en-US" sz="2000" b="1" dirty="0"/>
              <a:t>Community</a:t>
            </a:r>
            <a:r>
              <a:rPr lang="en-US" sz="2000" b="1" dirty="0">
                <a:solidFill>
                  <a:schemeClr val="accent2"/>
                </a:solidFill>
              </a:rPr>
              <a:t> would be on notice of the actions constituting the Adverse Possession.    </a:t>
            </a:r>
          </a:p>
          <a:p>
            <a:pPr>
              <a:lnSpc>
                <a:spcPct val="70000"/>
              </a:lnSpc>
              <a:spcBef>
                <a:spcPct val="20000"/>
              </a:spcBef>
              <a:defRPr/>
            </a:pPr>
            <a:endParaRPr lang="en-US" sz="2400" b="1" i="1" dirty="0">
              <a:solidFill>
                <a:srgbClr val="C00000"/>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4864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2800" dirty="0">
                <a:solidFill>
                  <a:schemeClr val="accent1">
                    <a:lumMod val="25000"/>
                  </a:schemeClr>
                </a:solidFill>
              </a:rPr>
              <a:t>	</a:t>
            </a:r>
            <a:r>
              <a:rPr lang="en-US" sz="2800" b="1" dirty="0">
                <a:solidFill>
                  <a:schemeClr val="accent1">
                    <a:lumMod val="25000"/>
                  </a:schemeClr>
                </a:solidFill>
              </a:rPr>
              <a:t>What does it mean? - Restrictions</a:t>
            </a:r>
          </a:p>
          <a:p>
            <a:pPr marL="342900" indent="-342900">
              <a:lnSpc>
                <a:spcPct val="80000"/>
              </a:lnSpc>
              <a:spcBef>
                <a:spcPct val="20000"/>
              </a:spcBef>
              <a:defRPr/>
            </a:pPr>
            <a:endParaRPr lang="en-US" sz="100" b="1" i="1" dirty="0">
              <a:solidFill>
                <a:schemeClr val="accent2"/>
              </a:solidFill>
            </a:endParaRPr>
          </a:p>
          <a:p>
            <a:pPr marL="342900" indent="-342900">
              <a:lnSpc>
                <a:spcPct val="80000"/>
              </a:lnSpc>
              <a:spcBef>
                <a:spcPct val="20000"/>
              </a:spcBef>
              <a:buFontTx/>
              <a:buChar char="•"/>
              <a:defRPr/>
            </a:pPr>
            <a:r>
              <a:rPr lang="en-US" sz="2000" b="1" dirty="0">
                <a:solidFill>
                  <a:schemeClr val="accent2">
                    <a:lumMod val="75000"/>
                  </a:schemeClr>
                </a:solidFill>
              </a:rPr>
              <a:t>This is a way for land to be acquired without formal conveyance</a:t>
            </a:r>
          </a:p>
          <a:p>
            <a:pPr marL="342900" indent="-342900">
              <a:lnSpc>
                <a:spcPct val="80000"/>
              </a:lnSpc>
              <a:spcBef>
                <a:spcPct val="20000"/>
              </a:spcBef>
              <a:buFontTx/>
              <a:buChar char="•"/>
              <a:defRPr/>
            </a:pPr>
            <a:r>
              <a:rPr lang="en-US" sz="2000" b="1" dirty="0">
                <a:solidFill>
                  <a:schemeClr val="accent2">
                    <a:lumMod val="75000"/>
                  </a:schemeClr>
                </a:solidFill>
              </a:rPr>
              <a:t>It is not with out risk or restrictions</a:t>
            </a:r>
          </a:p>
          <a:p>
            <a:pPr marL="342900" indent="-342900">
              <a:lnSpc>
                <a:spcPct val="80000"/>
              </a:lnSpc>
              <a:spcBef>
                <a:spcPct val="20000"/>
              </a:spcBef>
              <a:buFontTx/>
              <a:buChar char="•"/>
              <a:defRPr/>
            </a:pPr>
            <a:r>
              <a:rPr lang="en-US" sz="2000" b="1" dirty="0">
                <a:solidFill>
                  <a:schemeClr val="accent2">
                    <a:lumMod val="75000"/>
                  </a:schemeClr>
                </a:solidFill>
              </a:rPr>
              <a:t>Action can be maintained by true land owner for </a:t>
            </a:r>
            <a:r>
              <a:rPr lang="en-US" sz="2000" b="1" dirty="0" err="1">
                <a:solidFill>
                  <a:schemeClr val="accent2">
                    <a:lumMod val="75000"/>
                  </a:schemeClr>
                </a:solidFill>
              </a:rPr>
              <a:t>ejectment</a:t>
            </a:r>
            <a:r>
              <a:rPr lang="en-US" sz="2000" b="1" dirty="0">
                <a:solidFill>
                  <a:schemeClr val="accent2">
                    <a:lumMod val="75000"/>
                  </a:schemeClr>
                </a:solidFill>
              </a:rPr>
              <a:t>           with damages.</a:t>
            </a:r>
          </a:p>
          <a:p>
            <a:pPr marL="342900" indent="-342900">
              <a:lnSpc>
                <a:spcPct val="80000"/>
              </a:lnSpc>
              <a:spcBef>
                <a:spcPct val="20000"/>
              </a:spcBef>
              <a:buFontTx/>
              <a:buChar char="•"/>
              <a:defRPr/>
            </a:pPr>
            <a:r>
              <a:rPr lang="en-US" sz="2000" b="1" dirty="0">
                <a:solidFill>
                  <a:schemeClr val="accent2">
                    <a:lumMod val="75000"/>
                  </a:schemeClr>
                </a:solidFill>
              </a:rPr>
              <a:t>New law passed last year in New York State:</a:t>
            </a:r>
          </a:p>
          <a:p>
            <a:pPr marL="342900" indent="-342900">
              <a:lnSpc>
                <a:spcPct val="80000"/>
              </a:lnSpc>
              <a:spcBef>
                <a:spcPct val="20000"/>
              </a:spcBef>
              <a:defRPr/>
            </a:pPr>
            <a:r>
              <a:rPr lang="en-US" sz="2000" b="1" dirty="0">
                <a:solidFill>
                  <a:schemeClr val="accent2">
                    <a:lumMod val="75000"/>
                  </a:schemeClr>
                </a:solidFill>
              </a:rPr>
              <a:t>	</a:t>
            </a:r>
            <a:r>
              <a:rPr lang="en-US" sz="1600" b="1" dirty="0"/>
              <a:t>(Chapter 269 of the laws of 2008) – Amending Section 501 of the Real Property Actions and Proceedings Law, to bar bad faith adverse possession claims by requiring an adverse possessor to have a reasonable basis for believing that the property belongs to the possessor. </a:t>
            </a:r>
          </a:p>
          <a:p>
            <a:pPr marL="342900" indent="-342900">
              <a:lnSpc>
                <a:spcPct val="80000"/>
              </a:lnSpc>
              <a:spcBef>
                <a:spcPct val="20000"/>
              </a:spcBef>
              <a:defRPr/>
            </a:pPr>
            <a:r>
              <a:rPr lang="en-US" sz="600" b="1" dirty="0"/>
              <a:t>     </a:t>
            </a:r>
          </a:p>
          <a:p>
            <a:pPr marL="342900" indent="-342900">
              <a:lnSpc>
                <a:spcPct val="80000"/>
              </a:lnSpc>
              <a:spcBef>
                <a:spcPct val="20000"/>
              </a:spcBef>
              <a:defRPr/>
            </a:pPr>
            <a:r>
              <a:rPr lang="en-US" sz="600" b="1" dirty="0"/>
              <a:t>	</a:t>
            </a:r>
            <a:r>
              <a:rPr lang="en-US" sz="1600" b="1" dirty="0"/>
              <a:t>Specifically, this law would also: </a:t>
            </a:r>
          </a:p>
          <a:p>
            <a:pPr marL="342900" indent="-342900">
              <a:lnSpc>
                <a:spcPct val="80000"/>
              </a:lnSpc>
              <a:spcBef>
                <a:spcPct val="20000"/>
              </a:spcBef>
              <a:defRPr/>
            </a:pPr>
            <a:endParaRPr lang="en-US" sz="600" b="1" dirty="0"/>
          </a:p>
          <a:p>
            <a:pPr marL="342900" indent="-342900">
              <a:lnSpc>
                <a:spcPct val="80000"/>
              </a:lnSpc>
              <a:spcBef>
                <a:spcPct val="20000"/>
              </a:spcBef>
              <a:defRPr/>
            </a:pPr>
            <a:r>
              <a:rPr lang="en-US" sz="600" b="1" dirty="0"/>
              <a:t>	</a:t>
            </a:r>
            <a:r>
              <a:rPr lang="en-US" sz="1600" b="1" dirty="0"/>
              <a:t>(1) Remove the traditional requirement that property be cultivated or improved, and instead requires acts sufficient to put a reasonably diligent owner on notice; </a:t>
            </a:r>
          </a:p>
          <a:p>
            <a:pPr marL="342900" indent="-342900">
              <a:lnSpc>
                <a:spcPct val="80000"/>
              </a:lnSpc>
              <a:spcBef>
                <a:spcPct val="20000"/>
              </a:spcBef>
              <a:defRPr/>
            </a:pPr>
            <a:endParaRPr lang="en-US" sz="600" b="1" dirty="0"/>
          </a:p>
          <a:p>
            <a:pPr marL="342900" indent="-342900">
              <a:lnSpc>
                <a:spcPct val="80000"/>
              </a:lnSpc>
              <a:spcBef>
                <a:spcPct val="20000"/>
              </a:spcBef>
              <a:defRPr/>
            </a:pPr>
            <a:r>
              <a:rPr lang="en-US" sz="600" b="1" dirty="0"/>
              <a:t>	</a:t>
            </a:r>
            <a:r>
              <a:rPr lang="en-US" sz="1600" b="1" dirty="0"/>
              <a:t>(2) Provide that lawn mowing and de </a:t>
            </a:r>
            <a:r>
              <a:rPr lang="en-US" sz="1600" b="1" dirty="0" err="1"/>
              <a:t>minimus</a:t>
            </a:r>
            <a:r>
              <a:rPr lang="en-US" sz="1600" b="1" dirty="0"/>
              <a:t> non-structural encroachments would be deemed permissive; and </a:t>
            </a:r>
          </a:p>
          <a:p>
            <a:pPr marL="342900" indent="-342900">
              <a:lnSpc>
                <a:spcPct val="80000"/>
              </a:lnSpc>
              <a:spcBef>
                <a:spcPct val="20000"/>
              </a:spcBef>
              <a:defRPr/>
            </a:pPr>
            <a:r>
              <a:rPr lang="en-US" sz="600" b="1" dirty="0"/>
              <a:t>	</a:t>
            </a:r>
          </a:p>
          <a:p>
            <a:pPr marL="342900" indent="-342900">
              <a:lnSpc>
                <a:spcPct val="80000"/>
              </a:lnSpc>
              <a:spcBef>
                <a:spcPct val="20000"/>
              </a:spcBef>
              <a:defRPr/>
            </a:pPr>
            <a:r>
              <a:rPr lang="en-US" sz="1600" b="1" dirty="0"/>
              <a:t>	(3) updates some archaic statutory language. </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152400" y="1752600"/>
            <a:ext cx="8839200" cy="4876800"/>
          </a:xfrm>
        </p:spPr>
        <p:txBody>
          <a:bodyPr/>
          <a:lstStyle/>
          <a:p>
            <a:pPr marL="609600" indent="-609600" eaLnBrk="1" hangingPunct="1">
              <a:lnSpc>
                <a:spcPct val="90000"/>
              </a:lnSpc>
              <a:buFontTx/>
              <a:buNone/>
              <a:defRPr/>
            </a:pPr>
            <a:endParaRPr lang="en-US" sz="4400" b="1" dirty="0" smtClean="0">
              <a:solidFill>
                <a:srgbClr val="C00000"/>
              </a:solidFill>
            </a:endParaRPr>
          </a:p>
          <a:p>
            <a:pPr marL="609600" indent="-609600" eaLnBrk="1" hangingPunct="1">
              <a:lnSpc>
                <a:spcPct val="90000"/>
              </a:lnSpc>
              <a:buFontTx/>
              <a:buNone/>
              <a:defRPr/>
            </a:pPr>
            <a:r>
              <a:rPr lang="en-US" sz="4400" b="1" dirty="0" smtClean="0">
                <a:solidFill>
                  <a:srgbClr val="C00000"/>
                </a:solidFill>
              </a:rPr>
              <a:t>				</a:t>
            </a:r>
            <a:r>
              <a:rPr lang="en-US" sz="4400" b="1" dirty="0" smtClean="0">
                <a:solidFill>
                  <a:srgbClr val="0033CC"/>
                </a:solidFill>
              </a:rPr>
              <a:t>Part Three:</a:t>
            </a:r>
          </a:p>
          <a:p>
            <a:pPr marL="609600" indent="-609600" eaLnBrk="1" hangingPunct="1">
              <a:lnSpc>
                <a:spcPct val="90000"/>
              </a:lnSpc>
              <a:buFontTx/>
              <a:buNone/>
              <a:defRPr/>
            </a:pPr>
            <a:endParaRPr lang="en-US" sz="2000" b="1" dirty="0" smtClean="0">
              <a:solidFill>
                <a:srgbClr val="C00000"/>
              </a:solidFill>
            </a:endParaRPr>
          </a:p>
          <a:p>
            <a:pPr marL="609600" indent="-609600" eaLnBrk="1" hangingPunct="1">
              <a:lnSpc>
                <a:spcPct val="90000"/>
              </a:lnSpc>
              <a:buFontTx/>
              <a:buNone/>
              <a:defRPr/>
            </a:pPr>
            <a:r>
              <a:rPr lang="en-US" sz="4400" b="1" dirty="0" smtClean="0">
                <a:solidFill>
                  <a:srgbClr val="C00000"/>
                </a:solidFill>
              </a:rPr>
              <a:t>	Non Possessory Interests</a:t>
            </a:r>
            <a:r>
              <a:rPr lang="en-US" sz="4400" b="1" i="1" dirty="0" smtClean="0">
                <a:solidFill>
                  <a:srgbClr val="C00000"/>
                </a:solidFill>
              </a:rPr>
              <a:t> </a:t>
            </a:r>
          </a:p>
          <a:p>
            <a:pPr marL="609600" indent="-609600" eaLnBrk="1" hangingPunct="1">
              <a:lnSpc>
                <a:spcPct val="90000"/>
              </a:lnSpc>
              <a:buFontTx/>
              <a:buNone/>
              <a:defRPr/>
            </a:pPr>
            <a:r>
              <a:rPr lang="en-US" sz="1000" b="1" i="1" dirty="0" smtClean="0"/>
              <a:t>	</a:t>
            </a:r>
            <a:endParaRPr lang="en-US" sz="2000" b="1" i="1" dirty="0" smtClean="0">
              <a:solidFill>
                <a:schemeClr val="accent5">
                  <a:lumMod val="50000"/>
                </a:schemeClr>
              </a:solidFill>
            </a:endParaRPr>
          </a:p>
          <a:p>
            <a:pPr marL="609600" indent="-609600" eaLnBrk="1" hangingPunct="1">
              <a:lnSpc>
                <a:spcPct val="80000"/>
              </a:lnSpc>
              <a:buFontTx/>
              <a:buNone/>
              <a:defRPr/>
            </a:pPr>
            <a:endParaRPr lang="en-US" sz="24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1" end="1"/>
                                            </p:txEl>
                                          </p:spTgt>
                                        </p:tgtEl>
                                        <p:attrNameLst>
                                          <p:attrName>style.visibility</p:attrName>
                                        </p:attrNameLst>
                                      </p:cBhvr>
                                      <p:to>
                                        <p:strVal val="visible"/>
                                      </p:to>
                                    </p:set>
                                    <p:anim calcmode="lin" valueType="num">
                                      <p:cBhvr additive="base">
                                        <p:cTn id="7"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3" end="3"/>
                                            </p:txEl>
                                          </p:spTgt>
                                        </p:tgtEl>
                                        <p:attrNameLst>
                                          <p:attrName>style.visibility</p:attrName>
                                        </p:attrNameLst>
                                      </p:cBhvr>
                                      <p:to>
                                        <p:strVal val="visible"/>
                                      </p:to>
                                    </p:set>
                                    <p:anim calcmode="lin" valueType="num">
                                      <p:cBhvr additive="base">
                                        <p:cTn id="13"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4" end="4"/>
                                            </p:txEl>
                                          </p:spTgt>
                                        </p:tgtEl>
                                        <p:attrNameLst>
                                          <p:attrName>style.visibility</p:attrName>
                                        </p:attrNameLst>
                                      </p:cBhvr>
                                      <p:to>
                                        <p:strVal val="visible"/>
                                      </p:to>
                                    </p:set>
                                    <p:anim calcmode="lin" valueType="num">
                                      <p:cBhvr additive="base">
                                        <p:cTn id="19" dur="500" fill="hold"/>
                                        <p:tgtEl>
                                          <p:spTgt spid="28160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228600" y="990600"/>
            <a:ext cx="8686800" cy="5410200"/>
          </a:xfrm>
        </p:spPr>
        <p:txBody>
          <a:bodyPr/>
          <a:lstStyle/>
          <a:p>
            <a:pPr marL="609600" indent="-609600" eaLnBrk="1" hangingPunct="1">
              <a:lnSpc>
                <a:spcPct val="90000"/>
              </a:lnSpc>
              <a:buFontTx/>
              <a:buNone/>
              <a:defRPr/>
            </a:pPr>
            <a:r>
              <a:rPr lang="en-US" b="1" dirty="0" smtClean="0">
                <a:solidFill>
                  <a:srgbClr val="C00000"/>
                </a:solidFill>
              </a:rPr>
              <a:t>Non Possessory Interests:</a:t>
            </a:r>
            <a:r>
              <a:rPr lang="en-US" b="1" i="1" dirty="0" smtClean="0">
                <a:solidFill>
                  <a:srgbClr val="C00000"/>
                </a:solidFill>
              </a:rPr>
              <a:t> </a:t>
            </a:r>
          </a:p>
          <a:p>
            <a:pPr marL="609600" indent="-609600" eaLnBrk="1" hangingPunct="1">
              <a:lnSpc>
                <a:spcPct val="90000"/>
              </a:lnSpc>
              <a:buFontTx/>
              <a:buNone/>
              <a:defRPr/>
            </a:pPr>
            <a:r>
              <a:rPr lang="en-US" sz="2200" b="1" dirty="0" smtClean="0">
                <a:solidFill>
                  <a:schemeClr val="accent1">
                    <a:lumMod val="25000"/>
                  </a:schemeClr>
                </a:solidFill>
              </a:rPr>
              <a:t>Differences Between Possessory and Non Possessory Interests</a:t>
            </a:r>
          </a:p>
          <a:p>
            <a:pPr marL="609600" indent="-609600" eaLnBrk="1" hangingPunct="1">
              <a:lnSpc>
                <a:spcPct val="90000"/>
              </a:lnSpc>
              <a:buFontTx/>
              <a:buNone/>
              <a:defRPr/>
            </a:pPr>
            <a:endParaRPr lang="en-US" sz="600" b="1" i="1" dirty="0" smtClean="0">
              <a:solidFill>
                <a:schemeClr val="accent2"/>
              </a:solidFill>
            </a:endParaRPr>
          </a:p>
          <a:p>
            <a:pPr marL="609600" indent="-609600" eaLnBrk="1" hangingPunct="1">
              <a:lnSpc>
                <a:spcPct val="90000"/>
              </a:lnSpc>
              <a:buFontTx/>
              <a:buNone/>
              <a:defRPr/>
            </a:pPr>
            <a:r>
              <a:rPr lang="en-US" sz="2000" b="1" i="1" dirty="0" smtClean="0">
                <a:solidFill>
                  <a:schemeClr val="accent2"/>
                </a:solidFill>
              </a:rPr>
              <a:t>	</a:t>
            </a:r>
            <a:r>
              <a:rPr lang="en-US" sz="1800" b="1" i="1" dirty="0" smtClean="0">
                <a:solidFill>
                  <a:schemeClr val="accent2"/>
                </a:solidFill>
              </a:rPr>
              <a:t>Until now we have discussed </a:t>
            </a:r>
            <a:r>
              <a:rPr lang="en-US" sz="1800" b="1" i="1" dirty="0" smtClean="0">
                <a:solidFill>
                  <a:schemeClr val="hlink"/>
                </a:solidFill>
              </a:rPr>
              <a:t>“Possessory Interests”.</a:t>
            </a:r>
            <a:r>
              <a:rPr lang="en-US" sz="1800" b="1" i="1" dirty="0" smtClean="0">
                <a:solidFill>
                  <a:schemeClr val="accent2"/>
                </a:solidFill>
              </a:rPr>
              <a:t> </a:t>
            </a:r>
          </a:p>
          <a:p>
            <a:pPr marL="609600" indent="-609600" eaLnBrk="1" hangingPunct="1">
              <a:lnSpc>
                <a:spcPct val="90000"/>
              </a:lnSpc>
              <a:buFontTx/>
              <a:buNone/>
              <a:defRPr/>
            </a:pPr>
            <a:endParaRPr lang="en-US" sz="600" b="1" i="1" dirty="0" smtClean="0">
              <a:solidFill>
                <a:schemeClr val="accent2"/>
              </a:solidFill>
            </a:endParaRPr>
          </a:p>
          <a:p>
            <a:pPr marL="609600" indent="-609600" eaLnBrk="1" hangingPunct="1">
              <a:lnSpc>
                <a:spcPct val="90000"/>
              </a:lnSpc>
              <a:buFontTx/>
              <a:buNone/>
              <a:defRPr/>
            </a:pPr>
            <a:endParaRPr lang="en-US" sz="600" b="1" i="1" dirty="0" smtClean="0">
              <a:solidFill>
                <a:schemeClr val="accent2"/>
              </a:solidFill>
            </a:endParaRPr>
          </a:p>
          <a:p>
            <a:pPr marL="609600" indent="-609600" eaLnBrk="1" hangingPunct="1">
              <a:lnSpc>
                <a:spcPct val="90000"/>
              </a:lnSpc>
              <a:buFontTx/>
              <a:buNone/>
              <a:defRPr/>
            </a:pPr>
            <a:r>
              <a:rPr lang="en-US" sz="1800" b="1" i="1" dirty="0" smtClean="0">
                <a:solidFill>
                  <a:schemeClr val="accent2"/>
                </a:solidFill>
              </a:rPr>
              <a:t>	</a:t>
            </a:r>
            <a:r>
              <a:rPr lang="en-US" sz="1800" b="1" i="1" dirty="0" smtClean="0">
                <a:solidFill>
                  <a:schemeClr val="accent1">
                    <a:lumMod val="50000"/>
                  </a:schemeClr>
                </a:solidFill>
              </a:rPr>
              <a:t> Possessory Interests</a:t>
            </a:r>
            <a:r>
              <a:rPr lang="en-US" sz="1800" b="1" i="1" dirty="0" smtClean="0">
                <a:solidFill>
                  <a:schemeClr val="accent2"/>
                </a:solidFill>
              </a:rPr>
              <a:t>  are </a:t>
            </a:r>
            <a:r>
              <a:rPr lang="en-US" sz="1800" b="1" i="1" dirty="0" smtClean="0"/>
              <a:t>interests</a:t>
            </a:r>
            <a:r>
              <a:rPr lang="en-US" sz="1800" b="1" i="1" dirty="0" smtClean="0">
                <a:solidFill>
                  <a:schemeClr val="accent2"/>
                </a:solidFill>
              </a:rPr>
              <a:t> in </a:t>
            </a:r>
            <a:r>
              <a:rPr lang="en-US" sz="1800" b="1" i="1" dirty="0" smtClean="0">
                <a:solidFill>
                  <a:srgbClr val="C00000"/>
                </a:solidFill>
              </a:rPr>
              <a:t>Real Property</a:t>
            </a:r>
            <a:endParaRPr lang="en-US" sz="1800" b="1" i="1" dirty="0" smtClean="0">
              <a:solidFill>
                <a:schemeClr val="accent2"/>
              </a:solidFill>
            </a:endParaRPr>
          </a:p>
          <a:p>
            <a:pPr marL="609600" indent="-609600" eaLnBrk="1" hangingPunct="1">
              <a:lnSpc>
                <a:spcPct val="90000"/>
              </a:lnSpc>
              <a:buFontTx/>
              <a:buNone/>
              <a:defRPr/>
            </a:pPr>
            <a:r>
              <a:rPr lang="en-US" sz="1800" b="1" i="1" dirty="0" smtClean="0">
                <a:solidFill>
                  <a:schemeClr val="accent2"/>
                </a:solidFill>
              </a:rPr>
              <a:t>	that either are, or will be (as in the case of pre-vested interests) </a:t>
            </a:r>
          </a:p>
          <a:p>
            <a:pPr marL="609600" indent="-609600" eaLnBrk="1" hangingPunct="1">
              <a:lnSpc>
                <a:spcPct val="90000"/>
              </a:lnSpc>
              <a:buFontTx/>
              <a:buNone/>
              <a:defRPr/>
            </a:pPr>
            <a:r>
              <a:rPr lang="en-US" sz="1800" b="1" i="1" dirty="0" smtClean="0">
                <a:solidFill>
                  <a:schemeClr val="accent2"/>
                </a:solidFill>
              </a:rPr>
              <a:t>	</a:t>
            </a:r>
            <a:r>
              <a:rPr lang="en-US" sz="1800" b="1" i="1" dirty="0" smtClean="0">
                <a:solidFill>
                  <a:schemeClr val="accent1">
                    <a:lumMod val="50000"/>
                  </a:schemeClr>
                </a:solidFill>
              </a:rPr>
              <a:t>possessed</a:t>
            </a:r>
            <a:r>
              <a:rPr lang="en-US" sz="1800" b="1" i="1" dirty="0" smtClean="0">
                <a:solidFill>
                  <a:schemeClr val="accent2"/>
                </a:solidFill>
              </a:rPr>
              <a:t> by the holder of the property.</a:t>
            </a:r>
          </a:p>
          <a:p>
            <a:pPr marL="609600" indent="-609600" eaLnBrk="1" hangingPunct="1">
              <a:lnSpc>
                <a:spcPct val="90000"/>
              </a:lnSpc>
              <a:buFontTx/>
              <a:buNone/>
              <a:defRPr/>
            </a:pPr>
            <a:endParaRPr lang="en-US" sz="600" b="1" i="1" dirty="0" smtClean="0">
              <a:solidFill>
                <a:schemeClr val="accent2"/>
              </a:solidFill>
            </a:endParaRPr>
          </a:p>
          <a:p>
            <a:pPr marL="609600" indent="-609600" eaLnBrk="1" hangingPunct="1">
              <a:lnSpc>
                <a:spcPct val="90000"/>
              </a:lnSpc>
              <a:buFontTx/>
              <a:buNone/>
              <a:defRPr/>
            </a:pPr>
            <a:endParaRPr lang="en-US" sz="600" b="1" i="1" dirty="0" smtClean="0">
              <a:solidFill>
                <a:schemeClr val="accent2"/>
              </a:solidFill>
            </a:endParaRPr>
          </a:p>
          <a:p>
            <a:pPr marL="609600" indent="-609600" eaLnBrk="1" hangingPunct="1">
              <a:lnSpc>
                <a:spcPct val="90000"/>
              </a:lnSpc>
              <a:buFontTx/>
              <a:buNone/>
              <a:defRPr/>
            </a:pPr>
            <a:r>
              <a:rPr lang="en-US" sz="1800" b="1" i="1" dirty="0" smtClean="0">
                <a:solidFill>
                  <a:schemeClr val="accent2"/>
                </a:solidFill>
              </a:rPr>
              <a:t>	Just as there are </a:t>
            </a:r>
            <a:r>
              <a:rPr lang="en-US" sz="1800" b="1" i="1" dirty="0" smtClean="0">
                <a:solidFill>
                  <a:schemeClr val="accent1">
                    <a:lumMod val="50000"/>
                  </a:schemeClr>
                </a:solidFill>
              </a:rPr>
              <a:t>possessory</a:t>
            </a:r>
            <a:r>
              <a:rPr lang="en-US" sz="1800" b="1" i="1" dirty="0" smtClean="0">
                <a:solidFill>
                  <a:schemeClr val="accent2"/>
                </a:solidFill>
              </a:rPr>
              <a:t> </a:t>
            </a:r>
            <a:r>
              <a:rPr lang="en-US" sz="1800" b="1" i="1" dirty="0" smtClean="0"/>
              <a:t>interests</a:t>
            </a:r>
            <a:r>
              <a:rPr lang="en-US" sz="1800" b="1" i="1" dirty="0" smtClean="0">
                <a:solidFill>
                  <a:schemeClr val="accent2"/>
                </a:solidFill>
              </a:rPr>
              <a:t> in </a:t>
            </a:r>
            <a:r>
              <a:rPr lang="en-US" sz="1800" b="1" i="1" dirty="0" smtClean="0">
                <a:solidFill>
                  <a:srgbClr val="C00000"/>
                </a:solidFill>
              </a:rPr>
              <a:t>Real Property</a:t>
            </a:r>
          </a:p>
          <a:p>
            <a:pPr marL="609600" indent="-609600" eaLnBrk="1" hangingPunct="1">
              <a:lnSpc>
                <a:spcPct val="90000"/>
              </a:lnSpc>
              <a:buFontTx/>
              <a:buNone/>
              <a:defRPr/>
            </a:pPr>
            <a:r>
              <a:rPr lang="en-US" sz="1800" b="1" i="1" dirty="0" smtClean="0">
                <a:solidFill>
                  <a:srgbClr val="C00000"/>
                </a:solidFill>
              </a:rPr>
              <a:t>	</a:t>
            </a:r>
            <a:r>
              <a:rPr lang="en-US" sz="1800" b="1" i="1" dirty="0" smtClean="0">
                <a:solidFill>
                  <a:schemeClr val="accent2"/>
                </a:solidFill>
              </a:rPr>
              <a:t>where possession is not effectuated yet,</a:t>
            </a:r>
          </a:p>
          <a:p>
            <a:pPr marL="609600" indent="-609600" eaLnBrk="1" hangingPunct="1">
              <a:lnSpc>
                <a:spcPct val="90000"/>
              </a:lnSpc>
              <a:buFontTx/>
              <a:buNone/>
              <a:defRPr/>
            </a:pPr>
            <a:r>
              <a:rPr lang="en-US" sz="1800" b="1" i="1" dirty="0" smtClean="0">
                <a:solidFill>
                  <a:schemeClr val="accent2"/>
                </a:solidFill>
              </a:rPr>
              <a:t>	because of time or condition, </a:t>
            </a:r>
          </a:p>
          <a:p>
            <a:pPr marL="609600" indent="-609600" eaLnBrk="1" hangingPunct="1">
              <a:lnSpc>
                <a:spcPct val="90000"/>
              </a:lnSpc>
              <a:buFontTx/>
              <a:buNone/>
              <a:defRPr/>
            </a:pPr>
            <a:r>
              <a:rPr lang="en-US" sz="1800" b="1" i="1" dirty="0" smtClean="0">
                <a:solidFill>
                  <a:schemeClr val="accent2"/>
                </a:solidFill>
              </a:rPr>
              <a:t>	the law also recognizes </a:t>
            </a:r>
            <a:r>
              <a:rPr lang="en-US" sz="1800" b="1" i="1" dirty="0" smtClean="0"/>
              <a:t>interests</a:t>
            </a:r>
            <a:r>
              <a:rPr lang="en-US" sz="1800" b="1" i="1" dirty="0" smtClean="0">
                <a:solidFill>
                  <a:schemeClr val="accent2"/>
                </a:solidFill>
              </a:rPr>
              <a:t> in </a:t>
            </a:r>
            <a:r>
              <a:rPr lang="en-US" sz="1800" b="1" i="1" dirty="0" smtClean="0">
                <a:solidFill>
                  <a:srgbClr val="C00000"/>
                </a:solidFill>
              </a:rPr>
              <a:t>Real Property </a:t>
            </a:r>
          </a:p>
          <a:p>
            <a:pPr marL="609600" indent="-609600" eaLnBrk="1" hangingPunct="1">
              <a:lnSpc>
                <a:spcPct val="90000"/>
              </a:lnSpc>
              <a:buFontTx/>
              <a:buNone/>
              <a:defRPr/>
            </a:pPr>
            <a:r>
              <a:rPr lang="en-US" sz="1800" b="1" i="1" dirty="0" smtClean="0">
                <a:solidFill>
                  <a:srgbClr val="C00000"/>
                </a:solidFill>
              </a:rPr>
              <a:t>	</a:t>
            </a:r>
            <a:r>
              <a:rPr lang="en-US" sz="1800" b="1" i="1" dirty="0" smtClean="0">
                <a:solidFill>
                  <a:schemeClr val="accent2"/>
                </a:solidFill>
              </a:rPr>
              <a:t>where the holder of such </a:t>
            </a:r>
            <a:r>
              <a:rPr lang="en-US" sz="1800" b="1" i="1" dirty="0" smtClean="0"/>
              <a:t>interest</a:t>
            </a:r>
            <a:r>
              <a:rPr lang="en-US" sz="1800" b="1" i="1" dirty="0" smtClean="0">
                <a:solidFill>
                  <a:schemeClr val="accent2"/>
                </a:solidFill>
              </a:rPr>
              <a:t> does not EVER </a:t>
            </a:r>
          </a:p>
          <a:p>
            <a:pPr marL="609600" indent="-609600" eaLnBrk="1" hangingPunct="1">
              <a:lnSpc>
                <a:spcPct val="90000"/>
              </a:lnSpc>
              <a:buFontTx/>
              <a:buNone/>
              <a:defRPr/>
            </a:pPr>
            <a:r>
              <a:rPr lang="en-US" sz="1800" b="1" i="1" dirty="0" smtClean="0">
                <a:solidFill>
                  <a:schemeClr val="accent2"/>
                </a:solidFill>
              </a:rPr>
              <a:t>	actually </a:t>
            </a:r>
            <a:r>
              <a:rPr lang="en-US" sz="1800" b="1" i="1" dirty="0" smtClean="0">
                <a:solidFill>
                  <a:schemeClr val="accent1">
                    <a:lumMod val="50000"/>
                  </a:schemeClr>
                </a:solidFill>
              </a:rPr>
              <a:t>possess</a:t>
            </a:r>
            <a:r>
              <a:rPr lang="en-US" sz="1800" b="1" i="1" dirty="0" smtClean="0">
                <a:solidFill>
                  <a:schemeClr val="accent2"/>
                </a:solidFill>
              </a:rPr>
              <a:t> the </a:t>
            </a:r>
            <a:r>
              <a:rPr lang="en-US" sz="1800" b="1" i="1" dirty="0" smtClean="0">
                <a:solidFill>
                  <a:srgbClr val="C00000"/>
                </a:solidFill>
              </a:rPr>
              <a:t>Real Property.</a:t>
            </a:r>
          </a:p>
          <a:p>
            <a:pPr marL="609600" indent="-609600" eaLnBrk="1" hangingPunct="1">
              <a:lnSpc>
                <a:spcPct val="90000"/>
              </a:lnSpc>
              <a:buFontTx/>
              <a:buNone/>
              <a:defRPr/>
            </a:pPr>
            <a:endParaRPr lang="en-US" sz="600" b="1" i="1" dirty="0" smtClean="0">
              <a:solidFill>
                <a:srgbClr val="C00000"/>
              </a:solidFill>
            </a:endParaRPr>
          </a:p>
          <a:p>
            <a:pPr marL="609600" indent="-609600" eaLnBrk="1" hangingPunct="1">
              <a:lnSpc>
                <a:spcPct val="90000"/>
              </a:lnSpc>
              <a:buFontTx/>
              <a:buNone/>
              <a:defRPr/>
            </a:pPr>
            <a:endParaRPr lang="en-US" sz="600" b="1" i="1" dirty="0" smtClean="0">
              <a:solidFill>
                <a:srgbClr val="C00000"/>
              </a:solidFill>
            </a:endParaRPr>
          </a:p>
          <a:p>
            <a:pPr marL="609600" indent="-609600" eaLnBrk="1" hangingPunct="1">
              <a:lnSpc>
                <a:spcPct val="90000"/>
              </a:lnSpc>
              <a:buFontTx/>
              <a:buNone/>
              <a:defRPr/>
            </a:pPr>
            <a:r>
              <a:rPr lang="en-US" sz="1800" b="1" i="1" dirty="0" smtClean="0">
                <a:solidFill>
                  <a:schemeClr val="accent2">
                    <a:lumMod val="75000"/>
                  </a:schemeClr>
                </a:solidFill>
              </a:rPr>
              <a:t>	These </a:t>
            </a:r>
            <a:r>
              <a:rPr lang="en-US" sz="1800" b="1" i="1" dirty="0" smtClean="0"/>
              <a:t>interests</a:t>
            </a:r>
            <a:r>
              <a:rPr lang="en-US" sz="1800" b="1" i="1" dirty="0" smtClean="0">
                <a:solidFill>
                  <a:schemeClr val="accent2">
                    <a:lumMod val="75000"/>
                  </a:schemeClr>
                </a:solidFill>
              </a:rPr>
              <a:t> are deemed </a:t>
            </a:r>
            <a:r>
              <a:rPr lang="en-US" sz="1800" b="1" i="1" dirty="0" smtClean="0">
                <a:solidFill>
                  <a:schemeClr val="accent5">
                    <a:lumMod val="50000"/>
                  </a:schemeClr>
                </a:solidFill>
              </a:rPr>
              <a:t>”Non Possessory Interests”</a:t>
            </a:r>
          </a:p>
          <a:p>
            <a:pPr marL="609600" indent="-609600" eaLnBrk="1" hangingPunct="1">
              <a:lnSpc>
                <a:spcPct val="90000"/>
              </a:lnSpc>
              <a:buFontTx/>
              <a:buNone/>
              <a:defRPr/>
            </a:pPr>
            <a:endParaRPr lang="en-US" sz="1800" b="1" i="1" dirty="0" smtClean="0">
              <a:solidFill>
                <a:schemeClr val="accent5">
                  <a:lumMod val="50000"/>
                </a:schemeClr>
              </a:solidFill>
            </a:endParaRPr>
          </a:p>
          <a:p>
            <a:pPr marL="609600" indent="-609600" eaLnBrk="1" hangingPunct="1">
              <a:lnSpc>
                <a:spcPct val="80000"/>
              </a:lnSpc>
              <a:buFontTx/>
              <a:buNone/>
              <a:defRPr/>
            </a:pPr>
            <a:endParaRPr lang="en-US" sz="18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0" end="0"/>
                                            </p:txEl>
                                          </p:spTgt>
                                        </p:tgtEl>
                                        <p:attrNameLst>
                                          <p:attrName>style.visibility</p:attrName>
                                        </p:attrNameLst>
                                      </p:cBhvr>
                                      <p:to>
                                        <p:strVal val="visible"/>
                                      </p:to>
                                    </p:set>
                                    <p:anim calcmode="lin" valueType="num">
                                      <p:cBhvr additive="base">
                                        <p:cTn id="7" dur="500" fill="hold"/>
                                        <p:tgtEl>
                                          <p:spTgt spid="2816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1" end="1"/>
                                            </p:txEl>
                                          </p:spTgt>
                                        </p:tgtEl>
                                        <p:attrNameLst>
                                          <p:attrName>style.visibility</p:attrName>
                                        </p:attrNameLst>
                                      </p:cBhvr>
                                      <p:to>
                                        <p:strVal val="visible"/>
                                      </p:to>
                                    </p:set>
                                    <p:anim calcmode="lin" valueType="num">
                                      <p:cBhvr additive="base">
                                        <p:cTn id="13"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3" end="3"/>
                                            </p:txEl>
                                          </p:spTgt>
                                        </p:tgtEl>
                                        <p:attrNameLst>
                                          <p:attrName>style.visibility</p:attrName>
                                        </p:attrNameLst>
                                      </p:cBhvr>
                                      <p:to>
                                        <p:strVal val="visible"/>
                                      </p:to>
                                    </p:set>
                                    <p:anim calcmode="lin" valueType="num">
                                      <p:cBhvr additive="base">
                                        <p:cTn id="19"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6">
                                            <p:txEl>
                                              <p:pRg st="6" end="6"/>
                                            </p:txEl>
                                          </p:spTgt>
                                        </p:tgtEl>
                                        <p:attrNameLst>
                                          <p:attrName>style.visibility</p:attrName>
                                        </p:attrNameLst>
                                      </p:cBhvr>
                                      <p:to>
                                        <p:strVal val="visible"/>
                                      </p:to>
                                    </p:set>
                                    <p:anim calcmode="lin" valueType="num">
                                      <p:cBhvr additive="base">
                                        <p:cTn id="25" dur="500" fill="hold"/>
                                        <p:tgtEl>
                                          <p:spTgt spid="281606">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160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1606">
                                            <p:txEl>
                                              <p:pRg st="7" end="7"/>
                                            </p:txEl>
                                          </p:spTgt>
                                        </p:tgtEl>
                                        <p:attrNameLst>
                                          <p:attrName>style.visibility</p:attrName>
                                        </p:attrNameLst>
                                      </p:cBhvr>
                                      <p:to>
                                        <p:strVal val="visible"/>
                                      </p:to>
                                    </p:set>
                                    <p:anim calcmode="lin" valueType="num">
                                      <p:cBhvr additive="base">
                                        <p:cTn id="31" dur="500" fill="hold"/>
                                        <p:tgtEl>
                                          <p:spTgt spid="281606">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160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1606">
                                            <p:txEl>
                                              <p:pRg st="8" end="8"/>
                                            </p:txEl>
                                          </p:spTgt>
                                        </p:tgtEl>
                                        <p:attrNameLst>
                                          <p:attrName>style.visibility</p:attrName>
                                        </p:attrNameLst>
                                      </p:cBhvr>
                                      <p:to>
                                        <p:strVal val="visible"/>
                                      </p:to>
                                    </p:set>
                                    <p:anim calcmode="lin" valueType="num">
                                      <p:cBhvr additive="base">
                                        <p:cTn id="37" dur="500" fill="hold"/>
                                        <p:tgtEl>
                                          <p:spTgt spid="281606">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160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1606">
                                            <p:txEl>
                                              <p:pRg st="11" end="11"/>
                                            </p:txEl>
                                          </p:spTgt>
                                        </p:tgtEl>
                                        <p:attrNameLst>
                                          <p:attrName>style.visibility</p:attrName>
                                        </p:attrNameLst>
                                      </p:cBhvr>
                                      <p:to>
                                        <p:strVal val="visible"/>
                                      </p:to>
                                    </p:set>
                                    <p:anim calcmode="lin" valueType="num">
                                      <p:cBhvr additive="base">
                                        <p:cTn id="43" dur="500" fill="hold"/>
                                        <p:tgtEl>
                                          <p:spTgt spid="281606">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1606">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1606">
                                            <p:txEl>
                                              <p:pRg st="12" end="12"/>
                                            </p:txEl>
                                          </p:spTgt>
                                        </p:tgtEl>
                                        <p:attrNameLst>
                                          <p:attrName>style.visibility</p:attrName>
                                        </p:attrNameLst>
                                      </p:cBhvr>
                                      <p:to>
                                        <p:strVal val="visible"/>
                                      </p:to>
                                    </p:set>
                                    <p:anim calcmode="lin" valueType="num">
                                      <p:cBhvr additive="base">
                                        <p:cTn id="49" dur="500" fill="hold"/>
                                        <p:tgtEl>
                                          <p:spTgt spid="281606">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160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81606">
                                            <p:txEl>
                                              <p:pRg st="13" end="13"/>
                                            </p:txEl>
                                          </p:spTgt>
                                        </p:tgtEl>
                                        <p:attrNameLst>
                                          <p:attrName>style.visibility</p:attrName>
                                        </p:attrNameLst>
                                      </p:cBhvr>
                                      <p:to>
                                        <p:strVal val="visible"/>
                                      </p:to>
                                    </p:set>
                                    <p:anim calcmode="lin" valueType="num">
                                      <p:cBhvr additive="base">
                                        <p:cTn id="55" dur="500" fill="hold"/>
                                        <p:tgtEl>
                                          <p:spTgt spid="281606">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81606">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81606">
                                            <p:txEl>
                                              <p:pRg st="14" end="14"/>
                                            </p:txEl>
                                          </p:spTgt>
                                        </p:tgtEl>
                                        <p:attrNameLst>
                                          <p:attrName>style.visibility</p:attrName>
                                        </p:attrNameLst>
                                      </p:cBhvr>
                                      <p:to>
                                        <p:strVal val="visible"/>
                                      </p:to>
                                    </p:set>
                                    <p:anim calcmode="lin" valueType="num">
                                      <p:cBhvr additive="base">
                                        <p:cTn id="61" dur="500" fill="hold"/>
                                        <p:tgtEl>
                                          <p:spTgt spid="281606">
                                            <p:txEl>
                                              <p:pRg st="14" end="1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81606">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81606">
                                            <p:txEl>
                                              <p:pRg st="15" end="15"/>
                                            </p:txEl>
                                          </p:spTgt>
                                        </p:tgtEl>
                                        <p:attrNameLst>
                                          <p:attrName>style.visibility</p:attrName>
                                        </p:attrNameLst>
                                      </p:cBhvr>
                                      <p:to>
                                        <p:strVal val="visible"/>
                                      </p:to>
                                    </p:set>
                                    <p:anim calcmode="lin" valueType="num">
                                      <p:cBhvr additive="base">
                                        <p:cTn id="67" dur="500" fill="hold"/>
                                        <p:tgtEl>
                                          <p:spTgt spid="281606">
                                            <p:txEl>
                                              <p:pRg st="15" end="15"/>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81606">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81606">
                                            <p:txEl>
                                              <p:pRg st="16" end="16"/>
                                            </p:txEl>
                                          </p:spTgt>
                                        </p:tgtEl>
                                        <p:attrNameLst>
                                          <p:attrName>style.visibility</p:attrName>
                                        </p:attrNameLst>
                                      </p:cBhvr>
                                      <p:to>
                                        <p:strVal val="visible"/>
                                      </p:to>
                                    </p:set>
                                    <p:anim calcmode="lin" valueType="num">
                                      <p:cBhvr additive="base">
                                        <p:cTn id="73" dur="500" fill="hold"/>
                                        <p:tgtEl>
                                          <p:spTgt spid="281606">
                                            <p:txEl>
                                              <p:pRg st="16" end="16"/>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81606">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81606">
                                            <p:txEl>
                                              <p:pRg st="19" end="19"/>
                                            </p:txEl>
                                          </p:spTgt>
                                        </p:tgtEl>
                                        <p:attrNameLst>
                                          <p:attrName>style.visibility</p:attrName>
                                        </p:attrNameLst>
                                      </p:cBhvr>
                                      <p:to>
                                        <p:strVal val="visible"/>
                                      </p:to>
                                    </p:set>
                                    <p:anim calcmode="lin" valueType="num">
                                      <p:cBhvr additive="base">
                                        <p:cTn id="79" dur="500" fill="hold"/>
                                        <p:tgtEl>
                                          <p:spTgt spid="281606">
                                            <p:txEl>
                                              <p:pRg st="19" end="19"/>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81606">
                                            <p:txEl>
                                              <p:pRg st="19" end="1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0" name="Rectangle 4"/>
          <p:cNvSpPr>
            <a:spLocks noGrp="1" noChangeArrowheads="1"/>
          </p:cNvSpPr>
          <p:nvPr>
            <p:ph type="body" idx="1"/>
          </p:nvPr>
        </p:nvSpPr>
        <p:spPr>
          <a:xfrm>
            <a:off x="304800" y="1219200"/>
            <a:ext cx="8458200" cy="4724400"/>
          </a:xfrm>
        </p:spPr>
        <p:txBody>
          <a:bodyPr/>
          <a:lstStyle/>
          <a:p>
            <a:pPr marL="609600" indent="-609600" eaLnBrk="1" hangingPunct="1">
              <a:lnSpc>
                <a:spcPct val="90000"/>
              </a:lnSpc>
              <a:buFontTx/>
              <a:buNone/>
            </a:pPr>
            <a:r>
              <a:rPr lang="en-US" sz="4400" b="1" dirty="0" smtClean="0">
                <a:solidFill>
                  <a:srgbClr val="C00000"/>
                </a:solidFill>
              </a:rPr>
              <a:t>Non Possessory Interests</a:t>
            </a:r>
            <a:r>
              <a:rPr lang="en-US" sz="600" b="1" i="1" dirty="0" smtClean="0">
                <a:solidFill>
                  <a:srgbClr val="C00000"/>
                </a:solidFill>
              </a:rPr>
              <a:t> </a:t>
            </a:r>
          </a:p>
          <a:p>
            <a:pPr marL="609600" indent="-609600" eaLnBrk="1" hangingPunct="1">
              <a:lnSpc>
                <a:spcPct val="90000"/>
              </a:lnSpc>
            </a:pPr>
            <a:endParaRPr lang="en-US" sz="600" b="1" dirty="0" smtClean="0">
              <a:solidFill>
                <a:schemeClr val="accent2"/>
              </a:solidFill>
            </a:endParaRPr>
          </a:p>
          <a:p>
            <a:pPr marL="609600" indent="-609600" eaLnBrk="1" hangingPunct="1">
              <a:lnSpc>
                <a:spcPct val="90000"/>
              </a:lnSpc>
              <a:buFontTx/>
              <a:buNone/>
            </a:pPr>
            <a:r>
              <a:rPr lang="en-US" sz="2100" b="1" dirty="0" smtClean="0"/>
              <a:t>There are Four Types of Non Possessory Interests:</a:t>
            </a:r>
            <a:endParaRPr lang="en-US" sz="600" b="1" dirty="0" smtClean="0"/>
          </a:p>
          <a:p>
            <a:pPr marL="609600" indent="-609600" eaLnBrk="1" hangingPunct="1">
              <a:lnSpc>
                <a:spcPct val="90000"/>
              </a:lnSpc>
            </a:pPr>
            <a:endParaRPr lang="en-US" sz="600" b="1" dirty="0" smtClean="0">
              <a:solidFill>
                <a:schemeClr val="accent2"/>
              </a:solidFill>
            </a:endParaRPr>
          </a:p>
          <a:p>
            <a:pPr marL="609600" indent="-609600" eaLnBrk="1" hangingPunct="1">
              <a:lnSpc>
                <a:spcPct val="90000"/>
              </a:lnSpc>
            </a:pPr>
            <a:r>
              <a:rPr lang="en-US" sz="4000" b="1" dirty="0" smtClean="0">
                <a:solidFill>
                  <a:schemeClr val="accent2"/>
                </a:solidFill>
              </a:rPr>
              <a:t>Easements</a:t>
            </a:r>
          </a:p>
          <a:p>
            <a:pPr marL="609600" indent="-609600" eaLnBrk="1" hangingPunct="1">
              <a:lnSpc>
                <a:spcPct val="90000"/>
              </a:lnSpc>
            </a:pPr>
            <a:r>
              <a:rPr lang="en-US" sz="4000" b="1" dirty="0" smtClean="0">
                <a:solidFill>
                  <a:schemeClr val="accent2"/>
                </a:solidFill>
              </a:rPr>
              <a:t>Profits</a:t>
            </a:r>
          </a:p>
          <a:p>
            <a:pPr marL="609600" indent="-609600" eaLnBrk="1" hangingPunct="1">
              <a:lnSpc>
                <a:spcPct val="90000"/>
              </a:lnSpc>
            </a:pPr>
            <a:r>
              <a:rPr lang="en-US" sz="4000" b="1" dirty="0" smtClean="0">
                <a:solidFill>
                  <a:schemeClr val="accent2"/>
                </a:solidFill>
              </a:rPr>
              <a:t>Covenants</a:t>
            </a:r>
          </a:p>
          <a:p>
            <a:pPr marL="609600" indent="-609600" eaLnBrk="1" hangingPunct="1">
              <a:lnSpc>
                <a:spcPct val="90000"/>
              </a:lnSpc>
            </a:pPr>
            <a:r>
              <a:rPr lang="en-US" sz="4000" b="1" dirty="0" smtClean="0">
                <a:solidFill>
                  <a:schemeClr val="accent2"/>
                </a:solidFill>
              </a:rPr>
              <a:t>Servitudes</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5940">
                                            <p:txEl>
                                              <p:pRg st="0" end="0"/>
                                            </p:txEl>
                                          </p:spTgt>
                                        </p:tgtEl>
                                        <p:attrNameLst>
                                          <p:attrName>style.visibility</p:attrName>
                                        </p:attrNameLst>
                                      </p:cBhvr>
                                      <p:to>
                                        <p:strVal val="visible"/>
                                      </p:to>
                                    </p:set>
                                    <p:anim calcmode="lin" valueType="num">
                                      <p:cBhvr additive="base">
                                        <p:cTn id="7" dur="500" fill="hold"/>
                                        <p:tgtEl>
                                          <p:spTgt spid="2959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59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5940">
                                            <p:txEl>
                                              <p:pRg st="2" end="2"/>
                                            </p:txEl>
                                          </p:spTgt>
                                        </p:tgtEl>
                                        <p:attrNameLst>
                                          <p:attrName>style.visibility</p:attrName>
                                        </p:attrNameLst>
                                      </p:cBhvr>
                                      <p:to>
                                        <p:strVal val="visible"/>
                                      </p:to>
                                    </p:set>
                                    <p:anim calcmode="lin" valueType="num">
                                      <p:cBhvr additive="base">
                                        <p:cTn id="13" dur="500" fill="hold"/>
                                        <p:tgtEl>
                                          <p:spTgt spid="29594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594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5940">
                                            <p:txEl>
                                              <p:pRg st="4" end="4"/>
                                            </p:txEl>
                                          </p:spTgt>
                                        </p:tgtEl>
                                        <p:attrNameLst>
                                          <p:attrName>style.visibility</p:attrName>
                                        </p:attrNameLst>
                                      </p:cBhvr>
                                      <p:to>
                                        <p:strVal val="visible"/>
                                      </p:to>
                                    </p:set>
                                    <p:anim calcmode="lin" valueType="num">
                                      <p:cBhvr additive="base">
                                        <p:cTn id="19" dur="500" fill="hold"/>
                                        <p:tgtEl>
                                          <p:spTgt spid="295940">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594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5940">
                                            <p:txEl>
                                              <p:pRg st="5" end="5"/>
                                            </p:txEl>
                                          </p:spTgt>
                                        </p:tgtEl>
                                        <p:attrNameLst>
                                          <p:attrName>style.visibility</p:attrName>
                                        </p:attrNameLst>
                                      </p:cBhvr>
                                      <p:to>
                                        <p:strVal val="visible"/>
                                      </p:to>
                                    </p:set>
                                    <p:anim calcmode="lin" valueType="num">
                                      <p:cBhvr additive="base">
                                        <p:cTn id="25" dur="500" fill="hold"/>
                                        <p:tgtEl>
                                          <p:spTgt spid="295940">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594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5940">
                                            <p:txEl>
                                              <p:pRg st="6" end="6"/>
                                            </p:txEl>
                                          </p:spTgt>
                                        </p:tgtEl>
                                        <p:attrNameLst>
                                          <p:attrName>style.visibility</p:attrName>
                                        </p:attrNameLst>
                                      </p:cBhvr>
                                      <p:to>
                                        <p:strVal val="visible"/>
                                      </p:to>
                                    </p:set>
                                    <p:anim calcmode="lin" valueType="num">
                                      <p:cBhvr additive="base">
                                        <p:cTn id="31" dur="500" fill="hold"/>
                                        <p:tgtEl>
                                          <p:spTgt spid="295940">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594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5940">
                                            <p:txEl>
                                              <p:pRg st="7" end="7"/>
                                            </p:txEl>
                                          </p:spTgt>
                                        </p:tgtEl>
                                        <p:attrNameLst>
                                          <p:attrName>style.visibility</p:attrName>
                                        </p:attrNameLst>
                                      </p:cBhvr>
                                      <p:to>
                                        <p:strVal val="visible"/>
                                      </p:to>
                                    </p:set>
                                    <p:anim calcmode="lin" valueType="num">
                                      <p:cBhvr additive="base">
                                        <p:cTn id="37" dur="500" fill="hold"/>
                                        <p:tgtEl>
                                          <p:spTgt spid="295940">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5940">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Grp="1" noChangeArrowheads="1"/>
          </p:cNvSpPr>
          <p:nvPr>
            <p:ph type="body" idx="1"/>
          </p:nvPr>
        </p:nvSpPr>
        <p:spPr>
          <a:xfrm>
            <a:off x="304800" y="1066800"/>
            <a:ext cx="8458200" cy="5334000"/>
          </a:xfrm>
        </p:spPr>
        <p:txBody>
          <a:bodyPr/>
          <a:lstStyle/>
          <a:p>
            <a:pPr marL="609600" indent="-609600" eaLnBrk="1" hangingPunct="1">
              <a:lnSpc>
                <a:spcPct val="80000"/>
              </a:lnSpc>
              <a:buFontTx/>
              <a:buNone/>
              <a:defRPr/>
            </a:pPr>
            <a:r>
              <a:rPr lang="en-US" b="1" dirty="0" smtClean="0">
                <a:solidFill>
                  <a:srgbClr val="C00000"/>
                </a:solidFill>
              </a:rPr>
              <a:t>Non Possessory Interests</a:t>
            </a:r>
          </a:p>
          <a:p>
            <a:pPr marL="609600" indent="-609600" eaLnBrk="1" hangingPunct="1">
              <a:lnSpc>
                <a:spcPct val="80000"/>
              </a:lnSpc>
              <a:buFontTx/>
              <a:buNone/>
              <a:defRPr/>
            </a:pPr>
            <a:r>
              <a:rPr lang="en-US" sz="2100" b="1" dirty="0" smtClean="0">
                <a:solidFill>
                  <a:schemeClr val="accent1">
                    <a:lumMod val="25000"/>
                  </a:schemeClr>
                </a:solidFill>
              </a:rPr>
              <a:t>Types of Non Possessory Interests – Similarities and Differences</a:t>
            </a:r>
          </a:p>
          <a:p>
            <a:pPr marL="609600" indent="-609600" eaLnBrk="1" hangingPunct="1">
              <a:lnSpc>
                <a:spcPct val="80000"/>
              </a:lnSpc>
              <a:buFontTx/>
              <a:buNone/>
              <a:defRPr/>
            </a:pPr>
            <a:r>
              <a:rPr lang="en-US" sz="600" b="1" i="1" dirty="0" smtClean="0">
                <a:solidFill>
                  <a:srgbClr val="C00000"/>
                </a:solidFill>
              </a:rPr>
              <a:t> </a:t>
            </a:r>
          </a:p>
          <a:p>
            <a:pPr marL="609600" indent="-609600" eaLnBrk="1" hangingPunct="1">
              <a:lnSpc>
                <a:spcPct val="80000"/>
              </a:lnSpc>
              <a:buFontTx/>
              <a:buNone/>
              <a:defRPr/>
            </a:pPr>
            <a:endParaRPr lang="en-US" sz="600" b="1" dirty="0" smtClean="0">
              <a:solidFill>
                <a:schemeClr val="accent2"/>
              </a:solidFill>
            </a:endParaRPr>
          </a:p>
          <a:p>
            <a:pPr marL="609600" indent="-609600" eaLnBrk="1" hangingPunct="1">
              <a:lnSpc>
                <a:spcPct val="70000"/>
              </a:lnSpc>
              <a:defRPr/>
            </a:pPr>
            <a:r>
              <a:rPr lang="en-US" sz="2000" b="1" i="1" dirty="0" smtClean="0">
                <a:solidFill>
                  <a:schemeClr val="accent1">
                    <a:lumMod val="25000"/>
                  </a:schemeClr>
                </a:solidFill>
              </a:rPr>
              <a:t>Easements, profits, covenants, </a:t>
            </a:r>
            <a:r>
              <a:rPr lang="en-US" sz="2000" b="1" dirty="0" smtClean="0">
                <a:solidFill>
                  <a:schemeClr val="accent2">
                    <a:lumMod val="75000"/>
                  </a:schemeClr>
                </a:solidFill>
              </a:rPr>
              <a:t>and </a:t>
            </a:r>
            <a:r>
              <a:rPr lang="en-US" sz="2000" b="1" i="1" dirty="0" smtClean="0">
                <a:solidFill>
                  <a:schemeClr val="accent1">
                    <a:lumMod val="25000"/>
                  </a:schemeClr>
                </a:solidFill>
              </a:rPr>
              <a:t>servitudes</a:t>
            </a:r>
            <a:r>
              <a:rPr lang="en-US" sz="2000" b="1" dirty="0" smtClean="0">
                <a:solidFill>
                  <a:schemeClr val="accent2"/>
                </a:solidFill>
              </a:rPr>
              <a:t> </a:t>
            </a:r>
          </a:p>
          <a:p>
            <a:pPr marL="609600" indent="-609600" eaLnBrk="1" hangingPunct="1">
              <a:lnSpc>
                <a:spcPct val="70000"/>
              </a:lnSpc>
              <a:buFontTx/>
              <a:buNone/>
              <a:defRPr/>
            </a:pPr>
            <a:r>
              <a:rPr lang="en-US" sz="2000" b="1" dirty="0" smtClean="0">
                <a:solidFill>
                  <a:schemeClr val="accent2"/>
                </a:solidFill>
              </a:rPr>
              <a:t>	are all </a:t>
            </a:r>
            <a:r>
              <a:rPr lang="en-US" sz="2000" b="1" dirty="0" smtClean="0">
                <a:solidFill>
                  <a:schemeClr val="accent5">
                    <a:lumMod val="50000"/>
                  </a:schemeClr>
                </a:solidFill>
              </a:rPr>
              <a:t>Non Possessory</a:t>
            </a:r>
            <a:r>
              <a:rPr lang="en-US" sz="2000" b="1" dirty="0" smtClean="0">
                <a:solidFill>
                  <a:schemeClr val="accent2"/>
                </a:solidFill>
              </a:rPr>
              <a:t> interests in land.</a:t>
            </a:r>
          </a:p>
          <a:p>
            <a:pPr marL="609600" indent="-609600" eaLnBrk="1" hangingPunct="1">
              <a:lnSpc>
                <a:spcPct val="70000"/>
              </a:lnSpc>
              <a:buFontTx/>
              <a:buNone/>
              <a:defRPr/>
            </a:pPr>
            <a:r>
              <a:rPr lang="en-US" sz="2000" b="1" dirty="0" smtClean="0">
                <a:solidFill>
                  <a:schemeClr val="accent2"/>
                </a:solidFill>
              </a:rPr>
              <a:t> </a:t>
            </a:r>
          </a:p>
          <a:p>
            <a:pPr marL="609600" indent="-609600" eaLnBrk="1" hangingPunct="1">
              <a:lnSpc>
                <a:spcPct val="70000"/>
              </a:lnSpc>
              <a:defRPr/>
            </a:pPr>
            <a:r>
              <a:rPr lang="en-US" sz="2000" b="1" dirty="0" smtClean="0">
                <a:solidFill>
                  <a:schemeClr val="accent2"/>
                </a:solidFill>
              </a:rPr>
              <a:t>They create </a:t>
            </a:r>
            <a:r>
              <a:rPr lang="en-US" sz="2000" b="1" dirty="0" smtClean="0">
                <a:solidFill>
                  <a:srgbClr val="C00000"/>
                </a:solidFill>
              </a:rPr>
              <a:t>a right to use land </a:t>
            </a:r>
          </a:p>
          <a:p>
            <a:pPr marL="609600" indent="-609600" eaLnBrk="1" hangingPunct="1">
              <a:lnSpc>
                <a:spcPct val="70000"/>
              </a:lnSpc>
              <a:buFontTx/>
              <a:buNone/>
              <a:defRPr/>
            </a:pPr>
            <a:r>
              <a:rPr lang="en-US" sz="2000" b="1" dirty="0" smtClean="0">
                <a:solidFill>
                  <a:srgbClr val="C00000"/>
                </a:solidFill>
              </a:rPr>
              <a:t>	</a:t>
            </a:r>
            <a:r>
              <a:rPr lang="en-US" sz="2000" b="1" dirty="0" smtClean="0">
                <a:solidFill>
                  <a:schemeClr val="accent2"/>
                </a:solidFill>
              </a:rPr>
              <a:t>that is </a:t>
            </a:r>
            <a:r>
              <a:rPr lang="en-US" sz="2000" b="1" dirty="0" smtClean="0">
                <a:solidFill>
                  <a:schemeClr val="accent5">
                    <a:lumMod val="50000"/>
                  </a:schemeClr>
                </a:solidFill>
              </a:rPr>
              <a:t>possessed</a:t>
            </a:r>
            <a:r>
              <a:rPr lang="en-US" sz="2000" b="1" dirty="0" smtClean="0">
                <a:solidFill>
                  <a:schemeClr val="accent2"/>
                </a:solidFill>
              </a:rPr>
              <a:t> by someone else. </a:t>
            </a:r>
          </a:p>
          <a:p>
            <a:pPr marL="609600" indent="-609600" eaLnBrk="1" hangingPunct="1">
              <a:lnSpc>
                <a:spcPct val="70000"/>
              </a:lnSpc>
              <a:defRPr/>
            </a:pPr>
            <a:endParaRPr lang="en-US" sz="2000" b="1" dirty="0" smtClean="0">
              <a:solidFill>
                <a:schemeClr val="accent2"/>
              </a:solidFill>
            </a:endParaRPr>
          </a:p>
          <a:p>
            <a:pPr marL="609600" indent="-609600" eaLnBrk="1" hangingPunct="1">
              <a:lnSpc>
                <a:spcPct val="70000"/>
              </a:lnSpc>
              <a:defRPr/>
            </a:pPr>
            <a:r>
              <a:rPr lang="en-US" sz="2000" b="1" i="1" dirty="0" smtClean="0">
                <a:solidFill>
                  <a:schemeClr val="accent1">
                    <a:lumMod val="25000"/>
                  </a:schemeClr>
                </a:solidFill>
              </a:rPr>
              <a:t>Easements, profits, covenants, </a:t>
            </a:r>
            <a:r>
              <a:rPr lang="en-US" sz="2000" b="1" dirty="0" smtClean="0">
                <a:solidFill>
                  <a:schemeClr val="accent2">
                    <a:lumMod val="75000"/>
                  </a:schemeClr>
                </a:solidFill>
              </a:rPr>
              <a:t>and </a:t>
            </a:r>
            <a:r>
              <a:rPr lang="en-US" sz="2000" b="1" i="1" dirty="0" smtClean="0">
                <a:solidFill>
                  <a:schemeClr val="accent1">
                    <a:lumMod val="25000"/>
                  </a:schemeClr>
                </a:solidFill>
              </a:rPr>
              <a:t>servitudes</a:t>
            </a:r>
          </a:p>
          <a:p>
            <a:pPr marL="609600" indent="-609600" eaLnBrk="1" hangingPunct="1">
              <a:lnSpc>
                <a:spcPct val="70000"/>
              </a:lnSpc>
              <a:buFontTx/>
              <a:buNone/>
              <a:defRPr/>
            </a:pPr>
            <a:r>
              <a:rPr lang="en-US" sz="2000" b="1" i="1" dirty="0" smtClean="0">
                <a:solidFill>
                  <a:schemeClr val="accent1">
                    <a:lumMod val="25000"/>
                  </a:schemeClr>
                </a:solidFill>
              </a:rPr>
              <a:t>	</a:t>
            </a:r>
            <a:r>
              <a:rPr lang="en-US" sz="2000" b="1" dirty="0" smtClean="0">
                <a:solidFill>
                  <a:schemeClr val="accent2"/>
                </a:solidFill>
              </a:rPr>
              <a:t>have many  </a:t>
            </a:r>
            <a:r>
              <a:rPr lang="en-US" sz="2000" b="1" dirty="0" smtClean="0">
                <a:solidFill>
                  <a:schemeClr val="hlink"/>
                </a:solidFill>
              </a:rPr>
              <a:t>similarities,</a:t>
            </a:r>
          </a:p>
          <a:p>
            <a:pPr marL="609600" indent="-609600" eaLnBrk="1" hangingPunct="1">
              <a:lnSpc>
                <a:spcPct val="70000"/>
              </a:lnSpc>
              <a:buFontTx/>
              <a:buNone/>
              <a:defRPr/>
            </a:pPr>
            <a:r>
              <a:rPr lang="en-US" sz="2000" b="1" dirty="0" smtClean="0">
                <a:solidFill>
                  <a:schemeClr val="hlink"/>
                </a:solidFill>
              </a:rPr>
              <a:t>	</a:t>
            </a:r>
            <a:r>
              <a:rPr lang="en-US" sz="2000" b="1" dirty="0" smtClean="0">
                <a:solidFill>
                  <a:schemeClr val="accent2"/>
                </a:solidFill>
              </a:rPr>
              <a:t>in </a:t>
            </a:r>
            <a:r>
              <a:rPr lang="en-US" sz="2000" b="1" i="1" dirty="0" smtClean="0">
                <a:solidFill>
                  <a:schemeClr val="tx2"/>
                </a:solidFill>
              </a:rPr>
              <a:t>operation, coverage, creation and termination. </a:t>
            </a:r>
          </a:p>
          <a:p>
            <a:pPr marL="609600" indent="-609600" eaLnBrk="1" hangingPunct="1">
              <a:lnSpc>
                <a:spcPct val="70000"/>
              </a:lnSpc>
              <a:defRPr/>
            </a:pPr>
            <a:endParaRPr lang="en-US" sz="2000" b="1" i="1" dirty="0" smtClean="0">
              <a:solidFill>
                <a:schemeClr val="tx2"/>
              </a:solidFill>
            </a:endParaRPr>
          </a:p>
          <a:p>
            <a:pPr marL="609600" indent="-609600" eaLnBrk="1" hangingPunct="1">
              <a:lnSpc>
                <a:spcPct val="70000"/>
              </a:lnSpc>
              <a:defRPr/>
            </a:pPr>
            <a:r>
              <a:rPr lang="en-US" sz="2000" b="1" dirty="0" smtClean="0">
                <a:solidFill>
                  <a:schemeClr val="accent2"/>
                </a:solidFill>
              </a:rPr>
              <a:t>They also have several important </a:t>
            </a:r>
            <a:r>
              <a:rPr lang="en-US" sz="2000" b="1" dirty="0" smtClean="0">
                <a:solidFill>
                  <a:schemeClr val="hlink"/>
                </a:solidFill>
              </a:rPr>
              <a:t>differences</a:t>
            </a:r>
            <a:r>
              <a:rPr lang="en-US" sz="2000" b="1" dirty="0" smtClean="0">
                <a:solidFill>
                  <a:schemeClr val="accent2"/>
                </a:solidFill>
              </a:rPr>
              <a:t>, </a:t>
            </a:r>
          </a:p>
          <a:p>
            <a:pPr marL="609600" indent="-609600" eaLnBrk="1" hangingPunct="1">
              <a:lnSpc>
                <a:spcPct val="70000"/>
              </a:lnSpc>
              <a:buFontTx/>
              <a:buNone/>
              <a:defRPr/>
            </a:pPr>
            <a:r>
              <a:rPr lang="en-US" sz="2000" b="1" dirty="0" smtClean="0">
                <a:solidFill>
                  <a:schemeClr val="accent2"/>
                </a:solidFill>
              </a:rPr>
              <a:t>	mainly </a:t>
            </a:r>
            <a:r>
              <a:rPr lang="en-US" sz="2000" b="1" i="1" dirty="0" smtClean="0"/>
              <a:t>in the requirements that must be met </a:t>
            </a:r>
          </a:p>
          <a:p>
            <a:pPr marL="609600" indent="-609600" eaLnBrk="1" hangingPunct="1">
              <a:lnSpc>
                <a:spcPct val="70000"/>
              </a:lnSpc>
              <a:buFontTx/>
              <a:buNone/>
              <a:defRPr/>
            </a:pPr>
            <a:r>
              <a:rPr lang="en-US" sz="2000" b="1" i="1" dirty="0" smtClean="0"/>
              <a:t>	for their enforcement</a:t>
            </a:r>
            <a:r>
              <a:rPr lang="en-US" sz="2000" b="1" dirty="0" smtClean="0">
                <a:solidFill>
                  <a:schemeClr val="accent2"/>
                </a:solidFill>
              </a:rPr>
              <a:t>.</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8708">
                                            <p:txEl>
                                              <p:pRg st="0" end="0"/>
                                            </p:txEl>
                                          </p:spTgt>
                                        </p:tgtEl>
                                        <p:attrNameLst>
                                          <p:attrName>style.visibility</p:attrName>
                                        </p:attrNameLst>
                                      </p:cBhvr>
                                      <p:to>
                                        <p:strVal val="visible"/>
                                      </p:to>
                                    </p:set>
                                    <p:anim calcmode="lin" valueType="num">
                                      <p:cBhvr additive="base">
                                        <p:cTn id="7" dur="500" fill="hold"/>
                                        <p:tgtEl>
                                          <p:spTgt spid="3287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87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8708">
                                            <p:txEl>
                                              <p:pRg st="1" end="1"/>
                                            </p:txEl>
                                          </p:spTgt>
                                        </p:tgtEl>
                                        <p:attrNameLst>
                                          <p:attrName>style.visibility</p:attrName>
                                        </p:attrNameLst>
                                      </p:cBhvr>
                                      <p:to>
                                        <p:strVal val="visible"/>
                                      </p:to>
                                    </p:set>
                                    <p:anim calcmode="lin" valueType="num">
                                      <p:cBhvr additive="base">
                                        <p:cTn id="13" dur="500" fill="hold"/>
                                        <p:tgtEl>
                                          <p:spTgt spid="32870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870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8708">
                                            <p:txEl>
                                              <p:pRg st="2" end="2"/>
                                            </p:txEl>
                                          </p:spTgt>
                                        </p:tgtEl>
                                        <p:attrNameLst>
                                          <p:attrName>style.visibility</p:attrName>
                                        </p:attrNameLst>
                                      </p:cBhvr>
                                      <p:to>
                                        <p:strVal val="visible"/>
                                      </p:to>
                                    </p:set>
                                    <p:anim calcmode="lin" valueType="num">
                                      <p:cBhvr additive="base">
                                        <p:cTn id="19" dur="500" fill="hold"/>
                                        <p:tgtEl>
                                          <p:spTgt spid="32870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870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8708">
                                            <p:txEl>
                                              <p:pRg st="4" end="4"/>
                                            </p:txEl>
                                          </p:spTgt>
                                        </p:tgtEl>
                                        <p:attrNameLst>
                                          <p:attrName>style.visibility</p:attrName>
                                        </p:attrNameLst>
                                      </p:cBhvr>
                                      <p:to>
                                        <p:strVal val="visible"/>
                                      </p:to>
                                    </p:set>
                                    <p:anim calcmode="lin" valueType="num">
                                      <p:cBhvr additive="base">
                                        <p:cTn id="25" dur="500" fill="hold"/>
                                        <p:tgtEl>
                                          <p:spTgt spid="32870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870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8708">
                                            <p:txEl>
                                              <p:pRg st="5" end="5"/>
                                            </p:txEl>
                                          </p:spTgt>
                                        </p:tgtEl>
                                        <p:attrNameLst>
                                          <p:attrName>style.visibility</p:attrName>
                                        </p:attrNameLst>
                                      </p:cBhvr>
                                      <p:to>
                                        <p:strVal val="visible"/>
                                      </p:to>
                                    </p:set>
                                    <p:anim calcmode="lin" valueType="num">
                                      <p:cBhvr additive="base">
                                        <p:cTn id="31" dur="500" fill="hold"/>
                                        <p:tgtEl>
                                          <p:spTgt spid="32870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870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8708">
                                            <p:txEl>
                                              <p:pRg st="6" end="6"/>
                                            </p:txEl>
                                          </p:spTgt>
                                        </p:tgtEl>
                                        <p:attrNameLst>
                                          <p:attrName>style.visibility</p:attrName>
                                        </p:attrNameLst>
                                      </p:cBhvr>
                                      <p:to>
                                        <p:strVal val="visible"/>
                                      </p:to>
                                    </p:set>
                                    <p:anim calcmode="lin" valueType="num">
                                      <p:cBhvr additive="base">
                                        <p:cTn id="37" dur="500" fill="hold"/>
                                        <p:tgtEl>
                                          <p:spTgt spid="328708">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870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8708">
                                            <p:txEl>
                                              <p:pRg st="7" end="7"/>
                                            </p:txEl>
                                          </p:spTgt>
                                        </p:tgtEl>
                                        <p:attrNameLst>
                                          <p:attrName>style.visibility</p:attrName>
                                        </p:attrNameLst>
                                      </p:cBhvr>
                                      <p:to>
                                        <p:strVal val="visible"/>
                                      </p:to>
                                    </p:set>
                                    <p:anim calcmode="lin" valueType="num">
                                      <p:cBhvr additive="base">
                                        <p:cTn id="43" dur="500" fill="hold"/>
                                        <p:tgtEl>
                                          <p:spTgt spid="328708">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870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8708">
                                            <p:txEl>
                                              <p:pRg st="8" end="8"/>
                                            </p:txEl>
                                          </p:spTgt>
                                        </p:tgtEl>
                                        <p:attrNameLst>
                                          <p:attrName>style.visibility</p:attrName>
                                        </p:attrNameLst>
                                      </p:cBhvr>
                                      <p:to>
                                        <p:strVal val="visible"/>
                                      </p:to>
                                    </p:set>
                                    <p:anim calcmode="lin" valueType="num">
                                      <p:cBhvr additive="base">
                                        <p:cTn id="49" dur="500" fill="hold"/>
                                        <p:tgtEl>
                                          <p:spTgt spid="328708">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870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8708">
                                            <p:txEl>
                                              <p:pRg st="10" end="10"/>
                                            </p:txEl>
                                          </p:spTgt>
                                        </p:tgtEl>
                                        <p:attrNameLst>
                                          <p:attrName>style.visibility</p:attrName>
                                        </p:attrNameLst>
                                      </p:cBhvr>
                                      <p:to>
                                        <p:strVal val="visible"/>
                                      </p:to>
                                    </p:set>
                                    <p:anim calcmode="lin" valueType="num">
                                      <p:cBhvr additive="base">
                                        <p:cTn id="55" dur="500" fill="hold"/>
                                        <p:tgtEl>
                                          <p:spTgt spid="328708">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28708">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28708">
                                            <p:txEl>
                                              <p:pRg st="11" end="11"/>
                                            </p:txEl>
                                          </p:spTgt>
                                        </p:tgtEl>
                                        <p:attrNameLst>
                                          <p:attrName>style.visibility</p:attrName>
                                        </p:attrNameLst>
                                      </p:cBhvr>
                                      <p:to>
                                        <p:strVal val="visible"/>
                                      </p:to>
                                    </p:set>
                                    <p:anim calcmode="lin" valueType="num">
                                      <p:cBhvr additive="base">
                                        <p:cTn id="61" dur="500" fill="hold"/>
                                        <p:tgtEl>
                                          <p:spTgt spid="328708">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28708">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8708">
                                            <p:txEl>
                                              <p:pRg st="12" end="12"/>
                                            </p:txEl>
                                          </p:spTgt>
                                        </p:tgtEl>
                                        <p:attrNameLst>
                                          <p:attrName>style.visibility</p:attrName>
                                        </p:attrNameLst>
                                      </p:cBhvr>
                                      <p:to>
                                        <p:strVal val="visible"/>
                                      </p:to>
                                    </p:set>
                                    <p:anim calcmode="lin" valueType="num">
                                      <p:cBhvr additive="base">
                                        <p:cTn id="67" dur="500" fill="hold"/>
                                        <p:tgtEl>
                                          <p:spTgt spid="328708">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28708">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28708">
                                            <p:txEl>
                                              <p:pRg st="14" end="14"/>
                                            </p:txEl>
                                          </p:spTgt>
                                        </p:tgtEl>
                                        <p:attrNameLst>
                                          <p:attrName>style.visibility</p:attrName>
                                        </p:attrNameLst>
                                      </p:cBhvr>
                                      <p:to>
                                        <p:strVal val="visible"/>
                                      </p:to>
                                    </p:set>
                                    <p:anim calcmode="lin" valueType="num">
                                      <p:cBhvr additive="base">
                                        <p:cTn id="73" dur="500" fill="hold"/>
                                        <p:tgtEl>
                                          <p:spTgt spid="328708">
                                            <p:txEl>
                                              <p:pRg st="14" end="14"/>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28708">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28708">
                                            <p:txEl>
                                              <p:pRg st="15" end="15"/>
                                            </p:txEl>
                                          </p:spTgt>
                                        </p:tgtEl>
                                        <p:attrNameLst>
                                          <p:attrName>style.visibility</p:attrName>
                                        </p:attrNameLst>
                                      </p:cBhvr>
                                      <p:to>
                                        <p:strVal val="visible"/>
                                      </p:to>
                                    </p:set>
                                    <p:anim calcmode="lin" valueType="num">
                                      <p:cBhvr additive="base">
                                        <p:cTn id="79" dur="500" fill="hold"/>
                                        <p:tgtEl>
                                          <p:spTgt spid="328708">
                                            <p:txEl>
                                              <p:pRg st="15" end="15"/>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28708">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28708">
                                            <p:txEl>
                                              <p:pRg st="16" end="16"/>
                                            </p:txEl>
                                          </p:spTgt>
                                        </p:tgtEl>
                                        <p:attrNameLst>
                                          <p:attrName>style.visibility</p:attrName>
                                        </p:attrNameLst>
                                      </p:cBhvr>
                                      <p:to>
                                        <p:strVal val="visible"/>
                                      </p:to>
                                    </p:set>
                                    <p:anim calcmode="lin" valueType="num">
                                      <p:cBhvr additive="base">
                                        <p:cTn id="85" dur="500" fill="hold"/>
                                        <p:tgtEl>
                                          <p:spTgt spid="328708">
                                            <p:txEl>
                                              <p:pRg st="16" end="16"/>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28708">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6" name="Rectangle 4"/>
          <p:cNvSpPr>
            <a:spLocks noGrp="1" noChangeArrowheads="1"/>
          </p:cNvSpPr>
          <p:nvPr>
            <p:ph type="body" idx="1"/>
          </p:nvPr>
        </p:nvSpPr>
        <p:spPr>
          <a:xfrm>
            <a:off x="304800" y="990600"/>
            <a:ext cx="8610600" cy="5486400"/>
          </a:xfrm>
        </p:spPr>
        <p:txBody>
          <a:bodyPr/>
          <a:lstStyle/>
          <a:p>
            <a:pPr marL="609600" indent="-609600" eaLnBrk="1" hangingPunct="1">
              <a:lnSpc>
                <a:spcPct val="90000"/>
              </a:lnSpc>
              <a:buFontTx/>
              <a:buNone/>
              <a:defRPr/>
            </a:pPr>
            <a:r>
              <a:rPr lang="en-US" sz="3600" b="1" dirty="0" smtClean="0">
                <a:solidFill>
                  <a:srgbClr val="C00000"/>
                </a:solidFill>
              </a:rPr>
              <a:t>Non Possessory Interests: </a:t>
            </a:r>
          </a:p>
          <a:p>
            <a:pPr marL="609600" indent="-609600" eaLnBrk="1" hangingPunct="1">
              <a:lnSpc>
                <a:spcPct val="90000"/>
              </a:lnSpc>
              <a:buFontTx/>
              <a:buNone/>
              <a:defRPr/>
            </a:pPr>
            <a:r>
              <a:rPr lang="en-US" sz="2800" b="1" i="1" dirty="0" smtClean="0">
                <a:solidFill>
                  <a:schemeClr val="accent1">
                    <a:lumMod val="50000"/>
                  </a:schemeClr>
                </a:solidFill>
              </a:rPr>
              <a:t>EASEMENTS</a:t>
            </a:r>
          </a:p>
          <a:p>
            <a:pPr marL="609600" indent="-609600" eaLnBrk="1" hangingPunct="1">
              <a:lnSpc>
                <a:spcPct val="90000"/>
              </a:lnSpc>
              <a:defRPr/>
            </a:pPr>
            <a:endParaRPr lang="en-US" sz="800" b="1" i="1" dirty="0" smtClean="0"/>
          </a:p>
          <a:p>
            <a:pPr marL="609600" indent="-609600" eaLnBrk="1" hangingPunct="1">
              <a:lnSpc>
                <a:spcPct val="90000"/>
              </a:lnSpc>
              <a:defRPr/>
            </a:pPr>
            <a:r>
              <a:rPr lang="en-US" sz="2400" b="1" dirty="0" smtClean="0">
                <a:solidFill>
                  <a:schemeClr val="accent2"/>
                </a:solidFill>
              </a:rPr>
              <a:t>The first type of Non Possessory Interest </a:t>
            </a:r>
          </a:p>
          <a:p>
            <a:pPr marL="609600" indent="-609600" eaLnBrk="1" hangingPunct="1">
              <a:lnSpc>
                <a:spcPct val="90000"/>
              </a:lnSpc>
              <a:buNone/>
              <a:defRPr/>
            </a:pPr>
            <a:r>
              <a:rPr lang="en-US" sz="2400" b="1" dirty="0" smtClean="0">
                <a:solidFill>
                  <a:schemeClr val="accent2"/>
                </a:solidFill>
              </a:rPr>
              <a:t>	in Real Property is called an Easement.</a:t>
            </a:r>
          </a:p>
          <a:p>
            <a:pPr marL="609600" indent="-609600" eaLnBrk="1" hangingPunct="1">
              <a:lnSpc>
                <a:spcPct val="90000"/>
              </a:lnSpc>
              <a:defRPr/>
            </a:pPr>
            <a:endParaRPr lang="en-US" sz="600" b="1" dirty="0" smtClean="0">
              <a:solidFill>
                <a:schemeClr val="accent2"/>
              </a:solidFill>
            </a:endParaRPr>
          </a:p>
          <a:p>
            <a:pPr marL="609600" indent="-609600" eaLnBrk="1" hangingPunct="1">
              <a:lnSpc>
                <a:spcPct val="90000"/>
              </a:lnSpc>
              <a:defRPr/>
            </a:pPr>
            <a:r>
              <a:rPr lang="en-US" sz="2400" b="1" dirty="0" smtClean="0">
                <a:solidFill>
                  <a:schemeClr val="accent2"/>
                </a:solidFill>
              </a:rPr>
              <a:t>An Easement is defined as:</a:t>
            </a:r>
          </a:p>
          <a:p>
            <a:pPr marL="609600" indent="-609600" eaLnBrk="1" hangingPunct="1">
              <a:lnSpc>
                <a:spcPct val="90000"/>
              </a:lnSpc>
              <a:buFontTx/>
              <a:buNone/>
              <a:defRPr/>
            </a:pPr>
            <a:r>
              <a:rPr lang="en-US" sz="2400" b="1" dirty="0" smtClean="0">
                <a:solidFill>
                  <a:schemeClr val="accent2"/>
                </a:solidFill>
              </a:rPr>
              <a:t>	</a:t>
            </a:r>
            <a:r>
              <a:rPr lang="en-US" sz="2400" b="1" i="1" dirty="0" smtClean="0">
                <a:solidFill>
                  <a:srgbClr val="FF0000"/>
                </a:solidFill>
              </a:rPr>
              <a:t>“The right to use a tract of land for a specific purpose”.</a:t>
            </a:r>
          </a:p>
          <a:p>
            <a:pPr marL="609600" indent="-609600" eaLnBrk="1" hangingPunct="1">
              <a:lnSpc>
                <a:spcPct val="90000"/>
              </a:lnSpc>
              <a:buFontTx/>
              <a:buNone/>
              <a:defRPr/>
            </a:pPr>
            <a:endParaRPr lang="en-US" sz="600" b="1" i="1" dirty="0" smtClean="0">
              <a:solidFill>
                <a:srgbClr val="FF0000"/>
              </a:solidFill>
            </a:endParaRPr>
          </a:p>
          <a:p>
            <a:pPr marL="609600" indent="-609600" eaLnBrk="1" hangingPunct="1">
              <a:lnSpc>
                <a:spcPct val="90000"/>
              </a:lnSpc>
              <a:defRPr/>
            </a:pPr>
            <a:r>
              <a:rPr lang="en-US" sz="2400" b="1" dirty="0" smtClean="0"/>
              <a:t>There are Four Types of Easements:</a:t>
            </a:r>
          </a:p>
          <a:p>
            <a:pPr marL="609600" indent="-609600" eaLnBrk="1" hangingPunct="1">
              <a:lnSpc>
                <a:spcPct val="90000"/>
              </a:lnSpc>
              <a:buFontTx/>
              <a:buNone/>
              <a:defRPr/>
            </a:pPr>
            <a:r>
              <a:rPr lang="en-US" sz="2400" b="1" dirty="0" smtClean="0">
                <a:solidFill>
                  <a:schemeClr val="accent2"/>
                </a:solidFill>
              </a:rPr>
              <a:t>		- Affirmative </a:t>
            </a:r>
          </a:p>
          <a:p>
            <a:pPr marL="609600" indent="-609600" eaLnBrk="1" hangingPunct="1">
              <a:lnSpc>
                <a:spcPct val="90000"/>
              </a:lnSpc>
              <a:buFontTx/>
              <a:buNone/>
              <a:defRPr/>
            </a:pPr>
            <a:r>
              <a:rPr lang="en-US" sz="2400" b="1" dirty="0" smtClean="0">
                <a:solidFill>
                  <a:schemeClr val="accent2"/>
                </a:solidFill>
              </a:rPr>
              <a:t>		- Negative, </a:t>
            </a:r>
          </a:p>
          <a:p>
            <a:pPr marL="609600" indent="-609600" eaLnBrk="1" hangingPunct="1">
              <a:lnSpc>
                <a:spcPct val="90000"/>
              </a:lnSpc>
              <a:buFontTx/>
              <a:buNone/>
              <a:defRPr/>
            </a:pPr>
            <a:r>
              <a:rPr lang="en-US" sz="2400" b="1" dirty="0" smtClean="0">
                <a:solidFill>
                  <a:schemeClr val="accent2"/>
                </a:solidFill>
              </a:rPr>
              <a:t>		- Appurtenant</a:t>
            </a:r>
          </a:p>
          <a:p>
            <a:pPr marL="609600" indent="-609600" eaLnBrk="1" hangingPunct="1">
              <a:lnSpc>
                <a:spcPct val="90000"/>
              </a:lnSpc>
              <a:buFontTx/>
              <a:buNone/>
              <a:defRPr/>
            </a:pPr>
            <a:r>
              <a:rPr lang="en-US" sz="2400" b="1" dirty="0" smtClean="0">
                <a:solidFill>
                  <a:schemeClr val="accent2"/>
                </a:solidFill>
              </a:rPr>
              <a:t>		- In Gross.</a:t>
            </a:r>
          </a:p>
          <a:p>
            <a:pPr marL="609600" indent="-609600" eaLnBrk="1" hangingPunct="1">
              <a:lnSpc>
                <a:spcPct val="90000"/>
              </a:lnSpc>
              <a:defRPr/>
            </a:pPr>
            <a:endParaRPr lang="en-US" sz="24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0516">
                                            <p:txEl>
                                              <p:pRg st="0" end="0"/>
                                            </p:txEl>
                                          </p:spTgt>
                                        </p:tgtEl>
                                        <p:attrNameLst>
                                          <p:attrName>style.visibility</p:attrName>
                                        </p:attrNameLst>
                                      </p:cBhvr>
                                      <p:to>
                                        <p:strVal val="visible"/>
                                      </p:to>
                                    </p:set>
                                    <p:anim calcmode="lin" valueType="num">
                                      <p:cBhvr additive="base">
                                        <p:cTn id="7" dur="500" fill="hold"/>
                                        <p:tgtEl>
                                          <p:spTgt spid="3205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05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0516">
                                            <p:txEl>
                                              <p:pRg st="1" end="1"/>
                                            </p:txEl>
                                          </p:spTgt>
                                        </p:tgtEl>
                                        <p:attrNameLst>
                                          <p:attrName>style.visibility</p:attrName>
                                        </p:attrNameLst>
                                      </p:cBhvr>
                                      <p:to>
                                        <p:strVal val="visible"/>
                                      </p:to>
                                    </p:set>
                                    <p:anim calcmode="lin" valueType="num">
                                      <p:cBhvr additive="base">
                                        <p:cTn id="13" dur="500" fill="hold"/>
                                        <p:tgtEl>
                                          <p:spTgt spid="3205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051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0516">
                                            <p:txEl>
                                              <p:pRg st="3" end="3"/>
                                            </p:txEl>
                                          </p:spTgt>
                                        </p:tgtEl>
                                        <p:attrNameLst>
                                          <p:attrName>style.visibility</p:attrName>
                                        </p:attrNameLst>
                                      </p:cBhvr>
                                      <p:to>
                                        <p:strVal val="visible"/>
                                      </p:to>
                                    </p:set>
                                    <p:anim calcmode="lin" valueType="num">
                                      <p:cBhvr additive="base">
                                        <p:cTn id="19" dur="500" fill="hold"/>
                                        <p:tgtEl>
                                          <p:spTgt spid="32051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051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0516">
                                            <p:txEl>
                                              <p:pRg st="4" end="4"/>
                                            </p:txEl>
                                          </p:spTgt>
                                        </p:tgtEl>
                                        <p:attrNameLst>
                                          <p:attrName>style.visibility</p:attrName>
                                        </p:attrNameLst>
                                      </p:cBhvr>
                                      <p:to>
                                        <p:strVal val="visible"/>
                                      </p:to>
                                    </p:set>
                                    <p:anim calcmode="lin" valueType="num">
                                      <p:cBhvr additive="base">
                                        <p:cTn id="25" dur="500" fill="hold"/>
                                        <p:tgtEl>
                                          <p:spTgt spid="32051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051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0516">
                                            <p:txEl>
                                              <p:pRg st="6" end="6"/>
                                            </p:txEl>
                                          </p:spTgt>
                                        </p:tgtEl>
                                        <p:attrNameLst>
                                          <p:attrName>style.visibility</p:attrName>
                                        </p:attrNameLst>
                                      </p:cBhvr>
                                      <p:to>
                                        <p:strVal val="visible"/>
                                      </p:to>
                                    </p:set>
                                    <p:anim calcmode="lin" valueType="num">
                                      <p:cBhvr additive="base">
                                        <p:cTn id="31" dur="500" fill="hold"/>
                                        <p:tgtEl>
                                          <p:spTgt spid="320516">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051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0516">
                                            <p:txEl>
                                              <p:pRg st="7" end="7"/>
                                            </p:txEl>
                                          </p:spTgt>
                                        </p:tgtEl>
                                        <p:attrNameLst>
                                          <p:attrName>style.visibility</p:attrName>
                                        </p:attrNameLst>
                                      </p:cBhvr>
                                      <p:to>
                                        <p:strVal val="visible"/>
                                      </p:to>
                                    </p:set>
                                    <p:anim calcmode="lin" valueType="num">
                                      <p:cBhvr additive="base">
                                        <p:cTn id="37" dur="500" fill="hold"/>
                                        <p:tgtEl>
                                          <p:spTgt spid="320516">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051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0516">
                                            <p:txEl>
                                              <p:pRg st="9" end="9"/>
                                            </p:txEl>
                                          </p:spTgt>
                                        </p:tgtEl>
                                        <p:attrNameLst>
                                          <p:attrName>style.visibility</p:attrName>
                                        </p:attrNameLst>
                                      </p:cBhvr>
                                      <p:to>
                                        <p:strVal val="visible"/>
                                      </p:to>
                                    </p:set>
                                    <p:anim calcmode="lin" valueType="num">
                                      <p:cBhvr additive="base">
                                        <p:cTn id="43" dur="500" fill="hold"/>
                                        <p:tgtEl>
                                          <p:spTgt spid="320516">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051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0516">
                                            <p:txEl>
                                              <p:pRg st="10" end="10"/>
                                            </p:txEl>
                                          </p:spTgt>
                                        </p:tgtEl>
                                        <p:attrNameLst>
                                          <p:attrName>style.visibility</p:attrName>
                                        </p:attrNameLst>
                                      </p:cBhvr>
                                      <p:to>
                                        <p:strVal val="visible"/>
                                      </p:to>
                                    </p:set>
                                    <p:anim calcmode="lin" valueType="num">
                                      <p:cBhvr additive="base">
                                        <p:cTn id="49" dur="500" fill="hold"/>
                                        <p:tgtEl>
                                          <p:spTgt spid="320516">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051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0516">
                                            <p:txEl>
                                              <p:pRg st="11" end="11"/>
                                            </p:txEl>
                                          </p:spTgt>
                                        </p:tgtEl>
                                        <p:attrNameLst>
                                          <p:attrName>style.visibility</p:attrName>
                                        </p:attrNameLst>
                                      </p:cBhvr>
                                      <p:to>
                                        <p:strVal val="visible"/>
                                      </p:to>
                                    </p:set>
                                    <p:anim calcmode="lin" valueType="num">
                                      <p:cBhvr additive="base">
                                        <p:cTn id="55" dur="500" fill="hold"/>
                                        <p:tgtEl>
                                          <p:spTgt spid="320516">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20516">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20516">
                                            <p:txEl>
                                              <p:pRg st="12" end="12"/>
                                            </p:txEl>
                                          </p:spTgt>
                                        </p:tgtEl>
                                        <p:attrNameLst>
                                          <p:attrName>style.visibility</p:attrName>
                                        </p:attrNameLst>
                                      </p:cBhvr>
                                      <p:to>
                                        <p:strVal val="visible"/>
                                      </p:to>
                                    </p:set>
                                    <p:anim calcmode="lin" valueType="num">
                                      <p:cBhvr additive="base">
                                        <p:cTn id="61" dur="500" fill="hold"/>
                                        <p:tgtEl>
                                          <p:spTgt spid="320516">
                                            <p:txEl>
                                              <p:pRg st="12" end="1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2051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0516">
                                            <p:txEl>
                                              <p:pRg st="13" end="13"/>
                                            </p:txEl>
                                          </p:spTgt>
                                        </p:tgtEl>
                                        <p:attrNameLst>
                                          <p:attrName>style.visibility</p:attrName>
                                        </p:attrNameLst>
                                      </p:cBhvr>
                                      <p:to>
                                        <p:strVal val="visible"/>
                                      </p:to>
                                    </p:set>
                                    <p:anim calcmode="lin" valueType="num">
                                      <p:cBhvr additive="base">
                                        <p:cTn id="67" dur="500" fill="hold"/>
                                        <p:tgtEl>
                                          <p:spTgt spid="320516">
                                            <p:txEl>
                                              <p:pRg st="13" end="13"/>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20516">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6"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0" name="Rectangle 4"/>
          <p:cNvSpPr>
            <a:spLocks noGrp="1" noChangeArrowheads="1"/>
          </p:cNvSpPr>
          <p:nvPr>
            <p:ph type="body" sz="half" idx="1"/>
          </p:nvPr>
        </p:nvSpPr>
        <p:spPr>
          <a:xfrm>
            <a:off x="228600" y="990600"/>
            <a:ext cx="8763000" cy="5105400"/>
          </a:xfrm>
        </p:spPr>
        <p:txBody>
          <a:bodyPr/>
          <a:lstStyle/>
          <a:p>
            <a:pPr marL="609600" indent="-609600" eaLnBrk="1" hangingPunct="1">
              <a:lnSpc>
                <a:spcPct val="90000"/>
              </a:lnSpc>
              <a:buFontTx/>
              <a:buNone/>
              <a:defRPr/>
            </a:pPr>
            <a:r>
              <a:rPr lang="en-US" b="1" dirty="0" smtClean="0">
                <a:solidFill>
                  <a:srgbClr val="C00000"/>
                </a:solidFill>
              </a:rPr>
              <a:t>Non Possessory Interests: </a:t>
            </a:r>
          </a:p>
          <a:p>
            <a:pPr marL="609600" indent="-609600" eaLnBrk="1" hangingPunct="1">
              <a:lnSpc>
                <a:spcPct val="90000"/>
              </a:lnSpc>
              <a:buFontTx/>
              <a:buNone/>
              <a:defRPr/>
            </a:pPr>
            <a:r>
              <a:rPr lang="en-US" sz="2400" b="1" i="1" dirty="0" smtClean="0">
                <a:solidFill>
                  <a:schemeClr val="accent1">
                    <a:lumMod val="50000"/>
                  </a:schemeClr>
                </a:solidFill>
              </a:rPr>
              <a:t>EASEMENTS – Just What are They?</a:t>
            </a:r>
          </a:p>
          <a:p>
            <a:pPr marL="609600" indent="-609600" eaLnBrk="1" hangingPunct="1">
              <a:lnSpc>
                <a:spcPct val="9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As set forth previously, </a:t>
            </a:r>
          </a:p>
          <a:p>
            <a:pPr marL="609600" indent="-609600" eaLnBrk="1" hangingPunct="1">
              <a:lnSpc>
                <a:spcPct val="80000"/>
              </a:lnSpc>
              <a:buFontTx/>
              <a:buNone/>
              <a:defRPr/>
            </a:pPr>
            <a:r>
              <a:rPr lang="en-US" sz="1800" b="1" dirty="0" smtClean="0">
                <a:solidFill>
                  <a:schemeClr val="accent2"/>
                </a:solidFill>
              </a:rPr>
              <a:t>	the holder of an easement </a:t>
            </a:r>
            <a:r>
              <a:rPr lang="en-US" sz="1800" b="1" i="1" dirty="0" smtClean="0">
                <a:solidFill>
                  <a:srgbClr val="C00000"/>
                </a:solidFill>
              </a:rPr>
              <a:t>has the right to use a tract of land </a:t>
            </a:r>
          </a:p>
          <a:p>
            <a:pPr marL="609600" indent="-609600" eaLnBrk="1" hangingPunct="1">
              <a:lnSpc>
                <a:spcPct val="80000"/>
              </a:lnSpc>
              <a:buFontTx/>
              <a:buNone/>
              <a:defRPr/>
            </a:pPr>
            <a:r>
              <a:rPr lang="en-US" sz="1800" b="1" dirty="0" smtClean="0">
                <a:solidFill>
                  <a:schemeClr val="accent2"/>
                </a:solidFill>
              </a:rPr>
              <a:t>	(called the </a:t>
            </a:r>
            <a:r>
              <a:rPr lang="en-US" sz="1800" b="1" dirty="0" err="1" smtClean="0">
                <a:solidFill>
                  <a:schemeClr val="accent2"/>
                </a:solidFill>
              </a:rPr>
              <a:t>servient</a:t>
            </a:r>
            <a:r>
              <a:rPr lang="en-US" sz="1800" b="1" dirty="0" smtClean="0">
                <a:solidFill>
                  <a:schemeClr val="accent2"/>
                </a:solidFill>
              </a:rPr>
              <a:t> tenement) for a special purpose,                              </a:t>
            </a:r>
          </a:p>
          <a:p>
            <a:pPr marL="609600" indent="-609600" eaLnBrk="1" hangingPunct="1">
              <a:lnSpc>
                <a:spcPct val="80000"/>
              </a:lnSpc>
              <a:buFontTx/>
              <a:buNone/>
              <a:defRPr/>
            </a:pPr>
            <a:r>
              <a:rPr lang="en-US" sz="1800" b="1" dirty="0" smtClean="0">
                <a:solidFill>
                  <a:schemeClr val="accent2"/>
                </a:solidFill>
              </a:rPr>
              <a:t>	but </a:t>
            </a:r>
            <a:r>
              <a:rPr lang="en-US" sz="1800" b="1" i="1" dirty="0" smtClean="0">
                <a:solidFill>
                  <a:srgbClr val="C00000"/>
                </a:solidFill>
              </a:rPr>
              <a:t>has no right to possess and enjoy the tract of land.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The </a:t>
            </a:r>
            <a:r>
              <a:rPr lang="en-US" sz="1800" b="1" dirty="0" smtClean="0"/>
              <a:t>owner</a:t>
            </a:r>
            <a:r>
              <a:rPr lang="en-US" sz="1800" b="1" dirty="0" smtClean="0">
                <a:solidFill>
                  <a:schemeClr val="accent2"/>
                </a:solidFill>
              </a:rPr>
              <a:t> of the </a:t>
            </a:r>
            <a:r>
              <a:rPr lang="en-US" sz="1800" b="1" dirty="0" err="1" smtClean="0">
                <a:solidFill>
                  <a:schemeClr val="accent2"/>
                </a:solidFill>
              </a:rPr>
              <a:t>servient</a:t>
            </a:r>
            <a:r>
              <a:rPr lang="en-US" sz="1800" b="1" dirty="0" smtClean="0">
                <a:solidFill>
                  <a:schemeClr val="accent2"/>
                </a:solidFill>
              </a:rPr>
              <a:t> tenement                                                                 </a:t>
            </a:r>
            <a:r>
              <a:rPr lang="en-US" sz="1800" b="1" i="1" dirty="0" smtClean="0">
                <a:solidFill>
                  <a:srgbClr val="C00000"/>
                </a:solidFill>
              </a:rPr>
              <a:t>continues to have the right of full possession and enjoyment </a:t>
            </a:r>
          </a:p>
          <a:p>
            <a:pPr marL="609600" indent="-609600" eaLnBrk="1" hangingPunct="1">
              <a:lnSpc>
                <a:spcPct val="80000"/>
              </a:lnSpc>
              <a:buFontTx/>
              <a:buNone/>
              <a:defRPr/>
            </a:pPr>
            <a:r>
              <a:rPr lang="en-US" sz="1800" b="1" dirty="0" smtClean="0">
                <a:solidFill>
                  <a:schemeClr val="accent2"/>
                </a:solidFill>
              </a:rPr>
              <a:t>	subject only to the limitation that he cannot interfere </a:t>
            </a:r>
          </a:p>
          <a:p>
            <a:pPr marL="609600" indent="-609600" eaLnBrk="1" hangingPunct="1">
              <a:lnSpc>
                <a:spcPct val="80000"/>
              </a:lnSpc>
              <a:buFontTx/>
              <a:buNone/>
              <a:defRPr/>
            </a:pPr>
            <a:r>
              <a:rPr lang="en-US" sz="1800" b="1" dirty="0" smtClean="0">
                <a:solidFill>
                  <a:schemeClr val="accent2"/>
                </a:solidFill>
              </a:rPr>
              <a:t>	with the right of special use created in the easement holder.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Typically, easements are created in order to give their holder </a:t>
            </a:r>
          </a:p>
          <a:p>
            <a:pPr marL="609600" indent="-609600" eaLnBrk="1" hangingPunct="1">
              <a:lnSpc>
                <a:spcPct val="80000"/>
              </a:lnSpc>
              <a:buFontTx/>
              <a:buNone/>
              <a:defRPr/>
            </a:pPr>
            <a:r>
              <a:rPr lang="en-US" sz="1800" b="1" dirty="0" smtClean="0">
                <a:solidFill>
                  <a:schemeClr val="accent2"/>
                </a:solidFill>
              </a:rPr>
              <a:t>	the right of access across a tract of land, </a:t>
            </a:r>
          </a:p>
          <a:p>
            <a:pPr marL="609600" indent="-609600" eaLnBrk="1" hangingPunct="1">
              <a:lnSpc>
                <a:spcPct val="80000"/>
              </a:lnSpc>
              <a:buFontTx/>
              <a:buNone/>
              <a:defRPr/>
            </a:pPr>
            <a:r>
              <a:rPr lang="en-US" sz="1800" b="1" dirty="0" smtClean="0">
                <a:solidFill>
                  <a:schemeClr val="accent2"/>
                </a:solidFill>
              </a:rPr>
              <a:t>	such as the privilege of laying utility lines, </a:t>
            </a:r>
          </a:p>
          <a:p>
            <a:pPr marL="609600" indent="-609600" eaLnBrk="1" hangingPunct="1">
              <a:lnSpc>
                <a:spcPct val="80000"/>
              </a:lnSpc>
              <a:buFontTx/>
              <a:buNone/>
              <a:defRPr/>
            </a:pPr>
            <a:r>
              <a:rPr lang="en-US" sz="1800" b="1" dirty="0" smtClean="0">
                <a:solidFill>
                  <a:schemeClr val="accent2"/>
                </a:solidFill>
              </a:rPr>
              <a:t>	or installing and maintaining such things as sewer pipes.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Easements are either affirmative or negative, appurtenant or in gross.</a:t>
            </a:r>
          </a:p>
          <a:p>
            <a:pPr marL="609600" indent="-609600" eaLnBrk="1" hangingPunct="1">
              <a:lnSpc>
                <a:spcPct val="90000"/>
              </a:lnSpc>
              <a:defRPr/>
            </a:pPr>
            <a:endParaRPr lang="en-US" sz="1800"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E7D7125C-E2FF-4DB8-A123-D8253C3A7B73}" type="slidenum">
              <a:rPr lang="en-US" smtClean="0"/>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6660">
                                            <p:txEl>
                                              <p:pRg st="3" end="3"/>
                                            </p:txEl>
                                          </p:spTgt>
                                        </p:tgtEl>
                                        <p:attrNameLst>
                                          <p:attrName>style.visibility</p:attrName>
                                        </p:attrNameLst>
                                      </p:cBhvr>
                                      <p:to>
                                        <p:strVal val="visible"/>
                                      </p:to>
                                    </p:set>
                                    <p:anim calcmode="lin" valueType="num">
                                      <p:cBhvr additive="base">
                                        <p:cTn id="7" dur="500" fill="hold"/>
                                        <p:tgtEl>
                                          <p:spTgt spid="326660">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666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6660">
                                            <p:txEl>
                                              <p:pRg st="4" end="4"/>
                                            </p:txEl>
                                          </p:spTgt>
                                        </p:tgtEl>
                                        <p:attrNameLst>
                                          <p:attrName>style.visibility</p:attrName>
                                        </p:attrNameLst>
                                      </p:cBhvr>
                                      <p:to>
                                        <p:strVal val="visible"/>
                                      </p:to>
                                    </p:set>
                                    <p:anim calcmode="lin" valueType="num">
                                      <p:cBhvr additive="base">
                                        <p:cTn id="13" dur="500" fill="hold"/>
                                        <p:tgtEl>
                                          <p:spTgt spid="326660">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666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6660">
                                            <p:txEl>
                                              <p:pRg st="5" end="5"/>
                                            </p:txEl>
                                          </p:spTgt>
                                        </p:tgtEl>
                                        <p:attrNameLst>
                                          <p:attrName>style.visibility</p:attrName>
                                        </p:attrNameLst>
                                      </p:cBhvr>
                                      <p:to>
                                        <p:strVal val="visible"/>
                                      </p:to>
                                    </p:set>
                                    <p:anim calcmode="lin" valueType="num">
                                      <p:cBhvr additive="base">
                                        <p:cTn id="19" dur="500" fill="hold"/>
                                        <p:tgtEl>
                                          <p:spTgt spid="326660">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666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6660">
                                            <p:txEl>
                                              <p:pRg st="6" end="6"/>
                                            </p:txEl>
                                          </p:spTgt>
                                        </p:tgtEl>
                                        <p:attrNameLst>
                                          <p:attrName>style.visibility</p:attrName>
                                        </p:attrNameLst>
                                      </p:cBhvr>
                                      <p:to>
                                        <p:strVal val="visible"/>
                                      </p:to>
                                    </p:set>
                                    <p:anim calcmode="lin" valueType="num">
                                      <p:cBhvr additive="base">
                                        <p:cTn id="25" dur="500" fill="hold"/>
                                        <p:tgtEl>
                                          <p:spTgt spid="326660">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666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6660">
                                            <p:txEl>
                                              <p:pRg st="8" end="8"/>
                                            </p:txEl>
                                          </p:spTgt>
                                        </p:tgtEl>
                                        <p:attrNameLst>
                                          <p:attrName>style.visibility</p:attrName>
                                        </p:attrNameLst>
                                      </p:cBhvr>
                                      <p:to>
                                        <p:strVal val="visible"/>
                                      </p:to>
                                    </p:set>
                                    <p:anim calcmode="lin" valueType="num">
                                      <p:cBhvr additive="base">
                                        <p:cTn id="31" dur="500" fill="hold"/>
                                        <p:tgtEl>
                                          <p:spTgt spid="326660">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6660">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6660">
                                            <p:txEl>
                                              <p:pRg st="9" end="9"/>
                                            </p:txEl>
                                          </p:spTgt>
                                        </p:tgtEl>
                                        <p:attrNameLst>
                                          <p:attrName>style.visibility</p:attrName>
                                        </p:attrNameLst>
                                      </p:cBhvr>
                                      <p:to>
                                        <p:strVal val="visible"/>
                                      </p:to>
                                    </p:set>
                                    <p:anim calcmode="lin" valueType="num">
                                      <p:cBhvr additive="base">
                                        <p:cTn id="37" dur="500" fill="hold"/>
                                        <p:tgtEl>
                                          <p:spTgt spid="326660">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6660">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6660">
                                            <p:txEl>
                                              <p:pRg st="10" end="10"/>
                                            </p:txEl>
                                          </p:spTgt>
                                        </p:tgtEl>
                                        <p:attrNameLst>
                                          <p:attrName>style.visibility</p:attrName>
                                        </p:attrNameLst>
                                      </p:cBhvr>
                                      <p:to>
                                        <p:strVal val="visible"/>
                                      </p:to>
                                    </p:set>
                                    <p:anim calcmode="lin" valueType="num">
                                      <p:cBhvr additive="base">
                                        <p:cTn id="43" dur="500" fill="hold"/>
                                        <p:tgtEl>
                                          <p:spTgt spid="326660">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6660">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6660">
                                            <p:txEl>
                                              <p:pRg st="12" end="12"/>
                                            </p:txEl>
                                          </p:spTgt>
                                        </p:tgtEl>
                                        <p:attrNameLst>
                                          <p:attrName>style.visibility</p:attrName>
                                        </p:attrNameLst>
                                      </p:cBhvr>
                                      <p:to>
                                        <p:strVal val="visible"/>
                                      </p:to>
                                    </p:set>
                                    <p:anim calcmode="lin" valueType="num">
                                      <p:cBhvr additive="base">
                                        <p:cTn id="49" dur="500" fill="hold"/>
                                        <p:tgtEl>
                                          <p:spTgt spid="326660">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6660">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6660">
                                            <p:txEl>
                                              <p:pRg st="13" end="13"/>
                                            </p:txEl>
                                          </p:spTgt>
                                        </p:tgtEl>
                                        <p:attrNameLst>
                                          <p:attrName>style.visibility</p:attrName>
                                        </p:attrNameLst>
                                      </p:cBhvr>
                                      <p:to>
                                        <p:strVal val="visible"/>
                                      </p:to>
                                    </p:set>
                                    <p:anim calcmode="lin" valueType="num">
                                      <p:cBhvr additive="base">
                                        <p:cTn id="55" dur="500" fill="hold"/>
                                        <p:tgtEl>
                                          <p:spTgt spid="326660">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26660">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26660">
                                            <p:txEl>
                                              <p:pRg st="14" end="14"/>
                                            </p:txEl>
                                          </p:spTgt>
                                        </p:tgtEl>
                                        <p:attrNameLst>
                                          <p:attrName>style.visibility</p:attrName>
                                        </p:attrNameLst>
                                      </p:cBhvr>
                                      <p:to>
                                        <p:strVal val="visible"/>
                                      </p:to>
                                    </p:set>
                                    <p:anim calcmode="lin" valueType="num">
                                      <p:cBhvr additive="base">
                                        <p:cTn id="61" dur="500" fill="hold"/>
                                        <p:tgtEl>
                                          <p:spTgt spid="326660">
                                            <p:txEl>
                                              <p:pRg st="14" end="1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26660">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6660">
                                            <p:txEl>
                                              <p:pRg st="15" end="15"/>
                                            </p:txEl>
                                          </p:spTgt>
                                        </p:tgtEl>
                                        <p:attrNameLst>
                                          <p:attrName>style.visibility</p:attrName>
                                        </p:attrNameLst>
                                      </p:cBhvr>
                                      <p:to>
                                        <p:strVal val="visible"/>
                                      </p:to>
                                    </p:set>
                                    <p:anim calcmode="lin" valueType="num">
                                      <p:cBhvr additive="base">
                                        <p:cTn id="67" dur="500" fill="hold"/>
                                        <p:tgtEl>
                                          <p:spTgt spid="326660">
                                            <p:txEl>
                                              <p:pRg st="15" end="15"/>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26660">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26660">
                                            <p:txEl>
                                              <p:pRg st="17" end="17"/>
                                            </p:txEl>
                                          </p:spTgt>
                                        </p:tgtEl>
                                        <p:attrNameLst>
                                          <p:attrName>style.visibility</p:attrName>
                                        </p:attrNameLst>
                                      </p:cBhvr>
                                      <p:to>
                                        <p:strVal val="visible"/>
                                      </p:to>
                                    </p:set>
                                    <p:anim calcmode="lin" valueType="num">
                                      <p:cBhvr additive="base">
                                        <p:cTn id="73" dur="500" fill="hold"/>
                                        <p:tgtEl>
                                          <p:spTgt spid="326660">
                                            <p:txEl>
                                              <p:pRg st="17" end="17"/>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26660">
                                            <p:txEl>
                                              <p:pRg st="17" end="1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0"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4" name="Rectangle 4"/>
          <p:cNvSpPr>
            <a:spLocks noGrp="1" noChangeArrowheads="1"/>
          </p:cNvSpPr>
          <p:nvPr>
            <p:ph type="body" idx="1"/>
          </p:nvPr>
        </p:nvSpPr>
        <p:spPr>
          <a:xfrm>
            <a:off x="304800" y="990600"/>
            <a:ext cx="8610600" cy="5410200"/>
          </a:xfrm>
        </p:spPr>
        <p:txBody>
          <a:bodyPr/>
          <a:lstStyle/>
          <a:p>
            <a:pPr marL="609600" indent="-609600" eaLnBrk="1" hangingPunct="1">
              <a:lnSpc>
                <a:spcPct val="90000"/>
              </a:lnSpc>
              <a:buFontTx/>
              <a:buNone/>
              <a:defRPr/>
            </a:pPr>
            <a:r>
              <a:rPr lang="en-US" b="1" dirty="0" smtClean="0">
                <a:solidFill>
                  <a:srgbClr val="C00000"/>
                </a:solidFill>
              </a:rPr>
              <a:t>Non Possessory Interests: </a:t>
            </a:r>
          </a:p>
          <a:p>
            <a:pPr marL="609600" indent="-609600" eaLnBrk="1" hangingPunct="1">
              <a:lnSpc>
                <a:spcPct val="90000"/>
              </a:lnSpc>
              <a:buFontTx/>
              <a:buNone/>
              <a:defRPr/>
            </a:pPr>
            <a:r>
              <a:rPr lang="en-US" sz="2400" b="1" i="1" dirty="0" smtClean="0">
                <a:solidFill>
                  <a:schemeClr val="accent1">
                    <a:lumMod val="50000"/>
                  </a:schemeClr>
                </a:solidFill>
              </a:rPr>
              <a:t>EASEMENTS – Types of Easements</a:t>
            </a:r>
          </a:p>
          <a:p>
            <a:pPr marL="609600" indent="-609600" eaLnBrk="1" hangingPunct="1">
              <a:lnSpc>
                <a:spcPct val="80000"/>
              </a:lnSpc>
              <a:buFontTx/>
              <a:buNone/>
              <a:defRPr/>
            </a:pPr>
            <a:endParaRPr lang="en-US" sz="600" b="1" dirty="0" smtClean="0">
              <a:solidFill>
                <a:srgbClr val="FF0000"/>
              </a:solidFill>
            </a:endParaRPr>
          </a:p>
          <a:p>
            <a:pPr marL="609600" indent="-609600" eaLnBrk="1" hangingPunct="1">
              <a:lnSpc>
                <a:spcPct val="80000"/>
              </a:lnSpc>
              <a:buFontTx/>
              <a:buNone/>
              <a:defRPr/>
            </a:pPr>
            <a:r>
              <a:rPr lang="en-US" sz="2800" b="1" dirty="0" smtClean="0">
                <a:solidFill>
                  <a:schemeClr val="accent1">
                    <a:lumMod val="25000"/>
                  </a:schemeClr>
                </a:solidFill>
              </a:rPr>
              <a:t>	Affirmative Easements</a:t>
            </a:r>
            <a:r>
              <a:rPr lang="en-US" sz="2800" b="1" i="1" dirty="0" smtClean="0">
                <a:solidFill>
                  <a:schemeClr val="accent1">
                    <a:lumMod val="25000"/>
                  </a:schemeClr>
                </a:solidFill>
              </a:rPr>
              <a:t> </a:t>
            </a:r>
            <a:endParaRPr lang="en-US" sz="3600" b="1" dirty="0" smtClean="0">
              <a:solidFill>
                <a:schemeClr val="accent1">
                  <a:lumMod val="25000"/>
                </a:schemeClr>
              </a:solidFill>
            </a:endParaRPr>
          </a:p>
          <a:p>
            <a:pPr marL="609600" indent="-609600" eaLnBrk="1" hangingPunct="1">
              <a:lnSpc>
                <a:spcPct val="80000"/>
              </a:lnSpc>
              <a:defRPr/>
            </a:pPr>
            <a:endParaRPr lang="en-US" sz="1200" b="1" dirty="0" smtClean="0">
              <a:solidFill>
                <a:schemeClr val="accent2"/>
              </a:solidFill>
            </a:endParaRPr>
          </a:p>
          <a:p>
            <a:pPr marL="609600" indent="-609600" eaLnBrk="1" hangingPunct="1">
              <a:lnSpc>
                <a:spcPct val="80000"/>
              </a:lnSpc>
              <a:defRPr/>
            </a:pPr>
            <a:r>
              <a:rPr lang="en-US" sz="2000" b="1" dirty="0" smtClean="0">
                <a:solidFill>
                  <a:schemeClr val="accent2"/>
                </a:solidFill>
              </a:rPr>
              <a:t>The first type of Easement is an Affirmative Easement.</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These Easements grant the holder                                                               the right to enter upon the </a:t>
            </a:r>
            <a:r>
              <a:rPr lang="en-US" sz="2000" b="1" dirty="0" err="1" smtClean="0">
                <a:solidFill>
                  <a:schemeClr val="accent2"/>
                </a:solidFill>
              </a:rPr>
              <a:t>servient</a:t>
            </a:r>
            <a:r>
              <a:rPr lang="en-US" sz="2000" b="1" dirty="0" smtClean="0">
                <a:solidFill>
                  <a:schemeClr val="accent2"/>
                </a:solidFill>
              </a:rPr>
              <a:t> tenement                                                                         </a:t>
            </a:r>
            <a:r>
              <a:rPr lang="en-US" sz="2000" b="1" i="1" dirty="0" smtClean="0">
                <a:solidFill>
                  <a:srgbClr val="C00000"/>
                </a:solidFill>
              </a:rPr>
              <a:t>and make an affirmative use</a:t>
            </a:r>
            <a:r>
              <a:rPr lang="en-US" sz="2000" b="1" dirty="0" smtClean="0">
                <a:solidFill>
                  <a:srgbClr val="C00000"/>
                </a:solidFill>
              </a:rPr>
              <a:t> </a:t>
            </a:r>
            <a:r>
              <a:rPr lang="en-US" sz="2000" b="1" dirty="0" smtClean="0">
                <a:solidFill>
                  <a:schemeClr val="accent2"/>
                </a:solidFill>
              </a:rPr>
              <a:t>of it </a:t>
            </a:r>
            <a:r>
              <a:rPr lang="en-US" sz="2000" b="1" i="1" dirty="0" smtClean="0">
                <a:solidFill>
                  <a:srgbClr val="C00000"/>
                </a:solidFill>
              </a:rPr>
              <a:t>for a specific purpose</a:t>
            </a:r>
            <a:r>
              <a:rPr lang="en-US" sz="2000" b="1" dirty="0" smtClean="0">
                <a:solidFill>
                  <a:srgbClr val="C00000"/>
                </a:solidFill>
              </a:rPr>
              <a:t>.</a:t>
            </a:r>
          </a:p>
          <a:p>
            <a:pPr marL="609600" indent="-609600" eaLnBrk="1" hangingPunct="1">
              <a:lnSpc>
                <a:spcPct val="80000"/>
              </a:lnSpc>
              <a:buFontTx/>
              <a:buNone/>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They permit the holder to make a use of the </a:t>
            </a:r>
            <a:r>
              <a:rPr lang="en-US" sz="2000" b="1" dirty="0" err="1" smtClean="0">
                <a:solidFill>
                  <a:schemeClr val="accent2"/>
                </a:solidFill>
              </a:rPr>
              <a:t>servient</a:t>
            </a:r>
            <a:r>
              <a:rPr lang="en-US" sz="2000" b="1" dirty="0" smtClean="0">
                <a:solidFill>
                  <a:schemeClr val="accent2"/>
                </a:solidFill>
              </a:rPr>
              <a:t> estate            that, absent the easement,                                                                       would be an unlawful trespass or nuisance.</a:t>
            </a:r>
          </a:p>
          <a:p>
            <a:pPr marL="609600" indent="-609600" eaLnBrk="1" hangingPunct="1">
              <a:lnSpc>
                <a:spcPct val="80000"/>
              </a:lnSpc>
              <a:buFontTx/>
              <a:buNone/>
              <a:defRPr/>
            </a:pPr>
            <a:r>
              <a:rPr lang="en-US" sz="600" b="1" dirty="0" smtClean="0">
                <a:solidFill>
                  <a:schemeClr val="accent2"/>
                </a:solidFill>
              </a:rPr>
              <a:t>	</a:t>
            </a:r>
          </a:p>
          <a:p>
            <a:pPr marL="609600" indent="-609600" eaLnBrk="1" hangingPunct="1">
              <a:lnSpc>
                <a:spcPct val="80000"/>
              </a:lnSpc>
              <a:defRPr/>
            </a:pPr>
            <a:r>
              <a:rPr lang="en-US" sz="2000" b="1" dirty="0" smtClean="0">
                <a:solidFill>
                  <a:schemeClr val="accent2"/>
                </a:solidFill>
              </a:rPr>
              <a:t>Examples of Affirmative Easements include: </a:t>
            </a:r>
          </a:p>
          <a:p>
            <a:pPr marL="609600" indent="-609600" eaLnBrk="1" hangingPunct="1">
              <a:lnSpc>
                <a:spcPct val="80000"/>
              </a:lnSpc>
              <a:buFontTx/>
              <a:buNone/>
              <a:defRPr/>
            </a:pPr>
            <a:r>
              <a:rPr lang="en-US" sz="2000" b="1" dirty="0" smtClean="0">
                <a:solidFill>
                  <a:schemeClr val="accent2"/>
                </a:solidFill>
              </a:rPr>
              <a:t>	</a:t>
            </a:r>
            <a:r>
              <a:rPr lang="en-US" sz="1600" b="1" i="1" dirty="0" smtClean="0"/>
              <a:t>- Laying and maintaining utility lines, draining waters, or utilizing airspace over the </a:t>
            </a:r>
            <a:r>
              <a:rPr lang="en-US" sz="1600" b="1" i="1" dirty="0" err="1" smtClean="0"/>
              <a:t>servient</a:t>
            </a:r>
            <a:r>
              <a:rPr lang="en-US" sz="1600" b="1" i="1" dirty="0" smtClean="0"/>
              <a:t> estate.</a:t>
            </a:r>
            <a:r>
              <a:rPr lang="en-US" sz="1600" b="1" dirty="0" smtClean="0"/>
              <a:t> </a:t>
            </a:r>
          </a:p>
          <a:p>
            <a:pPr marL="609600" indent="-609600" eaLnBrk="1" hangingPunct="1">
              <a:lnSpc>
                <a:spcPct val="80000"/>
              </a:lnSpc>
              <a:buFontTx/>
              <a:buNone/>
              <a:defRPr/>
            </a:pPr>
            <a:r>
              <a:rPr lang="en-US" sz="1600" b="1" dirty="0" smtClean="0"/>
              <a:t>	</a:t>
            </a:r>
            <a:r>
              <a:rPr lang="en-US" sz="1600" b="1" i="1" dirty="0" smtClean="0"/>
              <a:t>- A right-of way easement, permitting the holder to travel over the </a:t>
            </a:r>
            <a:r>
              <a:rPr lang="en-US" sz="1600" b="1" i="1" dirty="0" err="1" smtClean="0"/>
              <a:t>servient</a:t>
            </a:r>
            <a:r>
              <a:rPr lang="en-US" sz="1600" b="1" i="1" dirty="0" smtClean="0"/>
              <a:t> estate.</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2564">
                                            <p:txEl>
                                              <p:pRg st="0" end="0"/>
                                            </p:txEl>
                                          </p:spTgt>
                                        </p:tgtEl>
                                        <p:attrNameLst>
                                          <p:attrName>style.visibility</p:attrName>
                                        </p:attrNameLst>
                                      </p:cBhvr>
                                      <p:to>
                                        <p:strVal val="visible"/>
                                      </p:to>
                                    </p:set>
                                    <p:anim calcmode="lin" valueType="num">
                                      <p:cBhvr additive="base">
                                        <p:cTn id="7" dur="500" fill="hold"/>
                                        <p:tgtEl>
                                          <p:spTgt spid="32256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25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2564">
                                            <p:txEl>
                                              <p:pRg st="1" end="1"/>
                                            </p:txEl>
                                          </p:spTgt>
                                        </p:tgtEl>
                                        <p:attrNameLst>
                                          <p:attrName>style.visibility</p:attrName>
                                        </p:attrNameLst>
                                      </p:cBhvr>
                                      <p:to>
                                        <p:strVal val="visible"/>
                                      </p:to>
                                    </p:set>
                                    <p:anim calcmode="lin" valueType="num">
                                      <p:cBhvr additive="base">
                                        <p:cTn id="13" dur="500" fill="hold"/>
                                        <p:tgtEl>
                                          <p:spTgt spid="32256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256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2564">
                                            <p:txEl>
                                              <p:pRg st="3" end="3"/>
                                            </p:txEl>
                                          </p:spTgt>
                                        </p:tgtEl>
                                        <p:attrNameLst>
                                          <p:attrName>style.visibility</p:attrName>
                                        </p:attrNameLst>
                                      </p:cBhvr>
                                      <p:to>
                                        <p:strVal val="visible"/>
                                      </p:to>
                                    </p:set>
                                    <p:anim calcmode="lin" valueType="num">
                                      <p:cBhvr additive="base">
                                        <p:cTn id="19" dur="500" fill="hold"/>
                                        <p:tgtEl>
                                          <p:spTgt spid="32256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256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90600"/>
            <a:ext cx="8686800" cy="5700712"/>
          </a:xfrm>
          <a:prstGeom prst="rect">
            <a:avLst/>
          </a:prstGeom>
          <a:noFill/>
          <a:ln w="9525">
            <a:noFill/>
            <a:miter lim="800000"/>
            <a:headEnd/>
            <a:tailEnd/>
          </a:ln>
        </p:spPr>
      </p:pic>
      <p:sp>
        <p:nvSpPr>
          <p:cNvPr id="5" name="TextBox 4"/>
          <p:cNvSpPr txBox="1"/>
          <p:nvPr/>
        </p:nvSpPr>
        <p:spPr>
          <a:xfrm>
            <a:off x="685800" y="1905000"/>
            <a:ext cx="7696200" cy="4288353"/>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a:solidFill>
                  <a:srgbClr val="C00000"/>
                </a:solidFill>
              </a:rPr>
              <a:t>Tonight We Will Speak About:</a:t>
            </a:r>
          </a:p>
          <a:p>
            <a:pPr marL="342900" indent="-342900">
              <a:lnSpc>
                <a:spcPct val="80000"/>
              </a:lnSpc>
              <a:spcBef>
                <a:spcPts val="100"/>
              </a:spcBef>
              <a:buFontTx/>
              <a:buChar char="•"/>
              <a:defRPr/>
            </a:pPr>
            <a:r>
              <a:rPr lang="en-US" sz="2400" b="1" dirty="0">
                <a:solidFill>
                  <a:srgbClr val="002060"/>
                </a:solidFill>
              </a:rPr>
              <a:t>We Will Discuss:</a:t>
            </a:r>
          </a:p>
          <a:p>
            <a:pPr marL="342900" indent="-342900">
              <a:lnSpc>
                <a:spcPct val="80000"/>
              </a:lnSpc>
              <a:spcBef>
                <a:spcPts val="100"/>
              </a:spcBef>
              <a:defRPr/>
            </a:pPr>
            <a:endParaRPr lang="en-US" dirty="0" smtClean="0">
              <a:solidFill>
                <a:srgbClr val="0033CC"/>
              </a:solidFill>
            </a:endParaRPr>
          </a:p>
          <a:p>
            <a:pPr marL="342900" indent="-342900">
              <a:lnSpc>
                <a:spcPct val="80000"/>
              </a:lnSpc>
              <a:spcBef>
                <a:spcPts val="100"/>
              </a:spcBef>
              <a:defRPr/>
            </a:pPr>
            <a:r>
              <a:rPr lang="en-US" dirty="0">
                <a:solidFill>
                  <a:srgbClr val="0033CC"/>
                </a:solidFill>
              </a:rPr>
              <a:t>	- </a:t>
            </a:r>
            <a:r>
              <a:rPr lang="en-US" b="1" i="1" dirty="0">
                <a:solidFill>
                  <a:schemeClr val="accent1">
                    <a:lumMod val="25000"/>
                  </a:schemeClr>
                </a:solidFill>
              </a:rPr>
              <a:t>Fixtures</a:t>
            </a:r>
          </a:p>
          <a:p>
            <a:pPr marL="342900" indent="-342900">
              <a:lnSpc>
                <a:spcPct val="80000"/>
              </a:lnSpc>
              <a:spcBef>
                <a:spcPts val="100"/>
              </a:spcBef>
              <a:defRPr/>
            </a:pPr>
            <a:endParaRPr lang="en-US" sz="600" b="1" i="1" dirty="0">
              <a:solidFill>
                <a:schemeClr val="accent1">
                  <a:lumMod val="25000"/>
                </a:schemeClr>
              </a:solidFill>
            </a:endParaRPr>
          </a:p>
          <a:p>
            <a:pPr marL="342900" indent="-342900">
              <a:lnSpc>
                <a:spcPct val="80000"/>
              </a:lnSpc>
              <a:spcBef>
                <a:spcPts val="100"/>
              </a:spcBef>
              <a:defRPr/>
            </a:pPr>
            <a:r>
              <a:rPr lang="en-US" i="1" dirty="0">
                <a:solidFill>
                  <a:schemeClr val="accent1">
                    <a:lumMod val="25000"/>
                  </a:schemeClr>
                </a:solidFill>
              </a:rPr>
              <a:t>	- </a:t>
            </a:r>
            <a:r>
              <a:rPr lang="en-US" b="1" i="1" dirty="0">
                <a:solidFill>
                  <a:schemeClr val="accent1">
                    <a:lumMod val="25000"/>
                  </a:schemeClr>
                </a:solidFill>
              </a:rPr>
              <a:t>Adverse Possession</a:t>
            </a:r>
          </a:p>
          <a:p>
            <a:pPr marL="342900" indent="-342900">
              <a:lnSpc>
                <a:spcPct val="80000"/>
              </a:lnSpc>
              <a:spcBef>
                <a:spcPts val="100"/>
              </a:spcBef>
              <a:defRPr/>
            </a:pPr>
            <a:r>
              <a:rPr lang="en-US" sz="1600" b="1" dirty="0">
                <a:solidFill>
                  <a:srgbClr val="C00000"/>
                </a:solidFill>
              </a:rPr>
              <a:t>	       - </a:t>
            </a:r>
            <a:r>
              <a:rPr lang="en-US" sz="1600" b="1" i="1" dirty="0" err="1">
                <a:solidFill>
                  <a:srgbClr val="CC0000"/>
                </a:solidFill>
              </a:rPr>
              <a:t>COACHEN</a:t>
            </a:r>
            <a:endParaRPr lang="en-US" sz="1600" b="1" i="1" dirty="0">
              <a:solidFill>
                <a:srgbClr val="CC0000"/>
              </a:solidFill>
            </a:endParaRPr>
          </a:p>
          <a:p>
            <a:pPr marL="342900" indent="-342900">
              <a:lnSpc>
                <a:spcPct val="80000"/>
              </a:lnSpc>
              <a:spcBef>
                <a:spcPts val="100"/>
              </a:spcBef>
              <a:defRPr/>
            </a:pPr>
            <a:r>
              <a:rPr lang="en-US" sz="1200" b="1" dirty="0">
                <a:solidFill>
                  <a:srgbClr val="003300"/>
                </a:solidFill>
              </a:rPr>
              <a:t>                   	1. Continuous,  </a:t>
            </a:r>
          </a:p>
          <a:p>
            <a:pPr marL="342900" indent="-342900">
              <a:lnSpc>
                <a:spcPct val="80000"/>
              </a:lnSpc>
              <a:spcBef>
                <a:spcPts val="100"/>
              </a:spcBef>
              <a:defRPr/>
            </a:pPr>
            <a:r>
              <a:rPr lang="en-US" sz="1200" b="1" dirty="0">
                <a:solidFill>
                  <a:srgbClr val="003300"/>
                </a:solidFill>
              </a:rPr>
              <a:t>		2. Open,  </a:t>
            </a:r>
          </a:p>
          <a:p>
            <a:pPr marL="342900" indent="-342900">
              <a:lnSpc>
                <a:spcPct val="80000"/>
              </a:lnSpc>
              <a:spcBef>
                <a:spcPts val="100"/>
              </a:spcBef>
              <a:defRPr/>
            </a:pPr>
            <a:r>
              <a:rPr lang="en-US" sz="1200" b="1" dirty="0">
                <a:solidFill>
                  <a:srgbClr val="003300"/>
                </a:solidFill>
              </a:rPr>
              <a:t>                 	3. Actual,  </a:t>
            </a:r>
          </a:p>
          <a:p>
            <a:pPr marL="342900" indent="-342900">
              <a:lnSpc>
                <a:spcPct val="80000"/>
              </a:lnSpc>
              <a:spcBef>
                <a:spcPts val="100"/>
              </a:spcBef>
              <a:defRPr/>
            </a:pPr>
            <a:r>
              <a:rPr lang="en-US" sz="1200" b="1" dirty="0">
                <a:solidFill>
                  <a:srgbClr val="003300"/>
                </a:solidFill>
              </a:rPr>
              <a:t>		4. Claim of Right,  </a:t>
            </a:r>
          </a:p>
          <a:p>
            <a:pPr marL="342900" indent="-342900">
              <a:lnSpc>
                <a:spcPct val="80000"/>
              </a:lnSpc>
              <a:spcBef>
                <a:spcPts val="100"/>
              </a:spcBef>
              <a:defRPr/>
            </a:pPr>
            <a:r>
              <a:rPr lang="en-US" sz="1200" b="1" dirty="0">
                <a:solidFill>
                  <a:srgbClr val="003300"/>
                </a:solidFill>
              </a:rPr>
              <a:t>		5. Hostile,  </a:t>
            </a:r>
          </a:p>
          <a:p>
            <a:pPr marL="342900" indent="-342900">
              <a:lnSpc>
                <a:spcPct val="80000"/>
              </a:lnSpc>
              <a:spcBef>
                <a:spcPts val="100"/>
              </a:spcBef>
              <a:defRPr/>
            </a:pPr>
            <a:r>
              <a:rPr lang="en-US" sz="1200" b="1" dirty="0">
                <a:solidFill>
                  <a:srgbClr val="003300"/>
                </a:solidFill>
              </a:rPr>
              <a:t>		6. Exclusive, and  </a:t>
            </a:r>
          </a:p>
          <a:p>
            <a:pPr marL="342900" indent="-342900">
              <a:lnSpc>
                <a:spcPct val="80000"/>
              </a:lnSpc>
              <a:spcBef>
                <a:spcPts val="100"/>
              </a:spcBef>
              <a:defRPr/>
            </a:pPr>
            <a:r>
              <a:rPr lang="en-US" sz="1200" b="1" dirty="0">
                <a:solidFill>
                  <a:srgbClr val="003300"/>
                </a:solidFill>
              </a:rPr>
              <a:t>		7. Notorious</a:t>
            </a:r>
            <a:r>
              <a:rPr lang="en-US" sz="1100" b="1" dirty="0">
                <a:solidFill>
                  <a:srgbClr val="003300"/>
                </a:solidFill>
              </a:rPr>
              <a:t>.</a:t>
            </a:r>
            <a:endParaRPr lang="en-US" sz="600" b="1" dirty="0">
              <a:solidFill>
                <a:srgbClr val="003300"/>
              </a:solidFill>
            </a:endParaRPr>
          </a:p>
          <a:p>
            <a:pPr marL="342900" indent="-342900">
              <a:lnSpc>
                <a:spcPct val="80000"/>
              </a:lnSpc>
              <a:spcBef>
                <a:spcPts val="100"/>
              </a:spcBef>
              <a:defRPr/>
            </a:pPr>
            <a:r>
              <a:rPr lang="en-US" sz="600" b="1" dirty="0">
                <a:solidFill>
                  <a:srgbClr val="003300"/>
                </a:solidFill>
              </a:rPr>
              <a:t> </a:t>
            </a:r>
          </a:p>
          <a:p>
            <a:pPr marL="342900" indent="-342900">
              <a:lnSpc>
                <a:spcPct val="80000"/>
              </a:lnSpc>
              <a:spcBef>
                <a:spcPts val="100"/>
              </a:spcBef>
              <a:defRPr/>
            </a:pPr>
            <a:r>
              <a:rPr lang="en-US" sz="600" b="1" i="1" dirty="0">
                <a:solidFill>
                  <a:schemeClr val="accent1">
                    <a:lumMod val="25000"/>
                  </a:schemeClr>
                </a:solidFill>
              </a:rPr>
              <a:t>	</a:t>
            </a:r>
            <a:r>
              <a:rPr lang="en-US" b="1" i="1" dirty="0">
                <a:solidFill>
                  <a:schemeClr val="accent1">
                    <a:lumMod val="25000"/>
                  </a:schemeClr>
                </a:solidFill>
              </a:rPr>
              <a:t>- </a:t>
            </a:r>
            <a:r>
              <a:rPr lang="en-US" b="1" i="1" dirty="0" smtClean="0">
                <a:solidFill>
                  <a:schemeClr val="accent1">
                    <a:lumMod val="25000"/>
                  </a:schemeClr>
                </a:solidFill>
              </a:rPr>
              <a:t>Non Possessory Interests</a:t>
            </a:r>
          </a:p>
          <a:p>
            <a:pPr marL="342900" indent="-342900">
              <a:lnSpc>
                <a:spcPct val="80000"/>
              </a:lnSpc>
              <a:spcBef>
                <a:spcPts val="100"/>
              </a:spcBef>
              <a:defRPr/>
            </a:pPr>
            <a:r>
              <a:rPr lang="en-US" sz="1600" b="1" dirty="0" smtClean="0">
                <a:solidFill>
                  <a:srgbClr val="C00000"/>
                </a:solidFill>
              </a:rPr>
              <a:t> 	          - </a:t>
            </a:r>
            <a:r>
              <a:rPr lang="en-US" sz="1600" b="1" i="1" dirty="0" smtClean="0">
                <a:solidFill>
                  <a:srgbClr val="CC0000"/>
                </a:solidFill>
              </a:rPr>
              <a:t>Easements</a:t>
            </a:r>
          </a:p>
          <a:p>
            <a:pPr marL="342900" indent="-342900">
              <a:lnSpc>
                <a:spcPct val="80000"/>
              </a:lnSpc>
              <a:spcBef>
                <a:spcPts val="100"/>
              </a:spcBef>
              <a:defRPr/>
            </a:pPr>
            <a:r>
              <a:rPr lang="en-US" sz="1600" b="1" i="1" dirty="0" smtClean="0">
                <a:solidFill>
                  <a:srgbClr val="CC0000"/>
                </a:solidFill>
              </a:rPr>
              <a:t>		- Profits</a:t>
            </a:r>
          </a:p>
          <a:p>
            <a:pPr marL="342900" indent="-342900">
              <a:lnSpc>
                <a:spcPct val="80000"/>
              </a:lnSpc>
              <a:spcBef>
                <a:spcPts val="100"/>
              </a:spcBef>
              <a:defRPr/>
            </a:pPr>
            <a:r>
              <a:rPr lang="en-US" sz="1600" b="1" i="1" dirty="0" smtClean="0">
                <a:solidFill>
                  <a:srgbClr val="CC0000"/>
                </a:solidFill>
              </a:rPr>
              <a:t>		- Covenants</a:t>
            </a:r>
          </a:p>
          <a:p>
            <a:pPr marL="342900" indent="-342900">
              <a:lnSpc>
                <a:spcPct val="80000"/>
              </a:lnSpc>
              <a:spcBef>
                <a:spcPts val="100"/>
              </a:spcBef>
              <a:defRPr/>
            </a:pPr>
            <a:r>
              <a:rPr lang="en-US" sz="1600" b="1" i="1" dirty="0" smtClean="0">
                <a:solidFill>
                  <a:srgbClr val="CC0000"/>
                </a:solidFill>
              </a:rPr>
              <a:t>		- Servitudes</a:t>
            </a:r>
            <a:endParaRPr lang="en-US" sz="1600" b="1" i="1" dirty="0">
              <a:solidFill>
                <a:schemeClr val="accent1">
                  <a:lumMod val="25000"/>
                </a:schemeClr>
              </a:solidFill>
            </a:endParaRPr>
          </a:p>
          <a:p>
            <a:pPr>
              <a:lnSpc>
                <a:spcPct val="80000"/>
              </a:lnSpc>
              <a:spcBef>
                <a:spcPts val="100"/>
              </a:spcBef>
              <a:defRPr/>
            </a:pPr>
            <a:endParaRPr lang="en-US" sz="12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C3AC1760-2E28-41EF-BBB3-2B213932DA0C}"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Rectangle 4"/>
          <p:cNvSpPr>
            <a:spLocks noGrp="1" noChangeArrowheads="1"/>
          </p:cNvSpPr>
          <p:nvPr>
            <p:ph type="body" idx="1"/>
          </p:nvPr>
        </p:nvSpPr>
        <p:spPr>
          <a:xfrm>
            <a:off x="304800" y="1066800"/>
            <a:ext cx="8610600" cy="5257800"/>
          </a:xfrm>
        </p:spPr>
        <p:txBody>
          <a:bodyPr/>
          <a:lstStyle/>
          <a:p>
            <a:pPr marL="609600" indent="-609600" eaLnBrk="1" hangingPunct="1">
              <a:lnSpc>
                <a:spcPct val="80000"/>
              </a:lnSpc>
              <a:buFontTx/>
              <a:buNone/>
              <a:defRPr/>
            </a:pPr>
            <a:r>
              <a:rPr lang="en-US" b="1" dirty="0" smtClean="0">
                <a:solidFill>
                  <a:srgbClr val="C00000"/>
                </a:solidFill>
              </a:rPr>
              <a:t>Non Possessory Interests: </a:t>
            </a:r>
          </a:p>
          <a:p>
            <a:pPr marL="609600" indent="-609600" eaLnBrk="1" hangingPunct="1">
              <a:lnSpc>
                <a:spcPct val="80000"/>
              </a:lnSpc>
              <a:buFontTx/>
              <a:buNone/>
              <a:defRPr/>
            </a:pPr>
            <a:r>
              <a:rPr lang="en-US" sz="2400" b="1" i="1" dirty="0" smtClean="0">
                <a:solidFill>
                  <a:schemeClr val="accent1">
                    <a:lumMod val="50000"/>
                  </a:schemeClr>
                </a:solidFill>
              </a:rPr>
              <a:t>EASEMENTS – Types of Easements</a:t>
            </a:r>
          </a:p>
          <a:p>
            <a:pPr marL="609600" indent="-609600" eaLnBrk="1" hangingPunct="1">
              <a:lnSpc>
                <a:spcPct val="80000"/>
              </a:lnSpc>
              <a:buFontTx/>
              <a:buNone/>
              <a:defRPr/>
            </a:pPr>
            <a:r>
              <a:rPr lang="en-US" sz="2800" b="1" dirty="0" smtClean="0">
                <a:solidFill>
                  <a:schemeClr val="accent1">
                    <a:lumMod val="25000"/>
                  </a:schemeClr>
                </a:solidFill>
              </a:rPr>
              <a:t>	Negative Easements</a:t>
            </a:r>
            <a:r>
              <a:rPr lang="en-US" sz="2800" b="1" i="1" dirty="0" smtClean="0">
                <a:solidFill>
                  <a:schemeClr val="accent1">
                    <a:lumMod val="25000"/>
                  </a:schemeClr>
                </a:solidFill>
              </a:rPr>
              <a:t> </a:t>
            </a:r>
            <a:endParaRPr lang="en-US" sz="2800" b="1" dirty="0" smtClean="0">
              <a:solidFill>
                <a:schemeClr val="accent1">
                  <a:lumMod val="25000"/>
                </a:schemeClr>
              </a:solidFill>
            </a:endParaRP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The second type of Easement is a Negative Easement.</a:t>
            </a:r>
          </a:p>
          <a:p>
            <a:pPr marL="609600" indent="-609600" eaLnBrk="1" hangingPunct="1">
              <a:lnSpc>
                <a:spcPct val="60000"/>
              </a:lnSpc>
              <a:defRPr/>
            </a:pPr>
            <a:endParaRPr lang="en-US" sz="600" b="1" dirty="0" smtClean="0">
              <a:solidFill>
                <a:schemeClr val="accent2"/>
              </a:solidFill>
            </a:endParaRPr>
          </a:p>
          <a:p>
            <a:pPr marL="609600" indent="-609600" eaLnBrk="1" hangingPunct="1">
              <a:lnSpc>
                <a:spcPct val="60000"/>
              </a:lnSpc>
              <a:defRPr/>
            </a:pPr>
            <a:endParaRPr lang="en-US" sz="600" b="1" dirty="0" smtClean="0">
              <a:solidFill>
                <a:schemeClr val="accent2"/>
              </a:solidFill>
            </a:endParaRPr>
          </a:p>
          <a:p>
            <a:pPr marL="609600" indent="-609600" eaLnBrk="1" hangingPunct="1">
              <a:lnSpc>
                <a:spcPct val="60000"/>
              </a:lnSpc>
              <a:defRPr/>
            </a:pPr>
            <a:r>
              <a:rPr lang="en-US" sz="2000" b="1" dirty="0" smtClean="0">
                <a:solidFill>
                  <a:schemeClr val="accent2"/>
                </a:solidFill>
              </a:rPr>
              <a:t>These Easements grant the holder </a:t>
            </a:r>
          </a:p>
          <a:p>
            <a:pPr marL="609600" indent="-609600" eaLnBrk="1" hangingPunct="1">
              <a:lnSpc>
                <a:spcPct val="60000"/>
              </a:lnSpc>
              <a:buFontTx/>
              <a:buNone/>
              <a:defRPr/>
            </a:pPr>
            <a:r>
              <a:rPr lang="en-US" sz="2000" b="1" dirty="0" smtClean="0">
                <a:solidFill>
                  <a:schemeClr val="accent2"/>
                </a:solidFill>
              </a:rPr>
              <a:t>	the right to </a:t>
            </a:r>
            <a:r>
              <a:rPr lang="en-US" sz="2000" b="1" dirty="0" smtClean="0">
                <a:solidFill>
                  <a:srgbClr val="C00000"/>
                </a:solidFill>
              </a:rPr>
              <a:t>PREVENT</a:t>
            </a:r>
            <a:r>
              <a:rPr lang="en-US" sz="2000" b="1" dirty="0" smtClean="0">
                <a:solidFill>
                  <a:schemeClr val="accent2"/>
                </a:solidFill>
              </a:rPr>
              <a:t> the possessory owner </a:t>
            </a:r>
          </a:p>
          <a:p>
            <a:pPr marL="609600" indent="-609600" eaLnBrk="1" hangingPunct="1">
              <a:lnSpc>
                <a:spcPct val="60000"/>
              </a:lnSpc>
              <a:buFontTx/>
              <a:buNone/>
              <a:defRPr/>
            </a:pPr>
            <a:r>
              <a:rPr lang="en-US" sz="2000" b="1" dirty="0" smtClean="0">
                <a:solidFill>
                  <a:schemeClr val="accent2"/>
                </a:solidFill>
              </a:rPr>
              <a:t>	</a:t>
            </a:r>
            <a:r>
              <a:rPr lang="en-US" sz="2000" b="1" dirty="0" smtClean="0">
                <a:solidFill>
                  <a:srgbClr val="C00000"/>
                </a:solidFill>
              </a:rPr>
              <a:t>from doing a specific activity </a:t>
            </a:r>
            <a:r>
              <a:rPr lang="en-US" sz="2000" b="1" dirty="0" smtClean="0">
                <a:solidFill>
                  <a:schemeClr val="accent2"/>
                </a:solidFill>
              </a:rPr>
              <a:t>with the </a:t>
            </a:r>
            <a:r>
              <a:rPr lang="en-US" sz="2000" b="1" dirty="0" err="1" smtClean="0">
                <a:solidFill>
                  <a:schemeClr val="accent2"/>
                </a:solidFill>
              </a:rPr>
              <a:t>servient</a:t>
            </a:r>
            <a:r>
              <a:rPr lang="en-US" sz="2000" b="1" dirty="0" smtClean="0">
                <a:solidFill>
                  <a:schemeClr val="accent2"/>
                </a:solidFill>
              </a:rPr>
              <a:t> tenement.</a:t>
            </a:r>
          </a:p>
          <a:p>
            <a:pPr marL="609600" indent="-609600" eaLnBrk="1" hangingPunct="1">
              <a:lnSpc>
                <a:spcPct val="80000"/>
              </a:lnSpc>
              <a:buFontTx/>
              <a:buNone/>
              <a:defRPr/>
            </a:pPr>
            <a:endParaRPr lang="en-US" sz="900" b="1" dirty="0" smtClean="0">
              <a:solidFill>
                <a:schemeClr val="accent2"/>
              </a:solidFill>
            </a:endParaRPr>
          </a:p>
          <a:p>
            <a:pPr marL="609600" indent="-609600" eaLnBrk="1" hangingPunct="1">
              <a:lnSpc>
                <a:spcPct val="80000"/>
              </a:lnSpc>
              <a:defRPr/>
            </a:pPr>
            <a:r>
              <a:rPr lang="en-US" sz="2000" b="1" dirty="0" smtClean="0">
                <a:solidFill>
                  <a:schemeClr val="accent2"/>
                </a:solidFill>
              </a:rPr>
              <a:t>These Easements act, in effect, as a restrictive covenant.</a:t>
            </a:r>
          </a:p>
          <a:p>
            <a:pPr marL="609600" indent="-609600" eaLnBrk="1" hangingPunct="1">
              <a:lnSpc>
                <a:spcPct val="80000"/>
              </a:lnSpc>
              <a:buFontTx/>
              <a:buNone/>
              <a:defRPr/>
            </a:pPr>
            <a:r>
              <a:rPr lang="en-US" sz="700" b="1" dirty="0" smtClean="0">
                <a:solidFill>
                  <a:schemeClr val="accent2"/>
                </a:solidFill>
              </a:rPr>
              <a:t>	</a:t>
            </a:r>
          </a:p>
          <a:p>
            <a:pPr marL="609600" indent="-609600" eaLnBrk="1" hangingPunct="1">
              <a:lnSpc>
                <a:spcPct val="80000"/>
              </a:lnSpc>
              <a:defRPr/>
            </a:pPr>
            <a:r>
              <a:rPr lang="en-US" sz="2000" b="1" dirty="0" smtClean="0">
                <a:solidFill>
                  <a:schemeClr val="accent2"/>
                </a:solidFill>
              </a:rPr>
              <a:t>Courts hesitate to recognize new forms of negative easements and generally have confined them to a traditional handful, such as, Easements that protect light, air, subjacent or lateral support, and the flow of water.</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Examples of Negative Easements include: </a:t>
            </a:r>
          </a:p>
          <a:p>
            <a:pPr marL="609600" indent="-609600" eaLnBrk="1" hangingPunct="1">
              <a:lnSpc>
                <a:spcPct val="80000"/>
              </a:lnSpc>
              <a:buFontTx/>
              <a:buNone/>
              <a:defRPr/>
            </a:pPr>
            <a:r>
              <a:rPr lang="en-US" sz="1600" b="1" dirty="0" smtClean="0">
                <a:solidFill>
                  <a:schemeClr val="accent2"/>
                </a:solidFill>
              </a:rPr>
              <a:t>	</a:t>
            </a:r>
            <a:r>
              <a:rPr lang="en-US" sz="1600" b="1" i="1" dirty="0" smtClean="0"/>
              <a:t>- Preventing the construction of a Lake view obstructing fence or structure.</a:t>
            </a:r>
          </a:p>
          <a:p>
            <a:pPr marL="609600" indent="-609600" eaLnBrk="1" hangingPunct="1">
              <a:lnSpc>
                <a:spcPct val="80000"/>
              </a:lnSpc>
              <a:buFontTx/>
              <a:buNone/>
              <a:defRPr/>
            </a:pPr>
            <a:r>
              <a:rPr lang="en-US" sz="1600" b="1" dirty="0" smtClean="0"/>
              <a:t>	- </a:t>
            </a:r>
            <a:r>
              <a:rPr lang="en-US" sz="1600" b="1" i="1" dirty="0" smtClean="0"/>
              <a:t>Preventing the removal or obstruction of a local storm drainage system.  </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2" name="Rectangle 4"/>
          <p:cNvSpPr>
            <a:spLocks noGrp="1" noChangeArrowheads="1"/>
          </p:cNvSpPr>
          <p:nvPr>
            <p:ph type="body" sz="half" idx="1"/>
          </p:nvPr>
        </p:nvSpPr>
        <p:spPr>
          <a:xfrm>
            <a:off x="228600" y="990600"/>
            <a:ext cx="8610600" cy="5562600"/>
          </a:xfrm>
        </p:spPr>
        <p:txBody>
          <a:bodyPr/>
          <a:lstStyle/>
          <a:p>
            <a:pPr marL="609600" indent="-609600" eaLnBrk="1" hangingPunct="1">
              <a:lnSpc>
                <a:spcPct val="80000"/>
              </a:lnSpc>
              <a:buFontTx/>
              <a:buNone/>
              <a:defRPr/>
            </a:pPr>
            <a:r>
              <a:rPr lang="en-US" b="1" dirty="0" smtClean="0">
                <a:solidFill>
                  <a:srgbClr val="C00000"/>
                </a:solidFill>
              </a:rPr>
              <a:t>Non Possessory Interests: </a:t>
            </a:r>
          </a:p>
          <a:p>
            <a:pPr marL="609600" indent="-609600" eaLnBrk="1" hangingPunct="1">
              <a:lnSpc>
                <a:spcPct val="80000"/>
              </a:lnSpc>
              <a:buFontTx/>
              <a:buNone/>
              <a:defRPr/>
            </a:pPr>
            <a:r>
              <a:rPr lang="en-US" sz="2400" b="1" i="1" dirty="0" smtClean="0">
                <a:solidFill>
                  <a:schemeClr val="accent1">
                    <a:lumMod val="50000"/>
                  </a:schemeClr>
                </a:solidFill>
              </a:rPr>
              <a:t>EASEMENTS – Types of Easements</a:t>
            </a:r>
          </a:p>
          <a:p>
            <a:pPr marL="609600" indent="-609600" eaLnBrk="1" hangingPunct="1">
              <a:lnSpc>
                <a:spcPct val="80000"/>
              </a:lnSpc>
              <a:buFontTx/>
              <a:buNone/>
              <a:defRPr/>
            </a:pPr>
            <a:r>
              <a:rPr lang="en-US" sz="2800" b="1" dirty="0" smtClean="0">
                <a:solidFill>
                  <a:schemeClr val="accent1">
                    <a:lumMod val="25000"/>
                  </a:schemeClr>
                </a:solidFill>
              </a:rPr>
              <a:t>	Easement Appurtenant</a:t>
            </a:r>
            <a:r>
              <a:rPr lang="en-US" sz="2800" b="1" i="1" dirty="0" smtClean="0">
                <a:solidFill>
                  <a:schemeClr val="accent1">
                    <a:lumMod val="25000"/>
                  </a:schemeClr>
                </a:solidFill>
              </a:rPr>
              <a:t> </a:t>
            </a:r>
            <a:endParaRPr lang="en-US" sz="2800" b="1" dirty="0" smtClean="0">
              <a:solidFill>
                <a:schemeClr val="accent1">
                  <a:lumMod val="25000"/>
                </a:schemeClr>
              </a:solidFill>
            </a:endParaRPr>
          </a:p>
          <a:p>
            <a:pPr marL="609600" indent="-609600" eaLnBrk="1" hangingPunct="1">
              <a:lnSpc>
                <a:spcPct val="80000"/>
              </a:lnSpc>
              <a:defRPr/>
            </a:pPr>
            <a:endParaRPr lang="en-US" sz="400" b="1" dirty="0" smtClean="0">
              <a:solidFill>
                <a:schemeClr val="accent2"/>
              </a:solidFill>
            </a:endParaRPr>
          </a:p>
          <a:p>
            <a:pPr marL="609600" indent="-609600" eaLnBrk="1" hangingPunct="1">
              <a:lnSpc>
                <a:spcPct val="80000"/>
              </a:lnSpc>
              <a:defRPr/>
            </a:pPr>
            <a:r>
              <a:rPr lang="en-US" sz="1800" b="1" dirty="0" smtClean="0">
                <a:solidFill>
                  <a:schemeClr val="accent2"/>
                </a:solidFill>
              </a:rPr>
              <a:t>The third type of Easement is an Easement Appurtenant.</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These Easements </a:t>
            </a:r>
            <a:r>
              <a:rPr lang="en-US" sz="1800" b="1" i="1" dirty="0" smtClean="0">
                <a:solidFill>
                  <a:srgbClr val="C00000"/>
                </a:solidFill>
              </a:rPr>
              <a:t>grant a land owner of one tract</a:t>
            </a:r>
            <a:r>
              <a:rPr lang="en-US" sz="1800" b="1" dirty="0" smtClean="0">
                <a:solidFill>
                  <a:schemeClr val="accent2"/>
                </a:solidFill>
              </a:rPr>
              <a:t>                                           the </a:t>
            </a:r>
            <a:r>
              <a:rPr lang="en-US" sz="1800" b="1" i="1" dirty="0" smtClean="0">
                <a:solidFill>
                  <a:srgbClr val="C00000"/>
                </a:solidFill>
              </a:rPr>
              <a:t>right of special use benefits </a:t>
            </a:r>
            <a:r>
              <a:rPr lang="en-US" sz="1800" b="1" dirty="0" smtClean="0">
                <a:solidFill>
                  <a:schemeClr val="accent2"/>
                </a:solidFill>
              </a:rPr>
              <a:t>of his physical use or enjoyment                     </a:t>
            </a:r>
            <a:r>
              <a:rPr lang="en-US" sz="1800" b="1" i="1" dirty="0" smtClean="0">
                <a:solidFill>
                  <a:srgbClr val="C00000"/>
                </a:solidFill>
              </a:rPr>
              <a:t>of another tract of land</a:t>
            </a:r>
            <a:r>
              <a:rPr lang="en-US" sz="1800" b="1" dirty="0" smtClean="0">
                <a:solidFill>
                  <a:schemeClr val="accent2"/>
                </a:solidFill>
              </a:rPr>
              <a:t>.</a:t>
            </a:r>
            <a:r>
              <a:rPr lang="en-US" sz="1800" dirty="0" smtClean="0">
                <a:solidFill>
                  <a:schemeClr val="accent2"/>
                </a:solidFill>
              </a:rPr>
              <a:t>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For an easement appurtenant to exist, there must be TWO tracts of land: </a:t>
            </a:r>
          </a:p>
          <a:p>
            <a:pPr marL="609600" indent="-609600" eaLnBrk="1" hangingPunct="1">
              <a:lnSpc>
                <a:spcPct val="80000"/>
              </a:lnSpc>
              <a:buFontTx/>
              <a:buNone/>
              <a:defRPr/>
            </a:pPr>
            <a:r>
              <a:rPr lang="en-US" sz="1800" b="1" dirty="0" smtClean="0">
                <a:solidFill>
                  <a:schemeClr val="accent2"/>
                </a:solidFill>
              </a:rPr>
              <a:t>	- The </a:t>
            </a:r>
            <a:r>
              <a:rPr lang="en-US" sz="1800" b="1" i="1" dirty="0" smtClean="0">
                <a:solidFill>
                  <a:schemeClr val="hlink"/>
                </a:solidFill>
              </a:rPr>
              <a:t>dominant tenement</a:t>
            </a:r>
            <a:r>
              <a:rPr lang="en-US" sz="1800" b="1" dirty="0" smtClean="0">
                <a:solidFill>
                  <a:schemeClr val="accent2"/>
                </a:solidFill>
              </a:rPr>
              <a:t>, which has the benefit of the easement, and - The </a:t>
            </a:r>
            <a:r>
              <a:rPr lang="en-US" sz="1800" b="1" i="1" dirty="0" err="1" smtClean="0">
                <a:solidFill>
                  <a:schemeClr val="hlink"/>
                </a:solidFill>
              </a:rPr>
              <a:t>servient</a:t>
            </a:r>
            <a:r>
              <a:rPr lang="en-US" sz="1800" b="1" i="1" dirty="0" smtClean="0">
                <a:solidFill>
                  <a:schemeClr val="hlink"/>
                </a:solidFill>
              </a:rPr>
              <a:t> tenement,</a:t>
            </a:r>
            <a:r>
              <a:rPr lang="en-US" sz="1800" b="1" dirty="0" smtClean="0">
                <a:solidFill>
                  <a:schemeClr val="accent2"/>
                </a:solidFill>
              </a:rPr>
              <a:t> which is subject to the easement right.</a:t>
            </a:r>
            <a:r>
              <a:rPr lang="en-US" sz="1800" dirty="0" smtClean="0">
                <a:solidFill>
                  <a:schemeClr val="accent2"/>
                </a:solidFill>
              </a:rPr>
              <a:t>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Easements appurtenant pass with transfers of the benefited land, regardless of whether the easement is mentioned in the conveyance.</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600" b="1" i="1" dirty="0" smtClean="0">
                <a:solidFill>
                  <a:schemeClr val="tx2"/>
                </a:solidFill>
              </a:rPr>
              <a:t>Example: </a:t>
            </a:r>
          </a:p>
          <a:p>
            <a:pPr marL="609600" indent="-609600" eaLnBrk="1" hangingPunct="1">
              <a:lnSpc>
                <a:spcPct val="80000"/>
              </a:lnSpc>
              <a:buFontTx/>
              <a:buNone/>
              <a:defRPr/>
            </a:pPr>
            <a:r>
              <a:rPr lang="en-US" sz="1600" dirty="0" smtClean="0">
                <a:solidFill>
                  <a:schemeClr val="accent2"/>
                </a:solidFill>
              </a:rPr>
              <a:t>	</a:t>
            </a:r>
            <a:r>
              <a:rPr lang="en-US" sz="1400" b="1" dirty="0" smtClean="0"/>
              <a:t>A owns Lot 6 and B owns Lot 7.  These lots are adjoining tracts of land.  By a written instrument (the easement appurtenant), B grants to A  the right to cross B's tract (Lot 7).  A's use and enjoyment of his land (Lot 6) is benefited by virtue of the acquisition of the right to use B’s land (Lot 7) for this special purpose.  The right is an easement appurtenant. B remains the owner of Lot 7. A has only a right to use Lot 7 for a special purpose, (i.e., the right to cross the tract).</a:t>
            </a:r>
          </a:p>
          <a:p>
            <a:pPr marL="609600" indent="-609600" eaLnBrk="1" hangingPunct="1">
              <a:lnSpc>
                <a:spcPct val="80000"/>
              </a:lnSpc>
              <a:defRPr/>
            </a:pPr>
            <a:endParaRPr lang="en-US" sz="19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E7D7125C-E2FF-4DB8-A123-D8253C3A7B73}"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4"/>
          <p:cNvSpPr>
            <a:spLocks noGrp="1" noChangeArrowheads="1"/>
          </p:cNvSpPr>
          <p:nvPr>
            <p:ph type="body" idx="1"/>
          </p:nvPr>
        </p:nvSpPr>
        <p:spPr>
          <a:xfrm>
            <a:off x="304800" y="914400"/>
            <a:ext cx="8534400" cy="5715000"/>
          </a:xfrm>
        </p:spPr>
        <p:txBody>
          <a:bodyPr/>
          <a:lstStyle/>
          <a:p>
            <a:pPr marL="609600" indent="-609600" eaLnBrk="1" hangingPunct="1">
              <a:lnSpc>
                <a:spcPct val="75000"/>
              </a:lnSpc>
              <a:buFontTx/>
              <a:buNone/>
              <a:defRPr/>
            </a:pPr>
            <a:r>
              <a:rPr lang="en-US" b="1" dirty="0" smtClean="0">
                <a:solidFill>
                  <a:srgbClr val="C00000"/>
                </a:solidFill>
              </a:rPr>
              <a:t>Non Possessory Interests: </a:t>
            </a:r>
          </a:p>
          <a:p>
            <a:pPr marL="609600" indent="-609600" eaLnBrk="1" hangingPunct="1">
              <a:lnSpc>
                <a:spcPct val="75000"/>
              </a:lnSpc>
              <a:buFontTx/>
              <a:buNone/>
              <a:defRPr/>
            </a:pPr>
            <a:r>
              <a:rPr lang="en-US" sz="2400" b="1" i="1" dirty="0" smtClean="0">
                <a:solidFill>
                  <a:schemeClr val="accent1">
                    <a:lumMod val="50000"/>
                  </a:schemeClr>
                </a:solidFill>
              </a:rPr>
              <a:t>EASEMENTS – Types of Easements</a:t>
            </a:r>
          </a:p>
          <a:p>
            <a:pPr marL="609600" indent="-609600" eaLnBrk="1" hangingPunct="1">
              <a:lnSpc>
                <a:spcPct val="75000"/>
              </a:lnSpc>
              <a:buFontTx/>
              <a:buNone/>
              <a:defRPr/>
            </a:pPr>
            <a:r>
              <a:rPr lang="en-US" sz="2800" b="1" dirty="0" smtClean="0">
                <a:solidFill>
                  <a:schemeClr val="accent1">
                    <a:lumMod val="25000"/>
                  </a:schemeClr>
                </a:solidFill>
              </a:rPr>
              <a:t>	Easement in Gross</a:t>
            </a:r>
            <a:r>
              <a:rPr lang="en-US" sz="2800" b="1" i="1" dirty="0" smtClean="0">
                <a:solidFill>
                  <a:schemeClr val="accent1">
                    <a:lumMod val="25000"/>
                  </a:schemeClr>
                </a:solidFill>
              </a:rPr>
              <a:t> </a:t>
            </a:r>
            <a:endParaRPr lang="en-US" sz="2800" b="1" dirty="0" smtClean="0">
              <a:solidFill>
                <a:schemeClr val="accent1">
                  <a:lumMod val="25000"/>
                </a:schemeClr>
              </a:solidFill>
            </a:endParaRPr>
          </a:p>
          <a:p>
            <a:pPr marL="609600" indent="-609600" eaLnBrk="1" hangingPunct="1">
              <a:lnSpc>
                <a:spcPct val="75000"/>
              </a:lnSpc>
              <a:defRPr/>
            </a:pPr>
            <a:endParaRPr lang="en-US" sz="700" b="1" dirty="0" smtClean="0">
              <a:solidFill>
                <a:schemeClr val="accent2"/>
              </a:solidFill>
            </a:endParaRPr>
          </a:p>
          <a:p>
            <a:pPr marL="609600" indent="-609600" eaLnBrk="1" hangingPunct="1">
              <a:lnSpc>
                <a:spcPct val="75000"/>
              </a:lnSpc>
              <a:defRPr/>
            </a:pPr>
            <a:r>
              <a:rPr lang="en-US" sz="1800" b="1" dirty="0" smtClean="0">
                <a:solidFill>
                  <a:schemeClr val="accent2"/>
                </a:solidFill>
              </a:rPr>
              <a:t>The fourth type of Easement is an Easement in Gross.</a:t>
            </a:r>
          </a:p>
          <a:p>
            <a:pPr marL="609600" indent="-609600" eaLnBrk="1" hangingPunct="1">
              <a:lnSpc>
                <a:spcPct val="75000"/>
              </a:lnSpc>
              <a:buFontTx/>
              <a:buNone/>
              <a:defRPr/>
            </a:pPr>
            <a:endParaRPr lang="en-US" sz="1000" b="1" dirty="0" smtClean="0">
              <a:solidFill>
                <a:schemeClr val="accent2"/>
              </a:solidFill>
            </a:endParaRPr>
          </a:p>
          <a:p>
            <a:pPr marL="609600" indent="-609600" eaLnBrk="1" hangingPunct="1">
              <a:lnSpc>
                <a:spcPct val="75000"/>
              </a:lnSpc>
              <a:defRPr/>
            </a:pPr>
            <a:r>
              <a:rPr lang="en-US" sz="1800" b="1" dirty="0" smtClean="0">
                <a:solidFill>
                  <a:schemeClr val="accent2"/>
                </a:solidFill>
              </a:rPr>
              <a:t>These Easements are created where the holder of the easement</a:t>
            </a:r>
          </a:p>
          <a:p>
            <a:pPr marL="609600" indent="-609600" eaLnBrk="1" hangingPunct="1">
              <a:lnSpc>
                <a:spcPct val="75000"/>
              </a:lnSpc>
              <a:buNone/>
              <a:defRPr/>
            </a:pPr>
            <a:r>
              <a:rPr lang="en-US" sz="1800" b="1" dirty="0" smtClean="0">
                <a:solidFill>
                  <a:schemeClr val="accent2"/>
                </a:solidFill>
              </a:rPr>
              <a:t>	interest acquires </a:t>
            </a:r>
            <a:r>
              <a:rPr lang="en-US" sz="1800" b="1" i="1" dirty="0" smtClean="0">
                <a:solidFill>
                  <a:srgbClr val="C00000"/>
                </a:solidFill>
              </a:rPr>
              <a:t>a right of special use</a:t>
            </a:r>
            <a:r>
              <a:rPr lang="en-US" sz="1800" b="1" dirty="0" smtClean="0">
                <a:solidFill>
                  <a:schemeClr val="accent2"/>
                </a:solidFill>
              </a:rPr>
              <a:t> in the </a:t>
            </a:r>
            <a:r>
              <a:rPr lang="en-US" sz="1800" b="1" dirty="0" err="1" smtClean="0">
                <a:solidFill>
                  <a:schemeClr val="accent2"/>
                </a:solidFill>
              </a:rPr>
              <a:t>servient</a:t>
            </a:r>
            <a:r>
              <a:rPr lang="en-US" sz="1800" b="1" dirty="0" smtClean="0">
                <a:solidFill>
                  <a:schemeClr val="accent2"/>
                </a:solidFill>
              </a:rPr>
              <a:t> tenement</a:t>
            </a:r>
          </a:p>
          <a:p>
            <a:pPr marL="609600" indent="-609600" eaLnBrk="1" hangingPunct="1">
              <a:lnSpc>
                <a:spcPct val="75000"/>
              </a:lnSpc>
              <a:buNone/>
              <a:defRPr/>
            </a:pPr>
            <a:r>
              <a:rPr lang="en-US" sz="1800" b="1" dirty="0" smtClean="0">
                <a:solidFill>
                  <a:schemeClr val="accent2"/>
                </a:solidFill>
              </a:rPr>
              <a:t>          </a:t>
            </a:r>
            <a:r>
              <a:rPr lang="en-US" sz="1800" b="1" i="1" dirty="0" smtClean="0">
                <a:solidFill>
                  <a:srgbClr val="C00000"/>
                </a:solidFill>
              </a:rPr>
              <a:t>independent of his ownership or possession of another tract of land.</a:t>
            </a:r>
            <a:r>
              <a:rPr lang="en-US" sz="1800" i="1" dirty="0" smtClean="0">
                <a:solidFill>
                  <a:srgbClr val="C00000"/>
                </a:solidFill>
              </a:rPr>
              <a:t> </a:t>
            </a:r>
          </a:p>
          <a:p>
            <a:pPr marL="609600" indent="-609600" eaLnBrk="1" hangingPunct="1">
              <a:lnSpc>
                <a:spcPct val="75000"/>
              </a:lnSpc>
              <a:defRPr/>
            </a:pPr>
            <a:endParaRPr lang="en-US" sz="1000" dirty="0" smtClean="0">
              <a:solidFill>
                <a:schemeClr val="accent2"/>
              </a:solidFill>
            </a:endParaRPr>
          </a:p>
          <a:p>
            <a:pPr marL="609600" indent="-609600" eaLnBrk="1" hangingPunct="1">
              <a:lnSpc>
                <a:spcPct val="75000"/>
              </a:lnSpc>
              <a:defRPr/>
            </a:pPr>
            <a:r>
              <a:rPr lang="en-US" sz="1800" b="1" dirty="0" smtClean="0">
                <a:solidFill>
                  <a:schemeClr val="accent2"/>
                </a:solidFill>
              </a:rPr>
              <a:t>With this Easement, the holder is not benefited in his use and</a:t>
            </a:r>
          </a:p>
          <a:p>
            <a:pPr marL="609600" indent="-609600" eaLnBrk="1" hangingPunct="1">
              <a:lnSpc>
                <a:spcPct val="75000"/>
              </a:lnSpc>
              <a:buNone/>
              <a:defRPr/>
            </a:pPr>
            <a:r>
              <a:rPr lang="en-US" sz="1800" b="1" dirty="0" smtClean="0">
                <a:solidFill>
                  <a:schemeClr val="accent2"/>
                </a:solidFill>
              </a:rPr>
              <a:t>	enjoyment  of a possessory estate by virtue of the acquisition of </a:t>
            </a:r>
          </a:p>
          <a:p>
            <a:pPr marL="609600" indent="-609600" eaLnBrk="1" hangingPunct="1">
              <a:lnSpc>
                <a:spcPct val="75000"/>
              </a:lnSpc>
              <a:buNone/>
              <a:defRPr/>
            </a:pPr>
            <a:r>
              <a:rPr lang="en-US" sz="1800" b="1" dirty="0" smtClean="0">
                <a:solidFill>
                  <a:schemeClr val="accent2"/>
                </a:solidFill>
              </a:rPr>
              <a:t>	that privilege.</a:t>
            </a:r>
            <a:r>
              <a:rPr lang="en-US" sz="1800" dirty="0" smtClean="0">
                <a:solidFill>
                  <a:schemeClr val="accent2"/>
                </a:solidFill>
              </a:rPr>
              <a:t>  </a:t>
            </a:r>
          </a:p>
          <a:p>
            <a:pPr marL="609600" indent="-609600" eaLnBrk="1" hangingPunct="1">
              <a:lnSpc>
                <a:spcPct val="75000"/>
              </a:lnSpc>
              <a:defRPr/>
            </a:pPr>
            <a:endParaRPr lang="en-US" sz="1000" dirty="0" smtClean="0">
              <a:solidFill>
                <a:schemeClr val="accent2"/>
              </a:solidFill>
            </a:endParaRPr>
          </a:p>
          <a:p>
            <a:pPr marL="609600" indent="-609600" eaLnBrk="1" hangingPunct="1">
              <a:lnSpc>
                <a:spcPct val="75000"/>
              </a:lnSpc>
              <a:defRPr/>
            </a:pPr>
            <a:r>
              <a:rPr lang="en-US" sz="1800" b="1" dirty="0" smtClean="0">
                <a:solidFill>
                  <a:schemeClr val="accent2"/>
                </a:solidFill>
              </a:rPr>
              <a:t>With an Easement in Gross, </a:t>
            </a:r>
            <a:r>
              <a:rPr lang="en-US" sz="1800" b="1" i="1" dirty="0" smtClean="0">
                <a:solidFill>
                  <a:srgbClr val="C00000"/>
                </a:solidFill>
              </a:rPr>
              <a:t>there is no dominant tenement.</a:t>
            </a:r>
            <a:r>
              <a:rPr lang="en-US" sz="1800" b="1" dirty="0" smtClean="0">
                <a:solidFill>
                  <a:schemeClr val="accent2"/>
                </a:solidFill>
              </a:rPr>
              <a:t>  </a:t>
            </a:r>
          </a:p>
          <a:p>
            <a:pPr marL="609600" indent="-609600" eaLnBrk="1" hangingPunct="1">
              <a:lnSpc>
                <a:spcPct val="75000"/>
              </a:lnSpc>
              <a:defRPr/>
            </a:pPr>
            <a:endParaRPr lang="en-US" sz="600" b="1" dirty="0" smtClean="0">
              <a:solidFill>
                <a:schemeClr val="accent2"/>
              </a:solidFill>
            </a:endParaRPr>
          </a:p>
          <a:p>
            <a:pPr marL="609600" indent="-609600" eaLnBrk="1" hangingPunct="1">
              <a:lnSpc>
                <a:spcPct val="75000"/>
              </a:lnSpc>
              <a:defRPr/>
            </a:pPr>
            <a:r>
              <a:rPr lang="en-US" sz="1800" b="1" dirty="0" smtClean="0">
                <a:solidFill>
                  <a:schemeClr val="accent2"/>
                </a:solidFill>
              </a:rPr>
              <a:t>An Easement in Gross passes entirely apart from any transfer of land.</a:t>
            </a:r>
          </a:p>
          <a:p>
            <a:pPr marL="609600" indent="-609600" eaLnBrk="1" hangingPunct="1">
              <a:lnSpc>
                <a:spcPct val="75000"/>
              </a:lnSpc>
              <a:defRPr/>
            </a:pPr>
            <a:endParaRPr lang="en-US" sz="600" b="1" dirty="0" smtClean="0">
              <a:solidFill>
                <a:schemeClr val="accent2"/>
              </a:solidFill>
            </a:endParaRPr>
          </a:p>
          <a:p>
            <a:pPr marL="609600" indent="-609600" eaLnBrk="1" hangingPunct="1">
              <a:lnSpc>
                <a:spcPct val="75000"/>
              </a:lnSpc>
              <a:buFontTx/>
              <a:buNone/>
              <a:defRPr/>
            </a:pPr>
            <a:r>
              <a:rPr lang="en-US" sz="1800" b="1" i="1" dirty="0" smtClean="0">
                <a:solidFill>
                  <a:schemeClr val="tx2"/>
                </a:solidFill>
              </a:rPr>
              <a:t>Example:</a:t>
            </a:r>
            <a:r>
              <a:rPr lang="en-US" sz="1800" b="1" dirty="0" smtClean="0">
                <a:solidFill>
                  <a:schemeClr val="tx2"/>
                </a:solidFill>
              </a:rPr>
              <a:t> </a:t>
            </a:r>
          </a:p>
          <a:p>
            <a:pPr marL="609600" indent="-609600" eaLnBrk="1" hangingPunct="1">
              <a:lnSpc>
                <a:spcPct val="75000"/>
              </a:lnSpc>
              <a:buFontTx/>
              <a:buNone/>
              <a:defRPr/>
            </a:pPr>
            <a:endParaRPr lang="en-US" sz="500" b="1" dirty="0" smtClean="0">
              <a:solidFill>
                <a:schemeClr val="tx2"/>
              </a:solidFill>
            </a:endParaRPr>
          </a:p>
          <a:p>
            <a:pPr marL="0" indent="-609600" eaLnBrk="1" hangingPunct="1">
              <a:lnSpc>
                <a:spcPct val="70000"/>
              </a:lnSpc>
              <a:buFontTx/>
              <a:buNone/>
              <a:defRPr/>
            </a:pPr>
            <a:r>
              <a:rPr lang="en-US" sz="1400" b="1" dirty="0" smtClean="0"/>
              <a:t>        A owns Lot 6. By a written instrument, he grants to B the right to build a pipeline across Lot 6.</a:t>
            </a:r>
          </a:p>
          <a:p>
            <a:pPr marL="0" indent="-609600" eaLnBrk="1" hangingPunct="1">
              <a:lnSpc>
                <a:spcPct val="70000"/>
              </a:lnSpc>
              <a:buFontTx/>
              <a:buNone/>
              <a:defRPr/>
            </a:pPr>
            <a:r>
              <a:rPr lang="en-US" sz="1400" b="1" dirty="0" smtClean="0"/>
              <a:t>        B receives the privilege independent of his ownership or possession of a separate tract of</a:t>
            </a:r>
          </a:p>
          <a:p>
            <a:pPr marL="0" indent="-609600" eaLnBrk="1" hangingPunct="1">
              <a:lnSpc>
                <a:spcPct val="70000"/>
              </a:lnSpc>
              <a:buFontTx/>
              <a:buNone/>
              <a:defRPr/>
            </a:pPr>
            <a:r>
              <a:rPr lang="en-US" sz="1400" b="1" dirty="0" smtClean="0"/>
              <a:t>        land.  B has acquired an easement in gross.  Easements in gross can be either personal (e.g.,</a:t>
            </a:r>
          </a:p>
          <a:p>
            <a:pPr marL="0" indent="-609600" eaLnBrk="1" hangingPunct="1">
              <a:lnSpc>
                <a:spcPct val="70000"/>
              </a:lnSpc>
              <a:buFontTx/>
              <a:buNone/>
              <a:defRPr/>
            </a:pPr>
            <a:r>
              <a:rPr lang="en-US" sz="1400" b="1" dirty="0" smtClean="0"/>
              <a:t>        0 gives friend right to swim and boat on lake) or commercial (e.g., utility or railroad track</a:t>
            </a:r>
          </a:p>
          <a:p>
            <a:pPr marL="0" indent="-609600" eaLnBrk="1" hangingPunct="1">
              <a:lnSpc>
                <a:spcPct val="70000"/>
              </a:lnSpc>
              <a:buFontTx/>
              <a:buNone/>
              <a:defRPr/>
            </a:pPr>
            <a:r>
              <a:rPr lang="en-US" sz="1400" b="1" dirty="0" smtClean="0"/>
              <a:t>        easements).  Generally, an easement in gross is transferable only if the easement is for a</a:t>
            </a:r>
          </a:p>
          <a:p>
            <a:pPr marL="0" indent="-609600" eaLnBrk="1" hangingPunct="1">
              <a:lnSpc>
                <a:spcPct val="70000"/>
              </a:lnSpc>
              <a:buFontTx/>
              <a:buNone/>
              <a:defRPr/>
            </a:pPr>
            <a:r>
              <a:rPr lang="en-US" sz="1400" b="1" dirty="0" smtClean="0"/>
              <a:t>        commercial or economic purpose.</a:t>
            </a:r>
            <a:endParaRPr lang="en-US" sz="1000" b="1" dirty="0" smtClean="0"/>
          </a:p>
          <a:p>
            <a:pPr marL="0" indent="-609600" eaLnBrk="1" hangingPunct="1">
              <a:lnSpc>
                <a:spcPct val="70000"/>
              </a:lnSpc>
              <a:buFontTx/>
              <a:buNone/>
              <a:defRPr/>
            </a:pPr>
            <a:r>
              <a:rPr lang="en-US" sz="1000" b="1" dirty="0" smtClean="0"/>
              <a:t> </a:t>
            </a:r>
            <a:endParaRPr lang="en-US" sz="1400" b="1" dirty="0" smtClean="0"/>
          </a:p>
          <a:p>
            <a:pPr marL="0" indent="-609600" eaLnBrk="1" hangingPunct="1">
              <a:lnSpc>
                <a:spcPct val="70000"/>
              </a:lnSpc>
              <a:buFontTx/>
              <a:buNone/>
              <a:defRPr/>
            </a:pPr>
            <a:endParaRPr lang="en-US" sz="1400" b="1" dirty="0" smtClean="0"/>
          </a:p>
          <a:p>
            <a:pPr marL="609600" indent="-609600" eaLnBrk="1" hangingPunct="1">
              <a:lnSpc>
                <a:spcPct val="70000"/>
              </a:lnSpc>
              <a:buFontTx/>
              <a:buNone/>
              <a:defRPr/>
            </a:pPr>
            <a:endParaRPr lang="en-US" sz="1400" b="1" dirty="0" smtClean="0"/>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5092">
                                            <p:txEl>
                                              <p:pRg st="0" end="0"/>
                                            </p:txEl>
                                          </p:spTgt>
                                        </p:tgtEl>
                                        <p:attrNameLst>
                                          <p:attrName>style.visibility</p:attrName>
                                        </p:attrNameLst>
                                      </p:cBhvr>
                                      <p:to>
                                        <p:strVal val="visible"/>
                                      </p:to>
                                    </p:set>
                                    <p:anim calcmode="lin" valueType="num">
                                      <p:cBhvr additive="base">
                                        <p:cTn id="7" dur="500" fill="hold"/>
                                        <p:tgtEl>
                                          <p:spTgt spid="3450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50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5092">
                                            <p:txEl>
                                              <p:pRg st="1" end="1"/>
                                            </p:txEl>
                                          </p:spTgt>
                                        </p:tgtEl>
                                        <p:attrNameLst>
                                          <p:attrName>style.visibility</p:attrName>
                                        </p:attrNameLst>
                                      </p:cBhvr>
                                      <p:to>
                                        <p:strVal val="visible"/>
                                      </p:to>
                                    </p:set>
                                    <p:anim calcmode="lin" valueType="num">
                                      <p:cBhvr additive="base">
                                        <p:cTn id="13" dur="500" fill="hold"/>
                                        <p:tgtEl>
                                          <p:spTgt spid="34509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509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5092">
                                            <p:txEl>
                                              <p:pRg st="2" end="2"/>
                                            </p:txEl>
                                          </p:spTgt>
                                        </p:tgtEl>
                                        <p:attrNameLst>
                                          <p:attrName>style.visibility</p:attrName>
                                        </p:attrNameLst>
                                      </p:cBhvr>
                                      <p:to>
                                        <p:strVal val="visible"/>
                                      </p:to>
                                    </p:set>
                                    <p:anim calcmode="lin" valueType="num">
                                      <p:cBhvr additive="base">
                                        <p:cTn id="19" dur="500" fill="hold"/>
                                        <p:tgtEl>
                                          <p:spTgt spid="34509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509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5092">
                                            <p:txEl>
                                              <p:pRg st="4" end="4"/>
                                            </p:txEl>
                                          </p:spTgt>
                                        </p:tgtEl>
                                        <p:attrNameLst>
                                          <p:attrName>style.visibility</p:attrName>
                                        </p:attrNameLst>
                                      </p:cBhvr>
                                      <p:to>
                                        <p:strVal val="visible"/>
                                      </p:to>
                                    </p:set>
                                    <p:anim calcmode="lin" valueType="num">
                                      <p:cBhvr additive="base">
                                        <p:cTn id="25" dur="500" fill="hold"/>
                                        <p:tgtEl>
                                          <p:spTgt spid="34509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509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4"/>
          <p:cNvSpPr>
            <a:spLocks noGrp="1" noChangeArrowheads="1"/>
          </p:cNvSpPr>
          <p:nvPr>
            <p:ph type="body" idx="1"/>
          </p:nvPr>
        </p:nvSpPr>
        <p:spPr>
          <a:xfrm>
            <a:off x="304800" y="990600"/>
            <a:ext cx="8610600" cy="5334000"/>
          </a:xfrm>
        </p:spPr>
        <p:txBody>
          <a:bodyPr/>
          <a:lstStyle/>
          <a:p>
            <a:pPr marL="609600" indent="-609600" eaLnBrk="1" hangingPunct="1">
              <a:lnSpc>
                <a:spcPct val="75000"/>
              </a:lnSpc>
              <a:buFontTx/>
              <a:buNone/>
              <a:defRPr/>
            </a:pPr>
            <a:r>
              <a:rPr lang="en-US" b="1" dirty="0" smtClean="0">
                <a:solidFill>
                  <a:srgbClr val="C00000"/>
                </a:solidFill>
              </a:rPr>
              <a:t>Non Possessory Interests: </a:t>
            </a:r>
          </a:p>
          <a:p>
            <a:pPr marL="609600" indent="-609600" eaLnBrk="1" hangingPunct="1">
              <a:lnSpc>
                <a:spcPct val="75000"/>
              </a:lnSpc>
              <a:buFontTx/>
              <a:buNone/>
              <a:defRPr/>
            </a:pPr>
            <a:r>
              <a:rPr lang="en-US" sz="2400" b="1" i="1" dirty="0" smtClean="0">
                <a:solidFill>
                  <a:schemeClr val="accent1">
                    <a:lumMod val="50000"/>
                  </a:schemeClr>
                </a:solidFill>
              </a:rPr>
              <a:t>EASEMENTS – Types of Easements</a:t>
            </a:r>
          </a:p>
          <a:p>
            <a:pPr marL="609600" indent="-609600" eaLnBrk="1" hangingPunct="1">
              <a:lnSpc>
                <a:spcPct val="75000"/>
              </a:lnSpc>
              <a:buFontTx/>
              <a:buNone/>
              <a:defRPr/>
            </a:pPr>
            <a:r>
              <a:rPr lang="en-US" sz="2800" b="1" dirty="0" smtClean="0">
                <a:solidFill>
                  <a:schemeClr val="accent1">
                    <a:lumMod val="25000"/>
                  </a:schemeClr>
                </a:solidFill>
              </a:rPr>
              <a:t>	</a:t>
            </a:r>
            <a:r>
              <a:rPr lang="en-US" sz="2700" b="1" dirty="0" smtClean="0">
                <a:solidFill>
                  <a:schemeClr val="accent1">
                    <a:lumMod val="25000"/>
                  </a:schemeClr>
                </a:solidFill>
              </a:rPr>
              <a:t>Easements Appurtenant vs. Easement in Gross</a:t>
            </a:r>
            <a:r>
              <a:rPr lang="en-US" sz="2700" b="1" i="1" dirty="0" smtClean="0">
                <a:solidFill>
                  <a:schemeClr val="accent1">
                    <a:lumMod val="25000"/>
                  </a:schemeClr>
                </a:solidFill>
              </a:rPr>
              <a:t> </a:t>
            </a:r>
            <a:endParaRPr lang="en-US" sz="2700" b="1" dirty="0" smtClean="0">
              <a:solidFill>
                <a:schemeClr val="accent1">
                  <a:lumMod val="25000"/>
                </a:schemeClr>
              </a:solidFill>
            </a:endParaRPr>
          </a:p>
          <a:p>
            <a:pPr marL="609600" indent="-609600" eaLnBrk="1" hangingPunct="1">
              <a:lnSpc>
                <a:spcPct val="75000"/>
              </a:lnSpc>
              <a:defRPr/>
            </a:pPr>
            <a:endParaRPr lang="en-US" sz="700" b="1" dirty="0" smtClean="0">
              <a:solidFill>
                <a:schemeClr val="accent2"/>
              </a:solidFill>
            </a:endParaRPr>
          </a:p>
          <a:p>
            <a:pPr marL="609600" indent="-609600" eaLnBrk="1" hangingPunct="1">
              <a:lnSpc>
                <a:spcPct val="80000"/>
              </a:lnSpc>
              <a:defRPr/>
            </a:pPr>
            <a:r>
              <a:rPr lang="en-US" sz="1800" b="1" dirty="0" smtClean="0">
                <a:solidFill>
                  <a:schemeClr val="accent2"/>
                </a:solidFill>
              </a:rPr>
              <a:t>Easements Appurtenant are given judicial preference,</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If an easement interest is created and its owner holds a possessory estate that is, or could be, benefited in physical use or enjoyment by the acquisition of the privilege, the easement will be deemed appurtenant.</a:t>
            </a:r>
            <a:r>
              <a:rPr lang="en-US" sz="1600" b="1" dirty="0" smtClean="0">
                <a:solidFill>
                  <a:schemeClr val="accent2"/>
                </a:solidFill>
              </a:rPr>
              <a:t>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This is true even though the deed creating the easement makes no reference to a dominant tenement.</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buFontTx/>
              <a:buNone/>
              <a:defRPr/>
            </a:pPr>
            <a:r>
              <a:rPr lang="en-US" sz="1600" b="1" i="1" dirty="0" smtClean="0"/>
              <a:t>	Example: </a:t>
            </a:r>
          </a:p>
          <a:p>
            <a:pPr marL="609600" indent="-609600" eaLnBrk="1" hangingPunct="1">
              <a:lnSpc>
                <a:spcPct val="80000"/>
              </a:lnSpc>
              <a:buFontTx/>
              <a:buNone/>
              <a:defRPr/>
            </a:pPr>
            <a:r>
              <a:rPr lang="en-US" sz="1400" b="1" dirty="0" smtClean="0"/>
              <a:t>	A conveys to "B, her heirs, successors, and assigns, the right to use a strip 20 feet wide on the north edge of </a:t>
            </a:r>
            <a:r>
              <a:rPr lang="en-US" sz="1400" b="1" dirty="0" err="1" smtClean="0"/>
              <a:t>Blackacre</a:t>
            </a:r>
            <a:r>
              <a:rPr lang="en-US" sz="1400" b="1" dirty="0" smtClean="0"/>
              <a:t> for ingress and egress to </a:t>
            </a:r>
            <a:r>
              <a:rPr lang="en-US" sz="1400" b="1" dirty="0" err="1" smtClean="0"/>
              <a:t>Whiteacre</a:t>
            </a:r>
            <a:r>
              <a:rPr lang="en-US" sz="1400" b="1" dirty="0" smtClean="0"/>
              <a:t>."  </a:t>
            </a:r>
          </a:p>
          <a:p>
            <a:pPr marL="609600" indent="-609600" eaLnBrk="1" hangingPunct="1">
              <a:lnSpc>
                <a:spcPct val="80000"/>
              </a:lnSpc>
              <a:buFontTx/>
              <a:buNone/>
              <a:defRPr/>
            </a:pPr>
            <a:endParaRPr lang="en-US" sz="600" b="1" dirty="0" smtClean="0"/>
          </a:p>
          <a:p>
            <a:pPr marL="609600" indent="-609600" eaLnBrk="1" hangingPunct="1">
              <a:lnSpc>
                <a:spcPct val="80000"/>
              </a:lnSpc>
              <a:buFontTx/>
              <a:buNone/>
              <a:defRPr/>
            </a:pPr>
            <a:r>
              <a:rPr lang="en-US" sz="1400" b="1" dirty="0" smtClean="0"/>
              <a:t>	Because there is ambiguity as to whether the benefit was intended to attach to B's land, (</a:t>
            </a:r>
            <a:r>
              <a:rPr lang="en-US" sz="1400" b="1" dirty="0" err="1" smtClean="0"/>
              <a:t>Whiteacre</a:t>
            </a:r>
            <a:r>
              <a:rPr lang="en-US" sz="1400" b="1" dirty="0" smtClean="0"/>
              <a:t>) or to B personally, a court will apply the constructional preference                                  and hold that the benefit was intended to be appurtenant.  </a:t>
            </a:r>
          </a:p>
          <a:p>
            <a:pPr marL="609600" indent="-609600" eaLnBrk="1" hangingPunct="1">
              <a:lnSpc>
                <a:spcPct val="80000"/>
              </a:lnSpc>
              <a:buFontTx/>
              <a:buNone/>
              <a:defRPr/>
            </a:pPr>
            <a:endParaRPr lang="en-US" sz="600" b="1" dirty="0" smtClean="0"/>
          </a:p>
          <a:p>
            <a:pPr marL="609600" indent="-609600" eaLnBrk="1" hangingPunct="1">
              <a:lnSpc>
                <a:spcPct val="80000"/>
              </a:lnSpc>
              <a:buFontTx/>
              <a:buNone/>
              <a:defRPr/>
            </a:pPr>
            <a:r>
              <a:rPr lang="en-US" sz="1400" b="1" dirty="0" smtClean="0"/>
              <a:t>	As a result, any conveyance of </a:t>
            </a:r>
            <a:r>
              <a:rPr lang="en-US" sz="1400" b="1" dirty="0" err="1" smtClean="0"/>
              <a:t>Whiteacre</a:t>
            </a:r>
            <a:r>
              <a:rPr lang="en-US" sz="1400" b="1" dirty="0" smtClean="0"/>
              <a:t> by B will carry with it the right to use the strip across </a:t>
            </a:r>
            <a:r>
              <a:rPr lang="en-US" sz="1400" b="1" dirty="0" err="1" smtClean="0"/>
              <a:t>Blackacre</a:t>
            </a:r>
            <a:r>
              <a:rPr lang="en-US" sz="1400" b="1" dirty="0" smtClean="0"/>
              <a:t>.</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5092">
                                            <p:txEl>
                                              <p:pRg st="0" end="0"/>
                                            </p:txEl>
                                          </p:spTgt>
                                        </p:tgtEl>
                                        <p:attrNameLst>
                                          <p:attrName>style.visibility</p:attrName>
                                        </p:attrNameLst>
                                      </p:cBhvr>
                                      <p:to>
                                        <p:strVal val="visible"/>
                                      </p:to>
                                    </p:set>
                                    <p:anim calcmode="lin" valueType="num">
                                      <p:cBhvr additive="base">
                                        <p:cTn id="7" dur="500" fill="hold"/>
                                        <p:tgtEl>
                                          <p:spTgt spid="3450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50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5092">
                                            <p:txEl>
                                              <p:pRg st="1" end="1"/>
                                            </p:txEl>
                                          </p:spTgt>
                                        </p:tgtEl>
                                        <p:attrNameLst>
                                          <p:attrName>style.visibility</p:attrName>
                                        </p:attrNameLst>
                                      </p:cBhvr>
                                      <p:to>
                                        <p:strVal val="visible"/>
                                      </p:to>
                                    </p:set>
                                    <p:anim calcmode="lin" valueType="num">
                                      <p:cBhvr additive="base">
                                        <p:cTn id="13" dur="500" fill="hold"/>
                                        <p:tgtEl>
                                          <p:spTgt spid="34509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509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5092">
                                            <p:txEl>
                                              <p:pRg st="2" end="2"/>
                                            </p:txEl>
                                          </p:spTgt>
                                        </p:tgtEl>
                                        <p:attrNameLst>
                                          <p:attrName>style.visibility</p:attrName>
                                        </p:attrNameLst>
                                      </p:cBhvr>
                                      <p:to>
                                        <p:strVal val="visible"/>
                                      </p:to>
                                    </p:set>
                                    <p:anim calcmode="lin" valueType="num">
                                      <p:cBhvr additive="base">
                                        <p:cTn id="19" dur="500" fill="hold"/>
                                        <p:tgtEl>
                                          <p:spTgt spid="34509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509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6" name="Rectangle 4"/>
          <p:cNvSpPr>
            <a:spLocks noGrp="1" noChangeArrowheads="1"/>
          </p:cNvSpPr>
          <p:nvPr>
            <p:ph type="body" idx="1"/>
          </p:nvPr>
        </p:nvSpPr>
        <p:spPr>
          <a:xfrm>
            <a:off x="304800" y="1066800"/>
            <a:ext cx="8610600" cy="5257800"/>
          </a:xfrm>
        </p:spPr>
        <p:txBody>
          <a:bodyPr/>
          <a:lstStyle/>
          <a:p>
            <a:pPr marL="609600" indent="-609600" eaLnBrk="1" hangingPunct="1">
              <a:lnSpc>
                <a:spcPct val="75000"/>
              </a:lnSpc>
              <a:buFontTx/>
              <a:buNone/>
              <a:defRPr/>
            </a:pPr>
            <a:r>
              <a:rPr lang="en-US" b="1" dirty="0" smtClean="0">
                <a:solidFill>
                  <a:srgbClr val="C00000"/>
                </a:solidFill>
              </a:rPr>
              <a:t>Non Possessory Interests: </a:t>
            </a:r>
          </a:p>
          <a:p>
            <a:pPr marL="609600" indent="-609600" eaLnBrk="1" hangingPunct="1">
              <a:lnSpc>
                <a:spcPct val="75000"/>
              </a:lnSpc>
              <a:buFontTx/>
              <a:buNone/>
              <a:defRPr/>
            </a:pPr>
            <a:r>
              <a:rPr lang="en-US" sz="2800" b="1" i="1" dirty="0" smtClean="0">
                <a:solidFill>
                  <a:schemeClr val="accent1">
                    <a:lumMod val="50000"/>
                  </a:schemeClr>
                </a:solidFill>
              </a:rPr>
              <a:t>EASEMENTS – Creation of Easements</a:t>
            </a:r>
          </a:p>
          <a:p>
            <a:pPr marL="609600" indent="-609600" eaLnBrk="1" hangingPunct="1">
              <a:lnSpc>
                <a:spcPct val="80000"/>
              </a:lnSpc>
              <a:buFontTx/>
              <a:buNone/>
              <a:defRPr/>
            </a:pPr>
            <a:endParaRPr lang="en-US" sz="800" b="1" dirty="0" smtClean="0">
              <a:solidFill>
                <a:srgbClr val="FF0000"/>
              </a:solidFill>
            </a:endParaRPr>
          </a:p>
          <a:p>
            <a:pPr marL="609600" indent="-609600" eaLnBrk="1" hangingPunct="1">
              <a:lnSpc>
                <a:spcPct val="80000"/>
              </a:lnSpc>
              <a:buFontTx/>
              <a:buNone/>
              <a:defRPr/>
            </a:pPr>
            <a:r>
              <a:rPr lang="en-US" sz="2800" b="1" dirty="0" smtClean="0">
                <a:solidFill>
                  <a:schemeClr val="accent2"/>
                </a:solidFill>
              </a:rPr>
              <a:t>The basic methods of creating an easement are: </a:t>
            </a:r>
          </a:p>
          <a:p>
            <a:pPr marL="609600" indent="-609600" eaLnBrk="1" hangingPunct="1">
              <a:lnSpc>
                <a:spcPct val="80000"/>
              </a:lnSpc>
              <a:defRPr/>
            </a:pPr>
            <a:endParaRPr lang="en-US" sz="2800" b="1" dirty="0" smtClean="0">
              <a:solidFill>
                <a:schemeClr val="accent2"/>
              </a:solidFill>
            </a:endParaRPr>
          </a:p>
          <a:p>
            <a:pPr marL="609600" indent="-609600" eaLnBrk="1" hangingPunct="1">
              <a:lnSpc>
                <a:spcPct val="80000"/>
              </a:lnSpc>
              <a:defRPr/>
            </a:pPr>
            <a:r>
              <a:rPr lang="en-US" sz="2800" b="1" dirty="0" smtClean="0">
                <a:solidFill>
                  <a:schemeClr val="accent1">
                    <a:lumMod val="25000"/>
                  </a:schemeClr>
                </a:solidFill>
              </a:rPr>
              <a:t>Express grant </a:t>
            </a:r>
          </a:p>
          <a:p>
            <a:pPr marL="609600" indent="-609600" eaLnBrk="1" hangingPunct="1">
              <a:lnSpc>
                <a:spcPct val="80000"/>
              </a:lnSpc>
              <a:defRPr/>
            </a:pPr>
            <a:r>
              <a:rPr lang="en-US" sz="2800" b="1" dirty="0" smtClean="0">
                <a:solidFill>
                  <a:schemeClr val="accent1">
                    <a:lumMod val="25000"/>
                  </a:schemeClr>
                </a:solidFill>
              </a:rPr>
              <a:t>Express reservation</a:t>
            </a:r>
          </a:p>
          <a:p>
            <a:pPr marL="609600" indent="-609600" eaLnBrk="1" hangingPunct="1">
              <a:lnSpc>
                <a:spcPct val="80000"/>
              </a:lnSpc>
              <a:defRPr/>
            </a:pPr>
            <a:r>
              <a:rPr lang="en-US" sz="2800" b="1" dirty="0" smtClean="0">
                <a:solidFill>
                  <a:schemeClr val="accent1">
                    <a:lumMod val="25000"/>
                  </a:schemeClr>
                </a:solidFill>
              </a:rPr>
              <a:t>Implication, and </a:t>
            </a:r>
          </a:p>
          <a:p>
            <a:pPr marL="609600" indent="-609600" eaLnBrk="1" hangingPunct="1">
              <a:lnSpc>
                <a:spcPct val="80000"/>
              </a:lnSpc>
              <a:defRPr/>
            </a:pPr>
            <a:r>
              <a:rPr lang="en-US" sz="2800" b="1" dirty="0" smtClean="0">
                <a:solidFill>
                  <a:schemeClr val="accent1">
                    <a:lumMod val="25000"/>
                  </a:schemeClr>
                </a:solidFill>
              </a:rPr>
              <a:t>Prescription.</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0756">
                                            <p:txEl>
                                              <p:pRg st="0" end="0"/>
                                            </p:txEl>
                                          </p:spTgt>
                                        </p:tgtEl>
                                        <p:attrNameLst>
                                          <p:attrName>style.visibility</p:attrName>
                                        </p:attrNameLst>
                                      </p:cBhvr>
                                      <p:to>
                                        <p:strVal val="visible"/>
                                      </p:to>
                                    </p:set>
                                    <p:anim calcmode="lin" valueType="num">
                                      <p:cBhvr additive="base">
                                        <p:cTn id="7" dur="500" fill="hold"/>
                                        <p:tgtEl>
                                          <p:spTgt spid="3307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07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0756">
                                            <p:txEl>
                                              <p:pRg st="1" end="1"/>
                                            </p:txEl>
                                          </p:spTgt>
                                        </p:tgtEl>
                                        <p:attrNameLst>
                                          <p:attrName>style.visibility</p:attrName>
                                        </p:attrNameLst>
                                      </p:cBhvr>
                                      <p:to>
                                        <p:strVal val="visible"/>
                                      </p:to>
                                    </p:set>
                                    <p:anim calcmode="lin" valueType="num">
                                      <p:cBhvr additive="base">
                                        <p:cTn id="13" dur="500" fill="hold"/>
                                        <p:tgtEl>
                                          <p:spTgt spid="33075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075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04800" y="1066800"/>
            <a:ext cx="8610600" cy="4876800"/>
          </a:xfrm>
        </p:spPr>
        <p:txBody>
          <a:bodyPr/>
          <a:lstStyle/>
          <a:p>
            <a:pPr marL="609600" indent="-609600" eaLnBrk="1" hangingPunct="1">
              <a:lnSpc>
                <a:spcPct val="75000"/>
              </a:lnSpc>
              <a:buFontTx/>
              <a:buNone/>
              <a:defRPr/>
            </a:pPr>
            <a:r>
              <a:rPr lang="en-US" sz="3600" b="1" dirty="0" smtClean="0">
                <a:solidFill>
                  <a:srgbClr val="C00000"/>
                </a:solidFill>
              </a:rPr>
              <a:t>Non Possessory Interests: </a:t>
            </a:r>
          </a:p>
          <a:p>
            <a:pPr marL="609600" indent="-609600" eaLnBrk="1" hangingPunct="1">
              <a:lnSpc>
                <a:spcPct val="75000"/>
              </a:lnSpc>
              <a:buFontTx/>
              <a:buNone/>
              <a:defRPr/>
            </a:pPr>
            <a:r>
              <a:rPr lang="en-US" sz="2800" b="1" i="1" dirty="0" smtClean="0">
                <a:solidFill>
                  <a:schemeClr val="accent1">
                    <a:lumMod val="50000"/>
                  </a:schemeClr>
                </a:solidFill>
              </a:rPr>
              <a:t>EASEMENTS – Creation of Easements</a:t>
            </a:r>
          </a:p>
          <a:p>
            <a:pPr marL="609600" indent="-609600" eaLnBrk="1" hangingPunct="1">
              <a:lnSpc>
                <a:spcPct val="80000"/>
              </a:lnSpc>
              <a:buFontTx/>
              <a:buNone/>
              <a:defRPr/>
            </a:pPr>
            <a:endParaRPr lang="en-US" sz="900" b="1" dirty="0" smtClean="0">
              <a:solidFill>
                <a:srgbClr val="FF0000"/>
              </a:solidFill>
            </a:endParaRPr>
          </a:p>
          <a:p>
            <a:pPr marL="609600" indent="-609600" eaLnBrk="1" hangingPunct="1">
              <a:lnSpc>
                <a:spcPct val="80000"/>
              </a:lnSpc>
              <a:buFontTx/>
              <a:buNone/>
              <a:defRPr/>
            </a:pPr>
            <a:r>
              <a:rPr lang="en-US" sz="2800" b="1" dirty="0" smtClean="0"/>
              <a:t>	</a:t>
            </a:r>
            <a:r>
              <a:rPr lang="en-US" sz="2800" b="1" dirty="0" smtClean="0">
                <a:solidFill>
                  <a:schemeClr val="accent1">
                    <a:lumMod val="25000"/>
                  </a:schemeClr>
                </a:solidFill>
              </a:rPr>
              <a:t>Express Grant:</a:t>
            </a:r>
            <a:endParaRPr lang="en-US" sz="900" b="1" dirty="0" smtClean="0">
              <a:solidFill>
                <a:schemeClr val="accent1">
                  <a:lumMod val="25000"/>
                </a:schemeClr>
              </a:solidFill>
            </a:endParaRPr>
          </a:p>
          <a:p>
            <a:pPr marL="609600" indent="-609600" eaLnBrk="1" hangingPunct="1">
              <a:lnSpc>
                <a:spcPct val="80000"/>
              </a:lnSpc>
              <a:defRPr/>
            </a:pPr>
            <a:endParaRPr lang="en-US" sz="900" b="1" dirty="0" smtClean="0"/>
          </a:p>
          <a:p>
            <a:pPr marL="609600" indent="-609600" eaLnBrk="1" hangingPunct="1">
              <a:lnSpc>
                <a:spcPct val="80000"/>
              </a:lnSpc>
              <a:defRPr/>
            </a:pPr>
            <a:endParaRPr lang="en-US" sz="900" b="1" dirty="0" smtClean="0"/>
          </a:p>
          <a:p>
            <a:pPr marL="609600" indent="-609600" eaLnBrk="1" hangingPunct="1">
              <a:lnSpc>
                <a:spcPct val="80000"/>
              </a:lnSpc>
              <a:defRPr/>
            </a:pPr>
            <a:r>
              <a:rPr lang="en-US" sz="2000" b="1" dirty="0" smtClean="0">
                <a:solidFill>
                  <a:schemeClr val="accent2"/>
                </a:solidFill>
              </a:rPr>
              <a:t>An Easement can be created by an express grant, accomplished by the delivery of a written document, signed by the grantor.</a:t>
            </a:r>
          </a:p>
          <a:p>
            <a:pPr marL="609600" indent="-609600" eaLnBrk="1" hangingPunct="1">
              <a:lnSpc>
                <a:spcPct val="80000"/>
              </a:lnSpc>
              <a:defRPr/>
            </a:pPr>
            <a:endParaRPr lang="en-US" sz="900" b="1" dirty="0" smtClean="0">
              <a:solidFill>
                <a:schemeClr val="accent2"/>
              </a:solidFill>
            </a:endParaRPr>
          </a:p>
          <a:p>
            <a:pPr marL="609600" indent="-609600" eaLnBrk="1" hangingPunct="1">
              <a:lnSpc>
                <a:spcPct val="80000"/>
              </a:lnSpc>
              <a:defRPr/>
            </a:pPr>
            <a:r>
              <a:rPr lang="en-US" sz="2000" b="1" dirty="0" smtClean="0">
                <a:solidFill>
                  <a:schemeClr val="accent2"/>
                </a:solidFill>
              </a:rPr>
              <a:t>Because an Easement is an interest in land, the Statute of Frauds applies (written instrument signed by the party to be charged). </a:t>
            </a:r>
          </a:p>
          <a:p>
            <a:pPr marL="609600" indent="-609600" eaLnBrk="1" hangingPunct="1">
              <a:lnSpc>
                <a:spcPct val="80000"/>
              </a:lnSpc>
              <a:defRPr/>
            </a:pPr>
            <a:endParaRPr lang="en-US" sz="900" b="1" dirty="0" smtClean="0">
              <a:solidFill>
                <a:schemeClr val="accent2"/>
              </a:solidFill>
            </a:endParaRPr>
          </a:p>
          <a:p>
            <a:pPr marL="609600" indent="-609600" eaLnBrk="1" hangingPunct="1">
              <a:lnSpc>
                <a:spcPct val="80000"/>
              </a:lnSpc>
              <a:defRPr/>
            </a:pPr>
            <a:r>
              <a:rPr lang="en-US" sz="2000" b="1" dirty="0" smtClean="0">
                <a:solidFill>
                  <a:schemeClr val="accent2"/>
                </a:solidFill>
              </a:rPr>
              <a:t>A grant of an Easement must comply with all the formal requisites of a deed. </a:t>
            </a:r>
          </a:p>
          <a:p>
            <a:pPr marL="609600" indent="-609600" eaLnBrk="1" hangingPunct="1">
              <a:lnSpc>
                <a:spcPct val="80000"/>
              </a:lnSpc>
              <a:defRPr/>
            </a:pPr>
            <a:endParaRPr lang="en-US" sz="900" b="1" dirty="0" smtClean="0">
              <a:solidFill>
                <a:schemeClr val="accent2"/>
              </a:solidFill>
            </a:endParaRPr>
          </a:p>
          <a:p>
            <a:pPr marL="609600" indent="-609600" eaLnBrk="1" hangingPunct="1">
              <a:lnSpc>
                <a:spcPct val="80000"/>
              </a:lnSpc>
              <a:defRPr/>
            </a:pPr>
            <a:r>
              <a:rPr lang="en-US" sz="2000" b="1" dirty="0" smtClean="0">
                <a:solidFill>
                  <a:schemeClr val="accent2"/>
                </a:solidFill>
              </a:rPr>
              <a:t>An Easement is presumed to be of perpetual duration unless the grant specifically limits the interest (e.g., for life, for 10 years).</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7380">
                                            <p:txEl>
                                              <p:pRg st="3" end="3"/>
                                            </p:txEl>
                                          </p:spTgt>
                                        </p:tgtEl>
                                        <p:attrNameLst>
                                          <p:attrName>style.visibility</p:attrName>
                                        </p:attrNameLst>
                                      </p:cBhvr>
                                      <p:to>
                                        <p:strVal val="visible"/>
                                      </p:to>
                                    </p:set>
                                    <p:anim calcmode="lin" valueType="num">
                                      <p:cBhvr additive="base">
                                        <p:cTn id="7" dur="500" fill="hold"/>
                                        <p:tgtEl>
                                          <p:spTgt spid="357380">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8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7380">
                                            <p:txEl>
                                              <p:pRg st="6" end="6"/>
                                            </p:txEl>
                                          </p:spTgt>
                                        </p:tgtEl>
                                        <p:attrNameLst>
                                          <p:attrName>style.visibility</p:attrName>
                                        </p:attrNameLst>
                                      </p:cBhvr>
                                      <p:to>
                                        <p:strVal val="visible"/>
                                      </p:to>
                                    </p:set>
                                    <p:anim calcmode="lin" valueType="num">
                                      <p:cBhvr additive="base">
                                        <p:cTn id="13" dur="500" fill="hold"/>
                                        <p:tgtEl>
                                          <p:spTgt spid="357380">
                                            <p:txEl>
                                              <p:pRg st="6"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738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7380">
                                            <p:txEl>
                                              <p:pRg st="8" end="8"/>
                                            </p:txEl>
                                          </p:spTgt>
                                        </p:tgtEl>
                                        <p:attrNameLst>
                                          <p:attrName>style.visibility</p:attrName>
                                        </p:attrNameLst>
                                      </p:cBhvr>
                                      <p:to>
                                        <p:strVal val="visible"/>
                                      </p:to>
                                    </p:set>
                                    <p:anim calcmode="lin" valueType="num">
                                      <p:cBhvr additive="base">
                                        <p:cTn id="19" dur="500" fill="hold"/>
                                        <p:tgtEl>
                                          <p:spTgt spid="357380">
                                            <p:txEl>
                                              <p:pRg st="8" end="8"/>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7380">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7380">
                                            <p:txEl>
                                              <p:pRg st="10" end="10"/>
                                            </p:txEl>
                                          </p:spTgt>
                                        </p:tgtEl>
                                        <p:attrNameLst>
                                          <p:attrName>style.visibility</p:attrName>
                                        </p:attrNameLst>
                                      </p:cBhvr>
                                      <p:to>
                                        <p:strVal val="visible"/>
                                      </p:to>
                                    </p:set>
                                    <p:anim calcmode="lin" valueType="num">
                                      <p:cBhvr additive="base">
                                        <p:cTn id="25" dur="500" fill="hold"/>
                                        <p:tgtEl>
                                          <p:spTgt spid="357380">
                                            <p:txEl>
                                              <p:pRg st="10" end="1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7380">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7380">
                                            <p:txEl>
                                              <p:pRg st="12" end="12"/>
                                            </p:txEl>
                                          </p:spTgt>
                                        </p:tgtEl>
                                        <p:attrNameLst>
                                          <p:attrName>style.visibility</p:attrName>
                                        </p:attrNameLst>
                                      </p:cBhvr>
                                      <p:to>
                                        <p:strVal val="visible"/>
                                      </p:to>
                                    </p:set>
                                    <p:anim calcmode="lin" valueType="num">
                                      <p:cBhvr additive="base">
                                        <p:cTn id="31" dur="500" fill="hold"/>
                                        <p:tgtEl>
                                          <p:spTgt spid="357380">
                                            <p:txEl>
                                              <p:pRg st="12" end="1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7380">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04800" y="1371600"/>
            <a:ext cx="8610600" cy="4876800"/>
          </a:xfrm>
        </p:spPr>
        <p:txBody>
          <a:bodyPr/>
          <a:lstStyle/>
          <a:p>
            <a:pPr marL="609600" indent="-609600" eaLnBrk="1" hangingPunct="1">
              <a:lnSpc>
                <a:spcPct val="75000"/>
              </a:lnSpc>
              <a:buFontTx/>
              <a:buNone/>
              <a:defRPr/>
            </a:pPr>
            <a:r>
              <a:rPr lang="en-US" sz="3600" b="1" dirty="0" smtClean="0">
                <a:solidFill>
                  <a:srgbClr val="C00000"/>
                </a:solidFill>
              </a:rPr>
              <a:t>Non Possessory Interests: </a:t>
            </a:r>
          </a:p>
          <a:p>
            <a:pPr marL="609600" indent="-609600" eaLnBrk="1" hangingPunct="1">
              <a:lnSpc>
                <a:spcPct val="75000"/>
              </a:lnSpc>
              <a:buFontTx/>
              <a:buNone/>
              <a:defRPr/>
            </a:pPr>
            <a:r>
              <a:rPr lang="en-US" sz="2800" b="1" i="1" dirty="0" smtClean="0">
                <a:solidFill>
                  <a:schemeClr val="accent1">
                    <a:lumMod val="50000"/>
                  </a:schemeClr>
                </a:solidFill>
              </a:rPr>
              <a:t>EASEMENTS – Creation of Easements</a:t>
            </a:r>
          </a:p>
          <a:p>
            <a:pPr marL="609600" indent="-609600" eaLnBrk="1" hangingPunct="1">
              <a:lnSpc>
                <a:spcPct val="80000"/>
              </a:lnSpc>
              <a:buFontTx/>
              <a:buNone/>
              <a:defRPr/>
            </a:pPr>
            <a:endParaRPr lang="en-US" sz="900" b="1" dirty="0" smtClean="0">
              <a:solidFill>
                <a:srgbClr val="FF0000"/>
              </a:solidFill>
            </a:endParaRPr>
          </a:p>
          <a:p>
            <a:pPr marL="609600" indent="-609600" eaLnBrk="1" hangingPunct="1">
              <a:lnSpc>
                <a:spcPct val="80000"/>
              </a:lnSpc>
              <a:buFontTx/>
              <a:buNone/>
              <a:defRPr/>
            </a:pPr>
            <a:r>
              <a:rPr lang="en-US" sz="2800" b="1" dirty="0" smtClean="0"/>
              <a:t>	</a:t>
            </a:r>
            <a:r>
              <a:rPr lang="en-US" sz="2800" b="1" dirty="0" smtClean="0">
                <a:solidFill>
                  <a:schemeClr val="accent1">
                    <a:lumMod val="25000"/>
                  </a:schemeClr>
                </a:solidFill>
              </a:rPr>
              <a:t>Express Reservation:</a:t>
            </a:r>
            <a:endParaRPr lang="en-US" sz="900" b="1" dirty="0" smtClean="0">
              <a:solidFill>
                <a:schemeClr val="accent1">
                  <a:lumMod val="25000"/>
                </a:schemeClr>
              </a:solidFill>
            </a:endParaRPr>
          </a:p>
          <a:p>
            <a:pPr marL="609600" indent="-609600" eaLnBrk="1" hangingPunct="1">
              <a:lnSpc>
                <a:spcPct val="80000"/>
              </a:lnSpc>
              <a:defRPr/>
            </a:pPr>
            <a:endParaRPr lang="en-US" sz="900" b="1" dirty="0" smtClean="0"/>
          </a:p>
          <a:p>
            <a:pPr marL="609600" indent="-609600" eaLnBrk="1" hangingPunct="1">
              <a:lnSpc>
                <a:spcPct val="80000"/>
              </a:lnSpc>
              <a:defRPr/>
            </a:pPr>
            <a:endParaRPr lang="en-US" sz="900" b="1" dirty="0" smtClean="0"/>
          </a:p>
          <a:p>
            <a:pPr marL="609600" indent="-609600" eaLnBrk="1" hangingPunct="1">
              <a:lnSpc>
                <a:spcPct val="80000"/>
              </a:lnSpc>
              <a:defRPr/>
            </a:pPr>
            <a:r>
              <a:rPr lang="en-US" sz="2000" b="1" dirty="0" smtClean="0">
                <a:solidFill>
                  <a:schemeClr val="accent2"/>
                </a:solidFill>
              </a:rPr>
              <a:t>An Easement by Reservation arises when the owner                       (of a present possessory interest) of a tract of land                     conveys title but RESERVES the right to continue to use           the tract for a special purpose after the conveyance. </a:t>
            </a:r>
          </a:p>
          <a:p>
            <a:pPr marL="609600" indent="-609600" eaLnBrk="1" hangingPunct="1">
              <a:lnSpc>
                <a:spcPct val="80000"/>
              </a:lnSpc>
              <a:defRPr/>
            </a:pPr>
            <a:endParaRPr lang="en-US" sz="800" b="1" dirty="0" smtClean="0">
              <a:solidFill>
                <a:schemeClr val="accent2"/>
              </a:solidFill>
            </a:endParaRPr>
          </a:p>
          <a:p>
            <a:pPr marL="609600" indent="-609600" eaLnBrk="1" hangingPunct="1">
              <a:lnSpc>
                <a:spcPct val="80000"/>
              </a:lnSpc>
              <a:defRPr/>
            </a:pPr>
            <a:r>
              <a:rPr lang="en-US" sz="2000" b="1" dirty="0" smtClean="0">
                <a:solidFill>
                  <a:schemeClr val="accent2"/>
                </a:solidFill>
              </a:rPr>
              <a:t>In effect, the grantor passes title to the land                                              but RESERVES unto himself, through the deed,                              an easement interest.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Note, that in most states, an Easement can only be reserved for the grantor.  As a result, any attempt by the grantor to reserve an Easement for anyone else is deemed void.</a:t>
            </a:r>
            <a:endParaRPr lang="en-US" sz="20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7380">
                                            <p:txEl>
                                              <p:pRg st="3" end="3"/>
                                            </p:txEl>
                                          </p:spTgt>
                                        </p:tgtEl>
                                        <p:attrNameLst>
                                          <p:attrName>style.visibility</p:attrName>
                                        </p:attrNameLst>
                                      </p:cBhvr>
                                      <p:to>
                                        <p:strVal val="visible"/>
                                      </p:to>
                                    </p:set>
                                    <p:anim calcmode="lin" valueType="num">
                                      <p:cBhvr additive="base">
                                        <p:cTn id="7" dur="500" fill="hold"/>
                                        <p:tgtEl>
                                          <p:spTgt spid="357380">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8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04800" y="990600"/>
            <a:ext cx="8382000" cy="4876800"/>
          </a:xfrm>
        </p:spPr>
        <p:txBody>
          <a:bodyPr/>
          <a:lstStyle/>
          <a:p>
            <a:pPr marL="609600" indent="-609600" eaLnBrk="1" hangingPunct="1">
              <a:lnSpc>
                <a:spcPct val="90000"/>
              </a:lnSpc>
              <a:buFontTx/>
              <a:buNone/>
              <a:defRPr/>
            </a:pPr>
            <a:r>
              <a:rPr lang="en-US" sz="3600" b="1" dirty="0" smtClean="0">
                <a:solidFill>
                  <a:srgbClr val="C00000"/>
                </a:solidFill>
              </a:rPr>
              <a:t>Non Possessory Interests: </a:t>
            </a:r>
          </a:p>
          <a:p>
            <a:pPr marL="609600" indent="-609600" eaLnBrk="1" hangingPunct="1">
              <a:lnSpc>
                <a:spcPct val="75000"/>
              </a:lnSpc>
              <a:buFontTx/>
              <a:buNone/>
              <a:defRPr/>
            </a:pPr>
            <a:r>
              <a:rPr lang="en-US" sz="2800" b="1" i="1" dirty="0" smtClean="0">
                <a:solidFill>
                  <a:schemeClr val="accent1">
                    <a:lumMod val="50000"/>
                  </a:schemeClr>
                </a:solidFill>
              </a:rPr>
              <a:t>EASEMENTS – Creation of Easements</a:t>
            </a:r>
          </a:p>
          <a:p>
            <a:pPr marL="609600" indent="-609600" eaLnBrk="1" hangingPunct="1">
              <a:lnSpc>
                <a:spcPct val="80000"/>
              </a:lnSpc>
              <a:buFontTx/>
              <a:buNone/>
              <a:defRPr/>
            </a:pPr>
            <a:r>
              <a:rPr lang="en-US" sz="2800" b="1" dirty="0" smtClean="0"/>
              <a:t>	</a:t>
            </a:r>
            <a:r>
              <a:rPr lang="en-US" sz="2800" b="1" dirty="0" smtClean="0">
                <a:solidFill>
                  <a:schemeClr val="accent1">
                    <a:lumMod val="25000"/>
                  </a:schemeClr>
                </a:solidFill>
              </a:rPr>
              <a:t>Implication:</a:t>
            </a:r>
            <a:endParaRPr lang="en-US" sz="2800" b="1" dirty="0" smtClean="0"/>
          </a:p>
          <a:p>
            <a:pPr marL="609600" indent="-609600" eaLnBrk="1" hangingPunct="1">
              <a:lnSpc>
                <a:spcPct val="80000"/>
              </a:lnSpc>
              <a:buFontTx/>
              <a:buNone/>
              <a:defRPr/>
            </a:pPr>
            <a:endParaRPr lang="en-US" sz="900" dirty="0" smtClean="0"/>
          </a:p>
          <a:p>
            <a:pPr marL="609600" indent="-609600" eaLnBrk="1" hangingPunct="1">
              <a:lnSpc>
                <a:spcPct val="80000"/>
              </a:lnSpc>
              <a:defRPr/>
            </a:pPr>
            <a:r>
              <a:rPr lang="en-US" sz="1900" b="1" dirty="0" smtClean="0">
                <a:solidFill>
                  <a:schemeClr val="accent2"/>
                </a:solidFill>
              </a:rPr>
              <a:t>An Easement by Implication is created by operation of law            rather than by written instrument.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900" b="1" dirty="0" smtClean="0">
                <a:solidFill>
                  <a:schemeClr val="accent2"/>
                </a:solidFill>
              </a:rPr>
              <a:t>It is an exception to the Statute of Frauds.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900" b="1" dirty="0" smtClean="0">
                <a:solidFill>
                  <a:schemeClr val="accent2"/>
                </a:solidFill>
              </a:rPr>
              <a:t>There are only two types of Implied Easements: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buFontTx/>
              <a:buNone/>
              <a:defRPr/>
            </a:pPr>
            <a:r>
              <a:rPr lang="en-US" sz="1900" b="1" dirty="0" smtClean="0">
                <a:solidFill>
                  <a:schemeClr val="accent2"/>
                </a:solidFill>
              </a:rPr>
              <a:t>	</a:t>
            </a:r>
            <a:r>
              <a:rPr lang="en-US" sz="1900" b="1" i="1" dirty="0" smtClean="0"/>
              <a:t>1. An intended easement based on a use that existed when                 the dominant and </a:t>
            </a:r>
            <a:r>
              <a:rPr lang="en-US" sz="1900" b="1" i="1" dirty="0" err="1" smtClean="0"/>
              <a:t>servient</a:t>
            </a:r>
            <a:r>
              <a:rPr lang="en-US" sz="1900" b="1" i="1" dirty="0" smtClean="0"/>
              <a:t> estates were severed, and </a:t>
            </a:r>
          </a:p>
          <a:p>
            <a:pPr marL="609600" indent="-609600" eaLnBrk="1" hangingPunct="1">
              <a:lnSpc>
                <a:spcPct val="80000"/>
              </a:lnSpc>
              <a:defRPr/>
            </a:pPr>
            <a:endParaRPr lang="en-US" sz="600" b="1" i="1" dirty="0" smtClean="0"/>
          </a:p>
          <a:p>
            <a:pPr marL="609600" indent="-609600" eaLnBrk="1" hangingPunct="1">
              <a:lnSpc>
                <a:spcPct val="80000"/>
              </a:lnSpc>
              <a:buFontTx/>
              <a:buNone/>
              <a:defRPr/>
            </a:pPr>
            <a:r>
              <a:rPr lang="en-US" sz="1900" b="1" i="1" dirty="0" smtClean="0"/>
              <a:t>	2. An easement by necessity.</a:t>
            </a:r>
            <a:endParaRPr lang="en-US" sz="1900" b="1" i="1" dirty="0"/>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7380">
                                            <p:txEl>
                                              <p:pRg st="2" end="2"/>
                                            </p:txEl>
                                          </p:spTgt>
                                        </p:tgtEl>
                                        <p:attrNameLst>
                                          <p:attrName>style.visibility</p:attrName>
                                        </p:attrNameLst>
                                      </p:cBhvr>
                                      <p:to>
                                        <p:strVal val="visible"/>
                                      </p:to>
                                    </p:set>
                                    <p:anim calcmode="lin" valueType="num">
                                      <p:cBhvr additive="base">
                                        <p:cTn id="7" dur="500" fill="hold"/>
                                        <p:tgtEl>
                                          <p:spTgt spid="35738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8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04800" y="1066800"/>
            <a:ext cx="8610600" cy="4876800"/>
          </a:xfrm>
        </p:spPr>
        <p:txBody>
          <a:bodyPr/>
          <a:lstStyle/>
          <a:p>
            <a:pPr marL="609600" indent="-609600" eaLnBrk="1" hangingPunct="1">
              <a:lnSpc>
                <a:spcPct val="65000"/>
              </a:lnSpc>
              <a:buFontTx/>
              <a:buNone/>
              <a:defRPr/>
            </a:pPr>
            <a:r>
              <a:rPr lang="en-US" sz="3600" b="1" dirty="0" smtClean="0">
                <a:solidFill>
                  <a:srgbClr val="C00000"/>
                </a:solidFill>
              </a:rPr>
              <a:t>Non Possessory Interests: </a:t>
            </a:r>
          </a:p>
          <a:p>
            <a:pPr marL="609600" indent="-609600" eaLnBrk="1" hangingPunct="1">
              <a:lnSpc>
                <a:spcPct val="65000"/>
              </a:lnSpc>
              <a:buFontTx/>
              <a:buNone/>
              <a:defRPr/>
            </a:pPr>
            <a:r>
              <a:rPr lang="en-US" sz="2800" b="1" i="1" dirty="0" smtClean="0">
                <a:solidFill>
                  <a:schemeClr val="accent1">
                    <a:lumMod val="50000"/>
                  </a:schemeClr>
                </a:solidFill>
              </a:rPr>
              <a:t>EASEMENTS – Creation of Easements</a:t>
            </a:r>
          </a:p>
          <a:p>
            <a:pPr marL="609600" indent="-609600" eaLnBrk="1" hangingPunct="1">
              <a:lnSpc>
                <a:spcPct val="65000"/>
              </a:lnSpc>
              <a:buFontTx/>
              <a:buNone/>
              <a:defRPr/>
            </a:pPr>
            <a:r>
              <a:rPr lang="en-US" sz="2800" b="1" dirty="0" smtClean="0"/>
              <a:t>	</a:t>
            </a:r>
            <a:r>
              <a:rPr lang="en-US" sz="2800" b="1" dirty="0" smtClean="0">
                <a:solidFill>
                  <a:schemeClr val="accent1">
                    <a:lumMod val="25000"/>
                  </a:schemeClr>
                </a:solidFill>
              </a:rPr>
              <a:t>Prescription:</a:t>
            </a:r>
            <a:endParaRPr lang="en-US" sz="900" b="1" dirty="0" smtClean="0">
              <a:solidFill>
                <a:schemeClr val="accent1">
                  <a:lumMod val="25000"/>
                </a:schemeClr>
              </a:solidFill>
            </a:endParaRPr>
          </a:p>
          <a:p>
            <a:pPr marL="609600" indent="-609600" eaLnBrk="1" hangingPunct="1">
              <a:lnSpc>
                <a:spcPct val="65000"/>
              </a:lnSpc>
              <a:buFontTx/>
              <a:buNone/>
              <a:defRPr/>
            </a:pPr>
            <a:endParaRPr lang="en-US" sz="900" b="1" dirty="0" smtClean="0"/>
          </a:p>
          <a:p>
            <a:pPr marL="609600" indent="-609600" eaLnBrk="1" hangingPunct="1">
              <a:lnSpc>
                <a:spcPct val="65000"/>
              </a:lnSpc>
              <a:defRPr/>
            </a:pPr>
            <a:r>
              <a:rPr lang="en-US" sz="2000" b="1" dirty="0" smtClean="0">
                <a:solidFill>
                  <a:schemeClr val="accent2"/>
                </a:solidFill>
              </a:rPr>
              <a:t>Acquiring an Easement by Prescription is analogous                          to acquiring property by adverse possession.</a:t>
            </a:r>
          </a:p>
          <a:p>
            <a:pPr marL="609600" indent="-609600" eaLnBrk="1" hangingPunct="1">
              <a:lnSpc>
                <a:spcPct val="65000"/>
              </a:lnSpc>
              <a:buFontTx/>
              <a:buNone/>
              <a:defRPr/>
            </a:pPr>
            <a:r>
              <a:rPr lang="en-US" sz="600" b="1" dirty="0" smtClean="0">
                <a:solidFill>
                  <a:schemeClr val="accent2"/>
                </a:solidFill>
              </a:rPr>
              <a:t> </a:t>
            </a:r>
          </a:p>
          <a:p>
            <a:pPr marL="609600" indent="-609600" eaLnBrk="1" hangingPunct="1">
              <a:lnSpc>
                <a:spcPct val="65000"/>
              </a:lnSpc>
              <a:defRPr/>
            </a:pPr>
            <a:r>
              <a:rPr lang="en-US" sz="2000" b="1" dirty="0" smtClean="0">
                <a:solidFill>
                  <a:schemeClr val="accent2"/>
                </a:solidFill>
              </a:rPr>
              <a:t>To acquire a Prescriptive Easement, the use of the Easement must be continuous, open, actual, under a claim of right, hostile and notorious.  Since Easements by their nature are upon non possessed lands, exclusivity does not apply. </a:t>
            </a:r>
          </a:p>
          <a:p>
            <a:pPr marL="609600" indent="-609600" eaLnBrk="1" hangingPunct="1">
              <a:lnSpc>
                <a:spcPct val="65000"/>
              </a:lnSpc>
              <a:defRPr/>
            </a:pPr>
            <a:endParaRPr lang="en-US" sz="600" b="1" dirty="0" smtClean="0">
              <a:solidFill>
                <a:schemeClr val="accent2"/>
              </a:solidFill>
            </a:endParaRPr>
          </a:p>
          <a:p>
            <a:pPr marL="609600" indent="-609600" eaLnBrk="1" hangingPunct="1">
              <a:lnSpc>
                <a:spcPct val="65000"/>
              </a:lnSpc>
              <a:defRPr/>
            </a:pPr>
            <a:r>
              <a:rPr lang="en-US" sz="2000" b="1" dirty="0" smtClean="0">
                <a:solidFill>
                  <a:schemeClr val="accent2"/>
                </a:solidFill>
              </a:rPr>
              <a:t>The public at large can acquire a Prescriptive Easement                   in private land if members of the public                                       use it in a way that meets the requirements for prescription.</a:t>
            </a:r>
          </a:p>
          <a:p>
            <a:pPr marL="609600" indent="-609600" eaLnBrk="1" hangingPunct="1">
              <a:lnSpc>
                <a:spcPct val="65000"/>
              </a:lnSpc>
              <a:defRPr/>
            </a:pPr>
            <a:endParaRPr lang="en-US" sz="600" b="1" dirty="0" smtClean="0">
              <a:solidFill>
                <a:schemeClr val="accent2"/>
              </a:solidFill>
            </a:endParaRPr>
          </a:p>
          <a:p>
            <a:pPr marL="609600" indent="-609600" eaLnBrk="1" hangingPunct="1">
              <a:lnSpc>
                <a:spcPct val="65000"/>
              </a:lnSpc>
              <a:defRPr/>
            </a:pPr>
            <a:r>
              <a:rPr lang="en-US" sz="2000" b="1" dirty="0" smtClean="0">
                <a:solidFill>
                  <a:schemeClr val="accent2"/>
                </a:solidFill>
              </a:rPr>
              <a:t>Negative easements cannot arise by prescription, nor generally may easements involving public lands. </a:t>
            </a:r>
          </a:p>
          <a:p>
            <a:pPr marL="609600" indent="-609600" eaLnBrk="1" hangingPunct="1">
              <a:lnSpc>
                <a:spcPct val="65000"/>
              </a:lnSpc>
              <a:defRPr/>
            </a:pPr>
            <a:endParaRPr lang="en-US" sz="600" b="1" dirty="0" smtClean="0">
              <a:solidFill>
                <a:schemeClr val="accent2"/>
              </a:solidFill>
            </a:endParaRPr>
          </a:p>
          <a:p>
            <a:pPr marL="609600" indent="-609600" eaLnBrk="1" hangingPunct="1">
              <a:lnSpc>
                <a:spcPct val="65000"/>
              </a:lnSpc>
              <a:defRPr/>
            </a:pPr>
            <a:r>
              <a:rPr lang="en-US" sz="2000" b="1" dirty="0" smtClean="0">
                <a:solidFill>
                  <a:schemeClr val="accent2"/>
                </a:solidFill>
              </a:rPr>
              <a:t>An easement by necessity cannot give rise to an easement by prescription.  However. if the necessity ends, so does the easement, and an adverse use can, over time, create an easement by prescription.</a:t>
            </a:r>
            <a:endParaRPr lang="en-US" sz="20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7380">
                                            <p:txEl>
                                              <p:pRg st="2" end="2"/>
                                            </p:txEl>
                                          </p:spTgt>
                                        </p:tgtEl>
                                        <p:attrNameLst>
                                          <p:attrName>style.visibility</p:attrName>
                                        </p:attrNameLst>
                                      </p:cBhvr>
                                      <p:to>
                                        <p:strVal val="visible"/>
                                      </p:to>
                                    </p:set>
                                    <p:anim calcmode="lin" valueType="num">
                                      <p:cBhvr additive="base">
                                        <p:cTn id="7" dur="500" fill="hold"/>
                                        <p:tgtEl>
                                          <p:spTgt spid="35738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8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81000" y="1066800"/>
            <a:ext cx="8534400" cy="4876800"/>
          </a:xfrm>
        </p:spPr>
        <p:txBody>
          <a:bodyPr/>
          <a:lstStyle/>
          <a:p>
            <a:pPr marL="609600" indent="-609600" eaLnBrk="1" hangingPunct="1">
              <a:lnSpc>
                <a:spcPct val="65000"/>
              </a:lnSpc>
              <a:buFontTx/>
              <a:buNone/>
              <a:defRPr/>
            </a:pPr>
            <a:r>
              <a:rPr lang="en-US" sz="3600" b="1" dirty="0" smtClean="0">
                <a:solidFill>
                  <a:srgbClr val="C00000"/>
                </a:solidFill>
              </a:rPr>
              <a:t>Non Possessory Interests:</a:t>
            </a:r>
          </a:p>
          <a:p>
            <a:pPr marL="609600" indent="-609600" eaLnBrk="1" hangingPunct="1">
              <a:lnSpc>
                <a:spcPct val="65000"/>
              </a:lnSpc>
              <a:buFontTx/>
              <a:buNone/>
              <a:defRPr/>
            </a:pPr>
            <a:r>
              <a:rPr lang="en-US" sz="300" b="1" dirty="0" smtClean="0">
                <a:solidFill>
                  <a:srgbClr val="C00000"/>
                </a:solidFill>
              </a:rPr>
              <a:t> </a:t>
            </a:r>
          </a:p>
          <a:p>
            <a:pPr marL="609600" indent="-609600" eaLnBrk="1" hangingPunct="1">
              <a:lnSpc>
                <a:spcPct val="65000"/>
              </a:lnSpc>
              <a:buFontTx/>
              <a:buNone/>
              <a:defRPr/>
            </a:pPr>
            <a:r>
              <a:rPr lang="en-US" sz="2800" b="1" i="1" dirty="0" smtClean="0">
                <a:solidFill>
                  <a:schemeClr val="accent1">
                    <a:lumMod val="50000"/>
                  </a:schemeClr>
                </a:solidFill>
              </a:rPr>
              <a:t>EASEMENTS – Termination of Easements</a:t>
            </a:r>
          </a:p>
          <a:p>
            <a:pPr marL="609600" indent="-609600" eaLnBrk="1" hangingPunct="1">
              <a:lnSpc>
                <a:spcPct val="65000"/>
              </a:lnSpc>
              <a:buFontTx/>
              <a:buNone/>
              <a:defRPr/>
            </a:pPr>
            <a:endParaRPr lang="en-US" sz="900" b="1" dirty="0" smtClean="0">
              <a:solidFill>
                <a:schemeClr val="accent1">
                  <a:lumMod val="25000"/>
                </a:schemeClr>
              </a:solidFill>
            </a:endParaRPr>
          </a:p>
          <a:p>
            <a:pPr marL="609600" indent="-609600" eaLnBrk="1" hangingPunct="1">
              <a:lnSpc>
                <a:spcPct val="80000"/>
              </a:lnSpc>
              <a:defRPr/>
            </a:pPr>
            <a:r>
              <a:rPr lang="en-US" sz="1800" b="1" dirty="0" smtClean="0">
                <a:solidFill>
                  <a:schemeClr val="accent2"/>
                </a:solidFill>
              </a:rPr>
              <a:t>An easement, like any other property interest, may be created for a duration of perpetuity or for a limited period of time.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To the extent the parties to its original creation provide for the natural termination of the interest, such limitations will control.</a:t>
            </a:r>
          </a:p>
          <a:p>
            <a:pPr marL="609600" indent="-609600" eaLnBrk="1" hangingPunct="1">
              <a:lnSpc>
                <a:spcPct val="80000"/>
              </a:lnSpc>
              <a:defRPr/>
            </a:pPr>
            <a:endParaRPr lang="en-US" sz="600" b="1" dirty="0" smtClean="0">
              <a:solidFill>
                <a:schemeClr val="hlink"/>
              </a:solidFill>
            </a:endParaRPr>
          </a:p>
          <a:p>
            <a:pPr marL="609600" indent="-609600" eaLnBrk="1" hangingPunct="1">
              <a:lnSpc>
                <a:spcPct val="80000"/>
              </a:lnSpc>
              <a:defRPr/>
            </a:pPr>
            <a:r>
              <a:rPr lang="en-US" sz="1800" b="1" dirty="0" smtClean="0">
                <a:solidFill>
                  <a:schemeClr val="hlink"/>
                </a:solidFill>
              </a:rPr>
              <a:t>Release</a:t>
            </a:r>
            <a:r>
              <a:rPr lang="en-US" sz="1800" b="1" dirty="0" smtClean="0">
                <a:solidFill>
                  <a:schemeClr val="accent2"/>
                </a:solidFill>
              </a:rPr>
              <a:t> - An easement may be terminated by a release given by the owner of the easement interest to the owner of the </a:t>
            </a:r>
            <a:r>
              <a:rPr lang="en-US" sz="1800" b="1" dirty="0" err="1" smtClean="0">
                <a:solidFill>
                  <a:schemeClr val="accent2"/>
                </a:solidFill>
              </a:rPr>
              <a:t>servient</a:t>
            </a:r>
            <a:r>
              <a:rPr lang="en-US" sz="1800" b="1" dirty="0" smtClean="0">
                <a:solidFill>
                  <a:schemeClr val="accent2"/>
                </a:solidFill>
              </a:rPr>
              <a:t> tenement.  A release requires the concurrence of both owners, and is, in effect, a conveyance. The release must be executed with all the formalities that are required for the valid creation of an easement.  It must be in writing in order to satisfy the Statute of Frauds. An oral release is ineffective, although it may become effective by </a:t>
            </a:r>
            <a:r>
              <a:rPr lang="en-US" sz="1800" b="1" dirty="0" err="1" smtClean="0">
                <a:solidFill>
                  <a:schemeClr val="accent2"/>
                </a:solidFill>
              </a:rPr>
              <a:t>estoppel</a:t>
            </a:r>
            <a:r>
              <a:rPr lang="en-US" sz="1800" b="1" dirty="0" smtClean="0">
                <a:solidFill>
                  <a:schemeClr val="accent2"/>
                </a:solidFill>
              </a:rPr>
              <a:t>.</a:t>
            </a:r>
          </a:p>
          <a:p>
            <a:pPr marL="609600" indent="-609600" eaLnBrk="1" hangingPunct="1">
              <a:lnSpc>
                <a:spcPct val="80000"/>
              </a:lnSpc>
              <a:defRPr/>
            </a:pPr>
            <a:endParaRPr lang="en-US" sz="600" b="1" dirty="0" smtClean="0">
              <a:solidFill>
                <a:schemeClr val="hlink"/>
              </a:solidFill>
            </a:endParaRPr>
          </a:p>
          <a:p>
            <a:pPr marL="609600" indent="-609600" eaLnBrk="1" hangingPunct="1">
              <a:lnSpc>
                <a:spcPct val="80000"/>
              </a:lnSpc>
              <a:defRPr/>
            </a:pPr>
            <a:r>
              <a:rPr lang="en-US" sz="1800" b="1" dirty="0" smtClean="0">
                <a:solidFill>
                  <a:schemeClr val="hlink"/>
                </a:solidFill>
              </a:rPr>
              <a:t>Abandonment</a:t>
            </a:r>
            <a:r>
              <a:rPr lang="en-US" sz="1800" b="1" dirty="0" smtClean="0">
                <a:solidFill>
                  <a:schemeClr val="accent2"/>
                </a:solidFill>
              </a:rPr>
              <a:t> - It has become an established rule that an easement can be extinguished without conveyance where the owner of the privilege demonstrates by physical action an intention to permanently abandon the easement. To work as an abandonment, the owner must have manifested an intention never to make use of the easement again.</a:t>
            </a:r>
            <a:endParaRPr lang="en-US" sz="18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152400" y="1752600"/>
            <a:ext cx="8839200" cy="3352800"/>
          </a:xfrm>
        </p:spPr>
        <p:txBody>
          <a:bodyPr/>
          <a:lstStyle/>
          <a:p>
            <a:pPr marL="609600" indent="-609600" eaLnBrk="1" hangingPunct="1">
              <a:lnSpc>
                <a:spcPct val="90000"/>
              </a:lnSpc>
              <a:buFontTx/>
              <a:buNone/>
              <a:defRPr/>
            </a:pPr>
            <a:endParaRPr lang="en-US" sz="4400" b="1" dirty="0" smtClean="0">
              <a:solidFill>
                <a:srgbClr val="C00000"/>
              </a:solidFill>
            </a:endParaRPr>
          </a:p>
          <a:p>
            <a:pPr marL="609600" indent="-609600" eaLnBrk="1" hangingPunct="1">
              <a:lnSpc>
                <a:spcPct val="90000"/>
              </a:lnSpc>
              <a:buFontTx/>
              <a:buNone/>
              <a:defRPr/>
            </a:pPr>
            <a:r>
              <a:rPr lang="en-US" sz="4400" b="1" dirty="0" smtClean="0">
                <a:solidFill>
                  <a:srgbClr val="C00000"/>
                </a:solidFill>
              </a:rPr>
              <a:t>				</a:t>
            </a:r>
            <a:r>
              <a:rPr lang="en-US" sz="4400" b="1" dirty="0" smtClean="0">
                <a:solidFill>
                  <a:srgbClr val="002060"/>
                </a:solidFill>
              </a:rPr>
              <a:t>Part One:</a:t>
            </a:r>
          </a:p>
          <a:p>
            <a:pPr marL="609600" indent="-609600" eaLnBrk="1" hangingPunct="1">
              <a:lnSpc>
                <a:spcPct val="90000"/>
              </a:lnSpc>
              <a:buFontTx/>
              <a:buNone/>
              <a:defRPr/>
            </a:pPr>
            <a:endParaRPr lang="en-US" sz="2000" b="1" dirty="0" smtClean="0">
              <a:solidFill>
                <a:srgbClr val="C00000"/>
              </a:solidFill>
            </a:endParaRPr>
          </a:p>
          <a:p>
            <a:pPr marL="609600" indent="-609600" eaLnBrk="1" hangingPunct="1">
              <a:lnSpc>
                <a:spcPct val="90000"/>
              </a:lnSpc>
              <a:buFontTx/>
              <a:buNone/>
              <a:defRPr/>
            </a:pPr>
            <a:r>
              <a:rPr lang="en-US" sz="4400" b="1" dirty="0" smtClean="0">
                <a:solidFill>
                  <a:srgbClr val="C00000"/>
                </a:solidFill>
              </a:rPr>
              <a:t>	               Fixtures</a:t>
            </a:r>
            <a:endParaRPr lang="en-US" sz="4400" b="1" i="1" dirty="0" smtClean="0">
              <a:solidFill>
                <a:srgbClr val="C00000"/>
              </a:solidFill>
            </a:endParaRPr>
          </a:p>
          <a:p>
            <a:pPr marL="609600" indent="-609600" eaLnBrk="1" hangingPunct="1">
              <a:lnSpc>
                <a:spcPct val="90000"/>
              </a:lnSpc>
              <a:buFontTx/>
              <a:buNone/>
              <a:defRPr/>
            </a:pPr>
            <a:r>
              <a:rPr lang="en-US" sz="1000" b="1" i="1" dirty="0" smtClean="0"/>
              <a:t>	</a:t>
            </a:r>
            <a:endParaRPr lang="en-US" sz="2000" b="1" i="1" dirty="0" smtClean="0">
              <a:solidFill>
                <a:schemeClr val="accent5">
                  <a:lumMod val="50000"/>
                </a:schemeClr>
              </a:solidFill>
            </a:endParaRPr>
          </a:p>
          <a:p>
            <a:pPr marL="609600" indent="-609600" eaLnBrk="1" hangingPunct="1">
              <a:lnSpc>
                <a:spcPct val="80000"/>
              </a:lnSpc>
              <a:buFontTx/>
              <a:buNone/>
              <a:defRPr/>
            </a:pPr>
            <a:endParaRPr lang="en-US" sz="24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1" end="1"/>
                                            </p:txEl>
                                          </p:spTgt>
                                        </p:tgtEl>
                                        <p:attrNameLst>
                                          <p:attrName>style.visibility</p:attrName>
                                        </p:attrNameLst>
                                      </p:cBhvr>
                                      <p:to>
                                        <p:strVal val="visible"/>
                                      </p:to>
                                    </p:set>
                                    <p:anim calcmode="lin" valueType="num">
                                      <p:cBhvr additive="base">
                                        <p:cTn id="7"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3" end="3"/>
                                            </p:txEl>
                                          </p:spTgt>
                                        </p:tgtEl>
                                        <p:attrNameLst>
                                          <p:attrName>style.visibility</p:attrName>
                                        </p:attrNameLst>
                                      </p:cBhvr>
                                      <p:to>
                                        <p:strVal val="visible"/>
                                      </p:to>
                                    </p:set>
                                    <p:anim calcmode="lin" valueType="num">
                                      <p:cBhvr additive="base">
                                        <p:cTn id="13"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4" end="4"/>
                                            </p:txEl>
                                          </p:spTgt>
                                        </p:tgtEl>
                                        <p:attrNameLst>
                                          <p:attrName>style.visibility</p:attrName>
                                        </p:attrNameLst>
                                      </p:cBhvr>
                                      <p:to>
                                        <p:strVal val="visible"/>
                                      </p:to>
                                    </p:set>
                                    <p:anim calcmode="lin" valueType="num">
                                      <p:cBhvr additive="base">
                                        <p:cTn id="19" dur="500" fill="hold"/>
                                        <p:tgtEl>
                                          <p:spTgt spid="28160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6" name="Rectangle 4"/>
          <p:cNvSpPr>
            <a:spLocks noGrp="1" noChangeArrowheads="1"/>
          </p:cNvSpPr>
          <p:nvPr>
            <p:ph type="body" idx="1"/>
          </p:nvPr>
        </p:nvSpPr>
        <p:spPr>
          <a:xfrm>
            <a:off x="304800" y="990600"/>
            <a:ext cx="8610600" cy="5410200"/>
          </a:xfrm>
        </p:spPr>
        <p:txBody>
          <a:bodyPr/>
          <a:lstStyle/>
          <a:p>
            <a:pPr marL="609600" indent="-609600" eaLnBrk="1" hangingPunct="1">
              <a:lnSpc>
                <a:spcPct val="90000"/>
              </a:lnSpc>
              <a:buFontTx/>
              <a:buNone/>
              <a:defRPr/>
            </a:pPr>
            <a:r>
              <a:rPr lang="en-US" sz="3600" b="1" dirty="0" smtClean="0">
                <a:solidFill>
                  <a:srgbClr val="C00000"/>
                </a:solidFill>
              </a:rPr>
              <a:t>Non Possessory Interests: </a:t>
            </a:r>
          </a:p>
          <a:p>
            <a:pPr marL="609600" indent="-609600" eaLnBrk="1" hangingPunct="1">
              <a:lnSpc>
                <a:spcPct val="90000"/>
              </a:lnSpc>
              <a:buFontTx/>
              <a:buNone/>
              <a:defRPr/>
            </a:pPr>
            <a:r>
              <a:rPr lang="en-US" sz="2800" b="1" i="1" dirty="0" smtClean="0">
                <a:solidFill>
                  <a:schemeClr val="accent1">
                    <a:lumMod val="50000"/>
                  </a:schemeClr>
                </a:solidFill>
              </a:rPr>
              <a:t>PROFITS – Generally:</a:t>
            </a:r>
          </a:p>
          <a:p>
            <a:pPr marL="609600" indent="-609600" eaLnBrk="1" hangingPunct="1">
              <a:lnSpc>
                <a:spcPct val="90000"/>
              </a:lnSpc>
              <a:buFontTx/>
              <a:buNone/>
              <a:defRPr/>
            </a:pPr>
            <a:endParaRPr lang="en-US" sz="800" b="1" i="1" dirty="0" smtClean="0"/>
          </a:p>
          <a:p>
            <a:pPr marL="609600" indent="-609600" eaLnBrk="1" hangingPunct="1">
              <a:lnSpc>
                <a:spcPct val="80000"/>
              </a:lnSpc>
              <a:defRPr/>
            </a:pPr>
            <a:r>
              <a:rPr lang="en-US" sz="2000" b="1" dirty="0" smtClean="0">
                <a:solidFill>
                  <a:schemeClr val="accent2"/>
                </a:solidFill>
              </a:rPr>
              <a:t>A Profit, like an Easement, is a </a:t>
            </a:r>
            <a:r>
              <a:rPr lang="en-US" sz="2000" b="1" dirty="0" err="1" smtClean="0">
                <a:solidFill>
                  <a:schemeClr val="accent2"/>
                </a:solidFill>
              </a:rPr>
              <a:t>nonpossessory</a:t>
            </a:r>
            <a:r>
              <a:rPr lang="en-US" sz="2000" b="1" dirty="0" smtClean="0">
                <a:solidFill>
                  <a:schemeClr val="accent2"/>
                </a:solidFill>
              </a:rPr>
              <a:t> interest in land. </a:t>
            </a:r>
            <a:endParaRPr lang="en-US" sz="600" b="1" dirty="0" smtClean="0">
              <a:solidFill>
                <a:schemeClr val="accent2"/>
              </a:solidFill>
            </a:endParaRP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A Profit is a commercial relationship in real property whereby:</a:t>
            </a:r>
          </a:p>
          <a:p>
            <a:pPr marL="609600" indent="-609600" eaLnBrk="1" hangingPunct="1">
              <a:lnSpc>
                <a:spcPct val="80000"/>
              </a:lnSpc>
              <a:buFontTx/>
              <a:buNone/>
              <a:defRPr/>
            </a:pPr>
            <a:r>
              <a:rPr lang="en-US" sz="2200" b="1" i="1" dirty="0" smtClean="0">
                <a:solidFill>
                  <a:srgbClr val="C00000"/>
                </a:solidFill>
              </a:rPr>
              <a:t>                </a:t>
            </a:r>
            <a:r>
              <a:rPr lang="en-US" sz="2000" b="1" i="1" dirty="0" smtClean="0">
                <a:solidFill>
                  <a:srgbClr val="C00000"/>
                </a:solidFill>
              </a:rPr>
              <a:t>            “The holder of the Profit is entitled </a:t>
            </a:r>
          </a:p>
          <a:p>
            <a:pPr marL="609600" indent="-609600" eaLnBrk="1" hangingPunct="1">
              <a:lnSpc>
                <a:spcPct val="80000"/>
              </a:lnSpc>
              <a:buFontTx/>
              <a:buNone/>
              <a:defRPr/>
            </a:pPr>
            <a:r>
              <a:rPr lang="en-US" sz="2000" b="1" i="1" dirty="0" smtClean="0">
                <a:solidFill>
                  <a:srgbClr val="C00000"/>
                </a:solidFill>
              </a:rPr>
              <a:t>       to enter upon the </a:t>
            </a:r>
            <a:r>
              <a:rPr lang="en-US" sz="2000" b="1" i="1" dirty="0" err="1" smtClean="0">
                <a:solidFill>
                  <a:srgbClr val="C00000"/>
                </a:solidFill>
              </a:rPr>
              <a:t>servient</a:t>
            </a:r>
            <a:r>
              <a:rPr lang="en-US" sz="2000" b="1" i="1" dirty="0" smtClean="0">
                <a:solidFill>
                  <a:srgbClr val="C00000"/>
                </a:solidFill>
              </a:rPr>
              <a:t> tenement to which the profit applies,</a:t>
            </a:r>
          </a:p>
          <a:p>
            <a:pPr marL="609600" indent="-609600" eaLnBrk="1" hangingPunct="1">
              <a:lnSpc>
                <a:spcPct val="80000"/>
              </a:lnSpc>
              <a:buFontTx/>
              <a:buNone/>
              <a:defRPr/>
            </a:pPr>
            <a:r>
              <a:rPr lang="en-US" sz="2000" b="1" i="1" dirty="0" smtClean="0">
                <a:solidFill>
                  <a:srgbClr val="C00000"/>
                </a:solidFill>
              </a:rPr>
              <a:t>      and take the soil or a substance of the soil from the real property”</a:t>
            </a:r>
            <a:r>
              <a:rPr lang="en-US" sz="2000" b="1" dirty="0" smtClean="0">
                <a:solidFill>
                  <a:schemeClr val="accent2"/>
                </a:solidFill>
              </a:rPr>
              <a:t>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Profits usually involve minerals, timber, oil, or game.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A Profit may also be appurtenant or in gross.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Unlike Easements, however, there is a constructional preference for Profits in gross rather than appurtenant.</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1716">
                                            <p:txEl>
                                              <p:pRg st="3" end="3"/>
                                            </p:txEl>
                                          </p:spTgt>
                                        </p:tgtEl>
                                        <p:attrNameLst>
                                          <p:attrName>style.visibility</p:attrName>
                                        </p:attrNameLst>
                                      </p:cBhvr>
                                      <p:to>
                                        <p:strVal val="visible"/>
                                      </p:to>
                                    </p:set>
                                    <p:anim calcmode="lin" valueType="num">
                                      <p:cBhvr additive="base">
                                        <p:cTn id="7" dur="500" fill="hold"/>
                                        <p:tgtEl>
                                          <p:spTgt spid="371716">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171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1716">
                                            <p:txEl>
                                              <p:pRg st="5" end="5"/>
                                            </p:txEl>
                                          </p:spTgt>
                                        </p:tgtEl>
                                        <p:attrNameLst>
                                          <p:attrName>style.visibility</p:attrName>
                                        </p:attrNameLst>
                                      </p:cBhvr>
                                      <p:to>
                                        <p:strVal val="visible"/>
                                      </p:to>
                                    </p:set>
                                    <p:anim calcmode="lin" valueType="num">
                                      <p:cBhvr additive="base">
                                        <p:cTn id="13" dur="500" fill="hold"/>
                                        <p:tgtEl>
                                          <p:spTgt spid="371716">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171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1716">
                                            <p:txEl>
                                              <p:pRg st="6" end="6"/>
                                            </p:txEl>
                                          </p:spTgt>
                                        </p:tgtEl>
                                        <p:attrNameLst>
                                          <p:attrName>style.visibility</p:attrName>
                                        </p:attrNameLst>
                                      </p:cBhvr>
                                      <p:to>
                                        <p:strVal val="visible"/>
                                      </p:to>
                                    </p:set>
                                    <p:anim calcmode="lin" valueType="num">
                                      <p:cBhvr additive="base">
                                        <p:cTn id="19" dur="500" fill="hold"/>
                                        <p:tgtEl>
                                          <p:spTgt spid="371716">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171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1716">
                                            <p:txEl>
                                              <p:pRg st="7" end="7"/>
                                            </p:txEl>
                                          </p:spTgt>
                                        </p:tgtEl>
                                        <p:attrNameLst>
                                          <p:attrName>style.visibility</p:attrName>
                                        </p:attrNameLst>
                                      </p:cBhvr>
                                      <p:to>
                                        <p:strVal val="visible"/>
                                      </p:to>
                                    </p:set>
                                    <p:anim calcmode="lin" valueType="num">
                                      <p:cBhvr additive="base">
                                        <p:cTn id="25" dur="500" fill="hold"/>
                                        <p:tgtEl>
                                          <p:spTgt spid="371716">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171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1716">
                                            <p:txEl>
                                              <p:pRg st="8" end="8"/>
                                            </p:txEl>
                                          </p:spTgt>
                                        </p:tgtEl>
                                        <p:attrNameLst>
                                          <p:attrName>style.visibility</p:attrName>
                                        </p:attrNameLst>
                                      </p:cBhvr>
                                      <p:to>
                                        <p:strVal val="visible"/>
                                      </p:to>
                                    </p:set>
                                    <p:anim calcmode="lin" valueType="num">
                                      <p:cBhvr additive="base">
                                        <p:cTn id="31" dur="500" fill="hold"/>
                                        <p:tgtEl>
                                          <p:spTgt spid="371716">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171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1716">
                                            <p:txEl>
                                              <p:pRg st="10" end="10"/>
                                            </p:txEl>
                                          </p:spTgt>
                                        </p:tgtEl>
                                        <p:attrNameLst>
                                          <p:attrName>style.visibility</p:attrName>
                                        </p:attrNameLst>
                                      </p:cBhvr>
                                      <p:to>
                                        <p:strVal val="visible"/>
                                      </p:to>
                                    </p:set>
                                    <p:anim calcmode="lin" valueType="num">
                                      <p:cBhvr additive="base">
                                        <p:cTn id="37" dur="500" fill="hold"/>
                                        <p:tgtEl>
                                          <p:spTgt spid="371716">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171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1716">
                                            <p:txEl>
                                              <p:pRg st="12" end="12"/>
                                            </p:txEl>
                                          </p:spTgt>
                                        </p:tgtEl>
                                        <p:attrNameLst>
                                          <p:attrName>style.visibility</p:attrName>
                                        </p:attrNameLst>
                                      </p:cBhvr>
                                      <p:to>
                                        <p:strVal val="visible"/>
                                      </p:to>
                                    </p:set>
                                    <p:anim calcmode="lin" valueType="num">
                                      <p:cBhvr additive="base">
                                        <p:cTn id="43" dur="500" fill="hold"/>
                                        <p:tgtEl>
                                          <p:spTgt spid="371716">
                                            <p:txEl>
                                              <p:pRg st="12" end="1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171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71716">
                                            <p:txEl>
                                              <p:pRg st="14" end="14"/>
                                            </p:txEl>
                                          </p:spTgt>
                                        </p:tgtEl>
                                        <p:attrNameLst>
                                          <p:attrName>style.visibility</p:attrName>
                                        </p:attrNameLst>
                                      </p:cBhvr>
                                      <p:to>
                                        <p:strVal val="visible"/>
                                      </p:to>
                                    </p:set>
                                    <p:anim calcmode="lin" valueType="num">
                                      <p:cBhvr additive="base">
                                        <p:cTn id="49" dur="500" fill="hold"/>
                                        <p:tgtEl>
                                          <p:spTgt spid="371716">
                                            <p:txEl>
                                              <p:pRg st="14" end="1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71716">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6"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4" name="Rectangle 4"/>
          <p:cNvSpPr>
            <a:spLocks noGrp="1" noChangeArrowheads="1"/>
          </p:cNvSpPr>
          <p:nvPr>
            <p:ph type="body" idx="1"/>
          </p:nvPr>
        </p:nvSpPr>
        <p:spPr>
          <a:xfrm>
            <a:off x="304800" y="990600"/>
            <a:ext cx="8458200" cy="5410200"/>
          </a:xfrm>
        </p:spPr>
        <p:txBody>
          <a:bodyPr/>
          <a:lstStyle/>
          <a:p>
            <a:pPr marL="609600" indent="-609600" eaLnBrk="1" hangingPunct="1">
              <a:lnSpc>
                <a:spcPct val="80000"/>
              </a:lnSpc>
              <a:buFontTx/>
              <a:buNone/>
              <a:defRPr/>
            </a:pPr>
            <a:r>
              <a:rPr lang="en-US" sz="3600" b="1" dirty="0" smtClean="0">
                <a:solidFill>
                  <a:srgbClr val="C00000"/>
                </a:solidFill>
              </a:rPr>
              <a:t>Non Possessory Interests: </a:t>
            </a:r>
          </a:p>
          <a:p>
            <a:pPr marL="609600" indent="-609600" eaLnBrk="1" hangingPunct="1">
              <a:lnSpc>
                <a:spcPct val="80000"/>
              </a:lnSpc>
              <a:buFontTx/>
              <a:buNone/>
              <a:defRPr/>
            </a:pPr>
            <a:r>
              <a:rPr lang="en-US" sz="2800" b="1" i="1" dirty="0" smtClean="0">
                <a:solidFill>
                  <a:schemeClr val="accent1">
                    <a:lumMod val="50000"/>
                  </a:schemeClr>
                </a:solidFill>
              </a:rPr>
              <a:t>PROFITS – Elements:</a:t>
            </a:r>
          </a:p>
          <a:p>
            <a:pPr marL="609600" indent="-609600" eaLnBrk="1" hangingPunct="1">
              <a:lnSpc>
                <a:spcPct val="80000"/>
              </a:lnSpc>
              <a:defRPr/>
            </a:pPr>
            <a:endParaRPr lang="en-US" sz="800" b="1" i="1" dirty="0" smtClean="0"/>
          </a:p>
          <a:p>
            <a:pPr marL="609600" indent="-609600" algn="just" eaLnBrk="1" hangingPunct="1">
              <a:lnSpc>
                <a:spcPct val="80000"/>
              </a:lnSpc>
              <a:buFontTx/>
              <a:buNone/>
              <a:defRPr/>
            </a:pPr>
            <a:r>
              <a:rPr lang="en-US" sz="1800" b="1" dirty="0" smtClean="0">
                <a:solidFill>
                  <a:schemeClr val="accent2"/>
                </a:solidFill>
              </a:rPr>
              <a:t>	1. </a:t>
            </a:r>
            <a:r>
              <a:rPr lang="en-US" sz="1800" b="1" dirty="0" smtClean="0">
                <a:solidFill>
                  <a:srgbClr val="FF0000"/>
                </a:solidFill>
              </a:rPr>
              <a:t>Creation</a:t>
            </a:r>
            <a:r>
              <a:rPr lang="en-US" sz="1800" b="1" dirty="0" smtClean="0">
                <a:solidFill>
                  <a:schemeClr val="accent2"/>
                </a:solidFill>
              </a:rPr>
              <a:t> - Profits are created in the same way as easements.</a:t>
            </a:r>
          </a:p>
          <a:p>
            <a:pPr marL="609600" indent="-609600" algn="just" eaLnBrk="1" hangingPunct="1">
              <a:lnSpc>
                <a:spcPct val="80000"/>
              </a:lnSpc>
              <a:defRPr/>
            </a:pPr>
            <a:endParaRPr lang="en-US" sz="800" dirty="0" smtClean="0"/>
          </a:p>
          <a:p>
            <a:pPr marL="609600" indent="-609600" algn="just" eaLnBrk="1" hangingPunct="1">
              <a:lnSpc>
                <a:spcPct val="80000"/>
              </a:lnSpc>
              <a:buFontTx/>
              <a:buNone/>
              <a:defRPr/>
            </a:pPr>
            <a:r>
              <a:rPr lang="en-US" sz="1800" b="1" dirty="0" smtClean="0">
                <a:solidFill>
                  <a:schemeClr val="accent2"/>
                </a:solidFill>
              </a:rPr>
              <a:t>	2. </a:t>
            </a:r>
            <a:r>
              <a:rPr lang="en-US" sz="1800" b="1" dirty="0" smtClean="0">
                <a:solidFill>
                  <a:srgbClr val="FF0000"/>
                </a:solidFill>
              </a:rPr>
              <a:t>Alienability</a:t>
            </a:r>
            <a:r>
              <a:rPr lang="en-US" sz="1800" b="1" dirty="0" smtClean="0">
                <a:solidFill>
                  <a:schemeClr val="accent2"/>
                </a:solidFill>
              </a:rPr>
              <a:t> - A profit appurtenant follows the ownership of the dominant tenement and a profit in gross may be assigned or transferred by the holder.</a:t>
            </a:r>
          </a:p>
          <a:p>
            <a:pPr marL="609600" indent="-609600" algn="just" eaLnBrk="1" hangingPunct="1">
              <a:lnSpc>
                <a:spcPct val="80000"/>
              </a:lnSpc>
              <a:defRPr/>
            </a:pPr>
            <a:endParaRPr lang="en-US" sz="800" dirty="0" smtClean="0"/>
          </a:p>
          <a:p>
            <a:pPr marL="609600" indent="-609600" algn="just" eaLnBrk="1" hangingPunct="1">
              <a:lnSpc>
                <a:spcPct val="80000"/>
              </a:lnSpc>
              <a:buFontTx/>
              <a:buNone/>
              <a:defRPr/>
            </a:pPr>
            <a:r>
              <a:rPr lang="en-US" sz="1800" b="1" dirty="0" smtClean="0">
                <a:solidFill>
                  <a:schemeClr val="accent2"/>
                </a:solidFill>
              </a:rPr>
              <a:t>	3. </a:t>
            </a:r>
            <a:r>
              <a:rPr lang="en-US" sz="1800" b="1" dirty="0" smtClean="0">
                <a:solidFill>
                  <a:srgbClr val="FF0000"/>
                </a:solidFill>
              </a:rPr>
              <a:t>Exclusive vs. Nonexclusive Profits </a:t>
            </a:r>
            <a:r>
              <a:rPr lang="en-US" sz="1800" b="1" dirty="0" smtClean="0">
                <a:solidFill>
                  <a:schemeClr val="accent2"/>
                </a:solidFill>
              </a:rPr>
              <a:t>- Profits may be granted for exclusive use by the grantee, or non exclusive use for the grantee and others. Ordinarily, profits (like easements) are construed as nonexclusive.</a:t>
            </a:r>
          </a:p>
          <a:p>
            <a:pPr marL="609600" indent="-609600" algn="just" eaLnBrk="1" hangingPunct="1">
              <a:lnSpc>
                <a:spcPct val="80000"/>
              </a:lnSpc>
              <a:defRPr/>
            </a:pPr>
            <a:endParaRPr lang="en-US" sz="800" b="1" dirty="0" smtClean="0">
              <a:solidFill>
                <a:schemeClr val="accent2"/>
              </a:solidFill>
            </a:endParaRPr>
          </a:p>
          <a:p>
            <a:pPr marL="609600" indent="-609600" algn="just" eaLnBrk="1" hangingPunct="1">
              <a:lnSpc>
                <a:spcPct val="80000"/>
              </a:lnSpc>
              <a:buFontTx/>
              <a:buNone/>
              <a:defRPr/>
            </a:pPr>
            <a:r>
              <a:rPr lang="en-US" sz="1800" b="1" dirty="0" smtClean="0">
                <a:solidFill>
                  <a:schemeClr val="accent2"/>
                </a:solidFill>
              </a:rPr>
              <a:t>	4. </a:t>
            </a:r>
            <a:r>
              <a:rPr lang="en-US" sz="1800" b="1" dirty="0" smtClean="0">
                <a:solidFill>
                  <a:srgbClr val="FF0000"/>
                </a:solidFill>
              </a:rPr>
              <a:t>Scope</a:t>
            </a:r>
            <a:r>
              <a:rPr lang="en-US" sz="1800" b="1" dirty="0" smtClean="0">
                <a:solidFill>
                  <a:schemeClr val="accent2"/>
                </a:solidFill>
              </a:rPr>
              <a:t> - The extent and nature of the profit is determined by the words of the express grant (if there was a grant), or by the nature of the use (if the profit was acquired by prescription).  Implied in every profit is an easement entitling the profit holder to enter the </a:t>
            </a:r>
            <a:r>
              <a:rPr lang="en-US" sz="1800" b="1" dirty="0" err="1" smtClean="0">
                <a:solidFill>
                  <a:schemeClr val="accent2"/>
                </a:solidFill>
              </a:rPr>
              <a:t>servient</a:t>
            </a:r>
            <a:r>
              <a:rPr lang="en-US" sz="1800" b="1" dirty="0" smtClean="0">
                <a:solidFill>
                  <a:schemeClr val="accent2"/>
                </a:solidFill>
              </a:rPr>
              <a:t> estate to remove the resource.</a:t>
            </a:r>
          </a:p>
          <a:p>
            <a:pPr marL="609600" indent="-609600" algn="just" eaLnBrk="1" hangingPunct="1">
              <a:lnSpc>
                <a:spcPct val="80000"/>
              </a:lnSpc>
              <a:defRPr/>
            </a:pPr>
            <a:endParaRPr lang="en-US" sz="800" b="1" dirty="0" smtClean="0">
              <a:solidFill>
                <a:schemeClr val="accent2"/>
              </a:solidFill>
            </a:endParaRPr>
          </a:p>
          <a:p>
            <a:pPr marL="609600" indent="-609600" algn="just" eaLnBrk="1" hangingPunct="1">
              <a:lnSpc>
                <a:spcPct val="80000"/>
              </a:lnSpc>
              <a:buFontTx/>
              <a:buNone/>
              <a:defRPr/>
            </a:pPr>
            <a:r>
              <a:rPr lang="en-US" sz="1800" b="1" dirty="0" smtClean="0">
                <a:solidFill>
                  <a:schemeClr val="accent2"/>
                </a:solidFill>
              </a:rPr>
              <a:t>	5. </a:t>
            </a:r>
            <a:r>
              <a:rPr lang="en-US" sz="1800" b="1" dirty="0" smtClean="0">
                <a:solidFill>
                  <a:srgbClr val="FF0000"/>
                </a:solidFill>
              </a:rPr>
              <a:t>Termination</a:t>
            </a:r>
            <a:r>
              <a:rPr lang="en-US" sz="1800" b="1" dirty="0" smtClean="0">
                <a:solidFill>
                  <a:schemeClr val="accent2"/>
                </a:solidFill>
              </a:rPr>
              <a:t> - Profits are terminated in the same way as easements.</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2" name="Rectangle 4"/>
          <p:cNvSpPr>
            <a:spLocks noGrp="1" noChangeArrowheads="1"/>
          </p:cNvSpPr>
          <p:nvPr>
            <p:ph type="body" idx="1"/>
          </p:nvPr>
        </p:nvSpPr>
        <p:spPr>
          <a:xfrm>
            <a:off x="304800" y="1066800"/>
            <a:ext cx="8610600" cy="5181600"/>
          </a:xfrm>
        </p:spPr>
        <p:txBody>
          <a:bodyPr/>
          <a:lstStyle/>
          <a:p>
            <a:pPr marL="609600" indent="-609600" eaLnBrk="1" hangingPunct="1">
              <a:lnSpc>
                <a:spcPct val="90000"/>
              </a:lnSpc>
              <a:buFontTx/>
              <a:buNone/>
              <a:defRPr/>
            </a:pPr>
            <a:r>
              <a:rPr lang="en-US" b="1" dirty="0" smtClean="0">
                <a:solidFill>
                  <a:srgbClr val="C00000"/>
                </a:solidFill>
              </a:rPr>
              <a:t>Non Possessory Interests: </a:t>
            </a:r>
          </a:p>
          <a:p>
            <a:pPr marL="609600" indent="-609600" eaLnBrk="1" hangingPunct="1">
              <a:lnSpc>
                <a:spcPct val="90000"/>
              </a:lnSpc>
              <a:buFontTx/>
              <a:buNone/>
              <a:defRPr/>
            </a:pPr>
            <a:r>
              <a:rPr lang="en-US" sz="2800" b="1" i="1" dirty="0" smtClean="0">
                <a:solidFill>
                  <a:schemeClr val="accent1">
                    <a:lumMod val="50000"/>
                  </a:schemeClr>
                </a:solidFill>
              </a:rPr>
              <a:t>COVENANTS – Generally:</a:t>
            </a:r>
          </a:p>
          <a:p>
            <a:pPr marL="609600" indent="-609600" eaLnBrk="1" hangingPunct="1">
              <a:lnSpc>
                <a:spcPct val="90000"/>
              </a:lnSpc>
              <a:buFontTx/>
              <a:buNone/>
              <a:defRPr/>
            </a:pPr>
            <a:endParaRPr lang="en-US" sz="700" b="1" i="1" dirty="0" smtClean="0"/>
          </a:p>
          <a:p>
            <a:pPr marL="609600" indent="-609600" eaLnBrk="1" hangingPunct="1">
              <a:defRPr/>
            </a:pPr>
            <a:r>
              <a:rPr lang="en-US" sz="1800" b="1" dirty="0" smtClean="0">
                <a:solidFill>
                  <a:schemeClr val="accent2"/>
                </a:solidFill>
              </a:rPr>
              <a:t>A Covenant Running With The Land at Law is defined as:</a:t>
            </a:r>
          </a:p>
          <a:p>
            <a:pPr marL="609600" indent="-609600" eaLnBrk="1" hangingPunct="1">
              <a:buFontTx/>
              <a:buNone/>
              <a:defRPr/>
            </a:pPr>
            <a:r>
              <a:rPr lang="en-US" sz="1800" b="1" dirty="0" smtClean="0">
                <a:solidFill>
                  <a:schemeClr val="accent2"/>
                </a:solidFill>
              </a:rPr>
              <a:t>	</a:t>
            </a:r>
            <a:r>
              <a:rPr lang="en-US" sz="1800" b="1" i="1" dirty="0" smtClean="0">
                <a:solidFill>
                  <a:srgbClr val="FF0000"/>
                </a:solidFill>
              </a:rPr>
              <a:t>	“A</a:t>
            </a:r>
            <a:r>
              <a:rPr lang="en-US" sz="1800" b="1" dirty="0" smtClean="0">
                <a:solidFill>
                  <a:schemeClr val="accent2"/>
                </a:solidFill>
              </a:rPr>
              <a:t> </a:t>
            </a:r>
            <a:r>
              <a:rPr lang="en-US" sz="1800" b="1" i="1" dirty="0" smtClean="0">
                <a:solidFill>
                  <a:srgbClr val="FF0000"/>
                </a:solidFill>
              </a:rPr>
              <a:t>written promise (normally found in a deed) to do something on the land or a promise not to do something on the land”.</a:t>
            </a:r>
          </a:p>
          <a:p>
            <a:pPr marL="609600" indent="-609600" eaLnBrk="1" hangingPunct="1">
              <a:defRPr/>
            </a:pPr>
            <a:endParaRPr lang="en-US" sz="900" b="1" i="1" dirty="0" smtClean="0">
              <a:solidFill>
                <a:srgbClr val="FF0000"/>
              </a:solidFill>
            </a:endParaRPr>
          </a:p>
          <a:p>
            <a:pPr marL="609600" indent="-609600" eaLnBrk="1" hangingPunct="1">
              <a:defRPr/>
            </a:pPr>
            <a:r>
              <a:rPr lang="en-US" sz="1800" b="1" dirty="0" smtClean="0">
                <a:solidFill>
                  <a:schemeClr val="accent2"/>
                </a:solidFill>
              </a:rPr>
              <a:t>A covenant, normally found in deeds, is a written promise to do something on the land (e.g. maintain a fence) or a promise not to do something on the land (e.g., conduct commercial business).  </a:t>
            </a:r>
          </a:p>
          <a:p>
            <a:pPr marL="609600" indent="-609600" eaLnBrk="1" hangingPunct="1">
              <a:defRPr/>
            </a:pPr>
            <a:endParaRPr lang="en-US" sz="600" b="1" dirty="0" smtClean="0">
              <a:solidFill>
                <a:schemeClr val="accent2"/>
              </a:solidFill>
            </a:endParaRPr>
          </a:p>
          <a:p>
            <a:pPr marL="609600" indent="-609600" eaLnBrk="1" hangingPunct="1">
              <a:defRPr/>
            </a:pPr>
            <a:r>
              <a:rPr lang="en-US" sz="1800" b="1" dirty="0" smtClean="0">
                <a:solidFill>
                  <a:schemeClr val="accent2"/>
                </a:solidFill>
              </a:rPr>
              <a:t>Covenants run with the land at law, which means that subsequent owners of the land may enforce or be burdened by the covenant. </a:t>
            </a:r>
          </a:p>
          <a:p>
            <a:pPr marL="609600" indent="-609600" eaLnBrk="1" hangingPunct="1">
              <a:defRPr/>
            </a:pPr>
            <a:endParaRPr lang="en-US" sz="600" b="1" dirty="0" smtClean="0">
              <a:solidFill>
                <a:schemeClr val="accent2"/>
              </a:solidFill>
            </a:endParaRPr>
          </a:p>
          <a:p>
            <a:pPr marL="609600" indent="-609600" eaLnBrk="1" hangingPunct="1">
              <a:defRPr/>
            </a:pPr>
            <a:r>
              <a:rPr lang="en-US" sz="1800" b="1" dirty="0" smtClean="0">
                <a:solidFill>
                  <a:schemeClr val="accent2"/>
                </a:solidFill>
              </a:rPr>
              <a:t>To run with the land, however, the benefit and burden of the Covenant must be analyzed separately to determine whether they meet the requirements for running.</a:t>
            </a:r>
          </a:p>
          <a:p>
            <a:pPr marL="609600" indent="-609600" eaLnBrk="1" hangingPunct="1">
              <a:defRPr/>
            </a:pPr>
            <a:endParaRPr lang="en-US" sz="18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2">
                                            <p:txEl>
                                              <p:pRg st="0" end="0"/>
                                            </p:txEl>
                                          </p:spTgt>
                                        </p:tgtEl>
                                        <p:attrNameLst>
                                          <p:attrName>style.visibility</p:attrName>
                                        </p:attrNameLst>
                                      </p:cBhvr>
                                      <p:to>
                                        <p:strVal val="visible"/>
                                      </p:to>
                                    </p:set>
                                    <p:anim calcmode="lin" valueType="num">
                                      <p:cBhvr additive="base">
                                        <p:cTn id="7" dur="500" fill="hold"/>
                                        <p:tgtEl>
                                          <p:spTgt spid="38605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60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6052">
                                            <p:txEl>
                                              <p:pRg st="1" end="1"/>
                                            </p:txEl>
                                          </p:spTgt>
                                        </p:tgtEl>
                                        <p:attrNameLst>
                                          <p:attrName>style.visibility</p:attrName>
                                        </p:attrNameLst>
                                      </p:cBhvr>
                                      <p:to>
                                        <p:strVal val="visible"/>
                                      </p:to>
                                    </p:set>
                                    <p:anim calcmode="lin" valueType="num">
                                      <p:cBhvr additive="base">
                                        <p:cTn id="13" dur="500" fill="hold"/>
                                        <p:tgtEl>
                                          <p:spTgt spid="38605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605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6052">
                                            <p:txEl>
                                              <p:pRg st="3" end="3"/>
                                            </p:txEl>
                                          </p:spTgt>
                                        </p:tgtEl>
                                        <p:attrNameLst>
                                          <p:attrName>style.visibility</p:attrName>
                                        </p:attrNameLst>
                                      </p:cBhvr>
                                      <p:to>
                                        <p:strVal val="visible"/>
                                      </p:to>
                                    </p:set>
                                    <p:anim calcmode="lin" valueType="num">
                                      <p:cBhvr additive="base">
                                        <p:cTn id="19" dur="500" fill="hold"/>
                                        <p:tgtEl>
                                          <p:spTgt spid="38605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605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6052">
                                            <p:txEl>
                                              <p:pRg st="4" end="4"/>
                                            </p:txEl>
                                          </p:spTgt>
                                        </p:tgtEl>
                                        <p:attrNameLst>
                                          <p:attrName>style.visibility</p:attrName>
                                        </p:attrNameLst>
                                      </p:cBhvr>
                                      <p:to>
                                        <p:strVal val="visible"/>
                                      </p:to>
                                    </p:set>
                                    <p:anim calcmode="lin" valueType="num">
                                      <p:cBhvr additive="base">
                                        <p:cTn id="25" dur="500" fill="hold"/>
                                        <p:tgtEl>
                                          <p:spTgt spid="38605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605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6052">
                                            <p:txEl>
                                              <p:pRg st="6" end="6"/>
                                            </p:txEl>
                                          </p:spTgt>
                                        </p:tgtEl>
                                        <p:attrNameLst>
                                          <p:attrName>style.visibility</p:attrName>
                                        </p:attrNameLst>
                                      </p:cBhvr>
                                      <p:to>
                                        <p:strVal val="visible"/>
                                      </p:to>
                                    </p:set>
                                    <p:anim calcmode="lin" valueType="num">
                                      <p:cBhvr additive="base">
                                        <p:cTn id="31" dur="500" fill="hold"/>
                                        <p:tgtEl>
                                          <p:spTgt spid="38605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605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6052">
                                            <p:txEl>
                                              <p:pRg st="8" end="8"/>
                                            </p:txEl>
                                          </p:spTgt>
                                        </p:tgtEl>
                                        <p:attrNameLst>
                                          <p:attrName>style.visibility</p:attrName>
                                        </p:attrNameLst>
                                      </p:cBhvr>
                                      <p:to>
                                        <p:strVal val="visible"/>
                                      </p:to>
                                    </p:set>
                                    <p:anim calcmode="lin" valueType="num">
                                      <p:cBhvr additive="base">
                                        <p:cTn id="37" dur="500" fill="hold"/>
                                        <p:tgtEl>
                                          <p:spTgt spid="386052">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6052">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6052">
                                            <p:txEl>
                                              <p:pRg st="10" end="10"/>
                                            </p:txEl>
                                          </p:spTgt>
                                        </p:tgtEl>
                                        <p:attrNameLst>
                                          <p:attrName>style.visibility</p:attrName>
                                        </p:attrNameLst>
                                      </p:cBhvr>
                                      <p:to>
                                        <p:strVal val="visible"/>
                                      </p:to>
                                    </p:set>
                                    <p:anim calcmode="lin" valueType="num">
                                      <p:cBhvr additive="base">
                                        <p:cTn id="43" dur="500" fill="hold"/>
                                        <p:tgtEl>
                                          <p:spTgt spid="386052">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6052">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2"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5" name="Rectangle 3"/>
          <p:cNvSpPr>
            <a:spLocks noGrp="1" noChangeArrowheads="1"/>
          </p:cNvSpPr>
          <p:nvPr>
            <p:ph type="body" idx="1"/>
          </p:nvPr>
        </p:nvSpPr>
        <p:spPr>
          <a:xfrm>
            <a:off x="304800" y="1066800"/>
            <a:ext cx="8610600" cy="5334000"/>
          </a:xfrm>
        </p:spPr>
        <p:txBody>
          <a:bodyPr/>
          <a:lstStyle/>
          <a:p>
            <a:pPr marL="609600" indent="-609600" eaLnBrk="1" hangingPunct="1">
              <a:lnSpc>
                <a:spcPct val="90000"/>
              </a:lnSpc>
              <a:buFontTx/>
              <a:buNone/>
              <a:defRPr/>
            </a:pPr>
            <a:r>
              <a:rPr lang="en-US" b="1" dirty="0" smtClean="0">
                <a:solidFill>
                  <a:srgbClr val="C00000"/>
                </a:solidFill>
              </a:rPr>
              <a:t>Non Possessory Interests: </a:t>
            </a:r>
          </a:p>
          <a:p>
            <a:pPr marL="609600" indent="-609600" eaLnBrk="1" hangingPunct="1">
              <a:lnSpc>
                <a:spcPct val="90000"/>
              </a:lnSpc>
              <a:buFontTx/>
              <a:buNone/>
              <a:defRPr/>
            </a:pPr>
            <a:r>
              <a:rPr lang="en-US" sz="2800" b="1" i="1" dirty="0" smtClean="0">
                <a:solidFill>
                  <a:schemeClr val="accent1">
                    <a:lumMod val="50000"/>
                  </a:schemeClr>
                </a:solidFill>
              </a:rPr>
              <a:t>COVENANTS – Termination:</a:t>
            </a:r>
          </a:p>
          <a:p>
            <a:pPr marL="609600" indent="-609600" eaLnBrk="1" hangingPunct="1">
              <a:buFontTx/>
              <a:buNone/>
              <a:defRPr/>
            </a:pPr>
            <a:endParaRPr lang="en-US" sz="800" b="1" dirty="0" smtClean="0"/>
          </a:p>
          <a:p>
            <a:pPr marL="609600" indent="-609600" eaLnBrk="1" hangingPunct="1">
              <a:defRPr/>
            </a:pPr>
            <a:r>
              <a:rPr lang="en-US" sz="2000" b="1" dirty="0" smtClean="0">
                <a:solidFill>
                  <a:schemeClr val="accent2"/>
                </a:solidFill>
              </a:rPr>
              <a:t>As with all other </a:t>
            </a:r>
            <a:r>
              <a:rPr lang="en-US" sz="2000" b="1" dirty="0" err="1" smtClean="0">
                <a:solidFill>
                  <a:schemeClr val="accent2"/>
                </a:solidFill>
              </a:rPr>
              <a:t>nonpossessory</a:t>
            </a:r>
            <a:r>
              <a:rPr lang="en-US" sz="2000" b="1" dirty="0" smtClean="0">
                <a:solidFill>
                  <a:schemeClr val="accent2"/>
                </a:solidFill>
              </a:rPr>
              <a:t> interests in land, a Covenant may be terminated by: </a:t>
            </a:r>
          </a:p>
          <a:p>
            <a:pPr marL="609600" indent="-609600" eaLnBrk="1" hangingPunct="1">
              <a:defRPr/>
            </a:pPr>
            <a:r>
              <a:rPr lang="en-US" sz="2000" b="1" i="1" dirty="0" smtClean="0"/>
              <a:t>(</a:t>
            </a:r>
            <a:r>
              <a:rPr lang="en-US" sz="2000" b="1" i="1" dirty="0" err="1" smtClean="0"/>
              <a:t>i</a:t>
            </a:r>
            <a:r>
              <a:rPr lang="en-US" sz="2000" b="1" i="1" dirty="0" smtClean="0"/>
              <a:t>) the holder of the benefit executing a release in writing; </a:t>
            </a:r>
          </a:p>
          <a:p>
            <a:pPr marL="609600" indent="-609600" eaLnBrk="1" hangingPunct="1">
              <a:defRPr/>
            </a:pPr>
            <a:r>
              <a:rPr lang="en-US" sz="2000" b="1" i="1" dirty="0" smtClean="0"/>
              <a:t>(ii) merger (fee simple title to both the benefited and burdened land comes into the hands of a single owner); and </a:t>
            </a:r>
          </a:p>
          <a:p>
            <a:pPr marL="609600" indent="-609600" eaLnBrk="1" hangingPunct="1">
              <a:defRPr/>
            </a:pPr>
            <a:r>
              <a:rPr lang="en-US" sz="2000" b="1" i="1" dirty="0" smtClean="0"/>
              <a:t>(iii) condemnation of the burdened property.</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8" name="Rectangle 4"/>
          <p:cNvSpPr>
            <a:spLocks noGrp="1" noChangeArrowheads="1"/>
          </p:cNvSpPr>
          <p:nvPr>
            <p:ph type="body" idx="1"/>
          </p:nvPr>
        </p:nvSpPr>
        <p:spPr>
          <a:xfrm>
            <a:off x="304800" y="990600"/>
            <a:ext cx="8610600" cy="5334000"/>
          </a:xfrm>
        </p:spPr>
        <p:txBody>
          <a:bodyPr/>
          <a:lstStyle/>
          <a:p>
            <a:pPr marL="609600" indent="-609600" eaLnBrk="1" hangingPunct="1">
              <a:lnSpc>
                <a:spcPct val="75000"/>
              </a:lnSpc>
              <a:buFontTx/>
              <a:buNone/>
              <a:defRPr/>
            </a:pPr>
            <a:r>
              <a:rPr lang="en-US" sz="3600" b="1" dirty="0" smtClean="0">
                <a:solidFill>
                  <a:srgbClr val="C00000"/>
                </a:solidFill>
              </a:rPr>
              <a:t>Non Possessory Interests: </a:t>
            </a:r>
          </a:p>
          <a:p>
            <a:pPr marL="609600" indent="-609600" eaLnBrk="1" hangingPunct="1">
              <a:lnSpc>
                <a:spcPct val="75000"/>
              </a:lnSpc>
              <a:buFontTx/>
              <a:buNone/>
              <a:defRPr/>
            </a:pPr>
            <a:r>
              <a:rPr lang="en-US" sz="2800" b="1" i="1" dirty="0" smtClean="0">
                <a:solidFill>
                  <a:schemeClr val="accent1">
                    <a:lumMod val="50000"/>
                  </a:schemeClr>
                </a:solidFill>
              </a:rPr>
              <a:t>EQUITABLE SERVITUDES – Generally:</a:t>
            </a:r>
          </a:p>
          <a:p>
            <a:pPr marL="609600" indent="-609600" eaLnBrk="1" hangingPunct="1">
              <a:lnSpc>
                <a:spcPct val="75000"/>
              </a:lnSpc>
              <a:defRPr/>
            </a:pPr>
            <a:endParaRPr lang="en-US" sz="800" b="1" i="1" dirty="0" smtClean="0"/>
          </a:p>
          <a:p>
            <a:pPr marL="609600" indent="-609600" eaLnBrk="1" hangingPunct="1">
              <a:lnSpc>
                <a:spcPct val="75000"/>
              </a:lnSpc>
              <a:defRPr/>
            </a:pPr>
            <a:r>
              <a:rPr lang="en-US" sz="1800" b="1" dirty="0" smtClean="0">
                <a:solidFill>
                  <a:schemeClr val="accent2"/>
                </a:solidFill>
              </a:rPr>
              <a:t>An Equitable Servitude is defined as:</a:t>
            </a:r>
          </a:p>
          <a:p>
            <a:pPr marL="609600" indent="-609600" eaLnBrk="1" hangingPunct="1">
              <a:lnSpc>
                <a:spcPct val="75000"/>
              </a:lnSpc>
              <a:buFontTx/>
              <a:buNone/>
              <a:defRPr/>
            </a:pPr>
            <a:r>
              <a:rPr lang="en-US" sz="1800" b="1" dirty="0" smtClean="0">
                <a:solidFill>
                  <a:schemeClr val="accent2"/>
                </a:solidFill>
              </a:rPr>
              <a:t>	</a:t>
            </a:r>
            <a:r>
              <a:rPr lang="en-US" sz="1800" b="1" i="1" dirty="0" smtClean="0">
                <a:solidFill>
                  <a:srgbClr val="FF0000"/>
                </a:solidFill>
              </a:rPr>
              <a:t>“A Covenant that, regardless of whether it runs with the land at law,  will be enforced in equity against the assignees of the burdened land who have notice of the covenant”.</a:t>
            </a:r>
          </a:p>
          <a:p>
            <a:pPr marL="609600" indent="-609600" eaLnBrk="1" hangingPunct="1">
              <a:lnSpc>
                <a:spcPct val="75000"/>
              </a:lnSpc>
              <a:defRPr/>
            </a:pPr>
            <a:endParaRPr lang="en-US" sz="600" b="1" i="1" dirty="0" smtClean="0">
              <a:solidFill>
                <a:srgbClr val="FF0000"/>
              </a:solidFill>
            </a:endParaRPr>
          </a:p>
          <a:p>
            <a:pPr marL="609600" indent="-609600" eaLnBrk="1" hangingPunct="1">
              <a:lnSpc>
                <a:spcPct val="75000"/>
              </a:lnSpc>
              <a:defRPr/>
            </a:pPr>
            <a:r>
              <a:rPr lang="en-US" sz="1800" b="1" dirty="0" smtClean="0">
                <a:solidFill>
                  <a:schemeClr val="accent2">
                    <a:lumMod val="75000"/>
                  </a:schemeClr>
                </a:solidFill>
              </a:rPr>
              <a:t>The usual remedy for a violation of an Equitable Servitude is specific performance of the covenant, or an injunction against its violation.</a:t>
            </a:r>
          </a:p>
          <a:p>
            <a:pPr marL="609600" indent="-609600" eaLnBrk="1" hangingPunct="1">
              <a:lnSpc>
                <a:spcPct val="75000"/>
              </a:lnSpc>
              <a:buFontTx/>
              <a:buNone/>
              <a:defRPr/>
            </a:pPr>
            <a:endParaRPr lang="en-US" sz="600" b="1" dirty="0" smtClean="0">
              <a:solidFill>
                <a:schemeClr val="accent2"/>
              </a:solidFill>
            </a:endParaRPr>
          </a:p>
          <a:p>
            <a:pPr marL="609600" indent="-609600" eaLnBrk="1" hangingPunct="1">
              <a:lnSpc>
                <a:spcPct val="75000"/>
              </a:lnSpc>
              <a:buFontTx/>
              <a:buNone/>
              <a:defRPr/>
            </a:pPr>
            <a:r>
              <a:rPr lang="en-US" sz="1800" b="1" dirty="0" smtClean="0"/>
              <a:t> Creation</a:t>
            </a:r>
          </a:p>
          <a:p>
            <a:pPr marL="609600" indent="-609600" eaLnBrk="1" hangingPunct="1">
              <a:lnSpc>
                <a:spcPct val="75000"/>
              </a:lnSpc>
              <a:defRPr/>
            </a:pPr>
            <a:endParaRPr lang="en-US" sz="700" b="1" dirty="0" smtClean="0">
              <a:solidFill>
                <a:schemeClr val="accent2"/>
              </a:solidFill>
            </a:endParaRPr>
          </a:p>
          <a:p>
            <a:pPr marL="609600" indent="-609600" eaLnBrk="1" hangingPunct="1">
              <a:lnSpc>
                <a:spcPct val="75000"/>
              </a:lnSpc>
              <a:defRPr/>
            </a:pPr>
            <a:r>
              <a:rPr lang="en-US" sz="1800" b="1" dirty="0" smtClean="0">
                <a:solidFill>
                  <a:schemeClr val="accent2"/>
                </a:solidFill>
              </a:rPr>
              <a:t>Generally, Equitable Servitudes are created by covenants contained in a writing that satisfies the Statute of Frauds. </a:t>
            </a:r>
          </a:p>
          <a:p>
            <a:pPr marL="609600" indent="-609600" eaLnBrk="1" hangingPunct="1">
              <a:lnSpc>
                <a:spcPct val="75000"/>
              </a:lnSpc>
              <a:defRPr/>
            </a:pPr>
            <a:endParaRPr lang="en-US" sz="700" b="1" dirty="0" smtClean="0">
              <a:solidFill>
                <a:schemeClr val="accent2"/>
              </a:solidFill>
            </a:endParaRPr>
          </a:p>
          <a:p>
            <a:pPr marL="609600" indent="-609600" eaLnBrk="1" hangingPunct="1">
              <a:lnSpc>
                <a:spcPct val="75000"/>
              </a:lnSpc>
              <a:defRPr/>
            </a:pPr>
            <a:r>
              <a:rPr lang="en-US" sz="1800" b="1" dirty="0" smtClean="0">
                <a:solidFill>
                  <a:schemeClr val="accent2"/>
                </a:solidFill>
              </a:rPr>
              <a:t>As with Covenants, acceptance of a deed signed only by the grantor is sufficient to bind the grantee as </a:t>
            </a:r>
            <a:r>
              <a:rPr lang="en-US" sz="1800" b="1" dirty="0" err="1" smtClean="0">
                <a:solidFill>
                  <a:schemeClr val="accent2"/>
                </a:solidFill>
              </a:rPr>
              <a:t>promisor</a:t>
            </a:r>
            <a:r>
              <a:rPr lang="en-US" sz="1800" b="1" dirty="0" smtClean="0">
                <a:solidFill>
                  <a:schemeClr val="accent2"/>
                </a:solidFill>
              </a:rPr>
              <a:t>. </a:t>
            </a:r>
          </a:p>
          <a:p>
            <a:pPr marL="609600" indent="-609600" eaLnBrk="1" hangingPunct="1">
              <a:lnSpc>
                <a:spcPct val="75000"/>
              </a:lnSpc>
              <a:defRPr/>
            </a:pPr>
            <a:endParaRPr lang="en-US" sz="700" b="1" dirty="0" smtClean="0">
              <a:solidFill>
                <a:schemeClr val="accent2"/>
              </a:solidFill>
            </a:endParaRPr>
          </a:p>
          <a:p>
            <a:pPr marL="609600" indent="-609600" eaLnBrk="1" hangingPunct="1">
              <a:lnSpc>
                <a:spcPct val="75000"/>
              </a:lnSpc>
              <a:buFontTx/>
              <a:buNone/>
              <a:defRPr/>
            </a:pPr>
            <a:r>
              <a:rPr lang="en-US" sz="1800" b="1" dirty="0" smtClean="0"/>
              <a:t>  Enforcement</a:t>
            </a:r>
          </a:p>
          <a:p>
            <a:pPr marL="609600" indent="-609600" eaLnBrk="1" hangingPunct="1">
              <a:lnSpc>
                <a:spcPct val="75000"/>
              </a:lnSpc>
              <a:defRPr/>
            </a:pPr>
            <a:endParaRPr lang="en-US" sz="700" b="1" dirty="0" smtClean="0"/>
          </a:p>
          <a:p>
            <a:pPr marL="609600" indent="-609600" eaLnBrk="1" hangingPunct="1">
              <a:lnSpc>
                <a:spcPct val="75000"/>
              </a:lnSpc>
              <a:defRPr/>
            </a:pPr>
            <a:r>
              <a:rPr lang="en-US" sz="1800" b="1" dirty="0" smtClean="0">
                <a:solidFill>
                  <a:schemeClr val="accent2"/>
                </a:solidFill>
              </a:rPr>
              <a:t>For successors of the original </a:t>
            </a:r>
            <a:r>
              <a:rPr lang="en-US" sz="1800" b="1" dirty="0" err="1" smtClean="0">
                <a:solidFill>
                  <a:schemeClr val="accent2"/>
                </a:solidFill>
              </a:rPr>
              <a:t>promisee</a:t>
            </a:r>
            <a:r>
              <a:rPr lang="en-US" sz="1800" b="1" dirty="0" smtClean="0">
                <a:solidFill>
                  <a:schemeClr val="accent2"/>
                </a:solidFill>
              </a:rPr>
              <a:t> and </a:t>
            </a:r>
            <a:r>
              <a:rPr lang="en-US" sz="1800" b="1" dirty="0" err="1" smtClean="0">
                <a:solidFill>
                  <a:schemeClr val="accent2"/>
                </a:solidFill>
              </a:rPr>
              <a:t>promisor</a:t>
            </a:r>
            <a:r>
              <a:rPr lang="en-US" sz="1800" b="1" dirty="0" smtClean="0">
                <a:solidFill>
                  <a:schemeClr val="accent2"/>
                </a:solidFill>
              </a:rPr>
              <a:t> to enforce an Equitable Servitude, certain requirements must be met (Running).</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9668">
                                            <p:txEl>
                                              <p:pRg st="0" end="0"/>
                                            </p:txEl>
                                          </p:spTgt>
                                        </p:tgtEl>
                                        <p:attrNameLst>
                                          <p:attrName>style.visibility</p:attrName>
                                        </p:attrNameLst>
                                      </p:cBhvr>
                                      <p:to>
                                        <p:strVal val="visible"/>
                                      </p:to>
                                    </p:set>
                                    <p:anim calcmode="lin" valueType="num">
                                      <p:cBhvr additive="base">
                                        <p:cTn id="7" dur="500" fill="hold"/>
                                        <p:tgtEl>
                                          <p:spTgt spid="3696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96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9668">
                                            <p:txEl>
                                              <p:pRg st="1" end="1"/>
                                            </p:txEl>
                                          </p:spTgt>
                                        </p:tgtEl>
                                        <p:attrNameLst>
                                          <p:attrName>style.visibility</p:attrName>
                                        </p:attrNameLst>
                                      </p:cBhvr>
                                      <p:to>
                                        <p:strVal val="visible"/>
                                      </p:to>
                                    </p:set>
                                    <p:anim calcmode="lin" valueType="num">
                                      <p:cBhvr additive="base">
                                        <p:cTn id="13" dur="500" fill="hold"/>
                                        <p:tgtEl>
                                          <p:spTgt spid="36966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966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9668">
                                            <p:txEl>
                                              <p:pRg st="3" end="3"/>
                                            </p:txEl>
                                          </p:spTgt>
                                        </p:tgtEl>
                                        <p:attrNameLst>
                                          <p:attrName>style.visibility</p:attrName>
                                        </p:attrNameLst>
                                      </p:cBhvr>
                                      <p:to>
                                        <p:strVal val="visible"/>
                                      </p:to>
                                    </p:set>
                                    <p:anim calcmode="lin" valueType="num">
                                      <p:cBhvr additive="base">
                                        <p:cTn id="19" dur="500" fill="hold"/>
                                        <p:tgtEl>
                                          <p:spTgt spid="36966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966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9668">
                                            <p:txEl>
                                              <p:pRg st="4" end="4"/>
                                            </p:txEl>
                                          </p:spTgt>
                                        </p:tgtEl>
                                        <p:attrNameLst>
                                          <p:attrName>style.visibility</p:attrName>
                                        </p:attrNameLst>
                                      </p:cBhvr>
                                      <p:to>
                                        <p:strVal val="visible"/>
                                      </p:to>
                                    </p:set>
                                    <p:anim calcmode="lin" valueType="num">
                                      <p:cBhvr additive="base">
                                        <p:cTn id="25" dur="500" fill="hold"/>
                                        <p:tgtEl>
                                          <p:spTgt spid="36966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966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9668">
                                            <p:txEl>
                                              <p:pRg st="6" end="6"/>
                                            </p:txEl>
                                          </p:spTgt>
                                        </p:tgtEl>
                                        <p:attrNameLst>
                                          <p:attrName>style.visibility</p:attrName>
                                        </p:attrNameLst>
                                      </p:cBhvr>
                                      <p:to>
                                        <p:strVal val="visible"/>
                                      </p:to>
                                    </p:set>
                                    <p:anim calcmode="lin" valueType="num">
                                      <p:cBhvr additive="base">
                                        <p:cTn id="31" dur="500" fill="hold"/>
                                        <p:tgtEl>
                                          <p:spTgt spid="369668">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966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9668">
                                            <p:txEl>
                                              <p:pRg st="8" end="8"/>
                                            </p:txEl>
                                          </p:spTgt>
                                        </p:tgtEl>
                                        <p:attrNameLst>
                                          <p:attrName>style.visibility</p:attrName>
                                        </p:attrNameLst>
                                      </p:cBhvr>
                                      <p:to>
                                        <p:strVal val="visible"/>
                                      </p:to>
                                    </p:set>
                                    <p:anim calcmode="lin" valueType="num">
                                      <p:cBhvr additive="base">
                                        <p:cTn id="37" dur="500" fill="hold"/>
                                        <p:tgtEl>
                                          <p:spTgt spid="369668">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966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9668">
                                            <p:txEl>
                                              <p:pRg st="10" end="10"/>
                                            </p:txEl>
                                          </p:spTgt>
                                        </p:tgtEl>
                                        <p:attrNameLst>
                                          <p:attrName>style.visibility</p:attrName>
                                        </p:attrNameLst>
                                      </p:cBhvr>
                                      <p:to>
                                        <p:strVal val="visible"/>
                                      </p:to>
                                    </p:set>
                                    <p:anim calcmode="lin" valueType="num">
                                      <p:cBhvr additive="base">
                                        <p:cTn id="43" dur="500" fill="hold"/>
                                        <p:tgtEl>
                                          <p:spTgt spid="369668">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69668">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69668">
                                            <p:txEl>
                                              <p:pRg st="12" end="12"/>
                                            </p:txEl>
                                          </p:spTgt>
                                        </p:tgtEl>
                                        <p:attrNameLst>
                                          <p:attrName>style.visibility</p:attrName>
                                        </p:attrNameLst>
                                      </p:cBhvr>
                                      <p:to>
                                        <p:strVal val="visible"/>
                                      </p:to>
                                    </p:set>
                                    <p:anim calcmode="lin" valueType="num">
                                      <p:cBhvr additive="base">
                                        <p:cTn id="49" dur="500" fill="hold"/>
                                        <p:tgtEl>
                                          <p:spTgt spid="369668">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69668">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69668">
                                            <p:txEl>
                                              <p:pRg st="14" end="14"/>
                                            </p:txEl>
                                          </p:spTgt>
                                        </p:tgtEl>
                                        <p:attrNameLst>
                                          <p:attrName>style.visibility</p:attrName>
                                        </p:attrNameLst>
                                      </p:cBhvr>
                                      <p:to>
                                        <p:strVal val="visible"/>
                                      </p:to>
                                    </p:set>
                                    <p:anim calcmode="lin" valueType="num">
                                      <p:cBhvr additive="base">
                                        <p:cTn id="55" dur="500" fill="hold"/>
                                        <p:tgtEl>
                                          <p:spTgt spid="369668">
                                            <p:txEl>
                                              <p:pRg st="14" end="1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69668">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69668">
                                            <p:txEl>
                                              <p:pRg st="16" end="16"/>
                                            </p:txEl>
                                          </p:spTgt>
                                        </p:tgtEl>
                                        <p:attrNameLst>
                                          <p:attrName>style.visibility</p:attrName>
                                        </p:attrNameLst>
                                      </p:cBhvr>
                                      <p:to>
                                        <p:strVal val="visible"/>
                                      </p:to>
                                    </p:set>
                                    <p:anim calcmode="lin" valueType="num">
                                      <p:cBhvr additive="base">
                                        <p:cTn id="61" dur="500" fill="hold"/>
                                        <p:tgtEl>
                                          <p:spTgt spid="369668">
                                            <p:txEl>
                                              <p:pRg st="16" end="16"/>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69668">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8"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Rectangle 4"/>
          <p:cNvSpPr>
            <a:spLocks noGrp="1" noChangeArrowheads="1"/>
          </p:cNvSpPr>
          <p:nvPr>
            <p:ph type="body" idx="1"/>
          </p:nvPr>
        </p:nvSpPr>
        <p:spPr>
          <a:xfrm>
            <a:off x="228600" y="1066800"/>
            <a:ext cx="8610600" cy="5410200"/>
          </a:xfrm>
        </p:spPr>
        <p:txBody>
          <a:bodyPr/>
          <a:lstStyle/>
          <a:p>
            <a:pPr marL="609600" indent="-609600" eaLnBrk="1" hangingPunct="1">
              <a:lnSpc>
                <a:spcPct val="70000"/>
              </a:lnSpc>
              <a:buFontTx/>
              <a:buNone/>
              <a:defRPr/>
            </a:pPr>
            <a:r>
              <a:rPr lang="en-US" sz="2800" b="1" dirty="0" smtClean="0">
                <a:solidFill>
                  <a:srgbClr val="C00000"/>
                </a:solidFill>
              </a:rPr>
              <a:t>Non Possessory Interests: </a:t>
            </a:r>
          </a:p>
          <a:p>
            <a:pPr marL="609600" indent="-609600" eaLnBrk="1" hangingPunct="1">
              <a:lnSpc>
                <a:spcPct val="70000"/>
              </a:lnSpc>
              <a:buFontTx/>
              <a:buNone/>
              <a:defRPr/>
            </a:pPr>
            <a:r>
              <a:rPr lang="en-US" sz="2400" b="1" i="1" dirty="0" smtClean="0">
                <a:solidFill>
                  <a:schemeClr val="accent1">
                    <a:lumMod val="50000"/>
                  </a:schemeClr>
                </a:solidFill>
              </a:rPr>
              <a:t>EQUITABLE SERVITUDES – Generally:</a:t>
            </a:r>
          </a:p>
          <a:p>
            <a:pPr marL="609600" indent="-609600" eaLnBrk="1" hangingPunct="1">
              <a:lnSpc>
                <a:spcPct val="70000"/>
              </a:lnSpc>
              <a:defRPr/>
            </a:pPr>
            <a:endParaRPr lang="en-US" sz="700" b="1" i="1" dirty="0" smtClean="0"/>
          </a:p>
          <a:p>
            <a:pPr marL="609600" indent="-609600" eaLnBrk="1" hangingPunct="1">
              <a:lnSpc>
                <a:spcPct val="70000"/>
              </a:lnSpc>
              <a:buFontTx/>
              <a:buNone/>
              <a:defRPr/>
            </a:pPr>
            <a:r>
              <a:rPr lang="en-US" sz="2400" b="1" dirty="0" smtClean="0">
                <a:solidFill>
                  <a:schemeClr val="accent1">
                    <a:lumMod val="25000"/>
                  </a:schemeClr>
                </a:solidFill>
              </a:rPr>
              <a:t>	Requirements for Burden to Run with the Land:</a:t>
            </a:r>
          </a:p>
          <a:p>
            <a:pPr marL="609600" indent="-609600" eaLnBrk="1" hangingPunct="1">
              <a:lnSpc>
                <a:spcPct val="70000"/>
              </a:lnSpc>
              <a:defRPr/>
            </a:pPr>
            <a:endParaRPr lang="en-US" sz="800" b="1" dirty="0" smtClean="0">
              <a:solidFill>
                <a:schemeClr val="accent2"/>
              </a:solidFill>
            </a:endParaRPr>
          </a:p>
          <a:p>
            <a:pPr marL="609600" indent="-609600" eaLnBrk="1" hangingPunct="1">
              <a:lnSpc>
                <a:spcPct val="70000"/>
              </a:lnSpc>
              <a:defRPr/>
            </a:pPr>
            <a:r>
              <a:rPr lang="en-US" sz="1800" b="1" dirty="0" smtClean="0">
                <a:solidFill>
                  <a:schemeClr val="accent2"/>
                </a:solidFill>
              </a:rPr>
              <a:t>1) </a:t>
            </a:r>
            <a:r>
              <a:rPr lang="en-US" sz="1800" b="1" i="1" dirty="0" smtClean="0">
                <a:solidFill>
                  <a:schemeClr val="accent1">
                    <a:lumMod val="50000"/>
                  </a:schemeClr>
                </a:solidFill>
              </a:rPr>
              <a:t>Intent</a:t>
            </a:r>
            <a:r>
              <a:rPr lang="en-US" sz="1800" b="1" dirty="0" smtClean="0">
                <a:solidFill>
                  <a:schemeClr val="accent2"/>
                </a:solidFill>
              </a:rPr>
              <a:t> - The covenanting parties must have intended                                      that the Equitable Servitude be enforceable by and against assignees. </a:t>
            </a:r>
          </a:p>
          <a:p>
            <a:pPr marL="609600" indent="-609600" eaLnBrk="1" hangingPunct="1">
              <a:lnSpc>
                <a:spcPct val="70000"/>
              </a:lnSpc>
              <a:buFontTx/>
              <a:buNone/>
              <a:defRPr/>
            </a:pPr>
            <a:r>
              <a:rPr lang="en-US" sz="1800" b="1" dirty="0" smtClean="0">
                <a:solidFill>
                  <a:schemeClr val="accent2"/>
                </a:solidFill>
              </a:rPr>
              <a:t>	Such intent may be ascertained from the purpose of the Covenant              and the surrounding circumstances.</a:t>
            </a:r>
          </a:p>
          <a:p>
            <a:pPr marL="609600" indent="-609600" eaLnBrk="1" hangingPunct="1">
              <a:lnSpc>
                <a:spcPct val="70000"/>
              </a:lnSpc>
              <a:defRPr/>
            </a:pPr>
            <a:endParaRPr lang="en-US" sz="600" b="1" dirty="0" smtClean="0">
              <a:solidFill>
                <a:schemeClr val="accent2"/>
              </a:solidFill>
            </a:endParaRPr>
          </a:p>
          <a:p>
            <a:pPr marL="609600" indent="-609600" eaLnBrk="1" hangingPunct="1">
              <a:lnSpc>
                <a:spcPct val="70000"/>
              </a:lnSpc>
              <a:defRPr/>
            </a:pPr>
            <a:r>
              <a:rPr lang="en-US" sz="1800" b="1" dirty="0" smtClean="0">
                <a:solidFill>
                  <a:schemeClr val="accent2"/>
                </a:solidFill>
              </a:rPr>
              <a:t>2) </a:t>
            </a:r>
            <a:r>
              <a:rPr lang="en-US" sz="1800" b="1" i="1" dirty="0" smtClean="0">
                <a:solidFill>
                  <a:schemeClr val="accent1">
                    <a:lumMod val="50000"/>
                  </a:schemeClr>
                </a:solidFill>
              </a:rPr>
              <a:t>Notice</a:t>
            </a:r>
            <a:r>
              <a:rPr lang="en-US" sz="1800" b="1" dirty="0" smtClean="0">
                <a:solidFill>
                  <a:schemeClr val="accent2"/>
                </a:solidFill>
              </a:rPr>
              <a:t> - A subsequent purchaser of land burdened by a Covenant           is not bound by it in equity unless he had actual or constructive notice   of it when he acquired the land. </a:t>
            </a:r>
          </a:p>
          <a:p>
            <a:pPr marL="609600" indent="-609600" eaLnBrk="1" hangingPunct="1">
              <a:lnSpc>
                <a:spcPct val="70000"/>
              </a:lnSpc>
              <a:defRPr/>
            </a:pPr>
            <a:endParaRPr lang="en-US" sz="600" b="1" dirty="0" smtClean="0">
              <a:solidFill>
                <a:schemeClr val="accent2"/>
              </a:solidFill>
            </a:endParaRPr>
          </a:p>
          <a:p>
            <a:pPr marL="609600" indent="-609600" eaLnBrk="1" hangingPunct="1">
              <a:lnSpc>
                <a:spcPct val="70000"/>
              </a:lnSpc>
              <a:defRPr/>
            </a:pPr>
            <a:r>
              <a:rPr lang="en-US" sz="1800" b="1" dirty="0" smtClean="0">
                <a:solidFill>
                  <a:schemeClr val="accent2"/>
                </a:solidFill>
              </a:rPr>
              <a:t>3) </a:t>
            </a:r>
            <a:r>
              <a:rPr lang="en-US" sz="1800" b="1" i="1" dirty="0" smtClean="0">
                <a:solidFill>
                  <a:schemeClr val="accent1">
                    <a:lumMod val="50000"/>
                  </a:schemeClr>
                </a:solidFill>
              </a:rPr>
              <a:t>Touch and Concern </a:t>
            </a:r>
            <a:r>
              <a:rPr lang="en-US" sz="1800" b="1" dirty="0" smtClean="0">
                <a:solidFill>
                  <a:schemeClr val="accent2"/>
                </a:solidFill>
              </a:rPr>
              <a:t>– As with covenants, the restriction of the Equitable Servitude must directly involve and concern the real property. </a:t>
            </a:r>
          </a:p>
          <a:p>
            <a:pPr marL="609600" indent="-609600" eaLnBrk="1" hangingPunct="1">
              <a:lnSpc>
                <a:spcPct val="70000"/>
              </a:lnSpc>
              <a:buFontTx/>
              <a:buNone/>
              <a:defRPr/>
            </a:pPr>
            <a:endParaRPr lang="en-US" sz="600" b="1" dirty="0" smtClean="0"/>
          </a:p>
          <a:p>
            <a:pPr marL="609600" indent="-609600" eaLnBrk="1" hangingPunct="1">
              <a:lnSpc>
                <a:spcPct val="70000"/>
              </a:lnSpc>
              <a:buFontTx/>
              <a:buNone/>
              <a:defRPr/>
            </a:pPr>
            <a:r>
              <a:rPr lang="en-US" sz="1800" b="1" dirty="0" smtClean="0"/>
              <a:t>	When the Benefit Will Run - </a:t>
            </a:r>
            <a:r>
              <a:rPr lang="en-US" sz="1800" b="1" dirty="0" smtClean="0">
                <a:solidFill>
                  <a:schemeClr val="accent2"/>
                </a:solidFill>
              </a:rPr>
              <a:t>The benefit of the Equitable Servitude will run with the land (and thus to successors in interest) if the original parties so intended and the servitude touches and concerns the benefited property.</a:t>
            </a:r>
          </a:p>
          <a:p>
            <a:pPr marL="609600" indent="-609600" eaLnBrk="1" hangingPunct="1">
              <a:lnSpc>
                <a:spcPct val="70000"/>
              </a:lnSpc>
              <a:defRPr/>
            </a:pPr>
            <a:endParaRPr lang="en-US" sz="700" b="1" dirty="0" smtClean="0">
              <a:solidFill>
                <a:schemeClr val="accent2"/>
              </a:solidFill>
            </a:endParaRPr>
          </a:p>
          <a:p>
            <a:pPr marL="609600" indent="-609600" eaLnBrk="1" hangingPunct="1">
              <a:lnSpc>
                <a:spcPct val="70000"/>
              </a:lnSpc>
              <a:buFontTx/>
              <a:buNone/>
              <a:defRPr/>
            </a:pPr>
            <a:r>
              <a:rPr lang="en-US" sz="1800" b="1" dirty="0" smtClean="0"/>
              <a:t>	</a:t>
            </a:r>
            <a:r>
              <a:rPr lang="en-US" sz="1800" b="1" dirty="0" err="1" smtClean="0"/>
              <a:t>Privity</a:t>
            </a:r>
            <a:r>
              <a:rPr lang="en-US" sz="1800" b="1" dirty="0" smtClean="0"/>
              <a:t> Not Required – </a:t>
            </a:r>
            <a:r>
              <a:rPr lang="en-US" sz="1800" b="1" dirty="0" smtClean="0">
                <a:solidFill>
                  <a:schemeClr val="accent2"/>
                </a:solidFill>
              </a:rPr>
              <a:t>Most courts now enforce the Servitude not as an in </a:t>
            </a:r>
            <a:r>
              <a:rPr lang="en-US" sz="1800" b="1" dirty="0" err="1" smtClean="0">
                <a:solidFill>
                  <a:schemeClr val="accent2"/>
                </a:solidFill>
              </a:rPr>
              <a:t>personam</a:t>
            </a:r>
            <a:r>
              <a:rPr lang="en-US" sz="1800" b="1" dirty="0" smtClean="0">
                <a:solidFill>
                  <a:schemeClr val="accent2"/>
                </a:solidFill>
              </a:rPr>
              <a:t> right against the owner of the </a:t>
            </a:r>
            <a:r>
              <a:rPr lang="en-US" sz="1800" b="1" dirty="0" err="1" smtClean="0">
                <a:solidFill>
                  <a:schemeClr val="accent2"/>
                </a:solidFill>
              </a:rPr>
              <a:t>servient</a:t>
            </a:r>
            <a:r>
              <a:rPr lang="en-US" sz="1800" b="1" dirty="0" smtClean="0">
                <a:solidFill>
                  <a:schemeClr val="accent2"/>
                </a:solidFill>
              </a:rPr>
              <a:t> tenement, but as an equitable property interest in the land itself.  There is, therefore, no need for </a:t>
            </a:r>
            <a:r>
              <a:rPr lang="en-US" sz="1800" b="1" dirty="0" err="1" smtClean="0">
                <a:solidFill>
                  <a:schemeClr val="accent2"/>
                </a:solidFill>
              </a:rPr>
              <a:t>privity</a:t>
            </a:r>
            <a:r>
              <a:rPr lang="en-US" sz="1800" b="1" dirty="0" smtClean="0">
                <a:solidFill>
                  <a:schemeClr val="accent2"/>
                </a:solidFill>
              </a:rPr>
              <a:t> of estate.</a:t>
            </a:r>
          </a:p>
          <a:p>
            <a:pPr marL="609600" indent="-609600" eaLnBrk="1" hangingPunct="1">
              <a:lnSpc>
                <a:spcPct val="70000"/>
              </a:lnSpc>
              <a:defRPr/>
            </a:pPr>
            <a:endParaRPr lang="en-US" sz="18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40" name="Rectangle 4"/>
          <p:cNvSpPr>
            <a:spLocks noGrp="1" noChangeArrowheads="1"/>
          </p:cNvSpPr>
          <p:nvPr>
            <p:ph type="body" idx="1"/>
          </p:nvPr>
        </p:nvSpPr>
        <p:spPr>
          <a:xfrm>
            <a:off x="304800" y="990600"/>
            <a:ext cx="8610600" cy="5410200"/>
          </a:xfrm>
        </p:spPr>
        <p:txBody>
          <a:bodyPr/>
          <a:lstStyle/>
          <a:p>
            <a:pPr marL="609600" indent="-609600" eaLnBrk="1" hangingPunct="1">
              <a:lnSpc>
                <a:spcPct val="70000"/>
              </a:lnSpc>
              <a:buFontTx/>
              <a:buNone/>
              <a:defRPr/>
            </a:pPr>
            <a:r>
              <a:rPr lang="en-US" sz="2800" b="1" dirty="0" smtClean="0">
                <a:solidFill>
                  <a:srgbClr val="C00000"/>
                </a:solidFill>
              </a:rPr>
              <a:t>Non Possessory Interests: </a:t>
            </a:r>
          </a:p>
          <a:p>
            <a:pPr marL="609600" indent="-609600" eaLnBrk="1" hangingPunct="1">
              <a:lnSpc>
                <a:spcPct val="70000"/>
              </a:lnSpc>
              <a:buFontTx/>
              <a:buNone/>
              <a:defRPr/>
            </a:pPr>
            <a:r>
              <a:rPr lang="en-US" sz="2800" b="1" i="1" dirty="0" smtClean="0">
                <a:solidFill>
                  <a:schemeClr val="accent1">
                    <a:lumMod val="50000"/>
                  </a:schemeClr>
                </a:solidFill>
              </a:rPr>
              <a:t>EQUITABLE SERVITUDES – Generally:</a:t>
            </a:r>
            <a:endParaRPr lang="en-US" sz="800" b="1" i="1" dirty="0" smtClean="0"/>
          </a:p>
          <a:p>
            <a:pPr marL="609600" indent="-609600" eaLnBrk="1" hangingPunct="1">
              <a:lnSpc>
                <a:spcPct val="70000"/>
              </a:lnSpc>
              <a:buFontTx/>
              <a:buNone/>
              <a:defRPr/>
            </a:pPr>
            <a:r>
              <a:rPr lang="en-US" sz="2800" b="1" dirty="0" smtClean="0">
                <a:solidFill>
                  <a:schemeClr val="accent1">
                    <a:lumMod val="25000"/>
                  </a:schemeClr>
                </a:solidFill>
              </a:rPr>
              <a:t>	Equitable Defenses to Enforcement:</a:t>
            </a:r>
          </a:p>
          <a:p>
            <a:pPr marL="609600" indent="-609600" eaLnBrk="1" hangingPunct="1">
              <a:lnSpc>
                <a:spcPct val="70000"/>
              </a:lnSpc>
              <a:buFontTx/>
              <a:buNone/>
              <a:defRPr/>
            </a:pPr>
            <a:endParaRPr lang="en-US" sz="800" b="1" dirty="0" smtClean="0"/>
          </a:p>
          <a:p>
            <a:pPr marL="609600" indent="-609600" eaLnBrk="1" hangingPunct="1">
              <a:lnSpc>
                <a:spcPct val="90000"/>
              </a:lnSpc>
              <a:defRPr/>
            </a:pPr>
            <a:r>
              <a:rPr lang="en-US" sz="1800" b="1" dirty="0" smtClean="0">
                <a:solidFill>
                  <a:schemeClr val="accent2"/>
                </a:solidFill>
              </a:rPr>
              <a:t>A court in equity is not bound to enforce an Equitable Servitude if it cannot in good conscience do so.  Defenses include:</a:t>
            </a:r>
          </a:p>
          <a:p>
            <a:pPr marL="609600" indent="-609600" eaLnBrk="1" hangingPunct="1">
              <a:lnSpc>
                <a:spcPct val="40000"/>
              </a:lnSpc>
              <a:defRPr/>
            </a:pPr>
            <a:endParaRPr lang="en-US" sz="800" b="1" dirty="0" smtClean="0">
              <a:solidFill>
                <a:schemeClr val="accent2"/>
              </a:solidFill>
            </a:endParaRPr>
          </a:p>
          <a:p>
            <a:pPr marL="609600" indent="-609600" eaLnBrk="1" hangingPunct="1">
              <a:lnSpc>
                <a:spcPct val="40000"/>
              </a:lnSpc>
              <a:defRPr/>
            </a:pPr>
            <a:endParaRPr lang="en-US" sz="800" b="1" dirty="0" smtClean="0">
              <a:solidFill>
                <a:schemeClr val="accent2"/>
              </a:solidFill>
            </a:endParaRPr>
          </a:p>
          <a:p>
            <a:pPr marL="609600" indent="-609600" eaLnBrk="1" hangingPunct="1">
              <a:lnSpc>
                <a:spcPct val="40000"/>
              </a:lnSpc>
              <a:buFontTx/>
              <a:buNone/>
              <a:defRPr/>
            </a:pPr>
            <a:r>
              <a:rPr lang="en-US" sz="2000" b="1" dirty="0" smtClean="0">
                <a:solidFill>
                  <a:schemeClr val="accent2"/>
                </a:solidFill>
              </a:rPr>
              <a:t>	</a:t>
            </a:r>
            <a:r>
              <a:rPr lang="en-US" sz="2000" b="1" i="1" dirty="0" smtClean="0">
                <a:solidFill>
                  <a:schemeClr val="accent1">
                    <a:lumMod val="25000"/>
                  </a:schemeClr>
                </a:solidFill>
              </a:rPr>
              <a:t>a. Unclean Hands</a:t>
            </a:r>
          </a:p>
          <a:p>
            <a:pPr marL="609600" indent="-609600" eaLnBrk="1" hangingPunct="1">
              <a:lnSpc>
                <a:spcPct val="40000"/>
              </a:lnSpc>
              <a:defRPr/>
            </a:pPr>
            <a:endParaRPr lang="en-US" sz="800" b="1" i="1" dirty="0" smtClean="0">
              <a:solidFill>
                <a:schemeClr val="accent1">
                  <a:lumMod val="25000"/>
                </a:schemeClr>
              </a:solidFill>
            </a:endParaRPr>
          </a:p>
          <a:p>
            <a:pPr marL="609600" indent="-609600" eaLnBrk="1" hangingPunct="1">
              <a:lnSpc>
                <a:spcPct val="40000"/>
              </a:lnSpc>
              <a:buFontTx/>
              <a:buNone/>
              <a:defRPr/>
            </a:pPr>
            <a:r>
              <a:rPr lang="en-US" sz="2000" b="1" i="1" dirty="0" smtClean="0">
                <a:solidFill>
                  <a:schemeClr val="accent1">
                    <a:lumMod val="25000"/>
                  </a:schemeClr>
                </a:solidFill>
              </a:rPr>
              <a:t>	b. Acquiescence</a:t>
            </a:r>
          </a:p>
          <a:p>
            <a:pPr marL="609600" indent="-609600" eaLnBrk="1" hangingPunct="1">
              <a:lnSpc>
                <a:spcPct val="40000"/>
              </a:lnSpc>
              <a:defRPr/>
            </a:pPr>
            <a:endParaRPr lang="en-US" sz="800" b="1" i="1" dirty="0" smtClean="0">
              <a:solidFill>
                <a:schemeClr val="accent1">
                  <a:lumMod val="25000"/>
                </a:schemeClr>
              </a:solidFill>
            </a:endParaRPr>
          </a:p>
          <a:p>
            <a:pPr marL="609600" indent="-609600" eaLnBrk="1" hangingPunct="1">
              <a:lnSpc>
                <a:spcPct val="40000"/>
              </a:lnSpc>
              <a:buFontTx/>
              <a:buNone/>
              <a:defRPr/>
            </a:pPr>
            <a:r>
              <a:rPr lang="en-US" sz="2000" b="1" i="1" dirty="0" smtClean="0">
                <a:solidFill>
                  <a:schemeClr val="accent1">
                    <a:lumMod val="25000"/>
                  </a:schemeClr>
                </a:solidFill>
              </a:rPr>
              <a:t>	c. </a:t>
            </a:r>
            <a:r>
              <a:rPr lang="en-US" sz="2000" b="1" i="1" dirty="0" err="1" smtClean="0">
                <a:solidFill>
                  <a:schemeClr val="accent1">
                    <a:lumMod val="25000"/>
                  </a:schemeClr>
                </a:solidFill>
              </a:rPr>
              <a:t>Estoppel</a:t>
            </a:r>
            <a:endParaRPr lang="en-US" sz="2000" b="1" i="1" dirty="0" smtClean="0">
              <a:solidFill>
                <a:schemeClr val="accent1">
                  <a:lumMod val="25000"/>
                </a:schemeClr>
              </a:solidFill>
            </a:endParaRPr>
          </a:p>
          <a:p>
            <a:pPr marL="609600" indent="-609600" eaLnBrk="1" hangingPunct="1">
              <a:lnSpc>
                <a:spcPct val="40000"/>
              </a:lnSpc>
              <a:defRPr/>
            </a:pPr>
            <a:endParaRPr lang="en-US" sz="800" b="1" i="1" dirty="0" smtClean="0">
              <a:solidFill>
                <a:schemeClr val="accent1">
                  <a:lumMod val="25000"/>
                </a:schemeClr>
              </a:solidFill>
            </a:endParaRPr>
          </a:p>
          <a:p>
            <a:pPr marL="609600" indent="-609600" eaLnBrk="1" hangingPunct="1">
              <a:lnSpc>
                <a:spcPct val="40000"/>
              </a:lnSpc>
              <a:buFontTx/>
              <a:buNone/>
              <a:defRPr/>
            </a:pPr>
            <a:r>
              <a:rPr lang="en-US" sz="2000" b="1" i="1" dirty="0" smtClean="0">
                <a:solidFill>
                  <a:schemeClr val="accent1">
                    <a:lumMod val="25000"/>
                  </a:schemeClr>
                </a:solidFill>
              </a:rPr>
              <a:t>	d. Changed Neighborhood Conditions</a:t>
            </a:r>
          </a:p>
          <a:p>
            <a:pPr marL="609600" indent="-609600" eaLnBrk="1" hangingPunct="1">
              <a:lnSpc>
                <a:spcPct val="40000"/>
              </a:lnSpc>
              <a:defRPr/>
            </a:pPr>
            <a:endParaRPr lang="en-US" sz="800" b="1" i="1" dirty="0" smtClean="0">
              <a:solidFill>
                <a:schemeClr val="accent1">
                  <a:lumMod val="25000"/>
                </a:schemeClr>
              </a:solidFill>
            </a:endParaRPr>
          </a:p>
          <a:p>
            <a:pPr marL="609600" indent="-609600" eaLnBrk="1" hangingPunct="1">
              <a:lnSpc>
                <a:spcPct val="40000"/>
              </a:lnSpc>
              <a:buFontTx/>
              <a:buNone/>
              <a:defRPr/>
            </a:pPr>
            <a:r>
              <a:rPr lang="en-US" sz="2000" b="1" i="1" dirty="0" smtClean="0">
                <a:solidFill>
                  <a:schemeClr val="accent1">
                    <a:lumMod val="25000"/>
                  </a:schemeClr>
                </a:solidFill>
              </a:rPr>
              <a:t>	e. Zoning</a:t>
            </a:r>
          </a:p>
          <a:p>
            <a:pPr marL="609600" indent="-609600" eaLnBrk="1" hangingPunct="1">
              <a:lnSpc>
                <a:spcPct val="70000"/>
              </a:lnSpc>
              <a:buFontTx/>
              <a:buNone/>
              <a:defRPr/>
            </a:pPr>
            <a:endParaRPr lang="en-US" sz="600" b="1" i="1" dirty="0" smtClean="0">
              <a:solidFill>
                <a:schemeClr val="accent1">
                  <a:lumMod val="25000"/>
                </a:schemeClr>
              </a:solidFill>
            </a:endParaRPr>
          </a:p>
          <a:p>
            <a:pPr marL="609600" indent="-609600" eaLnBrk="1" hangingPunct="1">
              <a:lnSpc>
                <a:spcPct val="70000"/>
              </a:lnSpc>
              <a:buFontTx/>
              <a:buNone/>
              <a:defRPr/>
            </a:pPr>
            <a:endParaRPr lang="en-US" sz="600" b="1" i="1" dirty="0" smtClean="0">
              <a:solidFill>
                <a:schemeClr val="accent1">
                  <a:lumMod val="25000"/>
                </a:schemeClr>
              </a:solidFill>
            </a:endParaRPr>
          </a:p>
          <a:p>
            <a:pPr marL="609600" indent="-609600" eaLnBrk="1" hangingPunct="1">
              <a:lnSpc>
                <a:spcPct val="70000"/>
              </a:lnSpc>
              <a:buFontTx/>
              <a:buNone/>
              <a:defRPr/>
            </a:pPr>
            <a:r>
              <a:rPr lang="en-US" sz="2800" b="1" dirty="0" smtClean="0">
                <a:solidFill>
                  <a:schemeClr val="accent1">
                    <a:lumMod val="25000"/>
                  </a:schemeClr>
                </a:solidFill>
              </a:rPr>
              <a:t>	Termination:</a:t>
            </a:r>
          </a:p>
          <a:p>
            <a:pPr marL="609600" indent="-609600" eaLnBrk="1" hangingPunct="1">
              <a:lnSpc>
                <a:spcPct val="90000"/>
              </a:lnSpc>
              <a:defRPr/>
            </a:pPr>
            <a:r>
              <a:rPr lang="en-US" sz="1800" b="1" dirty="0" smtClean="0">
                <a:solidFill>
                  <a:schemeClr val="accent2"/>
                </a:solidFill>
              </a:rPr>
              <a:t>Like other </a:t>
            </a:r>
            <a:r>
              <a:rPr lang="en-US" sz="1800" b="1" dirty="0" err="1" smtClean="0">
                <a:solidFill>
                  <a:schemeClr val="accent2"/>
                </a:solidFill>
              </a:rPr>
              <a:t>nonpossessory</a:t>
            </a:r>
            <a:r>
              <a:rPr lang="en-US" sz="1800" b="1" dirty="0" smtClean="0">
                <a:solidFill>
                  <a:schemeClr val="accent2"/>
                </a:solidFill>
              </a:rPr>
              <a:t> interests in land, an Equitable Servitude may be terminated by:</a:t>
            </a:r>
          </a:p>
          <a:p>
            <a:pPr marL="609600" indent="-609600" eaLnBrk="1" hangingPunct="1">
              <a:lnSpc>
                <a:spcPct val="70000"/>
              </a:lnSpc>
              <a:buFontTx/>
              <a:buNone/>
              <a:defRPr/>
            </a:pPr>
            <a:r>
              <a:rPr lang="en-US" sz="1800" b="1" dirty="0" smtClean="0">
                <a:solidFill>
                  <a:schemeClr val="accent2"/>
                </a:solidFill>
              </a:rPr>
              <a:t>	</a:t>
            </a:r>
            <a:r>
              <a:rPr lang="en-US" sz="1800" b="1" dirty="0" smtClean="0"/>
              <a:t>1. A written release from the benefit holder(s), </a:t>
            </a:r>
          </a:p>
          <a:p>
            <a:pPr marL="609600" indent="-609600" eaLnBrk="1" hangingPunct="1">
              <a:lnSpc>
                <a:spcPct val="70000"/>
              </a:lnSpc>
              <a:buFontTx/>
              <a:buNone/>
              <a:defRPr/>
            </a:pPr>
            <a:r>
              <a:rPr lang="en-US" sz="1800" b="1" dirty="0" smtClean="0"/>
              <a:t>	2. Merger of the benefited and burdened estate, or</a:t>
            </a:r>
          </a:p>
          <a:p>
            <a:pPr marL="609600" indent="-609600" eaLnBrk="1" hangingPunct="1">
              <a:lnSpc>
                <a:spcPct val="70000"/>
              </a:lnSpc>
              <a:buFontTx/>
              <a:buNone/>
              <a:defRPr/>
            </a:pPr>
            <a:r>
              <a:rPr lang="en-US" sz="1800" b="1" dirty="0" smtClean="0"/>
              <a:t>	3. Condemnation of the burdened property.</a:t>
            </a:r>
          </a:p>
          <a:p>
            <a:pPr marL="609600" indent="-609600" eaLnBrk="1" hangingPunct="1">
              <a:lnSpc>
                <a:spcPct val="70000"/>
              </a:lnSpc>
              <a:defRPr/>
            </a:pPr>
            <a:endParaRPr lang="en-US" sz="800" b="1" dirty="0" smtClean="0">
              <a:solidFill>
                <a:schemeClr val="accent2"/>
              </a:solidFill>
            </a:endParaRPr>
          </a:p>
          <a:p>
            <a:pPr marL="609600" indent="-609600" eaLnBrk="1" hangingPunct="1">
              <a:lnSpc>
                <a:spcPct val="50000"/>
              </a:lnSpc>
              <a:buFontTx/>
              <a:buNone/>
              <a:defRPr/>
            </a:pPr>
            <a:endParaRPr lang="en-US" sz="2000" b="1" i="1" dirty="0" smtClean="0">
              <a:solidFill>
                <a:schemeClr val="accent1">
                  <a:lumMod val="25000"/>
                </a:schemeClr>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914400" y="1219200"/>
            <a:ext cx="7162800" cy="1643063"/>
          </a:xfrm>
          <a:prstGeom prst="rect">
            <a:avLst/>
          </a:prstGeom>
          <a:noFill/>
          <a:ln w="9525">
            <a:noFill/>
            <a:miter lim="800000"/>
            <a:headEnd/>
            <a:tailEnd/>
          </a:ln>
        </p:spPr>
        <p:txBody>
          <a:bodyPr>
            <a:spAutoFit/>
          </a:bodyPr>
          <a:lstStyle/>
          <a:p>
            <a:pPr marL="342900" indent="-342900">
              <a:lnSpc>
                <a:spcPct val="80000"/>
              </a:lnSpc>
              <a:spcBef>
                <a:spcPct val="20000"/>
              </a:spcBef>
            </a:pPr>
            <a:r>
              <a:rPr lang="en-US" sz="3600" b="1">
                <a:solidFill>
                  <a:schemeClr val="tx2"/>
                </a:solidFill>
              </a:rPr>
              <a:t>Class Exercise:</a:t>
            </a:r>
            <a:r>
              <a:rPr lang="en-US" sz="3600">
                <a:solidFill>
                  <a:schemeClr val="tx2"/>
                </a:solidFill>
              </a:rPr>
              <a:t> </a:t>
            </a:r>
          </a:p>
          <a:p>
            <a:pPr marL="342900" indent="-342900">
              <a:lnSpc>
                <a:spcPct val="80000"/>
              </a:lnSpc>
              <a:spcBef>
                <a:spcPct val="20000"/>
              </a:spcBef>
            </a:pPr>
            <a:r>
              <a:rPr lang="en-US" sz="3600" b="1">
                <a:solidFill>
                  <a:srgbClr val="CC0000"/>
                </a:solidFill>
              </a:rPr>
              <a:t>The Case of the Ski-slope</a:t>
            </a:r>
          </a:p>
          <a:p>
            <a:pPr marL="342900" indent="-342900">
              <a:lnSpc>
                <a:spcPct val="80000"/>
              </a:lnSpc>
              <a:spcBef>
                <a:spcPct val="20000"/>
              </a:spcBef>
            </a:pPr>
            <a:r>
              <a:rPr lang="en-US" sz="3600" b="1">
                <a:solidFill>
                  <a:srgbClr val="002060"/>
                </a:solidFill>
              </a:rPr>
              <a:t>		The Club </a:t>
            </a:r>
            <a:r>
              <a:rPr lang="en-US" sz="3600" b="1">
                <a:solidFill>
                  <a:srgbClr val="C00000"/>
                </a:solidFill>
              </a:rPr>
              <a:t>and the Rope Tow</a:t>
            </a:r>
          </a:p>
        </p:txBody>
      </p:sp>
      <p:pic>
        <p:nvPicPr>
          <p:cNvPr id="67588" name="Picture 6" descr="http://www.nelsap.org/nh/RedHillOC1964-800.jpg"/>
          <p:cNvPicPr>
            <a:picLocks noChangeAspect="1" noChangeArrowheads="1"/>
          </p:cNvPicPr>
          <p:nvPr/>
        </p:nvPicPr>
        <p:blipFill>
          <a:blip r:embed="rId3" cstate="print"/>
          <a:srcRect/>
          <a:stretch>
            <a:fillRect/>
          </a:stretch>
        </p:blipFill>
        <p:spPr bwMode="auto">
          <a:xfrm>
            <a:off x="3124200" y="2971800"/>
            <a:ext cx="5105400" cy="3451225"/>
          </a:xfrm>
          <a:prstGeom prst="rect">
            <a:avLst/>
          </a:prstGeom>
          <a:noFill/>
          <a:ln w="9525">
            <a:noFill/>
            <a:miter lim="800000"/>
            <a:headEnd/>
            <a:tailEnd/>
          </a:ln>
        </p:spPr>
      </p:pic>
      <p:pic>
        <p:nvPicPr>
          <p:cNvPr id="67589" name="Picture 8" descr="http://www.nelsap.org/nh/redhillsign2003.jpg"/>
          <p:cNvPicPr>
            <a:picLocks noChangeAspect="1" noChangeArrowheads="1"/>
          </p:cNvPicPr>
          <p:nvPr/>
        </p:nvPicPr>
        <p:blipFill>
          <a:blip r:embed="rId4" cstate="print"/>
          <a:srcRect/>
          <a:stretch>
            <a:fillRect/>
          </a:stretch>
        </p:blipFill>
        <p:spPr bwMode="auto">
          <a:xfrm>
            <a:off x="457200" y="2971800"/>
            <a:ext cx="2362200" cy="3429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B43468E-3EAB-416B-BB27-955F49EF80B3}"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auto">
          <a:xfrm>
            <a:off x="381000" y="1371600"/>
            <a:ext cx="8229600" cy="3657600"/>
          </a:xfrm>
          <a:prstGeom prst="rect">
            <a:avLst/>
          </a:prstGeom>
          <a:noFill/>
          <a:ln w="9525">
            <a:noFill/>
            <a:miter lim="800000"/>
            <a:headEnd/>
            <a:tailEnd/>
          </a:ln>
        </p:spPr>
        <p:txBody>
          <a:bodyPr/>
          <a:lstStyle/>
          <a:p>
            <a:pPr marL="342900" indent="-342900">
              <a:spcBef>
                <a:spcPct val="20000"/>
              </a:spcBef>
              <a:buFontTx/>
              <a:buChar char="•"/>
            </a:pPr>
            <a:r>
              <a:rPr lang="en-US" sz="2400" b="1" dirty="0">
                <a:solidFill>
                  <a:srgbClr val="002060"/>
                </a:solidFill>
              </a:rPr>
              <a:t>Bonus Questions of the Day</a:t>
            </a:r>
          </a:p>
          <a:p>
            <a:pPr marL="342900" indent="-342900">
              <a:spcBef>
                <a:spcPct val="20000"/>
              </a:spcBef>
            </a:pPr>
            <a:r>
              <a:rPr lang="en-US" sz="2400" dirty="0">
                <a:solidFill>
                  <a:srgbClr val="0033CC"/>
                </a:solidFill>
              </a:rPr>
              <a:t>	</a:t>
            </a:r>
            <a:r>
              <a:rPr lang="en-US" sz="2400" b="1" dirty="0">
                <a:solidFill>
                  <a:srgbClr val="C00000"/>
                </a:solidFill>
              </a:rPr>
              <a:t>For next time – Read Assignments for Classes One to Twelve on the Webpage. </a:t>
            </a:r>
          </a:p>
          <a:p>
            <a:pPr marL="342900" indent="-342900">
              <a:spcBef>
                <a:spcPct val="20000"/>
              </a:spcBef>
              <a:buFontTx/>
              <a:buChar char="•"/>
            </a:pPr>
            <a:r>
              <a:rPr lang="en-US" sz="2400" b="1" dirty="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C3AC1760-2E28-41EF-BBB3-2B213932DA0C}" type="slidenum">
              <a:rPr lang="en-US" smtClean="0"/>
              <a:pPr>
                <a:defRPr/>
              </a:pPr>
              <a:t>48</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609600" y="1371600"/>
            <a:ext cx="7772400" cy="765175"/>
          </a:xfrm>
        </p:spPr>
        <p:txBody>
          <a:bodyPr/>
          <a:lstStyle/>
          <a:p>
            <a:pPr eaLnBrk="1" hangingPunct="1"/>
            <a:r>
              <a:rPr lang="en-US" sz="4800" b="1" smtClean="0">
                <a:solidFill>
                  <a:srgbClr val="C00000"/>
                </a:solidFill>
              </a:rPr>
              <a:t>Fixtures</a:t>
            </a:r>
          </a:p>
        </p:txBody>
      </p:sp>
      <p:pic>
        <p:nvPicPr>
          <p:cNvPr id="5124" name="Picture 6" descr="curtainrod"/>
          <p:cNvPicPr>
            <a:picLocks noChangeAspect="1" noChangeArrowheads="1"/>
          </p:cNvPicPr>
          <p:nvPr/>
        </p:nvPicPr>
        <p:blipFill>
          <a:blip r:embed="rId3" cstate="print"/>
          <a:srcRect/>
          <a:stretch>
            <a:fillRect/>
          </a:stretch>
        </p:blipFill>
        <p:spPr bwMode="auto">
          <a:xfrm>
            <a:off x="2362200" y="2286000"/>
            <a:ext cx="4114800" cy="37719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8DDC5AB-1F03-49CC-BA82-34C3EC926448}"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7" name="Rectangle 3"/>
          <p:cNvSpPr>
            <a:spLocks noChangeArrowheads="1"/>
          </p:cNvSpPr>
          <p:nvPr/>
        </p:nvSpPr>
        <p:spPr bwMode="auto">
          <a:xfrm>
            <a:off x="304800" y="990600"/>
            <a:ext cx="8534400" cy="5715000"/>
          </a:xfrm>
          <a:prstGeom prst="rect">
            <a:avLst/>
          </a:prstGeom>
          <a:noFill/>
          <a:ln w="9525">
            <a:noFill/>
            <a:miter lim="800000"/>
            <a:headEnd/>
            <a:tailEnd/>
          </a:ln>
          <a:effectLst/>
        </p:spPr>
        <p:txBody>
          <a:bodyPr/>
          <a:lstStyle/>
          <a:p>
            <a:pPr marL="342900" indent="-342900">
              <a:lnSpc>
                <a:spcPct val="80000"/>
              </a:lnSpc>
              <a:spcBef>
                <a:spcPts val="0"/>
              </a:spcBef>
              <a:defRPr/>
            </a:pPr>
            <a:r>
              <a:rPr lang="en-US" sz="3600" b="1" dirty="0">
                <a:solidFill>
                  <a:srgbClr val="C00000"/>
                </a:solidFill>
              </a:rPr>
              <a:t>Fixtures</a:t>
            </a:r>
          </a:p>
          <a:p>
            <a:pPr marL="342900" indent="-342900">
              <a:lnSpc>
                <a:spcPct val="80000"/>
              </a:lnSpc>
              <a:spcBef>
                <a:spcPts val="0"/>
              </a:spcBef>
              <a:defRPr/>
            </a:pPr>
            <a:r>
              <a:rPr lang="en-US" sz="2400" b="1" dirty="0">
                <a:solidFill>
                  <a:schemeClr val="accent1">
                    <a:lumMod val="25000"/>
                  </a:schemeClr>
                </a:solidFill>
              </a:rPr>
              <a:t>	</a:t>
            </a:r>
            <a:r>
              <a:rPr lang="en-US" sz="2400" b="1" dirty="0">
                <a:solidFill>
                  <a:srgbClr val="002060"/>
                </a:solidFill>
              </a:rPr>
              <a:t>General Principles</a:t>
            </a:r>
          </a:p>
          <a:p>
            <a:pPr marL="342900" indent="-342900">
              <a:lnSpc>
                <a:spcPct val="80000"/>
              </a:lnSpc>
              <a:spcBef>
                <a:spcPts val="0"/>
              </a:spcBef>
              <a:buFontTx/>
              <a:buChar char="•"/>
              <a:defRPr/>
            </a:pPr>
            <a:endParaRPr lang="en-US" sz="800" dirty="0">
              <a:solidFill>
                <a:schemeClr val="accent2"/>
              </a:solidFill>
            </a:endParaRPr>
          </a:p>
          <a:p>
            <a:pPr marL="342900" indent="-342900">
              <a:lnSpc>
                <a:spcPct val="80000"/>
              </a:lnSpc>
              <a:spcBef>
                <a:spcPts val="0"/>
              </a:spcBef>
              <a:buFontTx/>
              <a:buChar char="•"/>
              <a:defRPr/>
            </a:pPr>
            <a:endParaRPr lang="en-US" sz="800" dirty="0">
              <a:solidFill>
                <a:schemeClr val="accent2"/>
              </a:solidFill>
            </a:endParaRPr>
          </a:p>
          <a:p>
            <a:pPr marL="342900" indent="-342900">
              <a:lnSpc>
                <a:spcPct val="80000"/>
              </a:lnSpc>
              <a:spcBef>
                <a:spcPts val="0"/>
              </a:spcBef>
              <a:defRPr/>
            </a:pPr>
            <a:r>
              <a:rPr lang="en-US" sz="2400" b="1" dirty="0">
                <a:solidFill>
                  <a:srgbClr val="003300"/>
                </a:solidFill>
              </a:rPr>
              <a:t>A. In General:</a:t>
            </a:r>
          </a:p>
          <a:p>
            <a:pPr marL="342900" indent="-342900">
              <a:lnSpc>
                <a:spcPct val="80000"/>
              </a:lnSpc>
              <a:spcBef>
                <a:spcPts val="0"/>
              </a:spcBef>
              <a:defRPr/>
            </a:pPr>
            <a:endParaRPr lang="en-US" sz="600" b="1" i="1" dirty="0">
              <a:solidFill>
                <a:schemeClr val="accent2"/>
              </a:solidFill>
            </a:endParaRPr>
          </a:p>
          <a:p>
            <a:pPr marL="342900" indent="-342900">
              <a:lnSpc>
                <a:spcPct val="80000"/>
              </a:lnSpc>
              <a:spcBef>
                <a:spcPts val="0"/>
              </a:spcBef>
              <a:buFontTx/>
              <a:buChar char="•"/>
              <a:defRPr/>
            </a:pPr>
            <a:r>
              <a:rPr lang="en-US" b="1" dirty="0">
                <a:solidFill>
                  <a:schemeClr val="tx2"/>
                </a:solidFill>
              </a:rPr>
              <a:t>A “fixture” is a chattel: </a:t>
            </a:r>
          </a:p>
          <a:p>
            <a:pPr marL="342900" indent="-342900">
              <a:lnSpc>
                <a:spcPct val="80000"/>
              </a:lnSpc>
              <a:spcBef>
                <a:spcPts val="0"/>
              </a:spcBef>
              <a:defRPr/>
            </a:pPr>
            <a:r>
              <a:rPr lang="en-US" b="1" dirty="0">
                <a:solidFill>
                  <a:schemeClr val="tx2"/>
                </a:solidFill>
              </a:rPr>
              <a:t>	that has been affixed to land                                                 </a:t>
            </a:r>
          </a:p>
          <a:p>
            <a:pPr marL="342900" indent="-342900">
              <a:lnSpc>
                <a:spcPct val="80000"/>
              </a:lnSpc>
              <a:spcBef>
                <a:spcPts val="0"/>
              </a:spcBef>
              <a:defRPr/>
            </a:pPr>
            <a:r>
              <a:rPr lang="en-US" b="1" dirty="0">
                <a:solidFill>
                  <a:schemeClr val="tx2"/>
                </a:solidFill>
              </a:rPr>
              <a:t>	and has ceased being personal property</a:t>
            </a:r>
          </a:p>
          <a:p>
            <a:pPr marL="342900" indent="-342900">
              <a:lnSpc>
                <a:spcPct val="80000"/>
              </a:lnSpc>
              <a:spcBef>
                <a:spcPts val="0"/>
              </a:spcBef>
              <a:defRPr/>
            </a:pPr>
            <a:r>
              <a:rPr lang="en-US" b="1" dirty="0">
                <a:solidFill>
                  <a:schemeClr val="tx2"/>
                </a:solidFill>
              </a:rPr>
              <a:t>     by become part of the realty</a:t>
            </a:r>
            <a:r>
              <a:rPr lang="en-US" dirty="0">
                <a:solidFill>
                  <a:schemeClr val="accent2"/>
                </a:solidFill>
              </a:rPr>
              <a:t>.</a:t>
            </a:r>
            <a:r>
              <a:rPr lang="en-US" b="1" dirty="0">
                <a:solidFill>
                  <a:schemeClr val="accent2"/>
                </a:solidFill>
              </a:rPr>
              <a:t>  </a:t>
            </a:r>
          </a:p>
          <a:p>
            <a:pPr marL="342900" indent="-342900">
              <a:lnSpc>
                <a:spcPct val="80000"/>
              </a:lnSpc>
              <a:spcBef>
                <a:spcPts val="0"/>
              </a:spcBef>
              <a:buFontTx/>
              <a:buChar char="•"/>
              <a:defRPr/>
            </a:pPr>
            <a:endParaRPr lang="en-US" sz="800" b="1" dirty="0">
              <a:solidFill>
                <a:schemeClr val="accent2"/>
              </a:solidFill>
            </a:endParaRPr>
          </a:p>
          <a:p>
            <a:pPr marL="342900" indent="-342900">
              <a:lnSpc>
                <a:spcPct val="80000"/>
              </a:lnSpc>
              <a:spcBef>
                <a:spcPts val="0"/>
              </a:spcBef>
              <a:defRPr/>
            </a:pPr>
            <a:r>
              <a:rPr lang="en-US" sz="2400" b="1" dirty="0">
                <a:solidFill>
                  <a:srgbClr val="003300"/>
                </a:solidFill>
              </a:rPr>
              <a:t>B. Constructive Affixation:</a:t>
            </a:r>
          </a:p>
          <a:p>
            <a:pPr marL="342900" indent="-342900">
              <a:lnSpc>
                <a:spcPct val="80000"/>
              </a:lnSpc>
              <a:spcBef>
                <a:spcPts val="0"/>
              </a:spcBef>
              <a:defRPr/>
            </a:pPr>
            <a:endParaRPr lang="en-US" sz="600" b="1" i="1" dirty="0">
              <a:solidFill>
                <a:schemeClr val="accent2"/>
              </a:solidFill>
            </a:endParaRPr>
          </a:p>
          <a:p>
            <a:pPr marL="342900" indent="-342900">
              <a:lnSpc>
                <a:spcPct val="80000"/>
              </a:lnSpc>
              <a:spcBef>
                <a:spcPts val="0"/>
              </a:spcBef>
              <a:buFontTx/>
              <a:buChar char="•"/>
              <a:defRPr/>
            </a:pPr>
            <a:r>
              <a:rPr lang="en-US" sz="1600" b="1" dirty="0"/>
              <a:t>Certain items have been deemed to be fixtures </a:t>
            </a:r>
          </a:p>
          <a:p>
            <a:pPr marL="342900" indent="-342900">
              <a:lnSpc>
                <a:spcPct val="80000"/>
              </a:lnSpc>
              <a:spcBef>
                <a:spcPts val="0"/>
              </a:spcBef>
              <a:defRPr/>
            </a:pPr>
            <a:r>
              <a:rPr lang="en-US" sz="1600" b="1" dirty="0"/>
              <a:t>	even if they are NOT specifically affixed.  </a:t>
            </a:r>
          </a:p>
          <a:p>
            <a:pPr marL="342900" indent="-342900">
              <a:lnSpc>
                <a:spcPct val="80000"/>
              </a:lnSpc>
              <a:spcBef>
                <a:spcPts val="0"/>
              </a:spcBef>
              <a:defRPr/>
            </a:pPr>
            <a:endParaRPr lang="en-US" sz="600" b="1" dirty="0"/>
          </a:p>
          <a:p>
            <a:pPr marL="342900" indent="-342900">
              <a:lnSpc>
                <a:spcPct val="80000"/>
              </a:lnSpc>
              <a:spcBef>
                <a:spcPts val="0"/>
              </a:spcBef>
              <a:buFont typeface="Arial" pitchFamily="34" charset="0"/>
              <a:buChar char="•"/>
              <a:defRPr/>
            </a:pPr>
            <a:r>
              <a:rPr lang="en-US" sz="1600" b="1" dirty="0"/>
              <a:t>Such items include items that were designed to go with the real property in question.</a:t>
            </a:r>
          </a:p>
          <a:p>
            <a:pPr marL="342900" indent="-342900">
              <a:lnSpc>
                <a:spcPct val="80000"/>
              </a:lnSpc>
              <a:spcBef>
                <a:spcPts val="0"/>
              </a:spcBef>
              <a:defRPr/>
            </a:pPr>
            <a:r>
              <a:rPr lang="en-US" sz="600" dirty="0">
                <a:solidFill>
                  <a:schemeClr val="accent2"/>
                </a:solidFill>
              </a:rPr>
              <a:t>  </a:t>
            </a:r>
          </a:p>
          <a:p>
            <a:pPr marL="342900" indent="-342900">
              <a:lnSpc>
                <a:spcPct val="80000"/>
              </a:lnSpc>
              <a:spcBef>
                <a:spcPts val="0"/>
              </a:spcBef>
              <a:defRPr/>
            </a:pPr>
            <a:r>
              <a:rPr lang="en-US" sz="1600" b="1" i="1" dirty="0"/>
              <a:t>	</a:t>
            </a:r>
            <a:r>
              <a:rPr lang="en-US" sz="1600" b="1" i="1" dirty="0">
                <a:solidFill>
                  <a:srgbClr val="002060"/>
                </a:solidFill>
              </a:rPr>
              <a:t>- Classic examples include Keys to doors, garage door opener controllers, area rugs especially cut for odd dimension rooms, and certain custom designed wall units</a:t>
            </a:r>
            <a:r>
              <a:rPr lang="en-US" sz="1600" b="1" i="1" dirty="0"/>
              <a:t>.</a:t>
            </a:r>
          </a:p>
          <a:p>
            <a:pPr marL="342900" indent="-342900">
              <a:lnSpc>
                <a:spcPct val="80000"/>
              </a:lnSpc>
              <a:spcBef>
                <a:spcPts val="0"/>
              </a:spcBef>
              <a:buFontTx/>
              <a:buChar char="•"/>
              <a:defRPr/>
            </a:pPr>
            <a:endParaRPr lang="en-US" sz="600" b="1" dirty="0">
              <a:solidFill>
                <a:schemeClr val="accent2"/>
              </a:solidFill>
            </a:endParaRPr>
          </a:p>
          <a:p>
            <a:pPr marL="342900" indent="-342900">
              <a:lnSpc>
                <a:spcPct val="80000"/>
              </a:lnSpc>
              <a:spcBef>
                <a:spcPts val="0"/>
              </a:spcBef>
              <a:defRPr/>
            </a:pPr>
            <a:r>
              <a:rPr lang="en-US" sz="2400" b="1" dirty="0">
                <a:solidFill>
                  <a:srgbClr val="003300"/>
                </a:solidFill>
              </a:rPr>
              <a:t>C. Intention Standard:</a:t>
            </a:r>
          </a:p>
          <a:p>
            <a:pPr marL="342900" indent="-342900">
              <a:lnSpc>
                <a:spcPct val="80000"/>
              </a:lnSpc>
              <a:spcBef>
                <a:spcPts val="0"/>
              </a:spcBef>
              <a:buFontTx/>
              <a:buChar char="•"/>
              <a:defRPr/>
            </a:pPr>
            <a:endParaRPr lang="en-US" sz="600" b="1" dirty="0"/>
          </a:p>
          <a:p>
            <a:pPr marL="342900" indent="-342900">
              <a:lnSpc>
                <a:spcPct val="80000"/>
              </a:lnSpc>
              <a:spcBef>
                <a:spcPts val="0"/>
              </a:spcBef>
              <a:buFontTx/>
              <a:buChar char="•"/>
              <a:defRPr/>
            </a:pPr>
            <a:r>
              <a:rPr lang="en-US" sz="1700" b="1" dirty="0"/>
              <a:t>The general rule when it is unknown if an item should be classified as a </a:t>
            </a:r>
            <a:r>
              <a:rPr lang="en-US" sz="1700" b="1" dirty="0" smtClean="0"/>
              <a:t>fixture is </a:t>
            </a:r>
            <a:r>
              <a:rPr lang="en-US" sz="1700" b="1" dirty="0"/>
              <a:t>whether a reasonable buyer would expect </a:t>
            </a:r>
          </a:p>
          <a:p>
            <a:pPr marL="342900" indent="-342900">
              <a:lnSpc>
                <a:spcPct val="80000"/>
              </a:lnSpc>
              <a:spcBef>
                <a:spcPts val="0"/>
              </a:spcBef>
              <a:defRPr/>
            </a:pPr>
            <a:r>
              <a:rPr lang="en-US" sz="1700" b="1" dirty="0"/>
              <a:t>	and a reasonable seller would intend</a:t>
            </a:r>
          </a:p>
          <a:p>
            <a:pPr marL="342900" indent="-342900">
              <a:lnSpc>
                <a:spcPct val="80000"/>
              </a:lnSpc>
              <a:spcBef>
                <a:spcPts val="0"/>
              </a:spcBef>
              <a:defRPr/>
            </a:pPr>
            <a:r>
              <a:rPr lang="en-US" sz="1700" b="1" dirty="0"/>
              <a:t>	such item to be a part of the realty. </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3" name="Rectangle 3"/>
          <p:cNvSpPr>
            <a:spLocks noChangeArrowheads="1"/>
          </p:cNvSpPr>
          <p:nvPr/>
        </p:nvSpPr>
        <p:spPr bwMode="auto">
          <a:xfrm>
            <a:off x="228600" y="990600"/>
            <a:ext cx="8686800" cy="5715000"/>
          </a:xfrm>
          <a:prstGeom prst="rect">
            <a:avLst/>
          </a:prstGeom>
          <a:noFill/>
          <a:ln w="9525">
            <a:noFill/>
            <a:miter lim="800000"/>
            <a:headEnd/>
            <a:tailEnd/>
          </a:ln>
          <a:effectLst/>
        </p:spPr>
        <p:txBody>
          <a:bodyPr/>
          <a:lstStyle/>
          <a:p>
            <a:pPr marL="342900" indent="-342900">
              <a:lnSpc>
                <a:spcPct val="75000"/>
              </a:lnSpc>
              <a:spcBef>
                <a:spcPts val="0"/>
              </a:spcBef>
              <a:defRPr/>
            </a:pPr>
            <a:r>
              <a:rPr lang="en-US" sz="3600" b="1" dirty="0">
                <a:solidFill>
                  <a:srgbClr val="C00000"/>
                </a:solidFill>
              </a:rPr>
              <a:t>Fixtures</a:t>
            </a:r>
          </a:p>
          <a:p>
            <a:pPr marL="342900" indent="-342900">
              <a:lnSpc>
                <a:spcPct val="75000"/>
              </a:lnSpc>
              <a:spcBef>
                <a:spcPts val="0"/>
              </a:spcBef>
              <a:defRPr/>
            </a:pPr>
            <a:r>
              <a:rPr lang="en-US" sz="2400" b="1" dirty="0">
                <a:solidFill>
                  <a:schemeClr val="accent1">
                    <a:lumMod val="25000"/>
                  </a:schemeClr>
                </a:solidFill>
              </a:rPr>
              <a:t>	</a:t>
            </a:r>
            <a:r>
              <a:rPr lang="en-US" sz="2400" b="1" dirty="0">
                <a:solidFill>
                  <a:srgbClr val="002060"/>
                </a:solidFill>
              </a:rPr>
              <a:t>General Principles</a:t>
            </a:r>
          </a:p>
          <a:p>
            <a:pPr marL="342900" indent="-342900">
              <a:lnSpc>
                <a:spcPct val="75000"/>
              </a:lnSpc>
              <a:spcBef>
                <a:spcPts val="0"/>
              </a:spcBef>
              <a:defRPr/>
            </a:pPr>
            <a:endParaRPr lang="en-US" sz="800" b="1" i="1" dirty="0">
              <a:solidFill>
                <a:schemeClr val="accent2"/>
              </a:solidFill>
            </a:endParaRPr>
          </a:p>
          <a:p>
            <a:pPr marL="342900" indent="-342900">
              <a:lnSpc>
                <a:spcPct val="75000"/>
              </a:lnSpc>
              <a:spcBef>
                <a:spcPts val="0"/>
              </a:spcBef>
              <a:defRPr/>
            </a:pPr>
            <a:r>
              <a:rPr lang="en-US" sz="2000" b="1" dirty="0">
                <a:solidFill>
                  <a:srgbClr val="003300"/>
                </a:solidFill>
              </a:rPr>
              <a:t>A. Classification</a:t>
            </a:r>
          </a:p>
          <a:p>
            <a:pPr marL="742950" lvl="1" indent="-285750">
              <a:lnSpc>
                <a:spcPct val="75000"/>
              </a:lnSpc>
              <a:spcBef>
                <a:spcPts val="0"/>
              </a:spcBef>
              <a:buFontTx/>
              <a:buChar char="-"/>
              <a:defRPr/>
            </a:pPr>
            <a:endParaRPr lang="en-US" sz="600" b="1" dirty="0"/>
          </a:p>
          <a:p>
            <a:pPr marL="742950" lvl="1" indent="-285750">
              <a:lnSpc>
                <a:spcPct val="75000"/>
              </a:lnSpc>
              <a:spcBef>
                <a:spcPts val="0"/>
              </a:spcBef>
              <a:buFontTx/>
              <a:buChar char="-"/>
              <a:defRPr/>
            </a:pPr>
            <a:r>
              <a:rPr lang="en-US" sz="1700" b="1" dirty="0"/>
              <a:t>If a chattel has been categorized as a fixture,</a:t>
            </a:r>
          </a:p>
          <a:p>
            <a:pPr marL="742950" lvl="1" indent="-285750">
              <a:lnSpc>
                <a:spcPct val="75000"/>
              </a:lnSpc>
              <a:spcBef>
                <a:spcPts val="0"/>
              </a:spcBef>
              <a:defRPr/>
            </a:pPr>
            <a:r>
              <a:rPr lang="en-US" sz="1700" b="1" dirty="0"/>
              <a:t>     it is a part of the real estate.               </a:t>
            </a:r>
          </a:p>
          <a:p>
            <a:pPr marL="742950" lvl="1" indent="-285750">
              <a:lnSpc>
                <a:spcPct val="75000"/>
              </a:lnSpc>
              <a:spcBef>
                <a:spcPts val="0"/>
              </a:spcBef>
              <a:defRPr/>
            </a:pPr>
            <a:endParaRPr lang="en-US" sz="600" b="1" dirty="0"/>
          </a:p>
          <a:p>
            <a:pPr marL="742950" lvl="1" indent="-285750">
              <a:lnSpc>
                <a:spcPct val="75000"/>
              </a:lnSpc>
              <a:spcBef>
                <a:spcPts val="0"/>
              </a:spcBef>
              <a:buFontTx/>
              <a:buChar char="-"/>
              <a:defRPr/>
            </a:pPr>
            <a:r>
              <a:rPr lang="en-US" sz="1700" b="1" dirty="0"/>
              <a:t>A conveyance of the real estate, in the absence of any specific agreement </a:t>
            </a:r>
          </a:p>
          <a:p>
            <a:pPr marL="742950" lvl="1" indent="-285750">
              <a:lnSpc>
                <a:spcPct val="75000"/>
              </a:lnSpc>
              <a:spcBef>
                <a:spcPts val="0"/>
              </a:spcBef>
              <a:defRPr/>
            </a:pPr>
            <a:r>
              <a:rPr lang="en-US" sz="1700" b="1" dirty="0"/>
              <a:t>     to the contrary, passes the fixture with it.</a:t>
            </a:r>
          </a:p>
          <a:p>
            <a:pPr marL="742950" lvl="1" indent="-285750">
              <a:lnSpc>
                <a:spcPct val="75000"/>
              </a:lnSpc>
              <a:spcBef>
                <a:spcPts val="0"/>
              </a:spcBef>
              <a:defRPr/>
            </a:pPr>
            <a:endParaRPr lang="en-US" sz="600" b="1" dirty="0"/>
          </a:p>
          <a:p>
            <a:pPr marL="742950" lvl="1" indent="-285750">
              <a:lnSpc>
                <a:spcPct val="75000"/>
              </a:lnSpc>
              <a:spcBef>
                <a:spcPts val="0"/>
              </a:spcBef>
              <a:buFontTx/>
              <a:buChar char="-"/>
              <a:defRPr/>
            </a:pPr>
            <a:r>
              <a:rPr lang="en-US" sz="1700" b="1" dirty="0"/>
              <a:t>As a result, the fixture, as a part of the realty, </a:t>
            </a:r>
          </a:p>
          <a:p>
            <a:pPr marL="742950" lvl="1" indent="-285750">
              <a:lnSpc>
                <a:spcPct val="75000"/>
              </a:lnSpc>
              <a:spcBef>
                <a:spcPts val="0"/>
              </a:spcBef>
              <a:defRPr/>
            </a:pPr>
            <a:r>
              <a:rPr lang="en-US" sz="1700" b="1" dirty="0"/>
              <a:t>     passes to the new owner of the real estate.</a:t>
            </a:r>
          </a:p>
          <a:p>
            <a:pPr marL="742950" lvl="1" indent="-285750">
              <a:lnSpc>
                <a:spcPct val="75000"/>
              </a:lnSpc>
              <a:spcBef>
                <a:spcPts val="0"/>
              </a:spcBef>
              <a:defRPr/>
            </a:pPr>
            <a:endParaRPr lang="en-US" sz="600" b="1" i="1" dirty="0">
              <a:solidFill>
                <a:srgbClr val="003300"/>
              </a:solidFill>
            </a:endParaRPr>
          </a:p>
          <a:p>
            <a:pPr marL="342900" indent="-342900">
              <a:lnSpc>
                <a:spcPct val="75000"/>
              </a:lnSpc>
              <a:spcBef>
                <a:spcPts val="0"/>
              </a:spcBef>
              <a:defRPr/>
            </a:pPr>
            <a:r>
              <a:rPr lang="en-US" sz="2000" b="1" dirty="0">
                <a:solidFill>
                  <a:srgbClr val="003300"/>
                </a:solidFill>
              </a:rPr>
              <a:t>B. Mortgage</a:t>
            </a:r>
          </a:p>
          <a:p>
            <a:pPr marL="342900" indent="-342900">
              <a:lnSpc>
                <a:spcPct val="75000"/>
              </a:lnSpc>
              <a:spcBef>
                <a:spcPts val="0"/>
              </a:spcBef>
              <a:defRPr/>
            </a:pPr>
            <a:endParaRPr lang="en-US" sz="600" b="1" dirty="0">
              <a:solidFill>
                <a:srgbClr val="003300"/>
              </a:solidFill>
            </a:endParaRPr>
          </a:p>
          <a:p>
            <a:pPr marL="742950" lvl="1" indent="-285750">
              <a:lnSpc>
                <a:spcPct val="75000"/>
              </a:lnSpc>
              <a:spcBef>
                <a:spcPts val="0"/>
              </a:spcBef>
              <a:buFontTx/>
              <a:buChar char="–"/>
              <a:defRPr/>
            </a:pPr>
            <a:r>
              <a:rPr lang="en-US" sz="1700" b="1" dirty="0"/>
              <a:t>To the extent that the owner of the real estate mortgages the realty, </a:t>
            </a:r>
          </a:p>
          <a:p>
            <a:pPr marL="742950" lvl="1" indent="-285750">
              <a:lnSpc>
                <a:spcPct val="75000"/>
              </a:lnSpc>
              <a:spcBef>
                <a:spcPts val="0"/>
              </a:spcBef>
              <a:defRPr/>
            </a:pPr>
            <a:r>
              <a:rPr lang="en-US" sz="1700" b="1" dirty="0"/>
              <a:t>      in the absence of an agreement to the contrary, </a:t>
            </a:r>
          </a:p>
          <a:p>
            <a:pPr marL="742950" lvl="1" indent="-285750">
              <a:lnSpc>
                <a:spcPct val="75000"/>
              </a:lnSpc>
              <a:spcBef>
                <a:spcPts val="0"/>
              </a:spcBef>
              <a:defRPr/>
            </a:pPr>
            <a:r>
              <a:rPr lang="en-US" sz="1700" b="1" dirty="0"/>
              <a:t>      the mortgage attaches to all fixtures on the real estate. </a:t>
            </a:r>
            <a:endParaRPr lang="en-US" sz="1700" b="1" i="1" dirty="0"/>
          </a:p>
          <a:p>
            <a:pPr marL="342900" indent="-342900">
              <a:lnSpc>
                <a:spcPct val="75000"/>
              </a:lnSpc>
              <a:spcBef>
                <a:spcPts val="0"/>
              </a:spcBef>
              <a:defRPr/>
            </a:pPr>
            <a:endParaRPr lang="en-US" sz="600" b="1" dirty="0">
              <a:solidFill>
                <a:schemeClr val="accent1">
                  <a:lumMod val="50000"/>
                </a:schemeClr>
              </a:solidFill>
            </a:endParaRPr>
          </a:p>
          <a:p>
            <a:pPr marL="342900" indent="-342900">
              <a:lnSpc>
                <a:spcPct val="75000"/>
              </a:lnSpc>
              <a:spcBef>
                <a:spcPts val="0"/>
              </a:spcBef>
              <a:defRPr/>
            </a:pPr>
            <a:r>
              <a:rPr lang="en-US" sz="2000" b="1" dirty="0">
                <a:solidFill>
                  <a:srgbClr val="003300"/>
                </a:solidFill>
              </a:rPr>
              <a:t>C. Agreement to the Contrary:</a:t>
            </a:r>
          </a:p>
          <a:p>
            <a:pPr marL="342900" indent="-342900">
              <a:lnSpc>
                <a:spcPct val="75000"/>
              </a:lnSpc>
              <a:spcBef>
                <a:spcPts val="0"/>
              </a:spcBef>
              <a:defRPr/>
            </a:pPr>
            <a:endParaRPr lang="en-US" sz="600" b="1" dirty="0">
              <a:solidFill>
                <a:srgbClr val="003300"/>
              </a:solidFill>
            </a:endParaRPr>
          </a:p>
          <a:p>
            <a:pPr marL="742950" lvl="1" indent="-285750">
              <a:lnSpc>
                <a:spcPct val="75000"/>
              </a:lnSpc>
              <a:spcBef>
                <a:spcPts val="0"/>
              </a:spcBef>
              <a:buFontTx/>
              <a:buChar char="–"/>
              <a:defRPr/>
            </a:pPr>
            <a:r>
              <a:rPr lang="en-US" sz="1600" b="1" dirty="0"/>
              <a:t>Even though the concept of fixtures may apply and a chattel becomes a fixture, an agreement between a buyer and seller (similarly between a mortgagor and a mortgagee) can cause a severance of title.</a:t>
            </a:r>
            <a:endParaRPr lang="en-US" sz="600" b="1" dirty="0"/>
          </a:p>
          <a:p>
            <a:pPr marL="742950" lvl="1" indent="-285750">
              <a:lnSpc>
                <a:spcPct val="75000"/>
              </a:lnSpc>
              <a:spcBef>
                <a:spcPts val="0"/>
              </a:spcBef>
              <a:defRPr/>
            </a:pPr>
            <a:r>
              <a:rPr lang="en-US" sz="600" b="1" dirty="0"/>
              <a:t>  </a:t>
            </a:r>
          </a:p>
          <a:p>
            <a:pPr marL="742950" lvl="1" indent="-285750">
              <a:lnSpc>
                <a:spcPct val="75000"/>
              </a:lnSpc>
              <a:spcBef>
                <a:spcPts val="0"/>
              </a:spcBef>
              <a:buFontTx/>
              <a:buChar char="–"/>
              <a:defRPr/>
            </a:pPr>
            <a:r>
              <a:rPr lang="en-US" sz="1600" b="1" dirty="0"/>
              <a:t>As a result a buyer may agree that a seller may remove certain fixtures,               or a mortgagor that the lien shall not attach to the same.</a:t>
            </a:r>
          </a:p>
          <a:p>
            <a:pPr marL="742950" lvl="1" indent="-285750">
              <a:lnSpc>
                <a:spcPct val="75000"/>
              </a:lnSpc>
              <a:spcBef>
                <a:spcPts val="0"/>
              </a:spcBef>
              <a:defRPr/>
            </a:pPr>
            <a:r>
              <a:rPr lang="en-US" sz="600" b="1" dirty="0"/>
              <a:t>  </a:t>
            </a:r>
          </a:p>
          <a:p>
            <a:pPr marL="742950" lvl="1" indent="-285750">
              <a:lnSpc>
                <a:spcPct val="75000"/>
              </a:lnSpc>
              <a:spcBef>
                <a:spcPts val="0"/>
              </a:spcBef>
              <a:buFontTx/>
              <a:buChar char="–"/>
              <a:defRPr/>
            </a:pPr>
            <a:r>
              <a:rPr lang="en-US" sz="1600" b="1" dirty="0"/>
              <a:t>The effect of such an agreement is to de-annex, and to reconvert the fixture back to a chattel.</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228600" y="1524000"/>
            <a:ext cx="8686800" cy="49530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Fixtures</a:t>
            </a:r>
          </a:p>
          <a:p>
            <a:pPr marL="342900" indent="-342900">
              <a:lnSpc>
                <a:spcPct val="80000"/>
              </a:lnSpc>
              <a:spcBef>
                <a:spcPct val="20000"/>
              </a:spcBef>
            </a:pPr>
            <a:r>
              <a:rPr lang="en-US" sz="2400">
                <a:solidFill>
                  <a:srgbClr val="002060"/>
                </a:solidFill>
              </a:rPr>
              <a:t>	</a:t>
            </a:r>
            <a:r>
              <a:rPr lang="en-US" sz="2400" b="1">
                <a:solidFill>
                  <a:srgbClr val="002060"/>
                </a:solidFill>
              </a:rPr>
              <a:t>Challenging Items:</a:t>
            </a:r>
          </a:p>
          <a:p>
            <a:pPr marL="342900" indent="-342900">
              <a:lnSpc>
                <a:spcPct val="80000"/>
              </a:lnSpc>
              <a:spcBef>
                <a:spcPct val="20000"/>
              </a:spcBef>
            </a:pPr>
            <a:endParaRPr lang="en-US" sz="600" b="1" i="1">
              <a:solidFill>
                <a:schemeClr val="accent2"/>
              </a:solidFill>
            </a:endParaRPr>
          </a:p>
          <a:p>
            <a:pPr marL="342900" indent="-342900">
              <a:lnSpc>
                <a:spcPct val="80000"/>
              </a:lnSpc>
              <a:spcBef>
                <a:spcPct val="20000"/>
              </a:spcBef>
              <a:buFontTx/>
              <a:buChar char="•"/>
            </a:pPr>
            <a:r>
              <a:rPr lang="en-US" sz="2800" b="1"/>
              <a:t>Flat Screen TV’s</a:t>
            </a:r>
          </a:p>
          <a:p>
            <a:pPr marL="342900" indent="-342900">
              <a:lnSpc>
                <a:spcPct val="80000"/>
              </a:lnSpc>
              <a:spcBef>
                <a:spcPct val="20000"/>
              </a:spcBef>
              <a:buFontTx/>
              <a:buChar char="•"/>
            </a:pPr>
            <a:r>
              <a:rPr lang="en-US" sz="2800" b="1"/>
              <a:t>In Room Air Conditioners</a:t>
            </a:r>
          </a:p>
          <a:p>
            <a:pPr marL="342900" indent="-342900">
              <a:lnSpc>
                <a:spcPct val="80000"/>
              </a:lnSpc>
              <a:spcBef>
                <a:spcPct val="20000"/>
              </a:spcBef>
              <a:buFontTx/>
              <a:buChar char="•"/>
            </a:pPr>
            <a:r>
              <a:rPr lang="en-US" sz="2800" b="1"/>
              <a:t>Electrical Generators</a:t>
            </a:r>
          </a:p>
          <a:p>
            <a:pPr marL="342900" indent="-342900">
              <a:lnSpc>
                <a:spcPct val="80000"/>
              </a:lnSpc>
              <a:spcBef>
                <a:spcPct val="20000"/>
              </a:spcBef>
              <a:buFontTx/>
              <a:buChar char="•"/>
            </a:pPr>
            <a:r>
              <a:rPr lang="en-US" sz="2800" b="1"/>
              <a:t>Art Collections</a:t>
            </a:r>
          </a:p>
          <a:p>
            <a:pPr marL="342900" indent="-342900">
              <a:lnSpc>
                <a:spcPct val="80000"/>
              </a:lnSpc>
              <a:spcBef>
                <a:spcPct val="20000"/>
              </a:spcBef>
              <a:buFontTx/>
              <a:buChar char="•"/>
            </a:pPr>
            <a:r>
              <a:rPr lang="en-US" sz="2800" b="1"/>
              <a:t>Screened Yard Houses</a:t>
            </a:r>
          </a:p>
          <a:p>
            <a:pPr marL="342900" indent="-342900">
              <a:lnSpc>
                <a:spcPct val="80000"/>
              </a:lnSpc>
              <a:spcBef>
                <a:spcPct val="20000"/>
              </a:spcBef>
              <a:buFontTx/>
              <a:buChar char="•"/>
            </a:pPr>
            <a:r>
              <a:rPr lang="en-US" sz="2800" b="1"/>
              <a:t>Satellite Dishes</a:t>
            </a:r>
          </a:p>
          <a:p>
            <a:pPr marL="342900" indent="-342900">
              <a:lnSpc>
                <a:spcPct val="80000"/>
              </a:lnSpc>
              <a:spcBef>
                <a:spcPct val="20000"/>
              </a:spcBef>
              <a:buFontTx/>
              <a:buChar char="•"/>
            </a:pPr>
            <a:r>
              <a:rPr lang="en-US" sz="2800" b="1"/>
              <a:t>Basketball Units</a:t>
            </a:r>
          </a:p>
        </p:txBody>
      </p:sp>
      <p:sp>
        <p:nvSpPr>
          <p:cNvPr id="8196" name="AutoShape 6" descr="data:image/jpeg;base64,/9j/4AAQSkZJRgABAQAAAQABAAD/2wCEAAkGBhQSEBQUExQWFRUUGBgVFRUYFBgbFxgVFxgYGBkZGBoZGyYgGBkjGhUbIC8gIycpLCwsGB4xNTAqNSYrLCkBCQoKDgwOGg8PGiwkHyQqKiwvLCwqLCkpKSwqLCwsLCwqKSktLCksLywsLCksLCwsLCwpLCwsLCwsLCwsLCkpLP/AABEIALcBEwMBIgACEQEDEQH/xAAcAAABBAMBAAAAAAAAAAAAAAAABAUGBwEDCAL/xABQEAABAwIDAwYGDQkFCQEAAAABAAIRAyEEEjEFQVEGByJhcYETFzKRobEUFjVCUlRykrKzwdHSIyVTc4OTwuHwFTNDYvEkRGOChJSVosMI/8QAGQEBAAMBAQAAAAAAAAAAAAAAAAECAwQF/8QALREAAgEDAgUCBgIDAAAAAAAAAAECAxEhEjEEExRBUSIyYXGBocHwsdFCkfH/2gAMAwEAAhEDEQA/ALxQhCAEITHtDlvgaFR1OriqLHts5heMwMTcbrFAPiFGfGVs347Q+eseMzZnx2j87+SAk6FFzznbM+O0fnH7lg86GzPjlLzu+5ASlCinjS2Z8cp/+34UeNPZnxyn5n/hQErQor40tmfG6fmf+FHjR2Z8bp+Z/wCFASpCi3jP2b8bZ5n/AIUeM7ZvxpnzX/hQEpQov4zdnfGm/Nf+FHjM2d8Zb81/4UBKEKMeMrZ/xlvzH/hWfGTs/wCMD5j/AMKAkyFGfGRgPjA+Y/8ACs+MfAfpx8x/4UBJUKN+MXAfpx8x/wCFHjFwH6cfMqfhQEkQo14xsB8YHzKn4Vpq86mzG2dimj/kqfhQErQoh43NlfHGfNqfgR429lfHKfzan4EBL0KH+N3ZXxxnzan4Fnxt7K+OU/m1PwICXoURHOzsv45T8z/wr2OdTZfxyl/7fhQErQosOdHZnxyj5z9yfNk7ao4qn4ShUbVZJbmaZEjUdt0AtQhCAEIQgBCEIDBXKXOqfzzjf1g+gxdXLlTncbG28ZHw2Hz0qZUEoiQKyCnvkfsmniKzmVASA2bEi/cpj7RMN8B37x33raFCU1dGU60YOzK1BXoKyPaJhvgO/eO+9HtHw3wXfvHLTpZlepiVxK9KxfaRhvgu+e5HtJw/wXfPcnSzHUxK6WZVi+0rD/Bd89yPaVh/gu+e5OlmOpiV4FkFWH7S8P8ABd89yPaZh/gu+e5OlmR1MSvQV7BVge0zD/Bd89y3YfkNReYax1hJ6ZAA4uJMNHWVD4aSy2iVxEXhIrwFbWuVl7B5v8NXrBhD8pmXMeTEcd0TbvCeMZzWYJhhrqpPU6fQB64WTp2drmiqXV7FRMctzSrdPMuyxY8EHi5wPokelYPNFTByiqzMbBpe4EngE0fFE6/gVMCvYKsrHc2RpXdTcW/Ca8uH3jvCaq3JCg4Q5riOGdw9S0VByymijrpborTaG1plrNN549iaZVs+L/Cfoz+8d96z4vsJ+jP7x/3q3TSKdREqQlEq3PF7hP0Z/eO+9Hi9wf6I/vH/AHp00hz4lRysyrc8XmD/AER/eP8AvR4vcJ+jP7x/3p00iOfEqSVkOVt+L7Cfoj89/wB60Y7kHhW0qjhTMtY4jpu1DSRvUPh5EqvEqwOXSHML7lft6nqYua2ldKcwnuT+2qepi5zcsdCEIAQhCAEIQgBcrc7/ALt4z5TPqaa6pXK/O/7t4z5VP6mmhKPPNjTnFuH/AAyrROFVa80rZxzh/wAJ32K4Dh138O7QOKuvUNHsVY9ip3OHXk4ZdGowsNPsVY9jJ1OHWuu1rBLyGjiSAPSmoiw2+xlj2MtWI5SUGgwc0GBG89W+OuEgdykqRIowCcoJm5IkCN9lDmkSotjp7HSXFYllOZMkCYFzH2d60UMBXrt8JXrChR4Rd3U1ghx099C8vwNKS1tR5YSBmIiG9eS095Kz5y7F+U+4lxG13E5WtiY4z6AltDk5iquSQQ15hgIIbJHla5iAN5t1qRcidmUhXBpNNSAQaj2uaA436IImYtM3vZTXbODc6n0SJbcCB5WgJJOgncuOpxLbwdkOHS3KpbjhhHOZTFOtuDnZsuYC9jGfUXkBeKO0mPJY+q65aXZS5tM3gthsiBxAMpXt/ko9pGZoE6HMNOyJ9XamIbNg74BEyRYA6kDQQru0lcqvS7Fucl+UFGswsoghtMBokGN8RvIkHrTftwtpV6eam3wj5PhASA0aWGhJE67+1Gz9mtw7HNawBnQLXA6uPAnU2Gsb92qnbTm1sK4uIloJa7rjyQWkkEi1lwp3wjqaUWmxgxnOe5ga2G54NmuDpjeXfcN6i22+VteuWvJDR/lDZPyiBf8A1SF+DpOxdBhc8ZQScjQdSAA644alSHEbCoONqsGIEtOnY2bLsptJs5JZM7CrmqwS5riTrYHhBA0NwbgTNiU54jC+DMP6JOkkX7OI7E14fC0meDyVoqMBaTTa4gnTpNmNeyUrZyPqVr+EJbJIAAhs6gA1LditGtKLd9iZUoytbcUiis+AWk8hzTkh9QuAnotaL2I99ew0lbqTHUxFSvSzRIbUs/zN+5ariIszdCSDwCPAJwq4dwpio0Gq076QzHTeNQtJqtiSY01BtPG1lpGpGWzM3BoS+ASTa9L/AGet+rf9Ep5DQdCD3hINsub7Gr9JtqbwekNcpEdqOWCEsnOTV0rzCe5P7ar/AArmlq6W5hPcgfrqv8K807yx0IQgBCEIAQhCAFyxzwj894z5VP6mmup1yzzxD894vtp/U00JQp5m4/tB0kAeCfqY4K4q+0qDPKrUx/zt9Uqieb7AirinNcQB4NzruDRbiSrFp+wqMeEqAuHvWuz/AEbK0a6gtNm38DOVFzd7pIkGJ5VYVuj854MaT9wTXieVlRxy0aOuheQe+Gmw71qxHOBh4DRRc8DSW07dkzB603VNq4yu6KNLwYd5MNAt8t8T2jqV+onba3zZXkQ83+SHZuw9o1TDqwZInK0wcvEBomOuU3nY1AkjEYo5mmIh9Qzw6Ojupb8FyQxDnh2IrPEGOi9xInQB24kxYedPmDwFDDVmNY11V4MuLnF/gxE5jJIaSbCwJXPPi2u9/kdMOFW9rfMZ6fJfD0mMfWqvZmMtHg8jnaZcupnvKWYrkzTc0eDNTOIJfUJsBoA0STum6lGNxjGgl72iZguyndoJBJTHX2xRY1zvCO6Yyw2mXRNpIiRx7lzPjJPubdPBbjvsrkThXMBexwqCM14zEe+Db2PDqT3h+TWHbGVgkef+Sj2ztskODG0nFo0qEgRw1JOnUEg5R8sKvSYcG9zBbP8AlLxbNLGix4StKdXmYbMpw05RNWYehh85bkpZzJMgSeN7b0ldyjw7ZzVmndAjXTTX0KmdobaBEGlAO4tcDx1Jk+dNhxQaA8SDfK3MCZ77gXmSOxdSpR7s53VfgujaPK6g4FhYajewgHvNxpwVf8osdRaczaXgr5pDw6SPhB0EjquoY7bVYiBUy8cup7z9kJBVqkmS5znHUkyfOVolGJi5yZOKfLMPtUrOMmekA0ZoiYBO4alPIw1WtTmk8OZqXNBcBItOWY8yq40jE2nrTpsTlvicGCKJbw8nQdlp71nU1x9hpBwfvQ5V8CGY59KtUNN1ml5a4tzaB3WLQO7rTh7XDDiKtVwkTFEhpO6Xl8b+Cih2y51QVHuLqhdnklxhs5oEk2mbXWcdyrrPc7hpZzhI3Zg1wa7zLmhKpfDN3y7ZRM8LsbENfFOtUBMdFtp00BsvbsbTwlQmrNR83D6QDmkgHRr2zbeq7/tCo1xIcAW7wNFgbYrZgc5JbvMHuvu6lf193grzIdlktHDcsn1ZLHVKcDyxTblHAQXkfOlM9etXc7wtbEio2ZyPc1oM8aY7d3nUJdtqtJIc0TrDGgeaI9C0t2hUknwjpNzw83BTpfYc1eC3dnvotpFppuJdbIMQ9gdMG8ukiN10+U9o0Ww1tSroDkq0vCNbbQPEPgdRKpKjygqNcHQ2RpbRO7ecnFhuUOaIMg5BLZ1g6rLRNbGnMg9y1cYzZb3BriGvdB8JTc4MkifKJI7teKadt8lcO/D1n4fEh3g6T3lpANg0u1Edkxqq9HLJzpNZ7yX3fES4xAmQRPdN1rw/K5pa+mZEtcGvFjJBgQBoZj7lZTmiPQyvmrpfmE9yB+uq/wAK5pC6X5hfcgfrqvratihYyEIQAhCEAIQhAC5b54x+e8X20vqaa6kXLfPJ7t4vtpfU0kJQl5u8OH4pzXOLQabpIN+zvVgt5I0S2QcwMwQ08ep25V5zfYkU8UXGfIdoATpwJE+dWWzaBg5KzAANHtDQO4bu9eZxPMU7xdlby/wb04xayjxhdg06Dg9hGY2E0w4a7g4m6cMTXqOkCo3OQRL2kb9Gx73QxvMTKasTia5EB2GM8Dqe4i4lN7Np4zTwVN0aWjdFjmXEpVJO7af1NU4xwkO9ehVBBqVZyHOHZ4h4Ah3k304pFisJUdLmkVKh8qKzc7gBv6W8R515obXxXRFTCAjUE1qc8LZiLT1p3pYg1GH8nleB5LnsDTwGrhB4T9iJzW/8krSyPA4ikQ32NU6UQ7IYZfS0+te3YrEDMTScAA63gyZygd5kypFhS57m5i1pgggvaRFrCCd4SfF8lvCSW1SN4htLUmeGlvQFMbN+tWIccEZrcpMRSdDWPcRNhTJMtub5YjXQbluHLTF5QTScQ4H3htvk+lLqnJp9MAeFqAzMNLGSY4eDvPasMxRpGXOrSRE2cLcbQO5X9DXpSZROUe431+U2Jc535RzYBEtgaGB6j51HMfWcyqBOYkySRM9IDzwZUrr7fJECu2B8MHdpIc688YSMbbpuu+lRqOHvgA075Ilp1sY/ob0pTgnZGc9Mt2MO16mRmZoFnQfR9q1YGKjHOywR6094zalCpZ1BupcZcYnj0DqV5/tKgC5rWFrXXMdKDEG74jzLdVKiilZmTjC4w44BrWOmzhPeI+9IMXVAY073Dd1Et/hnvT1tGtRLGNa97oMBjqLAQ2LkOa83tGg1TNjGhwZGjW5RbrJ+1bxqSl7jNxithEyocycA8U4IEksPZckT5khZTk6aX37t5S4uBbBvprbTgpkweXPyNY7LczPCLAH0JbXwoyNkBuZrpItdoaRPZdZoub4Mtc0kcQdLg8L6elP2ztvUGiHU6hNy2AJAIgwZkdoC5pzkspXNFp7kSFK8C9gZniAV6oYckSASdBAMEW3hS2ntnDtkig4k/CDSNbzIlI9pYvCVA9wpVGvcOjDxkBjXKDx4LaNWbftZRwiu5GcPSc97gAZA3CT6BxXsjI5uZpu4yHAgxpcLfs9vgqgcHQJE2mW7xG9SHE8oKNZgFSmwkWEtNhO4h8iyVJzT2wTHR5Ip4KX5ZNzE7lrFDKR0gbiyf34fDEZg4sPwQ9xPpb9pTfVyg9EujrV4VLlWkiMtXS/ML7kN/XVfWFzQ1dL8wvuO39dV9YWxcsZCEIAQhCAEIQgBcu88nu3i/wBl9TTXUS5e55fdvFfsvqaaEoaORziMRbXKT73cCffAibKaYXaxAPQc6etgt2BnCFCuSGEFTEZSYtPm/wBVP27GpyGh9rknqF+u/VGgXLVoKbuyHUcdjydsOk9FjI3l14PYP6hYdtloDganYRTd2DSDC9jZtIAgkOEjKSCDAABM2zTMntGqzT2Jh6pJzTI0BNpBk2004Wv1LPpaaw0RzpC3ZPKCiWFtStlfliSzhNg5w3nuW/DbYon/AH40nETldSaRN9SAQfPvSOjgKDQB4M5QIcSZEADUTcmJvcTbUrYcLQcWAUqcu0zHeDHbo3TqV6fDU4PH3sOfIdMOx1aTTxmGqQJEsDT13G7uWf8AbWgnJRqBov0ssdclwntTCzEdIFmQXc2DYS7gDwNzpZK6G0yA73ocCc975SBePK1ABi88JWsoNOyS/wBf0SuI8jxg8ViHg5sOOjoWVuoSIdHbYpFisBTqOc0NqtIOuU5m6T0oIdc2iEkbtZ8tAzQ5uZpBGSxvrwiI1nrKz/bjm28ISSYaCDOvXvgyP6C5Xw0pPcPiDTiOR7DcPrd7Xeog8OK01uQ4+G5x7J0Gl6d/OlbNu1HGAXOgmG3J6nGJEb4nS6zSxtV7eicxFiLw2XENzGdd9lMeHqR/zf79DN1YvsJKnN6C25JsY/KBpExc/krjXzrxgeQDW+VTbUiBeu9vXo1nZrrKX1cc7PkJiCQbWaRMkAeVp3JJR2qQSCZzHeRx1nq6rLeNKou9yHUj4NntMaTBw1FsWBFaqbREmXXPYF69p9NrRGFw8g2Jq1DPbmMRqUVdpkEOvvkwHbtCOJA8/UtGKxjmjXNlcLRaXCRusYIso5Mngc7wjeMK6mc1PD4cGYDOgJABm4F560ve6o1ub2FhiTcFpGp7WC90w0cQHuzQJmd4g9IZg3yZ3dRiIW92MeMonVwGUC4mLQRpuAFlD4Km3n8/2SuIf7YWYrGV4j2EwNHB1gQDp0LapEMZjGkHwdJoMDyZjNxJjfNkop7UtadXE5naACDIkHeP9RbyNphrgARuDiAQI1NiNZPDqhaQ4eEcKIddvua24rEvaYbSIaQD+SbZ28Tx4cUkqYXFOkex6RN5BotBF+MDVOeJ2m4A5nCYDhlIIuTrGpgace9aG7WFSei1xaQC+D5MiJjcDcLV0JNXS/knmp9xAdn4otB9jsbNujSjTcQAb9q3f2XiMg/JsdB3QCDr8G3enU7Xk5xUcMty0Oe0OkXEySdZ3WBXqvt8EFp8L0RAOYiCZtBJi/rXM6M3sl9yyqQ+JHMTh3xHgzqbdFzbW0c0R2pFUwANN5LQzK0x+SYR3ENtpr6U+1q7muM16rCHW0aSYndeZgGZnqRjMYTQqk1XHMx4gtY2eiQCSBJnW0X3qyo1ErtfcrriU41dL8ww/M7f11X6QXNDV0xzD+47f1tX6S6C5YiEIQAhCEAIQhAC5f55R+e8V+y+pprqBcwc83u3if2X1NNCUN/N+4DF3yiabxLtB0TeN5iYUwftQBxygmGHo2GWwiQbHeeuOsKBclquWvPBpUv9lgVCZBIN5vmGt53W9CWbRz1dxXicc7wbXZILWhwf/klzQO3oxAI8k2vKMJj3TAY6JzuixDffkgjsM8AvOyHZ67ackFxyyRM2zQLiSY0nXgkNbabjWNMA1C2acAEyJgRlv5uxU0Risv7GbY5msSx8MJgEuLJgAQR0Z0EG86HqWMZVcwh7TlGUBpI6M5ekGmDJLgbjruvGHLZbLSIaA9skEkXIJ4m+5epzw0B7oBymZdEE2EWAEzAXTyVLH79AJawqVX9FojKcsEN6RmHPsRqb9wEWS59MFjXPkAEZmAxBgAgTMXg77iUkrVS0Max4cH8DZrtwLoibzA0XrDYuQHzJaSI3WJEmZnd5lWNGF9GWLjmKkz0SWjI0kOl0NIuZJmQ7sMb0mpOLnulpyzJAbmMGWufYfByntkpHU2nD3Zbkz5Wkb7eZYD6WTOKjsxIaWxqwiLmdx3Rw61nKg4vCGoX1qzJEOfknhaDEgC0yI3jddI6WMs5sFoEFtj0nX1E6RbvSEbXDXsu4x0TABJNwCARHCy9Y7HElhNXOS0NcC0jKACGi+4RFvtWkpJx3t++CBXiKhY/wjT5WY5Y0a4W11BDnA6adaTmoJJMiRoNLuzCOEGBruSdlbOSNIEtgTJtDeokElOLGhzRAFM5QXOcC6TJ0iYEECBw60jF+5O/3KPJltc9ECb3eM1jcxAEQBHXpqtFZjg4gzmPwhebHtm08Lm6xUeSG3i0TeO8gbte5ZxGID6xc4SSMxPwdwIgAD06nVRrgnaX9hK6PDdpZZy3lvSET0vfRHWbZp1Xuptc+GzRnaSDLhFjIE3gECOruWBRoik5wc4OuQOjAmDHkyZO+eK11KBaSWjKIy9GdLa6/0Fa6eV2LOLWGKBtUCq5wDB4IuIa4XcM0BpO90HzBajj89b8pMvcwiCIJfpvgROnnhJ9q4k1K9R7socM73OAJzGBAgWEj+cpqr6AAXJHHfGvdZYurNvYs4pD0A+o8tmchibQGMO6TcC9tVlleBleYE+Ds0TkDtSLE3dYE+9K0NBbYCG7pb0jaJjz+tb6WMzhjXNc/P06t2kvDD0TTcRLeg6Nd6mLlGWlEKxirixlIzEuIu2IBN9ZM5o4C866TjC4zM7IR0jUbfPBgGCJNgL+UVnFbODWtLXEugZpEHMQJA3gCPQsnDtDQcoGUiTvnVxN+PqVuTUkm+24uGIe6rVBpunO53QJ/KDNESAIMk2vNtAk+Oe9rXAixkG0QQ09GYsZJlvV1WUFrBTBJJJgyCA23aSSRGsjTRacdimBjwMxDsxudXXAPVAM8Vsm4x0ydmgnkrhq6Z5h/cdn62r9JczBdM8w/uMz9bW+kuc7CxEIQgBCEIAQhCAFzDzz+7eJ7KX1LF08uYuej3axPZS+pYhKI/wAl3RXm1muieP8ARUzdRkhrSc0dGWmIjM5vboOtQ7kmT7IEfBd5t6lj63TvA+CAY3RprK3pyjFam7fQ56lr5NRoA5Bnh4dZptEC12nyiZGWEsxlFrQadR4eKY6BaGzn1ADhBiZvqvGFxrM7fDE5A6SGmSIkWB32F+rqTfiMRma6Rrdt9Bw84WFZam7SKpirHYwEHe4OlzpvBDYvN96T4TaT21GBnlbmlpMhwjQeUIlDc1VrKTA33xDjDbkXJed0N3lJhSqHK99QnJ0GEPOdgblNhMtaM0DQSsqbatGL/WFuOL8S1zqtR2XMSXsEkAVHG4bYzAzawLTNr6aeIljruL7ZcthxfNiXWIG7vlOL8AxlJoZUFSo/KcjG2kk5oJM300nTcmzAYd76mVklxOgI9EkT2K0a0kkrkWV8mPYZ8G7/AD5TdrjlIm5cDa02MpwwtZtOnWouy1PCGc0/A0trMmZmbdaRuxJaXBoAa+AWDe6LEAD/ADG27MvFPEuDS7L8Ebr3jt1LR3BX1RirXuQ42YpxWCYajcoDWkUz0SZDshzA5oOYuF909Sea+SvADRmIBLi1uaBDWtBEQ1oaDprJ3phpNJe1rSTAc5wbewnh2ylGEaYz5pbJAtwN9+vZ19U6U0pJJrL/AOkWMufkqGlljecgEnt3d5C806k5AWb5niIOvESBf1oO1C0uGTSc1s0brz9u9IKmNcXtLdBO4WnQWAkrpb0JJSXgjZ7ik1BlgmCCWwd2/STNx1dq1U8QwsdIfnFy/MIF9IIkXG4rL2Me8TOZxuQTEmL36uH2LzTxLaLXhwa/Mw0xmM5LzLY8kgcTx1R0p3zbASaHJuLbRNN9CzmBhOcCRUMgxPvbiNdJSd1YGofCOnNuaCBvNhHEj06JifUGbedJ3nWB6ll9cue4jrIJm8xpwgDXqWENEZX3Zb5jlh3APJeARmjKTuGuvEH+rJTTYw1HuawMaSSGagNEGMx1F9epJKOywbudxsJmN0yLJbh+g92UktAkTB1GkxNokf1OcZvWku35KXNlKi32OageM5q5XMkB0RIIvIknh9ySYzGZqrCGNYAGtLQSWwwjNmJuZiSB1pO52Sq8mDYEEHt1Wlwc4Oc7dEmOJ0HmUyqSaavlMnbcW7XxTXYhwDug55yuE5I03yYHWm6lVd5JOhMg6GBO7UHSRbsSfFVIAkyHQbgWMcEm9kaHeLan+tyzjxFS2W/wXaTH/CY2mBVp1GS6oG5D8BwJcYGhBFolNWOdrEkXHdMLxQBzhzNAL8OHaNV4xIc2xuHCe/X+u1TUlOXqtgiJFwul+YT3Hbr/AH1XXTUadX2yuaAF0xzCj8zt/XVd+lx5kOssVCEIAQhCAEIQgBcw89Pu1iOyl9UxdPLmDnuP57xHyaP1TEJRG+Tzvyxv71w9SleBqDNFTyQCQc0HMB0dOvt3KFbI2h4KoXZWO6LmxUzZb2kZb5huSo7aJuch3EZndkkQqS1PCZjODcrksxNJrqTW+TmgOdvi99fQkONYC/oxGUCOwX3azuTHiOUriA3KyBfoz6eK1jlA6ZyjWdf5KmmUXdBwfgl+Jr+FYyq8spuHQFOnTyjKAT4R4uCSbRqe5a8A0Wzglpk9GzpGkSCL/Yo8/lQ5zA0sbMznk5iIHRO7LadNSeKByldLTlBLdJJV0k90Ry3ckeKqgU6pDDfKGFzgSADfyQAZuOrrWNm42k1pNQPdmc0vLCA4Ng5g0m08O+VHvbK7I5ha05vfEdIWiztVvxXKjP8A4FJnRDejmEkCM56V3Ed1hZVnST9pHLkLnvccQ4tJAHTBOuQEAaaG/wDVksxeHqNqMa5rxnGeHNgwbggbweP8kwY/lg55EsaSBE3nL8GZ0tovGJ5cVajml/SyDK0Fx6IkG3mHmWiiov0kuMnglDNrVGuMFzHZSAW2GV1iBA3jvSJ+KAYG9ZN4B1tP8zvUaPKV2WMvfN+yw0Wkbc4tm0Xd/JTGUkRy2SvDY0ClUblbneQ4VAekGt1aL+Sd/ckuMEAOAiAAQJ1jfO9Mo5TENDWsygHN5R1iN+4rFTlJJJLJkyRmtundZRJO1kHTHvCudUe2mwEucYa0Xc5x4E2HetdV5aZc2IMX1kG4O4GZtHFMeH2+adTwjAWuGhDvJ7LLZV5SlwgtJ1JMiSTqTbUlTG+dTI5bJFs8Z3vbShwygyQWi3UdILh/Rumq0nNItlJJMdVuBiZt3b00YLlN4KYZM6gu1tHCFsr8rXPIcWCQZ18w00Vmlo3yHT8Ej8N0m2IkT2g6mTu0W7DYkNAbIm+ZxNo9QUf2pzgVsRHhZcACGiYDZjQRwEJHV5TZiD4MiBHl7vMsoU0m77Ecpj54EufI3i4BAIggkbuEab1qq1QwuEmN3pvIHVCam8qYfm8GdZIzxOusDrWvFcoRUMmnHYQP4brW0FdrcnRLZi4gkGbjWBr1LZSw5IyAmHXBDCT2QN+t0ibymaPJoxaPKnj1Tv77cEUuU4acwp9KCJzNiDY9HJrCrGlC6uyNEh7wWDLmENydCC4OqNaTvsHa6JPWpQ1zjJaWkNJBiRIEHSx9SavbG3KQaUySZkTcgx5OgI0WBygaGlop6g++4z1X1UJWe4VOQyhdM8w/uOzX+9rfS3LmcLpzmL9xaX6yt9Y5SdJYCEIQAhCEAIQhAC5n57dn1Ttiu8U3lpbShwY4tMUmg3iF0wk9fAMf5TZ7yPUgOKXCNbLC7HxPJag/UO73l3ofmHoTXiObXCv1Yw/Kw+GP/wAZ9KE3OTQsgrp6vzPYR3+Dhv8At3N+rrN9Sb63MhhT/gUj8mtiKfrc9QLnOgcvQcr9q8xGGP8AguHyca7+PDpFW5iKG6nih8mvh3fSaxAUjmXh9Y7lc1XmFp7jjW9rMK76NVJH8w7N1fFDtwYP0aqkFPrCth/MVwxVXv2fX/hJWh/Mc4f73HysDih/ChBVywrMfzKP+O0u+hiB/AvHiWf8ew3e2sPWxAQzZ3KR9FgY1lIgEuBfTDjctMXOksHpSk8s6t/ydC8z+RG/NO//AD+gLVt7kw7DYh9HwjKuQBxfTnJdodEuAIInemvD4UvJA1AmN/cN6AzjsWatR1QgAvMkNECTwG5aFNdhc2D8Vh2Vhi8LTD56D3PD25XFtwGkbvSnDxMVPjuE7jVPqpoCukKx/ExU+OUO6niD6qa9DmXf8aaezC4o+qmgK2QrPZzJu34ip3bPxR9bQlNLmPG+tiT2YB4+m8ICqFlXFR5iWHU409lGg36VZK6XMRS3sxp7amEb6nOQFJLMK+6HMRQ30ap+XjWj6vD/AGpdR5jsMNcPT7XYrEP9AaxAc7QswumKHMzhB/g4b91Wd9LEFOeG5rsIz/CpD5OGoD6bHH0oDlVoXTvMc2NjUfl1vrHKRYXkdh2aMHc1jfoNanihQDG5WiAOsn1oDYhCEAIQhACEIQAhCEAIQhACEIQCfHY+nRpuqVXtYxglznGAB1qF4vnnwDCQ01anW2nAPzy31KS8qOTFHH4Z2Hr5sjiDLHZXAtMgg6dxBHUqsxv/AOc4JNDHPaNzalKf/Zjx9FASDx1Uz5GGeflVGj1Ar23nSqu8nDsHbVJ/hChVXmJ2izyK+Hf2uqNP1Z9a1M5qtqMN6QcONPEM9GchAT5vL3FO0pUB2lx/iW0cr8adG4cdzvxKEDkBiwL0ccPkuwjx6KoPoQeRuIHv9ot/6Rr/AKDygJ03lJjj77Dj/kd+NbDtnHQSKlCeHgzfvzKuqnJfFDya+O79mVfsKRV9h47T2RjP/HYgepARzlPylrDG40YloL68sflPkdFrWxuMBot6Ux7G2q3CVvCsmocr2gObkHSESYcSYnT0qR4vkHWqVC99TEFztScBiZNo+DwWnxb1D7/Ef9hifwoCdc0u3cd7DLKRoikHvc0vBcZccxbZ1rk+dTk7ex49/hj+zd+NUzhOR+LptDadXFtaNA3BYkC9zuCdaGwcdABrYz/x1cn0lAWf7aMcNRhj3PH8a8nlvim60qJ7HOH2lQClyXxB8qtj+7ZdX7XpUzkU93v9pu/6JrPp1EBMzzkVG+VhmHsrfexeRzssHl4d4+TUafWAoHjOb3Gn+5oYx3XUfhmf/WUg8Uu13n+7YwcX12n6JKAtBnPHgvfCsztY0/RcVIth8sMLjDFCs17gJLLtfHHK4Ax1hUxh+YTaT/7zE4dg/wApqOP0B61MuRPMm3A4mniamLqVqlOS0NbkZJBBzdJxcIOkiUBZyEIQAhCEAIQhACEIQAhCEAIQhACEIQAhCEAIQhACEIQAhCEAIhCEAQhCEAIQhACEIQBCIQhACEIQAhCEAIQhACEIQAhCEAIQhACEIQH/2Q=="/>
          <p:cNvSpPr>
            <a:spLocks noChangeAspect="1" noChangeArrowheads="1"/>
          </p:cNvSpPr>
          <p:nvPr/>
        </p:nvSpPr>
        <p:spPr bwMode="auto">
          <a:xfrm>
            <a:off x="0" y="-839788"/>
            <a:ext cx="2619375" cy="1743076"/>
          </a:xfrm>
          <a:prstGeom prst="rect">
            <a:avLst/>
          </a:prstGeom>
          <a:noFill/>
          <a:ln w="9525">
            <a:noFill/>
            <a:miter lim="800000"/>
            <a:headEnd/>
            <a:tailEnd/>
          </a:ln>
        </p:spPr>
        <p:txBody>
          <a:bodyPr/>
          <a:lstStyle/>
          <a:p>
            <a:endParaRPr lang="en-US"/>
          </a:p>
        </p:txBody>
      </p:sp>
      <p:sp>
        <p:nvSpPr>
          <p:cNvPr id="8197" name="AutoShape 8" descr="data:image/jpeg;base64,/9j/4AAQSkZJRgABAQAAAQABAAD/2wCEAAkGBhQSEBQUExQWFRUUGBgVFRUYFBgbFxgVFxgYGBkZGBoZGyYgGBkjGhUbIC8gIycpLCwsGB4xNTAqNSYrLCkBCQoKDgwOGg8PGiwkHyQqKiwvLCwqLCkpKSwqLCwsLCwqKSktLCksLywsLCksLCwsLCwpLCwsLCwsLCwsLCkpLP/AABEIALcBEwMBIgACEQEDEQH/xAAcAAABBAMBAAAAAAAAAAAAAAAABAUGBwEDCAL/xABQEAABAwIDAwYGDQkFCQEAAAABAAIRAyEEEjEFQVEGByJhcYETFzKRobEUFjVCUlRykrKzwdHSIyVTc4OTwuHwFTNDYvEkRGOChJSVosMI/8QAGQEBAAMBAQAAAAAAAAAAAAAAAAECAwQF/8QALREAAgEDAgUCBgIDAAAAAAAAAAECAxEhEjEEExRBUSIyYXGBocHwsdFCkfH/2gAMAwEAAhEDEQA/ALxQhCAEITHtDlvgaFR1OriqLHts5heMwMTcbrFAPiFGfGVs347Q+eseMzZnx2j87+SAk6FFzznbM+O0fnH7lg86GzPjlLzu+5ASlCinjS2Z8cp/+34UeNPZnxyn5n/hQErQor40tmfG6fmf+FHjR2Z8bp+Z/wCFASpCi3jP2b8bZ5n/AIUeM7ZvxpnzX/hQEpQov4zdnfGm/Nf+FHjM2d8Zb81/4UBKEKMeMrZ/xlvzH/hWfGTs/wCMD5j/AMKAkyFGfGRgPjA+Y/8ACs+MfAfpx8x/4UBJUKN+MXAfpx8x/wCFHjFwH6cfMqfhQEkQo14xsB8YHzKn4Vpq86mzG2dimj/kqfhQErQoh43NlfHGfNqfgR429lfHKfzan4EBL0KH+N3ZXxxnzan4Fnxt7K+OU/m1PwICXoURHOzsv45T8z/wr2OdTZfxyl/7fhQErQosOdHZnxyj5z9yfNk7ao4qn4ShUbVZJbmaZEjUdt0AtQhCAEIQgBCEIDBXKXOqfzzjf1g+gxdXLlTncbG28ZHw2Hz0qZUEoiQKyCnvkfsmniKzmVASA2bEi/cpj7RMN8B37x33raFCU1dGU60YOzK1BXoKyPaJhvgO/eO+9HtHw3wXfvHLTpZlepiVxK9KxfaRhvgu+e5HtJw/wXfPcnSzHUxK6WZVi+0rD/Bd89yPaVh/gu+e5OlmOpiV4FkFWH7S8P8ABd89yPaZh/gu+e5OlmR1MSvQV7BVge0zD/Bd89y3YfkNReYax1hJ6ZAA4uJMNHWVD4aSy2iVxEXhIrwFbWuVl7B5v8NXrBhD8pmXMeTEcd0TbvCeMZzWYJhhrqpPU6fQB64WTp2drmiqXV7FRMctzSrdPMuyxY8EHi5wPokelYPNFTByiqzMbBpe4EngE0fFE6/gVMCvYKsrHc2RpXdTcW/Ca8uH3jvCaq3JCg4Q5riOGdw9S0VByymijrpborTaG1plrNN549iaZVs+L/Cfoz+8d96z4vsJ+jP7x/3q3TSKdREqQlEq3PF7hP0Z/eO+9Hi9wf6I/vH/AHp00hz4lRysyrc8XmD/AER/eP8AvR4vcJ+jP7x/3p00iOfEqSVkOVt+L7Cfoj89/wB60Y7kHhW0qjhTMtY4jpu1DSRvUPh5EqvEqwOXSHML7lft6nqYua2ldKcwnuT+2qepi5zcsdCEIAQhCAEIQgBcrc7/ALt4z5TPqaa6pXK/O/7t4z5VP6mmhKPPNjTnFuH/AAyrROFVa80rZxzh/wAJ32K4Dh138O7QOKuvUNHsVY9ip3OHXk4ZdGowsNPsVY9jJ1OHWuu1rBLyGjiSAPSmoiw2+xlj2MtWI5SUGgwc0GBG89W+OuEgdykqRIowCcoJm5IkCN9lDmkSotjp7HSXFYllOZMkCYFzH2d60UMBXrt8JXrChR4Rd3U1ghx099C8vwNKS1tR5YSBmIiG9eS095Kz5y7F+U+4lxG13E5WtiY4z6AltDk5iquSQQ15hgIIbJHla5iAN5t1qRcidmUhXBpNNSAQaj2uaA436IImYtM3vZTXbODc6n0SJbcCB5WgJJOgncuOpxLbwdkOHS3KpbjhhHOZTFOtuDnZsuYC9jGfUXkBeKO0mPJY+q65aXZS5tM3gthsiBxAMpXt/ko9pGZoE6HMNOyJ9XamIbNg74BEyRYA6kDQQru0lcqvS7Fucl+UFGswsoghtMBokGN8RvIkHrTftwtpV6eam3wj5PhASA0aWGhJE67+1Gz9mtw7HNawBnQLXA6uPAnU2Gsb92qnbTm1sK4uIloJa7rjyQWkkEi1lwp3wjqaUWmxgxnOe5ga2G54NmuDpjeXfcN6i22+VteuWvJDR/lDZPyiBf8A1SF+DpOxdBhc8ZQScjQdSAA644alSHEbCoONqsGIEtOnY2bLsptJs5JZM7CrmqwS5riTrYHhBA0NwbgTNiU54jC+DMP6JOkkX7OI7E14fC0meDyVoqMBaTTa4gnTpNmNeyUrZyPqVr+EJbJIAAhs6gA1LditGtKLd9iZUoytbcUiis+AWk8hzTkh9QuAnotaL2I99ew0lbqTHUxFSvSzRIbUs/zN+5ariIszdCSDwCPAJwq4dwpio0Gq076QzHTeNQtJqtiSY01BtPG1lpGpGWzM3BoS+ASTa9L/AGet+rf9Ep5DQdCD3hINsub7Gr9JtqbwekNcpEdqOWCEsnOTV0rzCe5P7ar/AArmlq6W5hPcgfrqv8K807yx0IQgBCEIAQhCAFyxzwj894z5VP6mmup1yzzxD894vtp/U00JQp5m4/tB0kAeCfqY4K4q+0qDPKrUx/zt9Uqieb7AirinNcQB4NzruDRbiSrFp+wqMeEqAuHvWuz/AEbK0a6gtNm38DOVFzd7pIkGJ5VYVuj854MaT9wTXieVlRxy0aOuheQe+Gmw71qxHOBh4DRRc8DSW07dkzB603VNq4yu6KNLwYd5MNAt8t8T2jqV+onba3zZXkQ83+SHZuw9o1TDqwZInK0wcvEBomOuU3nY1AkjEYo5mmIh9Qzw6Ojupb8FyQxDnh2IrPEGOi9xInQB24kxYedPmDwFDDVmNY11V4MuLnF/gxE5jJIaSbCwJXPPi2u9/kdMOFW9rfMZ6fJfD0mMfWqvZmMtHg8jnaZcupnvKWYrkzTc0eDNTOIJfUJsBoA0STum6lGNxjGgl72iZguyndoJBJTHX2xRY1zvCO6Yyw2mXRNpIiRx7lzPjJPubdPBbjvsrkThXMBexwqCM14zEe+Db2PDqT3h+TWHbGVgkef+Sj2ztskODG0nFo0qEgRw1JOnUEg5R8sKvSYcG9zBbP8AlLxbNLGix4StKdXmYbMpw05RNWYehh85bkpZzJMgSeN7b0ldyjw7ZzVmndAjXTTX0KmdobaBEGlAO4tcDx1Jk+dNhxQaA8SDfK3MCZ77gXmSOxdSpR7s53VfgujaPK6g4FhYajewgHvNxpwVf8osdRaczaXgr5pDw6SPhB0EjquoY7bVYiBUy8cup7z9kJBVqkmS5znHUkyfOVolGJi5yZOKfLMPtUrOMmekA0ZoiYBO4alPIw1WtTmk8OZqXNBcBItOWY8yq40jE2nrTpsTlvicGCKJbw8nQdlp71nU1x9hpBwfvQ5V8CGY59KtUNN1ml5a4tzaB3WLQO7rTh7XDDiKtVwkTFEhpO6Xl8b+Cih2y51QVHuLqhdnklxhs5oEk2mbXWcdyrrPc7hpZzhI3Zg1wa7zLmhKpfDN3y7ZRM8LsbENfFOtUBMdFtp00BsvbsbTwlQmrNR83D6QDmkgHRr2zbeq7/tCo1xIcAW7wNFgbYrZgc5JbvMHuvu6lf193grzIdlktHDcsn1ZLHVKcDyxTblHAQXkfOlM9etXc7wtbEio2ZyPc1oM8aY7d3nUJdtqtJIc0TrDGgeaI9C0t2hUknwjpNzw83BTpfYc1eC3dnvotpFppuJdbIMQ9gdMG8ukiN10+U9o0Ww1tSroDkq0vCNbbQPEPgdRKpKjygqNcHQ2RpbRO7ecnFhuUOaIMg5BLZ1g6rLRNbGnMg9y1cYzZb3BriGvdB8JTc4MkifKJI7teKadt8lcO/D1n4fEh3g6T3lpANg0u1Edkxqq9HLJzpNZ7yX3fES4xAmQRPdN1rw/K5pa+mZEtcGvFjJBgQBoZj7lZTmiPQyvmrpfmE9yB+uq/wAK5pC6X5hfcgfrqvratihYyEIQAhCEAIQhAC5b54x+e8X20vqaa6kXLfPJ7t4vtpfU0kJQl5u8OH4pzXOLQabpIN+zvVgt5I0S2QcwMwQ08ep25V5zfYkU8UXGfIdoATpwJE+dWWzaBg5KzAANHtDQO4bu9eZxPMU7xdlby/wb04xayjxhdg06Dg9hGY2E0w4a7g4m6cMTXqOkCo3OQRL2kb9Gx73QxvMTKasTia5EB2GM8Dqe4i4lN7Np4zTwVN0aWjdFjmXEpVJO7af1NU4xwkO9ehVBBqVZyHOHZ4h4Ah3k304pFisJUdLmkVKh8qKzc7gBv6W8R515obXxXRFTCAjUE1qc8LZiLT1p3pYg1GH8nleB5LnsDTwGrhB4T9iJzW/8krSyPA4ikQ32NU6UQ7IYZfS0+te3YrEDMTScAA63gyZygd5kypFhS57m5i1pgggvaRFrCCd4SfF8lvCSW1SN4htLUmeGlvQFMbN+tWIccEZrcpMRSdDWPcRNhTJMtub5YjXQbluHLTF5QTScQ4H3htvk+lLqnJp9MAeFqAzMNLGSY4eDvPasMxRpGXOrSRE2cLcbQO5X9DXpSZROUe431+U2Jc535RzYBEtgaGB6j51HMfWcyqBOYkySRM9IDzwZUrr7fJECu2B8MHdpIc688YSMbbpuu+lRqOHvgA075Ilp1sY/ob0pTgnZGc9Mt2MO16mRmZoFnQfR9q1YGKjHOywR6094zalCpZ1BupcZcYnj0DqV5/tKgC5rWFrXXMdKDEG74jzLdVKiilZmTjC4w44BrWOmzhPeI+9IMXVAY073Dd1Et/hnvT1tGtRLGNa97oMBjqLAQ2LkOa83tGg1TNjGhwZGjW5RbrJ+1bxqSl7jNxithEyocycA8U4IEksPZckT5khZTk6aX37t5S4uBbBvprbTgpkweXPyNY7LczPCLAH0JbXwoyNkBuZrpItdoaRPZdZoub4Mtc0kcQdLg8L6elP2ztvUGiHU6hNy2AJAIgwZkdoC5pzkspXNFp7kSFK8C9gZniAV6oYckSASdBAMEW3hS2ntnDtkig4k/CDSNbzIlI9pYvCVA9wpVGvcOjDxkBjXKDx4LaNWbftZRwiu5GcPSc97gAZA3CT6BxXsjI5uZpu4yHAgxpcLfs9vgqgcHQJE2mW7xG9SHE8oKNZgFSmwkWEtNhO4h8iyVJzT2wTHR5Ip4KX5ZNzE7lrFDKR0gbiyf34fDEZg4sPwQ9xPpb9pTfVyg9EujrV4VLlWkiMtXS/ML7kN/XVfWFzQ1dL8wvuO39dV9YWxcsZCEIAQhCAEIQgBcu88nu3i/wBl9TTXUS5e55fdvFfsvqaaEoaORziMRbXKT73cCffAibKaYXaxAPQc6etgt2BnCFCuSGEFTEZSYtPm/wBVP27GpyGh9rknqF+u/VGgXLVoKbuyHUcdjydsOk9FjI3l14PYP6hYdtloDganYRTd2DSDC9jZtIAgkOEjKSCDAABM2zTMntGqzT2Jh6pJzTI0BNpBk2004Wv1LPpaaw0RzpC3ZPKCiWFtStlfliSzhNg5w3nuW/DbYon/AH40nETldSaRN9SAQfPvSOjgKDQB4M5QIcSZEADUTcmJvcTbUrYcLQcWAUqcu0zHeDHbo3TqV6fDU4PH3sOfIdMOx1aTTxmGqQJEsDT13G7uWf8AbWgnJRqBov0ssdclwntTCzEdIFmQXc2DYS7gDwNzpZK6G0yA73ocCc975SBePK1ABi88JWsoNOyS/wBf0SuI8jxg8ViHg5sOOjoWVuoSIdHbYpFisBTqOc0NqtIOuU5m6T0oIdc2iEkbtZ8tAzQ5uZpBGSxvrwiI1nrKz/bjm28ISSYaCDOvXvgyP6C5Xw0pPcPiDTiOR7DcPrd7Xeog8OK01uQ4+G5x7J0Gl6d/OlbNu1HGAXOgmG3J6nGJEb4nS6zSxtV7eicxFiLw2XENzGdd9lMeHqR/zf79DN1YvsJKnN6C25JsY/KBpExc/krjXzrxgeQDW+VTbUiBeu9vXo1nZrrKX1cc7PkJiCQbWaRMkAeVp3JJR2qQSCZzHeRx1nq6rLeNKou9yHUj4NntMaTBw1FsWBFaqbREmXXPYF69p9NrRGFw8g2Jq1DPbmMRqUVdpkEOvvkwHbtCOJA8/UtGKxjmjXNlcLRaXCRusYIso5Mngc7wjeMK6mc1PD4cGYDOgJABm4F560ve6o1ub2FhiTcFpGp7WC90w0cQHuzQJmd4g9IZg3yZ3dRiIW92MeMonVwGUC4mLQRpuAFlD4Km3n8/2SuIf7YWYrGV4j2EwNHB1gQDp0LapEMZjGkHwdJoMDyZjNxJjfNkop7UtadXE5naACDIkHeP9RbyNphrgARuDiAQI1NiNZPDqhaQ4eEcKIddvua24rEvaYbSIaQD+SbZ28Tx4cUkqYXFOkex6RN5BotBF+MDVOeJ2m4A5nCYDhlIIuTrGpgace9aG7WFSei1xaQC+D5MiJjcDcLV0JNXS/knmp9xAdn4otB9jsbNujSjTcQAb9q3f2XiMg/JsdB3QCDr8G3enU7Xk5xUcMty0Oe0OkXEySdZ3WBXqvt8EFp8L0RAOYiCZtBJi/rXM6M3sl9yyqQ+JHMTh3xHgzqbdFzbW0c0R2pFUwANN5LQzK0x+SYR3ENtpr6U+1q7muM16rCHW0aSYndeZgGZnqRjMYTQqk1XHMx4gtY2eiQCSBJnW0X3qyo1ErtfcrriU41dL8ww/M7f11X6QXNDV0xzD+47f1tX6S6C5YiEIQAhCEAIQhAC5f55R+e8V+y+pprqBcwc83u3if2X1NNCUN/N+4DF3yiabxLtB0TeN5iYUwftQBxygmGHo2GWwiQbHeeuOsKBclquWvPBpUv9lgVCZBIN5vmGt53W9CWbRz1dxXicc7wbXZILWhwf/klzQO3oxAI8k2vKMJj3TAY6JzuixDffkgjsM8AvOyHZ67ackFxyyRM2zQLiSY0nXgkNbabjWNMA1C2acAEyJgRlv5uxU0Risv7GbY5msSx8MJgEuLJgAQR0Z0EG86HqWMZVcwh7TlGUBpI6M5ekGmDJLgbjruvGHLZbLSIaA9skEkXIJ4m+5epzw0B7oBymZdEE2EWAEzAXTyVLH79AJawqVX9FojKcsEN6RmHPsRqb9wEWS59MFjXPkAEZmAxBgAgTMXg77iUkrVS0Max4cH8DZrtwLoibzA0XrDYuQHzJaSI3WJEmZnd5lWNGF9GWLjmKkz0SWjI0kOl0NIuZJmQ7sMb0mpOLnulpyzJAbmMGWufYfByntkpHU2nD3Zbkz5Wkb7eZYD6WTOKjsxIaWxqwiLmdx3Rw61nKg4vCGoX1qzJEOfknhaDEgC0yI3jddI6WMs5sFoEFtj0nX1E6RbvSEbXDXsu4x0TABJNwCARHCy9Y7HElhNXOS0NcC0jKACGi+4RFvtWkpJx3t++CBXiKhY/wjT5WY5Y0a4W11BDnA6adaTmoJJMiRoNLuzCOEGBruSdlbOSNIEtgTJtDeokElOLGhzRAFM5QXOcC6TJ0iYEECBw60jF+5O/3KPJltc9ECb3eM1jcxAEQBHXpqtFZjg4gzmPwhebHtm08Lm6xUeSG3i0TeO8gbte5ZxGID6xc4SSMxPwdwIgAD06nVRrgnaX9hK6PDdpZZy3lvSET0vfRHWbZp1Xuptc+GzRnaSDLhFjIE3gECOruWBRoik5wc4OuQOjAmDHkyZO+eK11KBaSWjKIy9GdLa6/0Fa6eV2LOLWGKBtUCq5wDB4IuIa4XcM0BpO90HzBajj89b8pMvcwiCIJfpvgROnnhJ9q4k1K9R7socM73OAJzGBAgWEj+cpqr6AAXJHHfGvdZYurNvYs4pD0A+o8tmchibQGMO6TcC9tVlleBleYE+Ds0TkDtSLE3dYE+9K0NBbYCG7pb0jaJjz+tb6WMzhjXNc/P06t2kvDD0TTcRLeg6Nd6mLlGWlEKxirixlIzEuIu2IBN9ZM5o4C866TjC4zM7IR0jUbfPBgGCJNgL+UVnFbODWtLXEugZpEHMQJA3gCPQsnDtDQcoGUiTvnVxN+PqVuTUkm+24uGIe6rVBpunO53QJ/KDNESAIMk2vNtAk+Oe9rXAixkG0QQ09GYsZJlvV1WUFrBTBJJJgyCA23aSSRGsjTRacdimBjwMxDsxudXXAPVAM8Vsm4x0ydmgnkrhq6Z5h/cdn62r9JczBdM8w/uMz9bW+kuc7CxEIQgBCEIAQhCAFzDzz+7eJ7KX1LF08uYuej3axPZS+pYhKI/wAl3RXm1muieP8ARUzdRkhrSc0dGWmIjM5vboOtQ7kmT7IEfBd5t6lj63TvA+CAY3RprK3pyjFam7fQ56lr5NRoA5Bnh4dZptEC12nyiZGWEsxlFrQadR4eKY6BaGzn1ADhBiZvqvGFxrM7fDE5A6SGmSIkWB32F+rqTfiMRma6Rrdt9Bw84WFZam7SKpirHYwEHe4OlzpvBDYvN96T4TaT21GBnlbmlpMhwjQeUIlDc1VrKTA33xDjDbkXJed0N3lJhSqHK99QnJ0GEPOdgblNhMtaM0DQSsqbatGL/WFuOL8S1zqtR2XMSXsEkAVHG4bYzAzawLTNr6aeIljruL7ZcthxfNiXWIG7vlOL8AxlJoZUFSo/KcjG2kk5oJM300nTcmzAYd76mVklxOgI9EkT2K0a0kkrkWV8mPYZ8G7/AD5TdrjlIm5cDa02MpwwtZtOnWouy1PCGc0/A0trMmZmbdaRuxJaXBoAa+AWDe6LEAD/ADG27MvFPEuDS7L8Ebr3jt1LR3BX1RirXuQ42YpxWCYajcoDWkUz0SZDshzA5oOYuF909Sea+SvADRmIBLi1uaBDWtBEQ1oaDprJ3phpNJe1rSTAc5wbewnh2ylGEaYz5pbJAtwN9+vZ19U6U0pJJrL/AOkWMufkqGlljecgEnt3d5C806k5AWb5niIOvESBf1oO1C0uGTSc1s0brz9u9IKmNcXtLdBO4WnQWAkrpb0JJSXgjZ7ik1BlgmCCWwd2/STNx1dq1U8QwsdIfnFy/MIF9IIkXG4rL2Me8TOZxuQTEmL36uH2LzTxLaLXhwa/Mw0xmM5LzLY8kgcTx1R0p3zbASaHJuLbRNN9CzmBhOcCRUMgxPvbiNdJSd1YGofCOnNuaCBvNhHEj06JifUGbedJ3nWB6ll9cue4jrIJm8xpwgDXqWENEZX3Zb5jlh3APJeARmjKTuGuvEH+rJTTYw1HuawMaSSGagNEGMx1F9epJKOywbudxsJmN0yLJbh+g92UktAkTB1GkxNokf1OcZvWku35KXNlKi32OageM5q5XMkB0RIIvIknh9ySYzGZqrCGNYAGtLQSWwwjNmJuZiSB1pO52Sq8mDYEEHt1Wlwc4Oc7dEmOJ0HmUyqSaavlMnbcW7XxTXYhwDug55yuE5I03yYHWm6lVd5JOhMg6GBO7UHSRbsSfFVIAkyHQbgWMcEm9kaHeLan+tyzjxFS2W/wXaTH/CY2mBVp1GS6oG5D8BwJcYGhBFolNWOdrEkXHdMLxQBzhzNAL8OHaNV4xIc2xuHCe/X+u1TUlOXqtgiJFwul+YT3Hbr/AH1XXTUadX2yuaAF0xzCj8zt/XVd+lx5kOssVCEIAQhCAEIQgBcw89Pu1iOyl9UxdPLmDnuP57xHyaP1TEJRG+Tzvyxv71w9SleBqDNFTyQCQc0HMB0dOvt3KFbI2h4KoXZWO6LmxUzZb2kZb5huSo7aJuch3EZndkkQqS1PCZjODcrksxNJrqTW+TmgOdvi99fQkONYC/oxGUCOwX3azuTHiOUriA3KyBfoz6eK1jlA6ZyjWdf5KmmUXdBwfgl+Jr+FYyq8spuHQFOnTyjKAT4R4uCSbRqe5a8A0Wzglpk9GzpGkSCL/Yo8/lQ5zA0sbMznk5iIHRO7LadNSeKByldLTlBLdJJV0k90Ry3ckeKqgU6pDDfKGFzgSADfyQAZuOrrWNm42k1pNQPdmc0vLCA4Ng5g0m08O+VHvbK7I5ha05vfEdIWiztVvxXKjP8A4FJnRDejmEkCM56V3Ed1hZVnST9pHLkLnvccQ4tJAHTBOuQEAaaG/wDVksxeHqNqMa5rxnGeHNgwbggbweP8kwY/lg55EsaSBE3nL8GZ0tovGJ5cVajml/SyDK0Fx6IkG3mHmWiiov0kuMnglDNrVGuMFzHZSAW2GV1iBA3jvSJ+KAYG9ZN4B1tP8zvUaPKV2WMvfN+yw0Wkbc4tm0Xd/JTGUkRy2SvDY0ClUblbneQ4VAekGt1aL+Sd/ckuMEAOAiAAQJ1jfO9Mo5TENDWsygHN5R1iN+4rFTlJJJLJkyRmtundZRJO1kHTHvCudUe2mwEucYa0Xc5x4E2HetdV5aZc2IMX1kG4O4GZtHFMeH2+adTwjAWuGhDvJ7LLZV5SlwgtJ1JMiSTqTbUlTG+dTI5bJFs8Z3vbShwygyQWi3UdILh/Rumq0nNItlJJMdVuBiZt3b00YLlN4KYZM6gu1tHCFsr8rXPIcWCQZ18w00Vmlo3yHT8Ej8N0m2IkT2g6mTu0W7DYkNAbIm+ZxNo9QUf2pzgVsRHhZcACGiYDZjQRwEJHV5TZiD4MiBHl7vMsoU0m77Ecpj54EufI3i4BAIggkbuEab1qq1QwuEmN3pvIHVCam8qYfm8GdZIzxOusDrWvFcoRUMmnHYQP4brW0FdrcnRLZi4gkGbjWBr1LZSw5IyAmHXBDCT2QN+t0ibymaPJoxaPKnj1Tv77cEUuU4acwp9KCJzNiDY9HJrCrGlC6uyNEh7wWDLmENydCC4OqNaTvsHa6JPWpQ1zjJaWkNJBiRIEHSx9SavbG3KQaUySZkTcgx5OgI0WBygaGlop6g++4z1X1UJWe4VOQyhdM8w/uOzX+9rfS3LmcLpzmL9xaX6yt9Y5SdJYCEIQAhCEAIQhAC5n57dn1Ttiu8U3lpbShwY4tMUmg3iF0wk9fAMf5TZ7yPUgOKXCNbLC7HxPJag/UO73l3ofmHoTXiObXCv1Yw/Kw+GP/wAZ9KE3OTQsgrp6vzPYR3+Dhv8At3N+rrN9Sb63MhhT/gUj8mtiKfrc9QLnOgcvQcr9q8xGGP8AguHyca7+PDpFW5iKG6nih8mvh3fSaxAUjmXh9Y7lc1XmFp7jjW9rMK76NVJH8w7N1fFDtwYP0aqkFPrCth/MVwxVXv2fX/hJWh/Mc4f73HysDih/ChBVywrMfzKP+O0u+hiB/AvHiWf8ew3e2sPWxAQzZ3KR9FgY1lIgEuBfTDjctMXOksHpSk8s6t/ydC8z+RG/NO//AD+gLVt7kw7DYh9HwjKuQBxfTnJdodEuAIInemvD4UvJA1AmN/cN6AzjsWatR1QgAvMkNECTwG5aFNdhc2D8Vh2Vhi8LTD56D3PD25XFtwGkbvSnDxMVPjuE7jVPqpoCukKx/ExU+OUO6niD6qa9DmXf8aaezC4o+qmgK2QrPZzJu34ip3bPxR9bQlNLmPG+tiT2YB4+m8ICqFlXFR5iWHU409lGg36VZK6XMRS3sxp7amEb6nOQFJLMK+6HMRQ30ap+XjWj6vD/AGpdR5jsMNcPT7XYrEP9AaxAc7QswumKHMzhB/g4b91Wd9LEFOeG5rsIz/CpD5OGoD6bHH0oDlVoXTvMc2NjUfl1vrHKRYXkdh2aMHc1jfoNanihQDG5WiAOsn1oDYhCEAIQhACEIQAhCEAIQhACEIQCfHY+nRpuqVXtYxglznGAB1qF4vnnwDCQ01anW2nAPzy31KS8qOTFHH4Z2Hr5sjiDLHZXAtMgg6dxBHUqsxv/AOc4JNDHPaNzalKf/Zjx9FASDx1Uz5GGeflVGj1Ar23nSqu8nDsHbVJ/hChVXmJ2izyK+Hf2uqNP1Z9a1M5qtqMN6QcONPEM9GchAT5vL3FO0pUB2lx/iW0cr8adG4cdzvxKEDkBiwL0ccPkuwjx6KoPoQeRuIHv9ot/6Rr/AKDygJ03lJjj77Dj/kd+NbDtnHQSKlCeHgzfvzKuqnJfFDya+O79mVfsKRV9h47T2RjP/HYgepARzlPylrDG40YloL68sflPkdFrWxuMBot6Ux7G2q3CVvCsmocr2gObkHSESYcSYnT0qR4vkHWqVC99TEFztScBiZNo+DwWnxb1D7/Ef9hifwoCdc0u3cd7DLKRoikHvc0vBcZccxbZ1rk+dTk7ex49/hj+zd+NUzhOR+LptDadXFtaNA3BYkC9zuCdaGwcdABrYz/x1cn0lAWf7aMcNRhj3PH8a8nlvim60qJ7HOH2lQClyXxB8qtj+7ZdX7XpUzkU93v9pu/6JrPp1EBMzzkVG+VhmHsrfexeRzssHl4d4+TUafWAoHjOb3Gn+5oYx3XUfhmf/WUg8Uu13n+7YwcX12n6JKAtBnPHgvfCsztY0/RcVIth8sMLjDFCs17gJLLtfHHK4Ax1hUxh+YTaT/7zE4dg/wApqOP0B61MuRPMm3A4mniamLqVqlOS0NbkZJBBzdJxcIOkiUBZyEIQAhCEAIQhACEIQAhCEAIQhACEIQAhCEAIQhACEIQAhCEAIhCEAQhCEAIQhACEIQBCIQhACEIQAhCEAIQhACEIQAhCEAIQhACEIQH/2Q=="/>
          <p:cNvSpPr>
            <a:spLocks noChangeAspect="1" noChangeArrowheads="1"/>
          </p:cNvSpPr>
          <p:nvPr/>
        </p:nvSpPr>
        <p:spPr bwMode="auto">
          <a:xfrm>
            <a:off x="0" y="-839788"/>
            <a:ext cx="2619375" cy="1743076"/>
          </a:xfrm>
          <a:prstGeom prst="rect">
            <a:avLst/>
          </a:prstGeom>
          <a:noFill/>
          <a:ln w="9525">
            <a:noFill/>
            <a:miter lim="800000"/>
            <a:headEnd/>
            <a:tailEnd/>
          </a:ln>
        </p:spPr>
        <p:txBody>
          <a:bodyPr/>
          <a:lstStyle/>
          <a:p>
            <a:endParaRPr lang="en-US"/>
          </a:p>
        </p:txBody>
      </p:sp>
      <p:pic>
        <p:nvPicPr>
          <p:cNvPr id="8198" name="Picture 10" descr="http://homeasnika.com/wp-content/uploads/2012/09/samsung-flat-screen-tv.jpg"/>
          <p:cNvPicPr>
            <a:picLocks noChangeAspect="1" noChangeArrowheads="1"/>
          </p:cNvPicPr>
          <p:nvPr/>
        </p:nvPicPr>
        <p:blipFill>
          <a:blip r:embed="rId3" cstate="print"/>
          <a:srcRect/>
          <a:stretch>
            <a:fillRect/>
          </a:stretch>
        </p:blipFill>
        <p:spPr bwMode="auto">
          <a:xfrm>
            <a:off x="5791200" y="1371600"/>
            <a:ext cx="2860675" cy="1905000"/>
          </a:xfrm>
          <a:prstGeom prst="rect">
            <a:avLst/>
          </a:prstGeom>
          <a:noFill/>
          <a:ln w="9525">
            <a:noFill/>
            <a:miter lim="800000"/>
            <a:headEnd/>
            <a:tailEnd/>
          </a:ln>
        </p:spPr>
      </p:pic>
      <p:pic>
        <p:nvPicPr>
          <p:cNvPr id="8199" name="Picture 12" descr="http://www.robbinssports.com/images/gared-sports-mini-ez-portable-basketball-goal.jpg"/>
          <p:cNvPicPr>
            <a:picLocks noChangeAspect="1" noChangeArrowheads="1"/>
          </p:cNvPicPr>
          <p:nvPr/>
        </p:nvPicPr>
        <p:blipFill>
          <a:blip r:embed="rId4" cstate="print"/>
          <a:srcRect/>
          <a:stretch>
            <a:fillRect/>
          </a:stretch>
        </p:blipFill>
        <p:spPr bwMode="auto">
          <a:xfrm>
            <a:off x="7391400" y="3505200"/>
            <a:ext cx="1257300" cy="2095500"/>
          </a:xfrm>
          <a:prstGeom prst="rect">
            <a:avLst/>
          </a:prstGeom>
          <a:noFill/>
          <a:ln w="9525">
            <a:noFill/>
            <a:miter lim="800000"/>
            <a:headEnd/>
            <a:tailEnd/>
          </a:ln>
        </p:spPr>
      </p:pic>
      <p:pic>
        <p:nvPicPr>
          <p:cNvPr id="8200" name="Picture 14" descr="http://www.thedailygreen.com/cm/thedailygreen/images/aU/energy-star-ACMiami-md.jpg"/>
          <p:cNvPicPr>
            <a:picLocks noChangeAspect="1" noChangeArrowheads="1"/>
          </p:cNvPicPr>
          <p:nvPr/>
        </p:nvPicPr>
        <p:blipFill>
          <a:blip r:embed="rId5" cstate="print"/>
          <a:srcRect/>
          <a:stretch>
            <a:fillRect/>
          </a:stretch>
        </p:blipFill>
        <p:spPr bwMode="auto">
          <a:xfrm>
            <a:off x="5029200" y="3962400"/>
            <a:ext cx="1689100" cy="12954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AF9F6453-5B74-4336-8F35-3CE81580969C}"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152400" y="1371600"/>
            <a:ext cx="8839200" cy="3048000"/>
          </a:xfrm>
        </p:spPr>
        <p:txBody>
          <a:bodyPr/>
          <a:lstStyle/>
          <a:p>
            <a:pPr marL="609600" indent="-609600" eaLnBrk="1" hangingPunct="1">
              <a:lnSpc>
                <a:spcPct val="90000"/>
              </a:lnSpc>
              <a:buFontTx/>
              <a:buNone/>
              <a:defRPr/>
            </a:pPr>
            <a:endParaRPr lang="en-US" sz="4400" b="1" dirty="0" smtClean="0">
              <a:solidFill>
                <a:srgbClr val="C00000"/>
              </a:solidFill>
            </a:endParaRPr>
          </a:p>
          <a:p>
            <a:pPr marL="609600" indent="-609600" eaLnBrk="1" hangingPunct="1">
              <a:lnSpc>
                <a:spcPct val="90000"/>
              </a:lnSpc>
              <a:buFontTx/>
              <a:buNone/>
              <a:defRPr/>
            </a:pPr>
            <a:r>
              <a:rPr lang="en-US" sz="4400" b="1" dirty="0" smtClean="0">
                <a:solidFill>
                  <a:srgbClr val="002060"/>
                </a:solidFill>
              </a:rPr>
              <a:t>				Part Two:</a:t>
            </a:r>
          </a:p>
          <a:p>
            <a:pPr marL="609600" indent="-609600" eaLnBrk="1" hangingPunct="1">
              <a:lnSpc>
                <a:spcPct val="90000"/>
              </a:lnSpc>
              <a:buFontTx/>
              <a:buNone/>
              <a:defRPr/>
            </a:pPr>
            <a:endParaRPr lang="en-US" sz="2000" b="1" dirty="0" smtClean="0">
              <a:solidFill>
                <a:srgbClr val="C00000"/>
              </a:solidFill>
            </a:endParaRPr>
          </a:p>
          <a:p>
            <a:pPr marL="609600" indent="-609600" eaLnBrk="1" hangingPunct="1">
              <a:lnSpc>
                <a:spcPct val="90000"/>
              </a:lnSpc>
              <a:buFontTx/>
              <a:buNone/>
              <a:defRPr/>
            </a:pPr>
            <a:r>
              <a:rPr lang="en-US" sz="4400" b="1" dirty="0" smtClean="0">
                <a:solidFill>
                  <a:srgbClr val="C00000"/>
                </a:solidFill>
              </a:rPr>
              <a:t>		      Adverse Position</a:t>
            </a:r>
            <a:endParaRPr lang="en-US" sz="4400" b="1" i="1" dirty="0" smtClean="0">
              <a:solidFill>
                <a:srgbClr val="C00000"/>
              </a:solidFill>
            </a:endParaRPr>
          </a:p>
          <a:p>
            <a:pPr marL="609600" indent="-609600" eaLnBrk="1" hangingPunct="1">
              <a:lnSpc>
                <a:spcPct val="90000"/>
              </a:lnSpc>
              <a:buFontTx/>
              <a:buNone/>
              <a:defRPr/>
            </a:pPr>
            <a:r>
              <a:rPr lang="en-US" sz="1000" b="1" i="1" dirty="0" smtClean="0"/>
              <a:t>	</a:t>
            </a:r>
            <a:endParaRPr lang="en-US" sz="2000" b="1" i="1" dirty="0" smtClean="0">
              <a:solidFill>
                <a:schemeClr val="accent5">
                  <a:lumMod val="50000"/>
                </a:schemeClr>
              </a:solidFill>
            </a:endParaRPr>
          </a:p>
          <a:p>
            <a:pPr marL="609600" indent="-609600" eaLnBrk="1" hangingPunct="1">
              <a:lnSpc>
                <a:spcPct val="80000"/>
              </a:lnSpc>
              <a:buFontTx/>
              <a:buNone/>
              <a:defRPr/>
            </a:pPr>
            <a:endParaRPr lang="en-US" sz="24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1" end="1"/>
                                            </p:txEl>
                                          </p:spTgt>
                                        </p:tgtEl>
                                        <p:attrNameLst>
                                          <p:attrName>style.visibility</p:attrName>
                                        </p:attrNameLst>
                                      </p:cBhvr>
                                      <p:to>
                                        <p:strVal val="visible"/>
                                      </p:to>
                                    </p:set>
                                    <p:anim calcmode="lin" valueType="num">
                                      <p:cBhvr additive="base">
                                        <p:cTn id="7"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3" end="3"/>
                                            </p:txEl>
                                          </p:spTgt>
                                        </p:tgtEl>
                                        <p:attrNameLst>
                                          <p:attrName>style.visibility</p:attrName>
                                        </p:attrNameLst>
                                      </p:cBhvr>
                                      <p:to>
                                        <p:strVal val="visible"/>
                                      </p:to>
                                    </p:set>
                                    <p:anim calcmode="lin" valueType="num">
                                      <p:cBhvr additive="base">
                                        <p:cTn id="13"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4" end="4"/>
                                            </p:txEl>
                                          </p:spTgt>
                                        </p:tgtEl>
                                        <p:attrNameLst>
                                          <p:attrName>style.visibility</p:attrName>
                                        </p:attrNameLst>
                                      </p:cBhvr>
                                      <p:to>
                                        <p:strVal val="visible"/>
                                      </p:to>
                                    </p:set>
                                    <p:anim calcmode="lin" valueType="num">
                                      <p:cBhvr additive="base">
                                        <p:cTn id="19" dur="500" fill="hold"/>
                                        <p:tgtEl>
                                          <p:spTgt spid="28160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5299</TotalTime>
  <Words>806</Words>
  <Application>Microsoft Office PowerPoint</Application>
  <PresentationFormat>On-screen Show (4:3)</PresentationFormat>
  <Paragraphs>717</Paragraphs>
  <Slides>48</Slides>
  <Notes>46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Default Design</vt:lpstr>
      <vt:lpstr>Slide 1</vt:lpstr>
      <vt:lpstr>Slide 2</vt:lpstr>
      <vt:lpstr>Slide 3</vt:lpstr>
      <vt:lpstr>Slide 4</vt:lpstr>
      <vt:lpstr>Fixtures</vt:lpstr>
      <vt:lpstr>Slide 6</vt:lpstr>
      <vt:lpstr>Slide 7</vt:lpstr>
      <vt:lpstr>Slide 8</vt:lpstr>
      <vt:lpstr>Slide 9</vt:lpstr>
      <vt:lpstr>Adverse Possession</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238</cp:revision>
  <dcterms:created xsi:type="dcterms:W3CDTF">2007-08-27T19:04:39Z</dcterms:created>
  <dcterms:modified xsi:type="dcterms:W3CDTF">2013-10-31T18:13:26Z</dcterms:modified>
</cp:coreProperties>
</file>