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Default Extension="wav" ContentType="audio/wav"/>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3"/>
  </p:notesMasterIdLst>
  <p:handoutMasterIdLst>
    <p:handoutMasterId r:id="rId134"/>
  </p:handoutMasterIdLst>
  <p:sldIdLst>
    <p:sldId id="256" r:id="rId2"/>
    <p:sldId id="579" r:id="rId3"/>
    <p:sldId id="376" r:id="rId4"/>
    <p:sldId id="377" r:id="rId5"/>
    <p:sldId id="383" r:id="rId6"/>
    <p:sldId id="387" r:id="rId7"/>
    <p:sldId id="388" r:id="rId8"/>
    <p:sldId id="395" r:id="rId9"/>
    <p:sldId id="389" r:id="rId10"/>
    <p:sldId id="393" r:id="rId11"/>
    <p:sldId id="396" r:id="rId12"/>
    <p:sldId id="397" r:id="rId13"/>
    <p:sldId id="398" r:id="rId14"/>
    <p:sldId id="399" r:id="rId15"/>
    <p:sldId id="400" r:id="rId16"/>
    <p:sldId id="401" r:id="rId17"/>
    <p:sldId id="402" r:id="rId18"/>
    <p:sldId id="404" r:id="rId19"/>
    <p:sldId id="405" r:id="rId20"/>
    <p:sldId id="406" r:id="rId21"/>
    <p:sldId id="407" r:id="rId22"/>
    <p:sldId id="408" r:id="rId23"/>
    <p:sldId id="409" r:id="rId24"/>
    <p:sldId id="410" r:id="rId25"/>
    <p:sldId id="411" r:id="rId26"/>
    <p:sldId id="412" r:id="rId27"/>
    <p:sldId id="416" r:id="rId28"/>
    <p:sldId id="417" r:id="rId29"/>
    <p:sldId id="418" r:id="rId30"/>
    <p:sldId id="419" r:id="rId31"/>
    <p:sldId id="380" r:id="rId32"/>
    <p:sldId id="422" r:id="rId33"/>
    <p:sldId id="465" r:id="rId34"/>
    <p:sldId id="424" r:id="rId35"/>
    <p:sldId id="379" r:id="rId36"/>
    <p:sldId id="442" r:id="rId37"/>
    <p:sldId id="443" r:id="rId38"/>
    <p:sldId id="420" r:id="rId39"/>
    <p:sldId id="275" r:id="rId40"/>
    <p:sldId id="467" r:id="rId41"/>
    <p:sldId id="468" r:id="rId42"/>
    <p:sldId id="469" r:id="rId43"/>
    <p:sldId id="470" r:id="rId44"/>
    <p:sldId id="471" r:id="rId45"/>
    <p:sldId id="472" r:id="rId46"/>
    <p:sldId id="473" r:id="rId47"/>
    <p:sldId id="474" r:id="rId48"/>
    <p:sldId id="475" r:id="rId49"/>
    <p:sldId id="476" r:id="rId50"/>
    <p:sldId id="478" r:id="rId51"/>
    <p:sldId id="479" r:id="rId52"/>
    <p:sldId id="480" r:id="rId53"/>
    <p:sldId id="481" r:id="rId54"/>
    <p:sldId id="538" r:id="rId55"/>
    <p:sldId id="539" r:id="rId56"/>
    <p:sldId id="540" r:id="rId57"/>
    <p:sldId id="541" r:id="rId58"/>
    <p:sldId id="542" r:id="rId59"/>
    <p:sldId id="543" r:id="rId60"/>
    <p:sldId id="544" r:id="rId61"/>
    <p:sldId id="545" r:id="rId62"/>
    <p:sldId id="546" r:id="rId63"/>
    <p:sldId id="547" r:id="rId64"/>
    <p:sldId id="548" r:id="rId65"/>
    <p:sldId id="549" r:id="rId66"/>
    <p:sldId id="550" r:id="rId67"/>
    <p:sldId id="551" r:id="rId68"/>
    <p:sldId id="552" r:id="rId69"/>
    <p:sldId id="553" r:id="rId70"/>
    <p:sldId id="554" r:id="rId71"/>
    <p:sldId id="555" r:id="rId72"/>
    <p:sldId id="556" r:id="rId73"/>
    <p:sldId id="557" r:id="rId74"/>
    <p:sldId id="559" r:id="rId75"/>
    <p:sldId id="560" r:id="rId76"/>
    <p:sldId id="561" r:id="rId77"/>
    <p:sldId id="562" r:id="rId78"/>
    <p:sldId id="563" r:id="rId79"/>
    <p:sldId id="564" r:id="rId80"/>
    <p:sldId id="565" r:id="rId81"/>
    <p:sldId id="566" r:id="rId82"/>
    <p:sldId id="567" r:id="rId83"/>
    <p:sldId id="568" r:id="rId84"/>
    <p:sldId id="569" r:id="rId85"/>
    <p:sldId id="570" r:id="rId86"/>
    <p:sldId id="571" r:id="rId87"/>
    <p:sldId id="572" r:id="rId88"/>
    <p:sldId id="573" r:id="rId89"/>
    <p:sldId id="574" r:id="rId90"/>
    <p:sldId id="575" r:id="rId91"/>
    <p:sldId id="576" r:id="rId92"/>
    <p:sldId id="577" r:id="rId93"/>
    <p:sldId id="578" r:id="rId94"/>
    <p:sldId id="497" r:id="rId95"/>
    <p:sldId id="498" r:id="rId96"/>
    <p:sldId id="499" r:id="rId97"/>
    <p:sldId id="500" r:id="rId98"/>
    <p:sldId id="501" r:id="rId99"/>
    <p:sldId id="502" r:id="rId100"/>
    <p:sldId id="503" r:id="rId101"/>
    <p:sldId id="504" r:id="rId102"/>
    <p:sldId id="505" r:id="rId103"/>
    <p:sldId id="506" r:id="rId104"/>
    <p:sldId id="507" r:id="rId105"/>
    <p:sldId id="508" r:id="rId106"/>
    <p:sldId id="509" r:id="rId107"/>
    <p:sldId id="510" r:id="rId108"/>
    <p:sldId id="511" r:id="rId109"/>
    <p:sldId id="512" r:id="rId110"/>
    <p:sldId id="513" r:id="rId111"/>
    <p:sldId id="514" r:id="rId112"/>
    <p:sldId id="515" r:id="rId113"/>
    <p:sldId id="516" r:id="rId114"/>
    <p:sldId id="517" r:id="rId115"/>
    <p:sldId id="518" r:id="rId116"/>
    <p:sldId id="519" r:id="rId117"/>
    <p:sldId id="520" r:id="rId118"/>
    <p:sldId id="521" r:id="rId119"/>
    <p:sldId id="522" r:id="rId120"/>
    <p:sldId id="523" r:id="rId121"/>
    <p:sldId id="525" r:id="rId122"/>
    <p:sldId id="526" r:id="rId123"/>
    <p:sldId id="527" r:id="rId124"/>
    <p:sldId id="528" r:id="rId125"/>
    <p:sldId id="529" r:id="rId126"/>
    <p:sldId id="532" r:id="rId127"/>
    <p:sldId id="533" r:id="rId128"/>
    <p:sldId id="534" r:id="rId129"/>
    <p:sldId id="535" r:id="rId130"/>
    <p:sldId id="536" r:id="rId131"/>
    <p:sldId id="537" r:id="rId1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3300"/>
    <a:srgbClr val="CC0000"/>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93243" autoAdjust="0"/>
  </p:normalViewPr>
  <p:slideViewPr>
    <p:cSldViewPr>
      <p:cViewPr varScale="1">
        <p:scale>
          <a:sx n="99" d="100"/>
          <a:sy n="99" d="100"/>
        </p:scale>
        <p:origin x="-3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F3403E3-7B48-4FFA-9D33-71271FF7C547}" type="datetimeFigureOut">
              <a:rPr lang="en-US"/>
              <a:pPr>
                <a:defRPr/>
              </a:pPr>
              <a:t>12/6/2013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9246764-8E6A-49A5-8ACA-2B792F6ED36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0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92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0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0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0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596DD2-07A2-44A3-91F4-20DECCD80D5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4789BCFC-EF05-446D-8492-3C38F886C60F}" type="slidenum">
              <a:rPr lang="en-US" smtClean="0"/>
              <a:pPr/>
              <a:t>1</a:t>
            </a:fld>
            <a:endParaRPr lang="en-US" smtClean="0"/>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1E401A87-370B-4940-925E-9DC6460C22A4}" type="slidenum">
              <a:rPr lang="en-US" smtClean="0"/>
              <a:pPr/>
              <a:t>10</a:t>
            </a:fld>
            <a:endParaRPr lang="en-US" smtClean="0"/>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6CC7A74A-D210-49BD-BE75-7B2D43F9C74C}" type="slidenum">
              <a:rPr lang="en-US" smtClean="0"/>
              <a:pPr/>
              <a:t>100</a:t>
            </a:fld>
            <a:endParaRPr lang="en-US" smtClean="0"/>
          </a:p>
        </p:txBody>
      </p:sp>
      <p:sp>
        <p:nvSpPr>
          <p:cNvPr id="244739" name="Rectangle 2"/>
          <p:cNvSpPr>
            <a:spLocks noRo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BFEC2750-4A8F-4B3C-8A56-55A742FA2ADC}" type="slidenum">
              <a:rPr lang="en-US" smtClean="0"/>
              <a:pPr/>
              <a:t>101</a:t>
            </a:fld>
            <a:endParaRPr lang="en-US" smtClean="0"/>
          </a:p>
        </p:txBody>
      </p:sp>
      <p:sp>
        <p:nvSpPr>
          <p:cNvPr id="245763" name="Rectangle 2"/>
          <p:cNvSpPr>
            <a:spLocks noRo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A3DF0480-401C-4179-BBDC-C2D124D9F1A2}" type="slidenum">
              <a:rPr lang="en-US" smtClean="0"/>
              <a:pPr/>
              <a:t>102</a:t>
            </a:fld>
            <a:endParaRPr lang="en-US" smtClean="0"/>
          </a:p>
        </p:txBody>
      </p:sp>
      <p:sp>
        <p:nvSpPr>
          <p:cNvPr id="246787" name="Rectangle 2"/>
          <p:cNvSpPr>
            <a:spLocks noRo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4A3BA9E6-481C-4ADA-9CCB-1894EBEE0010}" type="slidenum">
              <a:rPr lang="en-US" smtClean="0"/>
              <a:pPr/>
              <a:t>103</a:t>
            </a:fld>
            <a:endParaRPr lang="en-US" smtClean="0"/>
          </a:p>
        </p:txBody>
      </p:sp>
      <p:sp>
        <p:nvSpPr>
          <p:cNvPr id="247811" name="Rectangle 2"/>
          <p:cNvSpPr>
            <a:spLocks noRo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2AE44655-8D27-4A25-A4E8-0AE04EE9A2A4}" type="slidenum">
              <a:rPr lang="en-US" smtClean="0"/>
              <a:pPr/>
              <a:t>104</a:t>
            </a:fld>
            <a:endParaRPr lang="en-US" smtClean="0"/>
          </a:p>
        </p:txBody>
      </p:sp>
      <p:sp>
        <p:nvSpPr>
          <p:cNvPr id="248835" name="Rectangle 2"/>
          <p:cNvSpPr>
            <a:spLocks noRo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4451250C-CF65-4634-AE50-F98DA478DC7A}" type="slidenum">
              <a:rPr lang="en-US" smtClean="0"/>
              <a:pPr/>
              <a:t>105</a:t>
            </a:fld>
            <a:endParaRPr lang="en-US" smtClean="0"/>
          </a:p>
        </p:txBody>
      </p:sp>
      <p:sp>
        <p:nvSpPr>
          <p:cNvPr id="249859" name="Rectangle 2"/>
          <p:cNvSpPr>
            <a:spLocks noRo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3203DB91-3B9E-492B-969A-8E4CD26E3092}" type="slidenum">
              <a:rPr lang="en-US" smtClean="0"/>
              <a:pPr/>
              <a:t>106</a:t>
            </a:fld>
            <a:endParaRPr lang="en-US" smtClean="0"/>
          </a:p>
        </p:txBody>
      </p:sp>
      <p:sp>
        <p:nvSpPr>
          <p:cNvPr id="250883" name="Rectangle 2"/>
          <p:cNvSpPr>
            <a:spLocks noRo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6987EB5E-1200-4AC2-9245-E2B158B2965A}" type="slidenum">
              <a:rPr lang="en-US" smtClean="0"/>
              <a:pPr/>
              <a:t>107</a:t>
            </a:fld>
            <a:endParaRPr lang="en-US" smtClean="0"/>
          </a:p>
        </p:txBody>
      </p:sp>
      <p:sp>
        <p:nvSpPr>
          <p:cNvPr id="251907" name="Rectangle 2"/>
          <p:cNvSpPr>
            <a:spLocks noRo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8FE1C93A-1C44-4186-934A-7C08D475BB4E}" type="slidenum">
              <a:rPr lang="en-US" smtClean="0"/>
              <a:pPr/>
              <a:t>108</a:t>
            </a:fld>
            <a:endParaRPr lang="en-US" smtClean="0"/>
          </a:p>
        </p:txBody>
      </p:sp>
      <p:sp>
        <p:nvSpPr>
          <p:cNvPr id="252931" name="Rectangle 2"/>
          <p:cNvSpPr>
            <a:spLocks noRo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E7D8D61D-605F-4A16-8F49-0CCA86FB5C85}" type="slidenum">
              <a:rPr lang="en-US" smtClean="0"/>
              <a:pPr/>
              <a:t>109</a:t>
            </a:fld>
            <a:endParaRPr lang="en-US" smtClean="0"/>
          </a:p>
        </p:txBody>
      </p:sp>
      <p:sp>
        <p:nvSpPr>
          <p:cNvPr id="253955" name="Rectangle 2"/>
          <p:cNvSpPr>
            <a:spLocks noRo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A3B9E9A8-923C-48C8-92CE-92CE18056456}" type="slidenum">
              <a:rPr lang="en-US" smtClean="0"/>
              <a:pPr/>
              <a:t>11</a:t>
            </a:fld>
            <a:endParaRPr lang="en-US" smtClean="0"/>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688E415F-823D-4A22-9B8A-65EC409D54AD}" type="slidenum">
              <a:rPr lang="en-US" smtClean="0"/>
              <a:pPr/>
              <a:t>110</a:t>
            </a:fld>
            <a:endParaRPr lang="en-US" smtClean="0"/>
          </a:p>
        </p:txBody>
      </p:sp>
      <p:sp>
        <p:nvSpPr>
          <p:cNvPr id="254979" name="Rectangle 2"/>
          <p:cNvSpPr>
            <a:spLocks noRo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A8B4F6F0-BEBA-41D6-BC68-909C825DB693}" type="slidenum">
              <a:rPr lang="en-US" smtClean="0"/>
              <a:pPr/>
              <a:t>111</a:t>
            </a:fld>
            <a:endParaRPr lang="en-US" smtClean="0"/>
          </a:p>
        </p:txBody>
      </p:sp>
      <p:sp>
        <p:nvSpPr>
          <p:cNvPr id="256003" name="Rectangle 2"/>
          <p:cNvSpPr>
            <a:spLocks noRo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57CF2965-AB91-4507-9B43-855A8D38B020}" type="slidenum">
              <a:rPr lang="en-US" smtClean="0"/>
              <a:pPr/>
              <a:t>112</a:t>
            </a:fld>
            <a:endParaRPr lang="en-US" smtClean="0"/>
          </a:p>
        </p:txBody>
      </p:sp>
      <p:sp>
        <p:nvSpPr>
          <p:cNvPr id="257027" name="Rectangle 2"/>
          <p:cNvSpPr>
            <a:spLocks noRo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FC3F2945-903B-421C-BBA3-4BCDB600FECC}" type="slidenum">
              <a:rPr lang="en-US" smtClean="0"/>
              <a:pPr/>
              <a:t>113</a:t>
            </a:fld>
            <a:endParaRPr lang="en-US" smtClean="0"/>
          </a:p>
        </p:txBody>
      </p:sp>
      <p:sp>
        <p:nvSpPr>
          <p:cNvPr id="258051" name="Rectangle 2"/>
          <p:cNvSpPr>
            <a:spLocks noRo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F9264807-8BFF-434D-96A7-A06352F76EF0}" type="slidenum">
              <a:rPr lang="en-US" smtClean="0"/>
              <a:pPr/>
              <a:t>114</a:t>
            </a:fld>
            <a:endParaRPr lang="en-US" smtClean="0"/>
          </a:p>
        </p:txBody>
      </p:sp>
      <p:sp>
        <p:nvSpPr>
          <p:cNvPr id="259075" name="Rectangle 2"/>
          <p:cNvSpPr>
            <a:spLocks noRo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2CDDAC01-9E18-45DD-A327-17FFA11AA173}" type="slidenum">
              <a:rPr lang="en-US" smtClean="0"/>
              <a:pPr/>
              <a:t>115</a:t>
            </a:fld>
            <a:endParaRPr lang="en-US" smtClean="0"/>
          </a:p>
        </p:txBody>
      </p:sp>
      <p:sp>
        <p:nvSpPr>
          <p:cNvPr id="260099" name="Rectangle 2"/>
          <p:cNvSpPr>
            <a:spLocks noRo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09B72BDB-B5B9-4658-8CC0-D7CEDF2159F7}" type="slidenum">
              <a:rPr lang="en-US" smtClean="0"/>
              <a:pPr/>
              <a:t>116</a:t>
            </a:fld>
            <a:endParaRPr lang="en-US" smtClean="0"/>
          </a:p>
        </p:txBody>
      </p:sp>
      <p:sp>
        <p:nvSpPr>
          <p:cNvPr id="261123" name="Rectangle 2"/>
          <p:cNvSpPr>
            <a:spLocks noRo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F181E6E5-C6BB-4C77-8574-E0269387AC62}" type="slidenum">
              <a:rPr lang="en-US" smtClean="0"/>
              <a:pPr/>
              <a:t>117</a:t>
            </a:fld>
            <a:endParaRPr lang="en-US" smtClean="0"/>
          </a:p>
        </p:txBody>
      </p:sp>
      <p:sp>
        <p:nvSpPr>
          <p:cNvPr id="262147" name="Rectangle 2"/>
          <p:cNvSpPr>
            <a:spLocks noRo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3A63939D-8FAF-49F8-9FE1-F731E5FA9817}" type="slidenum">
              <a:rPr lang="en-US" smtClean="0"/>
              <a:pPr/>
              <a:t>118</a:t>
            </a:fld>
            <a:endParaRPr lang="en-US" smtClean="0"/>
          </a:p>
        </p:txBody>
      </p:sp>
      <p:sp>
        <p:nvSpPr>
          <p:cNvPr id="263171" name="Rectangle 2"/>
          <p:cNvSpPr>
            <a:spLocks noRo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924E5F93-24D5-4FD8-9A82-CCBC8B70A6CE}" type="slidenum">
              <a:rPr lang="en-US" smtClean="0"/>
              <a:pPr/>
              <a:t>119</a:t>
            </a:fld>
            <a:endParaRPr lang="en-US" smtClean="0"/>
          </a:p>
        </p:txBody>
      </p:sp>
      <p:sp>
        <p:nvSpPr>
          <p:cNvPr id="264195" name="Rectangle 2"/>
          <p:cNvSpPr>
            <a:spLocks noRo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0B1EDDC6-233A-4540-AD83-C2702AB6F1FA}" type="slidenum">
              <a:rPr lang="en-US" smtClean="0"/>
              <a:pPr/>
              <a:t>12</a:t>
            </a:fld>
            <a:endParaRPr lang="en-US" smtClean="0"/>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6D28BCAB-859D-4BD0-A730-301F86343419}" type="slidenum">
              <a:rPr lang="en-US" smtClean="0"/>
              <a:pPr/>
              <a:t>120</a:t>
            </a:fld>
            <a:endParaRPr lang="en-US" smtClean="0"/>
          </a:p>
        </p:txBody>
      </p:sp>
      <p:sp>
        <p:nvSpPr>
          <p:cNvPr id="265219" name="Rectangle 2"/>
          <p:cNvSpPr>
            <a:spLocks noRo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D6136421-DB10-4C6E-8FF5-04AA29DABAD8}" type="slidenum">
              <a:rPr lang="en-US" smtClean="0"/>
              <a:pPr/>
              <a:t>121</a:t>
            </a:fld>
            <a:endParaRPr lang="en-US" smtClean="0"/>
          </a:p>
        </p:txBody>
      </p:sp>
      <p:sp>
        <p:nvSpPr>
          <p:cNvPr id="266243" name="Rectangle 2"/>
          <p:cNvSpPr>
            <a:spLocks noRo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B96D3240-2CDE-4119-965A-A99772E9B6AE}" type="slidenum">
              <a:rPr lang="en-US" smtClean="0"/>
              <a:pPr/>
              <a:t>122</a:t>
            </a:fld>
            <a:endParaRPr lang="en-US" smtClean="0"/>
          </a:p>
        </p:txBody>
      </p:sp>
      <p:sp>
        <p:nvSpPr>
          <p:cNvPr id="267267" name="Rectangle 2"/>
          <p:cNvSpPr>
            <a:spLocks noRo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3BE1F887-0BEC-4543-A821-ACA065875086}" type="slidenum">
              <a:rPr lang="en-US" smtClean="0"/>
              <a:pPr/>
              <a:t>123</a:t>
            </a:fld>
            <a:endParaRPr lang="en-US" smtClean="0"/>
          </a:p>
        </p:txBody>
      </p:sp>
      <p:sp>
        <p:nvSpPr>
          <p:cNvPr id="268291" name="Rectangle 2"/>
          <p:cNvSpPr>
            <a:spLocks noRo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D36FAD8C-72B1-46BF-B6DE-7FD2A304F7D3}" type="slidenum">
              <a:rPr lang="en-US" smtClean="0"/>
              <a:pPr/>
              <a:t>124</a:t>
            </a:fld>
            <a:endParaRPr lang="en-US" smtClean="0"/>
          </a:p>
        </p:txBody>
      </p:sp>
      <p:sp>
        <p:nvSpPr>
          <p:cNvPr id="269315" name="Rectangle 2"/>
          <p:cNvSpPr>
            <a:spLocks noRo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2CCF89F9-A6C4-40BE-8625-1863573335AC}" type="slidenum">
              <a:rPr lang="en-US" smtClean="0"/>
              <a:pPr/>
              <a:t>125</a:t>
            </a:fld>
            <a:endParaRPr lang="en-US" smtClean="0"/>
          </a:p>
        </p:txBody>
      </p:sp>
      <p:sp>
        <p:nvSpPr>
          <p:cNvPr id="270339" name="Rectangle 2"/>
          <p:cNvSpPr>
            <a:spLocks noRo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30403DAC-5785-44EB-B4D3-C08B88806B7F}" type="slidenum">
              <a:rPr lang="en-US" smtClean="0"/>
              <a:pPr/>
              <a:t>126</a:t>
            </a:fld>
            <a:endParaRPr lang="en-US" smtClean="0"/>
          </a:p>
        </p:txBody>
      </p:sp>
      <p:sp>
        <p:nvSpPr>
          <p:cNvPr id="271363" name="Rectangle 2"/>
          <p:cNvSpPr>
            <a:spLocks noRo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57892B15-E560-4973-A269-83C8B13C54B2}" type="slidenum">
              <a:rPr lang="en-US" smtClean="0"/>
              <a:pPr/>
              <a:t>127</a:t>
            </a:fld>
            <a:endParaRPr lang="en-US" smtClean="0"/>
          </a:p>
        </p:txBody>
      </p:sp>
      <p:sp>
        <p:nvSpPr>
          <p:cNvPr id="272387" name="Rectangle 2"/>
          <p:cNvSpPr>
            <a:spLocks noRo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8FCEBD17-17E9-4C68-8173-9E27CB706535}" type="slidenum">
              <a:rPr lang="en-US" smtClean="0"/>
              <a:pPr/>
              <a:t>128</a:t>
            </a:fld>
            <a:endParaRPr lang="en-US" smtClean="0"/>
          </a:p>
        </p:txBody>
      </p:sp>
      <p:sp>
        <p:nvSpPr>
          <p:cNvPr id="273411" name="Rectangle 2"/>
          <p:cNvSpPr>
            <a:spLocks noRo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68E556AD-8DFB-4990-BAAC-753294B37B38}" type="slidenum">
              <a:rPr lang="en-US" smtClean="0"/>
              <a:pPr/>
              <a:t>129</a:t>
            </a:fld>
            <a:endParaRPr lang="en-US" smtClean="0"/>
          </a:p>
        </p:txBody>
      </p:sp>
      <p:sp>
        <p:nvSpPr>
          <p:cNvPr id="274435" name="Rectangle 2"/>
          <p:cNvSpPr>
            <a:spLocks noRo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6631E1B4-C7AA-407A-BB70-ED87A24B6F40}" type="slidenum">
              <a:rPr lang="en-US" smtClean="0"/>
              <a:pPr/>
              <a:t>13</a:t>
            </a:fld>
            <a:endParaRPr lang="en-US" smtClean="0"/>
          </a:p>
        </p:txBody>
      </p:sp>
      <p:sp>
        <p:nvSpPr>
          <p:cNvPr id="153603" name="Rectangle 2"/>
          <p:cNvSpPr>
            <a:spLocks noRo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592E4418-1C18-4255-9BC5-B5B04D444EE8}" type="slidenum">
              <a:rPr lang="en-US" smtClean="0"/>
              <a:pPr/>
              <a:t>130</a:t>
            </a:fld>
            <a:endParaRPr lang="en-US" smtClean="0"/>
          </a:p>
        </p:txBody>
      </p:sp>
      <p:sp>
        <p:nvSpPr>
          <p:cNvPr id="275459" name="Rectangle 2"/>
          <p:cNvSpPr>
            <a:spLocks noRo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BF7950E4-7D71-4AFA-8D46-0E8B61FA6FF9}" type="slidenum">
              <a:rPr lang="en-US" smtClean="0"/>
              <a:pPr/>
              <a:t>131</a:t>
            </a:fld>
            <a:endParaRPr lang="en-US" smtClean="0"/>
          </a:p>
        </p:txBody>
      </p:sp>
      <p:sp>
        <p:nvSpPr>
          <p:cNvPr id="276483" name="Rectangle 2"/>
          <p:cNvSpPr>
            <a:spLocks noRo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E1FAB444-38A3-4E2B-AFF3-991B64DAD92A}" type="slidenum">
              <a:rPr lang="en-US" smtClean="0"/>
              <a:pPr/>
              <a:t>14</a:t>
            </a:fld>
            <a:endParaRPr lang="en-US" smtClean="0"/>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6DCF4698-AF2B-4147-9989-D045C4F4B3BA}" type="slidenum">
              <a:rPr lang="en-US" smtClean="0"/>
              <a:pPr/>
              <a:t>15</a:t>
            </a:fld>
            <a:endParaRPr lang="en-US" smtClean="0"/>
          </a:p>
        </p:txBody>
      </p:sp>
      <p:sp>
        <p:nvSpPr>
          <p:cNvPr id="155651" name="Rectangle 2"/>
          <p:cNvSpPr>
            <a:spLocks noRo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A0CD4623-B73C-4B03-8F6B-E0D6FDDC9367}" type="slidenum">
              <a:rPr lang="en-US" smtClean="0"/>
              <a:pPr/>
              <a:t>16</a:t>
            </a:fld>
            <a:endParaRPr lang="en-US" smtClean="0"/>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CFBFF043-BAC2-48F6-AF10-09B9251D189F}" type="slidenum">
              <a:rPr lang="en-US" smtClean="0"/>
              <a:pPr/>
              <a:t>17</a:t>
            </a:fld>
            <a:endParaRPr lang="en-US" smtClean="0"/>
          </a:p>
        </p:txBody>
      </p:sp>
      <p:sp>
        <p:nvSpPr>
          <p:cNvPr id="157699" name="Rectangle 2"/>
          <p:cNvSpPr>
            <a:spLocks noRo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DDAE8A96-FBE7-48FF-BBF3-FE7B2CAAF8B1}" type="slidenum">
              <a:rPr lang="en-US" smtClean="0"/>
              <a:pPr/>
              <a:t>18</a:t>
            </a:fld>
            <a:endParaRPr lang="en-US" smtClean="0"/>
          </a:p>
        </p:txBody>
      </p:sp>
      <p:sp>
        <p:nvSpPr>
          <p:cNvPr id="159747" name="Rectangle 2"/>
          <p:cNvSpPr>
            <a:spLocks noRo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612C14CC-49CE-47AF-827B-A946B97CF067}" type="slidenum">
              <a:rPr lang="en-US" smtClean="0"/>
              <a:pPr/>
              <a:t>19</a:t>
            </a:fld>
            <a:endParaRPr lang="en-US" smtClean="0"/>
          </a:p>
        </p:txBody>
      </p:sp>
      <p:sp>
        <p:nvSpPr>
          <p:cNvPr id="160771" name="Rectangle 2"/>
          <p:cNvSpPr>
            <a:spLocks noRo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8D687DC-8DE7-43A0-B3FF-B964A07F37C1}" type="slidenum">
              <a:rPr lang="en-US" sz="1200"/>
              <a:pPr algn="r"/>
              <a:t>2</a:t>
            </a:fld>
            <a:endParaRPr lang="en-US" sz="1200"/>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745FCF07-8224-47B3-8CB9-173E2D17A2C3}" type="slidenum">
              <a:rPr lang="en-US" smtClean="0"/>
              <a:pPr/>
              <a:t>20</a:t>
            </a:fld>
            <a:endParaRPr lang="en-US" smtClean="0"/>
          </a:p>
        </p:txBody>
      </p:sp>
      <p:sp>
        <p:nvSpPr>
          <p:cNvPr id="161795" name="Rectangle 2"/>
          <p:cNvSpPr>
            <a:spLocks noRo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99301A46-73F7-49C1-B682-6013B7068E18}" type="slidenum">
              <a:rPr lang="en-US" smtClean="0"/>
              <a:pPr/>
              <a:t>21</a:t>
            </a:fld>
            <a:endParaRPr lang="en-US" smtClean="0"/>
          </a:p>
        </p:txBody>
      </p:sp>
      <p:sp>
        <p:nvSpPr>
          <p:cNvPr id="162819" name="Rectangle 2"/>
          <p:cNvSpPr>
            <a:spLocks noRo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EE8D98C3-3524-4579-ABD3-ECF8FD73F3C2}" type="slidenum">
              <a:rPr lang="en-US" smtClean="0"/>
              <a:pPr/>
              <a:t>22</a:t>
            </a:fld>
            <a:endParaRPr lang="en-US" smtClean="0"/>
          </a:p>
        </p:txBody>
      </p:sp>
      <p:sp>
        <p:nvSpPr>
          <p:cNvPr id="163843" name="Rectangle 2"/>
          <p:cNvSpPr>
            <a:spLocks noRo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9828A415-8DAF-4E82-B959-548EA3AE5C35}" type="slidenum">
              <a:rPr lang="en-US" smtClean="0"/>
              <a:pPr/>
              <a:t>23</a:t>
            </a:fld>
            <a:endParaRPr lang="en-US" smtClean="0"/>
          </a:p>
        </p:txBody>
      </p:sp>
      <p:sp>
        <p:nvSpPr>
          <p:cNvPr id="164867" name="Rectangle 2"/>
          <p:cNvSpPr>
            <a:spLocks noRo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8AF16D4-DC09-452B-B5F4-6B33A4EC6C4C}" type="slidenum">
              <a:rPr lang="en-US" smtClean="0"/>
              <a:pPr/>
              <a:t>24</a:t>
            </a:fld>
            <a:endParaRPr lang="en-US" smtClean="0"/>
          </a:p>
        </p:txBody>
      </p:sp>
      <p:sp>
        <p:nvSpPr>
          <p:cNvPr id="165891" name="Rectangle 2"/>
          <p:cNvSpPr>
            <a:spLocks noRo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1BF09319-8656-470C-ADB9-7D7942622C1A}" type="slidenum">
              <a:rPr lang="en-US" smtClean="0"/>
              <a:pPr/>
              <a:t>25</a:t>
            </a:fld>
            <a:endParaRPr lang="en-US" smtClean="0"/>
          </a:p>
        </p:txBody>
      </p:sp>
      <p:sp>
        <p:nvSpPr>
          <p:cNvPr id="166915" name="Rectangle 2"/>
          <p:cNvSpPr>
            <a:spLocks noRo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D34C42AC-8181-4AC0-8382-56A4B62D7C3F}" type="slidenum">
              <a:rPr lang="en-US" smtClean="0"/>
              <a:pPr/>
              <a:t>26</a:t>
            </a:fld>
            <a:endParaRPr lang="en-US" smtClean="0"/>
          </a:p>
        </p:txBody>
      </p:sp>
      <p:sp>
        <p:nvSpPr>
          <p:cNvPr id="167939" name="Rectangle 2"/>
          <p:cNvSpPr>
            <a:spLocks noRo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D7A9BD3E-B54D-4A9E-83A8-2845D0D15F8D}" type="slidenum">
              <a:rPr lang="en-US" smtClean="0"/>
              <a:pPr/>
              <a:t>27</a:t>
            </a:fld>
            <a:endParaRPr lang="en-US" smtClean="0"/>
          </a:p>
        </p:txBody>
      </p:sp>
      <p:sp>
        <p:nvSpPr>
          <p:cNvPr id="168963" name="Rectangle 2"/>
          <p:cNvSpPr>
            <a:spLocks noRo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557581B9-C5A8-4FBA-B7AB-36B497B662B5}" type="slidenum">
              <a:rPr lang="en-US" smtClean="0"/>
              <a:pPr/>
              <a:t>28</a:t>
            </a:fld>
            <a:endParaRPr lang="en-US" smtClean="0"/>
          </a:p>
        </p:txBody>
      </p:sp>
      <p:sp>
        <p:nvSpPr>
          <p:cNvPr id="169987" name="Rectangle 2"/>
          <p:cNvSpPr>
            <a:spLocks noRo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AC3DA874-97E6-4CFE-B0AA-E7F4E103C6B5}" type="slidenum">
              <a:rPr lang="en-US" smtClean="0"/>
              <a:pPr/>
              <a:t>29</a:t>
            </a:fld>
            <a:endParaRPr lang="en-US" smtClean="0"/>
          </a:p>
        </p:txBody>
      </p:sp>
      <p:sp>
        <p:nvSpPr>
          <p:cNvPr id="171011" name="Rectangle 2"/>
          <p:cNvSpPr>
            <a:spLocks noRo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6D862B83-152A-4FFA-9433-41523DCFB482}" type="slidenum">
              <a:rPr lang="en-US" smtClean="0"/>
              <a:pPr/>
              <a:t>3</a:t>
            </a:fld>
            <a:endParaRPr lang="en-US" smtClean="0"/>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7497F679-7DB4-47A0-90AA-1E137E98B294}" type="slidenum">
              <a:rPr lang="en-US" smtClean="0"/>
              <a:pPr/>
              <a:t>30</a:t>
            </a:fld>
            <a:endParaRPr lang="en-US" smtClean="0"/>
          </a:p>
        </p:txBody>
      </p:sp>
      <p:sp>
        <p:nvSpPr>
          <p:cNvPr id="172035" name="Rectangle 2"/>
          <p:cNvSpPr>
            <a:spLocks noRo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A721816F-228E-425E-A8C6-878EF01A30FB}" type="slidenum">
              <a:rPr lang="en-US" smtClean="0"/>
              <a:pPr/>
              <a:t>31</a:t>
            </a:fld>
            <a:endParaRPr lang="en-US" smtClean="0"/>
          </a:p>
        </p:txBody>
      </p:sp>
      <p:sp>
        <p:nvSpPr>
          <p:cNvPr id="173059" name="Rectangle 2"/>
          <p:cNvSpPr>
            <a:spLocks noRo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725C15BE-D6A9-4405-992A-F6775F85F263}" type="slidenum">
              <a:rPr lang="en-US" smtClean="0"/>
              <a:pPr/>
              <a:t>32</a:t>
            </a:fld>
            <a:endParaRPr lang="en-US" smtClean="0"/>
          </a:p>
        </p:txBody>
      </p:sp>
      <p:sp>
        <p:nvSpPr>
          <p:cNvPr id="174083" name="Rectangle 2"/>
          <p:cNvSpPr>
            <a:spLocks noRo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D4CDCDA8-41D2-4C5D-A0FF-B2F7EF972CCB}" type="slidenum">
              <a:rPr lang="en-US" smtClean="0"/>
              <a:pPr/>
              <a:t>33</a:t>
            </a:fld>
            <a:endParaRPr lang="en-US" smtClean="0"/>
          </a:p>
        </p:txBody>
      </p:sp>
      <p:sp>
        <p:nvSpPr>
          <p:cNvPr id="175107" name="Rectangle 2"/>
          <p:cNvSpPr>
            <a:spLocks noRo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65ACE6C4-9483-4918-A035-264106B80836}" type="slidenum">
              <a:rPr lang="en-US" smtClean="0"/>
              <a:pPr/>
              <a:t>34</a:t>
            </a:fld>
            <a:endParaRPr lang="en-US" smtClean="0"/>
          </a:p>
        </p:txBody>
      </p:sp>
      <p:sp>
        <p:nvSpPr>
          <p:cNvPr id="177155" name="Rectangle 2"/>
          <p:cNvSpPr>
            <a:spLocks noRo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AE2F68C0-F7C7-4D4A-9C9A-12297813414F}" type="slidenum">
              <a:rPr lang="en-US" smtClean="0"/>
              <a:pPr/>
              <a:t>35</a:t>
            </a:fld>
            <a:endParaRPr lang="en-US" smtClean="0"/>
          </a:p>
        </p:txBody>
      </p:sp>
      <p:sp>
        <p:nvSpPr>
          <p:cNvPr id="178179" name="Rectangle 2"/>
          <p:cNvSpPr>
            <a:spLocks noRo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8386BD6E-2404-4DEB-9D1C-A7329C4BC04C}" type="slidenum">
              <a:rPr lang="en-US" smtClean="0"/>
              <a:pPr/>
              <a:t>36</a:t>
            </a:fld>
            <a:endParaRPr lang="en-US" smtClean="0"/>
          </a:p>
        </p:txBody>
      </p:sp>
      <p:sp>
        <p:nvSpPr>
          <p:cNvPr id="179203" name="Rectangle 2"/>
          <p:cNvSpPr>
            <a:spLocks noRo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1D49016A-F6E3-4630-B3B7-F97CA55B0F34}" type="slidenum">
              <a:rPr lang="en-US" smtClean="0"/>
              <a:pPr/>
              <a:t>37</a:t>
            </a:fld>
            <a:endParaRPr lang="en-US" smtClean="0"/>
          </a:p>
        </p:txBody>
      </p:sp>
      <p:sp>
        <p:nvSpPr>
          <p:cNvPr id="180227" name="Rectangle 2"/>
          <p:cNvSpPr>
            <a:spLocks noRo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18CC23B1-B36C-4FA1-B80A-BFB494E57203}" type="slidenum">
              <a:rPr lang="en-US" smtClean="0"/>
              <a:pPr/>
              <a:t>38</a:t>
            </a:fld>
            <a:endParaRPr lang="en-US" smtClean="0"/>
          </a:p>
        </p:txBody>
      </p:sp>
      <p:sp>
        <p:nvSpPr>
          <p:cNvPr id="181251" name="Rectangle 2"/>
          <p:cNvSpPr>
            <a:spLocks noRo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DAA241BF-E1BF-42C3-B457-F94ABBBEBBD7}" type="slidenum">
              <a:rPr lang="en-US" smtClean="0"/>
              <a:pPr/>
              <a:t>39</a:t>
            </a:fld>
            <a:endParaRPr lang="en-US" smtClean="0"/>
          </a:p>
        </p:txBody>
      </p:sp>
      <p:sp>
        <p:nvSpPr>
          <p:cNvPr id="182275" name="Rectangle 2"/>
          <p:cNvSpPr>
            <a:spLocks noRo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B95CD527-7CDF-4141-A832-DC1671329DCA}" type="slidenum">
              <a:rPr lang="en-US" smtClean="0"/>
              <a:pPr/>
              <a:t>4</a:t>
            </a:fld>
            <a:endParaRPr lang="en-US" smtClean="0"/>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C4C9B856-AA0A-4F2F-A7DF-D845CAE22CE2}" type="slidenum">
              <a:rPr lang="en-US" smtClean="0"/>
              <a:pPr/>
              <a:t>40</a:t>
            </a:fld>
            <a:endParaRPr lang="en-US" smtClean="0"/>
          </a:p>
        </p:txBody>
      </p:sp>
      <p:sp>
        <p:nvSpPr>
          <p:cNvPr id="183299" name="Rectangle 2"/>
          <p:cNvSpPr>
            <a:spLocks noRo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3F678101-4D9E-4CD7-9DA4-D85EB520DAA1}" type="slidenum">
              <a:rPr lang="en-US" smtClean="0"/>
              <a:pPr/>
              <a:t>41</a:t>
            </a:fld>
            <a:endParaRPr lang="en-US" smtClean="0"/>
          </a:p>
        </p:txBody>
      </p:sp>
      <p:sp>
        <p:nvSpPr>
          <p:cNvPr id="184323" name="Rectangle 2"/>
          <p:cNvSpPr>
            <a:spLocks noRo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CA28E851-2CD0-474E-87D7-126E2BB7D232}" type="slidenum">
              <a:rPr lang="en-US" smtClean="0"/>
              <a:pPr/>
              <a:t>42</a:t>
            </a:fld>
            <a:endParaRPr lang="en-US" smtClean="0"/>
          </a:p>
        </p:txBody>
      </p:sp>
      <p:sp>
        <p:nvSpPr>
          <p:cNvPr id="185347" name="Rectangle 2"/>
          <p:cNvSpPr>
            <a:spLocks noRo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273440A0-FE8D-4FF3-93CE-9C975FEFF10A}" type="slidenum">
              <a:rPr lang="en-US" smtClean="0"/>
              <a:pPr/>
              <a:t>43</a:t>
            </a:fld>
            <a:endParaRPr lang="en-US" smtClean="0"/>
          </a:p>
        </p:txBody>
      </p:sp>
      <p:sp>
        <p:nvSpPr>
          <p:cNvPr id="186371" name="Rectangle 2"/>
          <p:cNvSpPr>
            <a:spLocks noRo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EE7DEF2E-4963-4558-94E4-FA5AD5FF0FA9}" type="slidenum">
              <a:rPr lang="en-US" smtClean="0"/>
              <a:pPr/>
              <a:t>44</a:t>
            </a:fld>
            <a:endParaRPr lang="en-US" smtClean="0"/>
          </a:p>
        </p:txBody>
      </p:sp>
      <p:sp>
        <p:nvSpPr>
          <p:cNvPr id="187395" name="Rectangle 2"/>
          <p:cNvSpPr>
            <a:spLocks noRo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16E69E6D-8269-4FC5-AA68-537D8F26FD43}" type="slidenum">
              <a:rPr lang="en-US" smtClean="0"/>
              <a:pPr/>
              <a:t>45</a:t>
            </a:fld>
            <a:endParaRPr lang="en-US" smtClean="0"/>
          </a:p>
        </p:txBody>
      </p:sp>
      <p:sp>
        <p:nvSpPr>
          <p:cNvPr id="188419" name="Rectangle 2"/>
          <p:cNvSpPr>
            <a:spLocks noRo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CD6A0A03-C6AF-4561-BABB-C320C071D5CA}" type="slidenum">
              <a:rPr lang="en-US" smtClean="0"/>
              <a:pPr/>
              <a:t>46</a:t>
            </a:fld>
            <a:endParaRPr lang="en-US" smtClean="0"/>
          </a:p>
        </p:txBody>
      </p:sp>
      <p:sp>
        <p:nvSpPr>
          <p:cNvPr id="189443" name="Rectangle 2"/>
          <p:cNvSpPr>
            <a:spLocks noRo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B00DD5F5-1F8D-4F1B-AE73-60C7F6AAA883}" type="slidenum">
              <a:rPr lang="en-US" smtClean="0"/>
              <a:pPr/>
              <a:t>47</a:t>
            </a:fld>
            <a:endParaRPr lang="en-US" smtClean="0"/>
          </a:p>
        </p:txBody>
      </p:sp>
      <p:sp>
        <p:nvSpPr>
          <p:cNvPr id="190467" name="Rectangle 2"/>
          <p:cNvSpPr>
            <a:spLocks noRo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798DF84F-9280-4747-8BA5-77AC01A8AD45}" type="slidenum">
              <a:rPr lang="en-US" smtClean="0"/>
              <a:pPr/>
              <a:t>48</a:t>
            </a:fld>
            <a:endParaRPr lang="en-US" smtClean="0"/>
          </a:p>
        </p:txBody>
      </p:sp>
      <p:sp>
        <p:nvSpPr>
          <p:cNvPr id="191491" name="Rectangle 2"/>
          <p:cNvSpPr>
            <a:spLocks noRo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EE373B29-69A0-4BAD-AB91-8F767E845180}" type="slidenum">
              <a:rPr lang="en-US" smtClean="0"/>
              <a:pPr/>
              <a:t>49</a:t>
            </a:fld>
            <a:endParaRPr lang="en-US" smtClean="0"/>
          </a:p>
        </p:txBody>
      </p:sp>
      <p:sp>
        <p:nvSpPr>
          <p:cNvPr id="192515" name="Rectangle 2"/>
          <p:cNvSpPr>
            <a:spLocks noRo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1406E1A9-B8EF-4BA8-98D2-E6D8A2E918D4}" type="slidenum">
              <a:rPr lang="en-US" smtClean="0"/>
              <a:pPr/>
              <a:t>5</a:t>
            </a:fld>
            <a:endParaRPr lang="en-US" smtClean="0"/>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913391F4-C172-496C-80F7-481B5A543D8E}" type="slidenum">
              <a:rPr lang="en-US" smtClean="0"/>
              <a:pPr/>
              <a:t>50</a:t>
            </a:fld>
            <a:endParaRPr lang="en-US" smtClean="0"/>
          </a:p>
        </p:txBody>
      </p:sp>
      <p:sp>
        <p:nvSpPr>
          <p:cNvPr id="193539" name="Rectangle 2"/>
          <p:cNvSpPr>
            <a:spLocks noRo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30E90B3C-FAD7-491C-8DBD-D28AB261CB63}" type="slidenum">
              <a:rPr lang="en-US" smtClean="0"/>
              <a:pPr/>
              <a:t>51</a:t>
            </a:fld>
            <a:endParaRPr lang="en-US" smtClean="0"/>
          </a:p>
        </p:txBody>
      </p:sp>
      <p:sp>
        <p:nvSpPr>
          <p:cNvPr id="194563" name="Rectangle 2"/>
          <p:cNvSpPr>
            <a:spLocks noRo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1E019E0B-F495-48F7-AEFD-C34A9AD4B490}" type="slidenum">
              <a:rPr lang="en-US" smtClean="0"/>
              <a:pPr/>
              <a:t>52</a:t>
            </a:fld>
            <a:endParaRPr lang="en-US" smtClean="0"/>
          </a:p>
        </p:txBody>
      </p:sp>
      <p:sp>
        <p:nvSpPr>
          <p:cNvPr id="195587" name="Rectangle 2"/>
          <p:cNvSpPr>
            <a:spLocks noRo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6A51D231-36AF-4661-8CBA-953AE586994C}" type="slidenum">
              <a:rPr lang="en-US" smtClean="0"/>
              <a:pPr/>
              <a:t>53</a:t>
            </a:fld>
            <a:endParaRPr lang="en-US" smtClean="0"/>
          </a:p>
        </p:txBody>
      </p:sp>
      <p:sp>
        <p:nvSpPr>
          <p:cNvPr id="196611" name="Rectangle 2"/>
          <p:cNvSpPr>
            <a:spLocks noRo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D9C70F67-D0C3-41FA-8734-8B741BC06DC0}" type="slidenum">
              <a:rPr lang="en-US" smtClean="0"/>
              <a:pPr/>
              <a:t>54</a:t>
            </a:fld>
            <a:endParaRPr lang="en-US" smtClean="0"/>
          </a:p>
        </p:txBody>
      </p:sp>
      <p:sp>
        <p:nvSpPr>
          <p:cNvPr id="197635" name="Rectangle 2"/>
          <p:cNvSpPr>
            <a:spLocks noRo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8EFC8795-8EE3-40CD-8A01-C072D3D36469}" type="slidenum">
              <a:rPr lang="en-US" smtClean="0"/>
              <a:pPr/>
              <a:t>55</a:t>
            </a:fld>
            <a:endParaRPr lang="en-US" smtClean="0"/>
          </a:p>
        </p:txBody>
      </p:sp>
      <p:sp>
        <p:nvSpPr>
          <p:cNvPr id="198659" name="Rectangle 2"/>
          <p:cNvSpPr>
            <a:spLocks noRo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8EBD1553-499E-44E8-83E9-8497176A94E9}" type="slidenum">
              <a:rPr lang="en-US" smtClean="0"/>
              <a:pPr/>
              <a:t>56</a:t>
            </a:fld>
            <a:endParaRPr lang="en-US" smtClean="0"/>
          </a:p>
        </p:txBody>
      </p:sp>
      <p:sp>
        <p:nvSpPr>
          <p:cNvPr id="199683" name="Rectangle 2"/>
          <p:cNvSpPr>
            <a:spLocks noRo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955F632B-1E2B-477F-88DB-1AD2A6543FA1}" type="slidenum">
              <a:rPr lang="en-US" smtClean="0"/>
              <a:pPr/>
              <a:t>57</a:t>
            </a:fld>
            <a:endParaRPr lang="en-US" smtClean="0"/>
          </a:p>
        </p:txBody>
      </p:sp>
      <p:sp>
        <p:nvSpPr>
          <p:cNvPr id="200707" name="Rectangle 2"/>
          <p:cNvSpPr>
            <a:spLocks noRo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827CEC9B-A552-4471-8BB4-369AC2893D88}" type="slidenum">
              <a:rPr lang="en-US" smtClean="0"/>
              <a:pPr/>
              <a:t>58</a:t>
            </a:fld>
            <a:endParaRPr lang="en-US" smtClean="0"/>
          </a:p>
        </p:txBody>
      </p:sp>
      <p:sp>
        <p:nvSpPr>
          <p:cNvPr id="201731" name="Rectangle 2"/>
          <p:cNvSpPr>
            <a:spLocks noRo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71E0985F-AAD9-4AC2-A7C1-4FF6B9274587}" type="slidenum">
              <a:rPr lang="en-US" smtClean="0"/>
              <a:pPr/>
              <a:t>59</a:t>
            </a:fld>
            <a:endParaRPr lang="en-US" smtClean="0"/>
          </a:p>
        </p:txBody>
      </p:sp>
      <p:sp>
        <p:nvSpPr>
          <p:cNvPr id="202755" name="Rectangle 2"/>
          <p:cNvSpPr>
            <a:spLocks noRo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1F4B62DD-B237-4507-B6E7-F62AD771BB27}" type="slidenum">
              <a:rPr lang="en-US" smtClean="0"/>
              <a:pPr/>
              <a:t>6</a:t>
            </a:fld>
            <a:endParaRPr lang="en-US" smtClean="0"/>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E431AB89-D6A1-45EF-9DF0-3480F11FD664}" type="slidenum">
              <a:rPr lang="en-US" smtClean="0"/>
              <a:pPr/>
              <a:t>60</a:t>
            </a:fld>
            <a:endParaRPr lang="en-US" smtClean="0"/>
          </a:p>
        </p:txBody>
      </p:sp>
      <p:sp>
        <p:nvSpPr>
          <p:cNvPr id="203779" name="Rectangle 2"/>
          <p:cNvSpPr>
            <a:spLocks noRo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0BE9B0B6-85B3-4D87-BDE8-E2D364975255}" type="slidenum">
              <a:rPr lang="en-US" smtClean="0"/>
              <a:pPr/>
              <a:t>61</a:t>
            </a:fld>
            <a:endParaRPr lang="en-US" smtClean="0"/>
          </a:p>
        </p:txBody>
      </p:sp>
      <p:sp>
        <p:nvSpPr>
          <p:cNvPr id="204803" name="Rectangle 2"/>
          <p:cNvSpPr>
            <a:spLocks noRo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D62AA8BB-10D2-4557-8DFB-8DEBD3505883}" type="slidenum">
              <a:rPr lang="en-US" smtClean="0"/>
              <a:pPr/>
              <a:t>62</a:t>
            </a:fld>
            <a:endParaRPr lang="en-US" smtClean="0"/>
          </a:p>
        </p:txBody>
      </p:sp>
      <p:sp>
        <p:nvSpPr>
          <p:cNvPr id="205827" name="Rectangle 2"/>
          <p:cNvSpPr>
            <a:spLocks noRo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AE27F663-7A9A-4913-A28F-311B14CB6468}" type="slidenum">
              <a:rPr lang="en-US" smtClean="0"/>
              <a:pPr/>
              <a:t>63</a:t>
            </a:fld>
            <a:endParaRPr lang="en-US" smtClean="0"/>
          </a:p>
        </p:txBody>
      </p:sp>
      <p:sp>
        <p:nvSpPr>
          <p:cNvPr id="206851" name="Rectangle 2"/>
          <p:cNvSpPr>
            <a:spLocks noRo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8128DE4F-A98C-4437-BF3D-89DDE395546F}" type="slidenum">
              <a:rPr lang="en-US" smtClean="0"/>
              <a:pPr/>
              <a:t>64</a:t>
            </a:fld>
            <a:endParaRPr lang="en-US" smtClean="0"/>
          </a:p>
        </p:txBody>
      </p:sp>
      <p:sp>
        <p:nvSpPr>
          <p:cNvPr id="207875" name="Rectangle 2"/>
          <p:cNvSpPr>
            <a:spLocks noRo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003CC0F4-4C01-4CBA-89ED-45823017497B}" type="slidenum">
              <a:rPr lang="en-US" smtClean="0"/>
              <a:pPr/>
              <a:t>65</a:t>
            </a:fld>
            <a:endParaRPr lang="en-US" smtClean="0"/>
          </a:p>
        </p:txBody>
      </p:sp>
      <p:sp>
        <p:nvSpPr>
          <p:cNvPr id="208899" name="Rectangle 2"/>
          <p:cNvSpPr>
            <a:spLocks noRo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4E7AF00F-4A84-42E5-AFDB-6844CC26F560}" type="slidenum">
              <a:rPr lang="en-US" smtClean="0"/>
              <a:pPr/>
              <a:t>66</a:t>
            </a:fld>
            <a:endParaRPr lang="en-US" smtClean="0"/>
          </a:p>
        </p:txBody>
      </p:sp>
      <p:sp>
        <p:nvSpPr>
          <p:cNvPr id="209923" name="Rectangle 2"/>
          <p:cNvSpPr>
            <a:spLocks noRo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EAF84B3B-0071-4E12-B8A9-70FBFE28E032}" type="slidenum">
              <a:rPr lang="en-US" smtClean="0"/>
              <a:pPr/>
              <a:t>67</a:t>
            </a:fld>
            <a:endParaRPr lang="en-US" smtClean="0"/>
          </a:p>
        </p:txBody>
      </p:sp>
      <p:sp>
        <p:nvSpPr>
          <p:cNvPr id="210947" name="Rectangle 2"/>
          <p:cNvSpPr>
            <a:spLocks noRo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CA3FB0C9-9127-42D1-86D9-EF4806751AE8}" type="slidenum">
              <a:rPr lang="en-US" smtClean="0"/>
              <a:pPr/>
              <a:t>68</a:t>
            </a:fld>
            <a:endParaRPr lang="en-US" smtClean="0"/>
          </a:p>
        </p:txBody>
      </p:sp>
      <p:sp>
        <p:nvSpPr>
          <p:cNvPr id="211971" name="Rectangle 2"/>
          <p:cNvSpPr>
            <a:spLocks noRo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CECB176D-12C2-423A-B73D-E68DA4B7FFC1}" type="slidenum">
              <a:rPr lang="en-US" smtClean="0"/>
              <a:pPr/>
              <a:t>69</a:t>
            </a:fld>
            <a:endParaRPr lang="en-US" smtClean="0"/>
          </a:p>
        </p:txBody>
      </p:sp>
      <p:sp>
        <p:nvSpPr>
          <p:cNvPr id="212995" name="Rectangle 2"/>
          <p:cNvSpPr>
            <a:spLocks noRo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B7D6ACAB-5C02-4E4C-9691-E6B058C5BDC7}" type="slidenum">
              <a:rPr lang="en-US" smtClean="0"/>
              <a:pPr/>
              <a:t>7</a:t>
            </a:fld>
            <a:endParaRPr lang="en-US" smtClean="0"/>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E0E7467F-951C-428C-8035-9170DAF2297E}" type="slidenum">
              <a:rPr lang="en-US" smtClean="0"/>
              <a:pPr/>
              <a:t>70</a:t>
            </a:fld>
            <a:endParaRPr lang="en-US" smtClean="0"/>
          </a:p>
        </p:txBody>
      </p:sp>
      <p:sp>
        <p:nvSpPr>
          <p:cNvPr id="214019" name="Rectangle 2"/>
          <p:cNvSpPr>
            <a:spLocks noRo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5C32B755-C6C6-4661-96FE-3B82A2E63510}" type="slidenum">
              <a:rPr lang="en-US" smtClean="0"/>
              <a:pPr/>
              <a:t>71</a:t>
            </a:fld>
            <a:endParaRPr lang="en-US" smtClean="0"/>
          </a:p>
        </p:txBody>
      </p:sp>
      <p:sp>
        <p:nvSpPr>
          <p:cNvPr id="215043" name="Rectangle 2"/>
          <p:cNvSpPr>
            <a:spLocks noRo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B2F24A14-0166-48EA-A047-692BE96A7CB9}" type="slidenum">
              <a:rPr lang="en-US" smtClean="0"/>
              <a:pPr/>
              <a:t>72</a:t>
            </a:fld>
            <a:endParaRPr lang="en-US" smtClean="0"/>
          </a:p>
        </p:txBody>
      </p:sp>
      <p:sp>
        <p:nvSpPr>
          <p:cNvPr id="216067" name="Rectangle 2"/>
          <p:cNvSpPr>
            <a:spLocks noRo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C5FE9F9E-EBCC-4E42-939D-798FF2BA83BC}" type="slidenum">
              <a:rPr lang="en-US" smtClean="0"/>
              <a:pPr/>
              <a:t>73</a:t>
            </a:fld>
            <a:endParaRPr lang="en-US" smtClean="0"/>
          </a:p>
        </p:txBody>
      </p:sp>
      <p:sp>
        <p:nvSpPr>
          <p:cNvPr id="217091" name="Rectangle 2"/>
          <p:cNvSpPr>
            <a:spLocks noRo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E2BC38EB-A01C-4AA4-9BF5-5DC67A4DE84E}" type="slidenum">
              <a:rPr lang="en-US" smtClean="0"/>
              <a:pPr/>
              <a:t>74</a:t>
            </a:fld>
            <a:endParaRPr lang="en-US" smtClean="0"/>
          </a:p>
        </p:txBody>
      </p:sp>
      <p:sp>
        <p:nvSpPr>
          <p:cNvPr id="218115" name="Rectangle 2"/>
          <p:cNvSpPr>
            <a:spLocks noRo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881D207E-595C-45ED-8B17-EB511D986A37}" type="slidenum">
              <a:rPr lang="en-US" smtClean="0"/>
              <a:pPr/>
              <a:t>75</a:t>
            </a:fld>
            <a:endParaRPr lang="en-US" smtClean="0"/>
          </a:p>
        </p:txBody>
      </p:sp>
      <p:sp>
        <p:nvSpPr>
          <p:cNvPr id="219139" name="Rectangle 2"/>
          <p:cNvSpPr>
            <a:spLocks noRo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BCCDCF81-9280-47B5-8E5E-5BE3B8746326}" type="slidenum">
              <a:rPr lang="en-US" smtClean="0"/>
              <a:pPr/>
              <a:t>76</a:t>
            </a:fld>
            <a:endParaRPr lang="en-US" smtClean="0"/>
          </a:p>
        </p:txBody>
      </p:sp>
      <p:sp>
        <p:nvSpPr>
          <p:cNvPr id="220163" name="Rectangle 2"/>
          <p:cNvSpPr>
            <a:spLocks noRo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4586CF1A-979C-43AB-9062-EAC8C21CB434}" type="slidenum">
              <a:rPr lang="en-US" smtClean="0"/>
              <a:pPr/>
              <a:t>77</a:t>
            </a:fld>
            <a:endParaRPr lang="en-US" smtClean="0"/>
          </a:p>
        </p:txBody>
      </p:sp>
      <p:sp>
        <p:nvSpPr>
          <p:cNvPr id="221187" name="Rectangle 2"/>
          <p:cNvSpPr>
            <a:spLocks noRo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E399A14C-60D9-4FC5-B5F3-A24DA8E02A59}" type="slidenum">
              <a:rPr lang="en-US" smtClean="0"/>
              <a:pPr/>
              <a:t>78</a:t>
            </a:fld>
            <a:endParaRPr lang="en-US" smtClean="0"/>
          </a:p>
        </p:txBody>
      </p:sp>
      <p:sp>
        <p:nvSpPr>
          <p:cNvPr id="222211" name="Rectangle 2"/>
          <p:cNvSpPr>
            <a:spLocks noRo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9A8AF594-C478-486B-9EC0-A37F45ED4A50}" type="slidenum">
              <a:rPr lang="en-US" smtClean="0"/>
              <a:pPr/>
              <a:t>79</a:t>
            </a:fld>
            <a:endParaRPr lang="en-US" smtClean="0"/>
          </a:p>
        </p:txBody>
      </p:sp>
      <p:sp>
        <p:nvSpPr>
          <p:cNvPr id="223235" name="Rectangle 2"/>
          <p:cNvSpPr>
            <a:spLocks noRo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2B0A53F2-0F85-4059-A327-D834CD005539}" type="slidenum">
              <a:rPr lang="en-US" smtClean="0"/>
              <a:pPr/>
              <a:t>8</a:t>
            </a:fld>
            <a:endParaRPr lang="en-US" smtClean="0"/>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9AE0BFC3-5CF8-4E14-B462-E44A05E42273}" type="slidenum">
              <a:rPr lang="en-US" smtClean="0"/>
              <a:pPr/>
              <a:t>80</a:t>
            </a:fld>
            <a:endParaRPr lang="en-US" smtClean="0"/>
          </a:p>
        </p:txBody>
      </p:sp>
      <p:sp>
        <p:nvSpPr>
          <p:cNvPr id="224259" name="Rectangle 2"/>
          <p:cNvSpPr>
            <a:spLocks noRo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1B043D14-75B0-41F1-A91E-A1753903B516}" type="slidenum">
              <a:rPr lang="en-US" smtClean="0"/>
              <a:pPr/>
              <a:t>81</a:t>
            </a:fld>
            <a:endParaRPr lang="en-US" smtClean="0"/>
          </a:p>
        </p:txBody>
      </p:sp>
      <p:sp>
        <p:nvSpPr>
          <p:cNvPr id="225283" name="Rectangle 2"/>
          <p:cNvSpPr>
            <a:spLocks noRo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3908AC22-3835-4F81-80C6-DD82952A3237}" type="slidenum">
              <a:rPr lang="en-US" smtClean="0"/>
              <a:pPr/>
              <a:t>82</a:t>
            </a:fld>
            <a:endParaRPr lang="en-US" smtClean="0"/>
          </a:p>
        </p:txBody>
      </p:sp>
      <p:sp>
        <p:nvSpPr>
          <p:cNvPr id="226307" name="Rectangle 2"/>
          <p:cNvSpPr>
            <a:spLocks noRo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80A0E5FC-7366-415D-BF07-C114E64FB7D9}" type="slidenum">
              <a:rPr lang="en-US" smtClean="0"/>
              <a:pPr/>
              <a:t>83</a:t>
            </a:fld>
            <a:endParaRPr lang="en-US" smtClean="0"/>
          </a:p>
        </p:txBody>
      </p:sp>
      <p:sp>
        <p:nvSpPr>
          <p:cNvPr id="227331" name="Rectangle 2"/>
          <p:cNvSpPr>
            <a:spLocks noRo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DE27A754-74EB-41DB-86F5-AE3D84717C4F}" type="slidenum">
              <a:rPr lang="en-US" smtClean="0"/>
              <a:pPr/>
              <a:t>84</a:t>
            </a:fld>
            <a:endParaRPr lang="en-US" smtClean="0"/>
          </a:p>
        </p:txBody>
      </p:sp>
      <p:sp>
        <p:nvSpPr>
          <p:cNvPr id="228355" name="Rectangle 2"/>
          <p:cNvSpPr>
            <a:spLocks noRo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66F78236-A6B7-409B-9217-CB86CC4F2A1F}" type="slidenum">
              <a:rPr lang="en-US" smtClean="0"/>
              <a:pPr/>
              <a:t>85</a:t>
            </a:fld>
            <a:endParaRPr lang="en-US" smtClean="0"/>
          </a:p>
        </p:txBody>
      </p:sp>
      <p:sp>
        <p:nvSpPr>
          <p:cNvPr id="229379" name="Rectangle 2"/>
          <p:cNvSpPr>
            <a:spLocks noRo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013AFD85-59D7-4EB1-BB76-10DA0616D3AE}" type="slidenum">
              <a:rPr lang="en-US" smtClean="0"/>
              <a:pPr/>
              <a:t>86</a:t>
            </a:fld>
            <a:endParaRPr lang="en-US" smtClean="0"/>
          </a:p>
        </p:txBody>
      </p:sp>
      <p:sp>
        <p:nvSpPr>
          <p:cNvPr id="230403" name="Rectangle 2"/>
          <p:cNvSpPr>
            <a:spLocks noRo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990C5EBF-8F48-44B8-876C-DCD2B3AF4248}" type="slidenum">
              <a:rPr lang="en-US" smtClean="0"/>
              <a:pPr/>
              <a:t>87</a:t>
            </a:fld>
            <a:endParaRPr lang="en-US" smtClean="0"/>
          </a:p>
        </p:txBody>
      </p:sp>
      <p:sp>
        <p:nvSpPr>
          <p:cNvPr id="231427" name="Rectangle 2"/>
          <p:cNvSpPr>
            <a:spLocks noRo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BDAA5587-72BC-4BB9-8C9F-40DF4D39657E}" type="slidenum">
              <a:rPr lang="en-US" smtClean="0"/>
              <a:pPr/>
              <a:t>88</a:t>
            </a:fld>
            <a:endParaRPr lang="en-US" smtClean="0"/>
          </a:p>
        </p:txBody>
      </p:sp>
      <p:sp>
        <p:nvSpPr>
          <p:cNvPr id="232451" name="Rectangle 2"/>
          <p:cNvSpPr>
            <a:spLocks noRo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11DEBD77-8620-4878-8E8A-5955486721FA}" type="slidenum">
              <a:rPr lang="en-US" smtClean="0"/>
              <a:pPr/>
              <a:t>89</a:t>
            </a:fld>
            <a:endParaRPr lang="en-US" smtClean="0"/>
          </a:p>
        </p:txBody>
      </p:sp>
      <p:sp>
        <p:nvSpPr>
          <p:cNvPr id="233475" name="Rectangle 2"/>
          <p:cNvSpPr>
            <a:spLocks noRo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D7D78C97-5893-4B52-A197-DE618BEF8AB2}" type="slidenum">
              <a:rPr lang="en-US" smtClean="0"/>
              <a:pPr/>
              <a:t>9</a:t>
            </a:fld>
            <a:endParaRPr lang="en-US" smtClean="0"/>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5012A9BB-4485-4433-A88E-67A3B5DB4622}" type="slidenum">
              <a:rPr lang="en-US" smtClean="0"/>
              <a:pPr/>
              <a:t>90</a:t>
            </a:fld>
            <a:endParaRPr lang="en-US" smtClean="0"/>
          </a:p>
        </p:txBody>
      </p:sp>
      <p:sp>
        <p:nvSpPr>
          <p:cNvPr id="234499" name="Rectangle 2"/>
          <p:cNvSpPr>
            <a:spLocks noRo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28B59A92-1A08-4AB4-A86D-A95575963FD6}" type="slidenum">
              <a:rPr lang="en-US" smtClean="0"/>
              <a:pPr/>
              <a:t>91</a:t>
            </a:fld>
            <a:endParaRPr lang="en-US" smtClean="0"/>
          </a:p>
        </p:txBody>
      </p:sp>
      <p:sp>
        <p:nvSpPr>
          <p:cNvPr id="235523" name="Rectangle 2"/>
          <p:cNvSpPr>
            <a:spLocks noRo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A5B3CA5A-7055-497A-BD92-5D0C8AFEDC22}" type="slidenum">
              <a:rPr lang="en-US" smtClean="0"/>
              <a:pPr/>
              <a:t>92</a:t>
            </a:fld>
            <a:endParaRPr lang="en-US" smtClean="0"/>
          </a:p>
        </p:txBody>
      </p:sp>
      <p:sp>
        <p:nvSpPr>
          <p:cNvPr id="236547" name="Rectangle 2"/>
          <p:cNvSpPr>
            <a:spLocks noRo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D669DC93-2268-49D7-AD32-081AC4E3F7F2}" type="slidenum">
              <a:rPr lang="en-US" smtClean="0"/>
              <a:pPr/>
              <a:t>93</a:t>
            </a:fld>
            <a:endParaRPr lang="en-US" smtClean="0"/>
          </a:p>
        </p:txBody>
      </p:sp>
      <p:sp>
        <p:nvSpPr>
          <p:cNvPr id="237571" name="Rectangle 2"/>
          <p:cNvSpPr>
            <a:spLocks noRo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1EA1DB6F-92D7-4A5D-8375-FC55500C58D7}" type="slidenum">
              <a:rPr lang="en-US" smtClean="0"/>
              <a:pPr/>
              <a:t>94</a:t>
            </a:fld>
            <a:endParaRPr lang="en-US" smtClean="0"/>
          </a:p>
        </p:txBody>
      </p:sp>
      <p:sp>
        <p:nvSpPr>
          <p:cNvPr id="238595" name="Rectangle 2"/>
          <p:cNvSpPr>
            <a:spLocks noRo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691B2E8A-F6D6-408A-A83A-4281BAAB8A98}" type="slidenum">
              <a:rPr lang="en-US" smtClean="0"/>
              <a:pPr/>
              <a:t>95</a:t>
            </a:fld>
            <a:endParaRPr lang="en-US" smtClean="0"/>
          </a:p>
        </p:txBody>
      </p:sp>
      <p:sp>
        <p:nvSpPr>
          <p:cNvPr id="239619" name="Rectangle 2"/>
          <p:cNvSpPr>
            <a:spLocks noRo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CE8D5E6B-583E-4C33-B304-ED5BBBC0B0D9}" type="slidenum">
              <a:rPr lang="en-US" smtClean="0"/>
              <a:pPr/>
              <a:t>96</a:t>
            </a:fld>
            <a:endParaRPr lang="en-US" smtClean="0"/>
          </a:p>
        </p:txBody>
      </p:sp>
      <p:sp>
        <p:nvSpPr>
          <p:cNvPr id="240643" name="Rectangle 2"/>
          <p:cNvSpPr>
            <a:spLocks noRo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36800293-BE89-403C-B768-4978071618B1}" type="slidenum">
              <a:rPr lang="en-US" smtClean="0"/>
              <a:pPr/>
              <a:t>97</a:t>
            </a:fld>
            <a:endParaRPr lang="en-US" smtClean="0"/>
          </a:p>
        </p:txBody>
      </p:sp>
      <p:sp>
        <p:nvSpPr>
          <p:cNvPr id="241667" name="Rectangle 2"/>
          <p:cNvSpPr>
            <a:spLocks noRo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27AF51F5-93EE-45BC-984B-8DDEDED0A2D0}" type="slidenum">
              <a:rPr lang="en-US" smtClean="0"/>
              <a:pPr/>
              <a:t>98</a:t>
            </a:fld>
            <a:endParaRPr lang="en-US" smtClean="0"/>
          </a:p>
        </p:txBody>
      </p:sp>
      <p:sp>
        <p:nvSpPr>
          <p:cNvPr id="242691" name="Rectangle 2"/>
          <p:cNvSpPr>
            <a:spLocks noRo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CA6BA51F-69EB-458A-8F4C-32666FD79328}" type="slidenum">
              <a:rPr lang="en-US" smtClean="0"/>
              <a:pPr/>
              <a:t>99</a:t>
            </a:fld>
            <a:endParaRPr lang="en-US" smtClean="0"/>
          </a:p>
        </p:txBody>
      </p:sp>
      <p:sp>
        <p:nvSpPr>
          <p:cNvPr id="243715" name="Rectangle 2"/>
          <p:cNvSpPr>
            <a:spLocks noRo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8C07E5-721F-41F0-8A18-04217786ABC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421876-5621-49A3-A80A-B1AB0193326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6694FE-D99A-442C-B7B6-9F5DBB7E280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3904802-F1B5-4995-8D23-1861911DBB1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73A3D8-39D3-42C8-9259-42240E50398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55BE39-2085-4031-8269-F1129B6C557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9D3587-99FB-4E8A-A38A-60FA2DAE36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013ED1-3C0F-456F-B645-1A2EF7F551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153499-311F-45B3-B57A-A13B0C5D013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F127F2-14E7-43D6-A559-7BC2057E95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FB85EA-9927-4C6A-BF53-47E89DE4094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81FCB3-63C4-46FE-9196-9798903051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DF54D5-0B9F-442A-A1C7-59E592B5E73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6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1411D9B-F9B4-439B-A1F5-D964C04903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images.google.com/imgres?imgurl=http://www.cffc.navy.mil/images/commander8x10x300dpi.jpg&amp;imgrefurl=http://www.cffc.navy.mil/commandersbio.htm&amp;h=3600&amp;w=2880&amp;sz=4396&amp;hl=en&amp;start=11&amp;um=1&amp;tbnid=aQF0EG9nJ65U2M:&amp;tbnh=150&amp;tbnw=120&amp;prev=/images%3Fq%3Dcommander%26ndsp%3D20%26um%3D1%26hl%3Den%26rlz%3D1T4GGIH_enUS242US242%26sa%3DN" TargetMode="External"/></Relationships>
</file>

<file path=ppt/slides/_rels/slide10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ww.archives.gov/exhibits/featured_documents/magna_carta/images/magna_carta.jpg"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99.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838200" y="5638800"/>
            <a:ext cx="7543800" cy="838200"/>
          </a:xfrm>
          <a:solidFill>
            <a:schemeClr val="tx1"/>
          </a:solidFill>
        </p:spPr>
        <p:txBody>
          <a:bodyPr/>
          <a:lstStyle/>
          <a:p>
            <a:pPr eaLnBrk="1" hangingPunct="1"/>
            <a:r>
              <a:rPr lang="en-US" sz="2400" b="1" dirty="0" smtClean="0">
                <a:solidFill>
                  <a:srgbClr val="FFFF00"/>
                </a:solidFill>
              </a:rPr>
              <a:t>The </a:t>
            </a:r>
            <a:r>
              <a:rPr lang="en-US" sz="2400" b="1" dirty="0" smtClean="0">
                <a:solidFill>
                  <a:srgbClr val="FFFF00"/>
                </a:solidFill>
              </a:rPr>
              <a:t>Law of Property</a:t>
            </a:r>
          </a:p>
          <a:p>
            <a:pPr eaLnBrk="1" hangingPunct="1"/>
            <a:r>
              <a:rPr lang="en-US" sz="2000" b="1" dirty="0" smtClean="0">
                <a:solidFill>
                  <a:srgbClr val="FFFF00"/>
                </a:solidFill>
              </a:rPr>
              <a:t>Final Exam Review</a:t>
            </a:r>
          </a:p>
        </p:txBody>
      </p:sp>
      <p:pic>
        <p:nvPicPr>
          <p:cNvPr id="1028" name="Picture 7" descr="myIMG_12"/>
          <p:cNvPicPr>
            <a:picLocks noChangeAspect="1" noChangeArrowheads="1" noCrop="1"/>
          </p:cNvPicPr>
          <p:nvPr/>
        </p:nvPicPr>
        <p:blipFill>
          <a:blip r:embed="rId3" cstate="print"/>
          <a:srcRect/>
          <a:stretch>
            <a:fillRect/>
          </a:stretch>
        </p:blipFill>
        <p:spPr bwMode="auto">
          <a:xfrm>
            <a:off x="3048000" y="2514600"/>
            <a:ext cx="2857500" cy="2857500"/>
          </a:xfrm>
          <a:prstGeom prst="rect">
            <a:avLst/>
          </a:prstGeom>
          <a:noFill/>
          <a:ln w="9525">
            <a:noFill/>
            <a:miter lim="800000"/>
            <a:headEnd/>
            <a:tailEnd/>
          </a:ln>
        </p:spPr>
      </p:pic>
      <p:pic>
        <p:nvPicPr>
          <p:cNvPr id="5" name="Picture 1"/>
          <p:cNvPicPr>
            <a:picLocks noChangeAspect="1"/>
          </p:cNvPicPr>
          <p:nvPr/>
        </p:nvPicPr>
        <p:blipFill>
          <a:blip r:embed="rId4" cstate="print"/>
          <a:srcRect/>
          <a:stretch>
            <a:fillRect/>
          </a:stretch>
        </p:blipFill>
        <p:spPr bwMode="auto">
          <a:xfrm>
            <a:off x="1676399" y="228600"/>
            <a:ext cx="5700713"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58C07E5-721F-41F0-8A18-04217786ABC6}"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3"/>
          <p:cNvSpPr>
            <a:spLocks noChangeArrowheads="1"/>
          </p:cNvSpPr>
          <p:nvPr/>
        </p:nvSpPr>
        <p:spPr bwMode="auto">
          <a:xfrm>
            <a:off x="228600" y="990600"/>
            <a:ext cx="8610600" cy="4572000"/>
          </a:xfrm>
          <a:prstGeom prst="rect">
            <a:avLst/>
          </a:prstGeom>
          <a:noFill/>
          <a:ln w="9525">
            <a:noFill/>
            <a:miter lim="800000"/>
            <a:headEnd/>
            <a:tailEnd/>
          </a:ln>
        </p:spPr>
        <p:txBody>
          <a:bodyPr/>
          <a:lstStyle/>
          <a:p>
            <a:pPr marL="342900" indent="-342900">
              <a:spcBef>
                <a:spcPct val="20000"/>
              </a:spcBef>
            </a:pPr>
            <a:r>
              <a:rPr lang="en-US" sz="2800" b="1" i="1" dirty="0">
                <a:solidFill>
                  <a:srgbClr val="CC0000"/>
                </a:solidFill>
                <a:latin typeface="Arial Narrow" pitchFamily="34" charset="0"/>
              </a:rPr>
              <a:t>The Magna </a:t>
            </a:r>
            <a:r>
              <a:rPr lang="en-US" sz="2800" b="1" i="1" dirty="0" err="1">
                <a:solidFill>
                  <a:srgbClr val="CC0000"/>
                </a:solidFill>
                <a:latin typeface="Arial Narrow" pitchFamily="34" charset="0"/>
              </a:rPr>
              <a:t>Carta</a:t>
            </a:r>
            <a:r>
              <a:rPr lang="en-US" sz="2800" b="1" i="1" dirty="0">
                <a:solidFill>
                  <a:srgbClr val="CC0000"/>
                </a:solidFill>
                <a:latin typeface="Arial Narrow" pitchFamily="34" charset="0"/>
              </a:rPr>
              <a:t> is Signed</a:t>
            </a:r>
          </a:p>
          <a:p>
            <a:pPr marL="342900" indent="-342900">
              <a:spcBef>
                <a:spcPct val="20000"/>
              </a:spcBef>
              <a:buFontTx/>
              <a:buChar char="•"/>
            </a:pPr>
            <a:endParaRPr lang="en-US" sz="1000" b="1" i="1" dirty="0">
              <a:solidFill>
                <a:srgbClr val="0033CC"/>
              </a:solidFill>
              <a:latin typeface="Arial Narrow" pitchFamily="34" charset="0"/>
            </a:endParaRPr>
          </a:p>
          <a:p>
            <a:pPr marL="342900" indent="-342900">
              <a:spcBef>
                <a:spcPct val="20000"/>
              </a:spcBef>
              <a:buFontTx/>
              <a:buChar char="•"/>
            </a:pPr>
            <a:r>
              <a:rPr lang="en-US" sz="2000" b="1" i="1" dirty="0">
                <a:solidFill>
                  <a:srgbClr val="0033CC"/>
                </a:solidFill>
                <a:latin typeface="Arial Narrow" pitchFamily="34" charset="0"/>
              </a:rPr>
              <a:t>The </a:t>
            </a:r>
            <a:r>
              <a:rPr lang="en-US" sz="2000" b="1" i="1" dirty="0">
                <a:solidFill>
                  <a:srgbClr val="CC0000"/>
                </a:solidFill>
                <a:latin typeface="Arial Narrow" pitchFamily="34" charset="0"/>
              </a:rPr>
              <a:t>Magna </a:t>
            </a:r>
            <a:r>
              <a:rPr lang="en-US" sz="2000" b="1" i="1" dirty="0" err="1">
                <a:solidFill>
                  <a:srgbClr val="CC0000"/>
                </a:solidFill>
                <a:latin typeface="Arial Narrow" pitchFamily="34" charset="0"/>
              </a:rPr>
              <a:t>Carta</a:t>
            </a:r>
            <a:r>
              <a:rPr lang="en-US" sz="2000" b="1" i="1" dirty="0">
                <a:solidFill>
                  <a:srgbClr val="0033CC"/>
                </a:solidFill>
                <a:latin typeface="Arial Narrow" pitchFamily="34" charset="0"/>
              </a:rPr>
              <a:t> was one of the forerunners of modern British law, the US Constitution and its Amendments (the Bill of Rights) and the guiding documents of many other countries that have further expanded the rights and liberties of the people and limited the power of the government. </a:t>
            </a:r>
          </a:p>
          <a:p>
            <a:pPr marL="342900" indent="-342900">
              <a:spcBef>
                <a:spcPct val="20000"/>
              </a:spcBef>
              <a:buFontTx/>
              <a:buChar char="•"/>
            </a:pPr>
            <a:r>
              <a:rPr lang="en-US" sz="2000" b="1" i="1" dirty="0">
                <a:solidFill>
                  <a:srgbClr val="0033CC"/>
                </a:solidFill>
                <a:latin typeface="Arial Narrow" pitchFamily="34" charset="0"/>
              </a:rPr>
              <a:t>Containing 63 clauses, this landmark document:</a:t>
            </a:r>
          </a:p>
          <a:p>
            <a:pPr marL="342900" indent="-342900">
              <a:spcBef>
                <a:spcPct val="20000"/>
              </a:spcBef>
            </a:pPr>
            <a:r>
              <a:rPr lang="en-US" b="1" i="1" dirty="0">
                <a:solidFill>
                  <a:srgbClr val="0033CC"/>
                </a:solidFill>
                <a:latin typeface="Arial Narrow" pitchFamily="34" charset="0"/>
              </a:rPr>
              <a:t>      </a:t>
            </a:r>
            <a:r>
              <a:rPr lang="en-US" sz="2000" b="1" i="1" dirty="0">
                <a:solidFill>
                  <a:schemeClr val="tx2"/>
                </a:solidFill>
                <a:latin typeface="Arial Narrow" pitchFamily="34" charset="0"/>
              </a:rPr>
              <a:t>- Created a council to the King (a forerunner to parliament),                                                      - Promised all freemen access to courts and a fair trial,                                                            - Specified many property rights from infringement by the king and his agents,                             - Eliminated unfair fines and punishments,                                                                                            - Gave certain legal powers to the Catholic Church, and                                                           - Addressed many lesser issues.</a:t>
            </a:r>
            <a:r>
              <a:rPr lang="en-US" sz="2000" b="1" i="1" dirty="0">
                <a:solidFill>
                  <a:srgbClr val="0033CC"/>
                </a:solidFill>
                <a:latin typeface="Arial Narrow" pitchFamily="34" charset="0"/>
              </a:rPr>
              <a:t> </a:t>
            </a:r>
            <a:endParaRPr lang="en-US" sz="2000" b="1" i="1" dirty="0" smtClean="0">
              <a:solidFill>
                <a:srgbClr val="0033CC"/>
              </a:solidFill>
              <a:latin typeface="Arial Narrow" pitchFamily="34" charset="0"/>
            </a:endParaRPr>
          </a:p>
          <a:p>
            <a:pPr marL="342900" indent="-342900">
              <a:spcBef>
                <a:spcPct val="20000"/>
              </a:spcBef>
            </a:pPr>
            <a:endParaRPr lang="en-US" sz="1000" b="1" i="1" dirty="0">
              <a:solidFill>
                <a:srgbClr val="0033CC"/>
              </a:solidFill>
              <a:latin typeface="Arial Narrow" pitchFamily="34" charset="0"/>
            </a:endParaRPr>
          </a:p>
          <a:p>
            <a:pPr marL="342900" indent="-342900">
              <a:spcBef>
                <a:spcPct val="20000"/>
              </a:spcBef>
              <a:buFont typeface="Arial" pitchFamily="34" charset="0"/>
              <a:buChar char="•"/>
            </a:pPr>
            <a:r>
              <a:rPr lang="en-US" sz="2000" b="1" i="1" dirty="0" smtClean="0">
                <a:solidFill>
                  <a:srgbClr val="0033CC"/>
                </a:solidFill>
                <a:latin typeface="Arial Narrow" pitchFamily="34" charset="0"/>
              </a:rPr>
              <a:t>One major right the Magna </a:t>
            </a:r>
            <a:r>
              <a:rPr lang="en-US" sz="2000" b="1" i="1" dirty="0" err="1" smtClean="0">
                <a:solidFill>
                  <a:srgbClr val="0033CC"/>
                </a:solidFill>
                <a:latin typeface="Arial Narrow" pitchFamily="34" charset="0"/>
              </a:rPr>
              <a:t>Carta</a:t>
            </a:r>
            <a:r>
              <a:rPr lang="en-US" sz="2000" b="1" i="1" dirty="0" smtClean="0">
                <a:solidFill>
                  <a:srgbClr val="0033CC"/>
                </a:solidFill>
                <a:latin typeface="Arial Narrow" pitchFamily="34" charset="0"/>
              </a:rPr>
              <a:t> did not recognize, was that it did not abolish the condition of involuntary servitude (serfdom), since the freemen who drafted the document, depended upon this feudal system for their wealth, power and life. </a:t>
            </a:r>
            <a:endParaRPr lang="en-US" sz="2000" b="1" i="1" dirty="0">
              <a:solidFill>
                <a:srgbClr val="0033CC"/>
              </a:solidFill>
              <a:latin typeface="Arial Narrow" pitchFamily="34" charset="0"/>
            </a:endParaRPr>
          </a:p>
        </p:txBody>
      </p:sp>
      <p:sp>
        <p:nvSpPr>
          <p:cNvPr id="5" name="Slide Number Placeholder 4"/>
          <p:cNvSpPr>
            <a:spLocks noGrp="1"/>
          </p:cNvSpPr>
          <p:nvPr>
            <p:ph type="sldNum" sz="quarter" idx="12"/>
          </p:nvPr>
        </p:nvSpPr>
        <p:spPr/>
        <p:txBody>
          <a:bodyPr/>
          <a:lstStyle/>
          <a:p>
            <a:pPr>
              <a:defRPr/>
            </a:pPr>
            <a:fld id="{63FB85EA-9927-4C6A-BF53-47E89DE40945}" type="slidenum">
              <a:rPr lang="en-US" smtClean="0"/>
              <a:pPr>
                <a:defRPr/>
              </a:pPr>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ctrTitle"/>
          </p:nvPr>
        </p:nvSpPr>
        <p:spPr>
          <a:xfrm>
            <a:off x="304800" y="914400"/>
            <a:ext cx="8534400" cy="1066800"/>
          </a:xfrm>
        </p:spPr>
        <p:txBody>
          <a:bodyPr/>
          <a:lstStyle/>
          <a:p>
            <a:pPr algn="l" eaLnBrk="1" hangingPunct="1"/>
            <a:r>
              <a:rPr lang="en-US" sz="3600" b="1" dirty="0" smtClean="0">
                <a:solidFill>
                  <a:srgbClr val="CC0000"/>
                </a:solidFill>
              </a:rPr>
              <a:t>Adverse Possession</a:t>
            </a:r>
            <a:r>
              <a:rPr lang="en-US" sz="2800" b="1" dirty="0" smtClean="0">
                <a:solidFill>
                  <a:srgbClr val="CC0000"/>
                </a:solidFill>
              </a:rPr>
              <a:t/>
            </a:r>
            <a:br>
              <a:rPr lang="en-US" sz="2800" b="1" dirty="0" smtClean="0">
                <a:solidFill>
                  <a:srgbClr val="CC0000"/>
                </a:solidFill>
              </a:rPr>
            </a:br>
            <a:r>
              <a:rPr lang="en-US" sz="2800" b="1" dirty="0" smtClean="0">
                <a:solidFill>
                  <a:srgbClr val="CC0000"/>
                </a:solidFill>
              </a:rPr>
              <a:t>	</a:t>
            </a:r>
            <a:r>
              <a:rPr lang="en-US" sz="2800" b="1" i="1" dirty="0" smtClean="0">
                <a:solidFill>
                  <a:schemeClr val="hlink"/>
                </a:solidFill>
              </a:rPr>
              <a:t>Specific Requirements - </a:t>
            </a:r>
            <a:r>
              <a:rPr lang="en-US" sz="2800" b="1" i="1" dirty="0" err="1" smtClean="0">
                <a:solidFill>
                  <a:schemeClr val="hlink"/>
                </a:solidFill>
              </a:rPr>
              <a:t>COACHEN</a:t>
            </a:r>
            <a:endParaRPr lang="en-US" sz="4000" dirty="0" smtClean="0"/>
          </a:p>
        </p:txBody>
      </p:sp>
      <p:sp>
        <p:nvSpPr>
          <p:cNvPr id="652292" name="Rectangle 4"/>
          <p:cNvSpPr>
            <a:spLocks noChangeArrowheads="1"/>
          </p:cNvSpPr>
          <p:nvPr/>
        </p:nvSpPr>
        <p:spPr bwMode="auto">
          <a:xfrm>
            <a:off x="381000" y="2057400"/>
            <a:ext cx="8229600" cy="3581400"/>
          </a:xfrm>
          <a:prstGeom prst="rect">
            <a:avLst/>
          </a:prstGeom>
          <a:noFill/>
          <a:ln w="9525">
            <a:noFill/>
            <a:miter lim="800000"/>
            <a:headEnd/>
            <a:tailEnd/>
          </a:ln>
        </p:spPr>
        <p:txBody>
          <a:bodyPr/>
          <a:lstStyle/>
          <a:p>
            <a:pPr>
              <a:spcBef>
                <a:spcPct val="20000"/>
              </a:spcBef>
              <a:buFontTx/>
              <a:buChar char="•"/>
            </a:pPr>
            <a:r>
              <a:rPr lang="en-US" sz="2800" b="1" i="1" dirty="0">
                <a:solidFill>
                  <a:schemeClr val="accent2"/>
                </a:solidFill>
              </a:rPr>
              <a:t> Continuous </a:t>
            </a:r>
          </a:p>
          <a:p>
            <a:pPr>
              <a:spcBef>
                <a:spcPct val="20000"/>
              </a:spcBef>
              <a:buFontTx/>
              <a:buChar char="•"/>
            </a:pPr>
            <a:r>
              <a:rPr lang="en-US" sz="2800" b="1" i="1" dirty="0">
                <a:solidFill>
                  <a:schemeClr val="accent2"/>
                </a:solidFill>
              </a:rPr>
              <a:t> Open</a:t>
            </a:r>
          </a:p>
          <a:p>
            <a:pPr>
              <a:spcBef>
                <a:spcPct val="20000"/>
              </a:spcBef>
              <a:buFontTx/>
              <a:buChar char="•"/>
            </a:pPr>
            <a:r>
              <a:rPr lang="en-US" sz="2800" b="1" i="1" dirty="0">
                <a:solidFill>
                  <a:schemeClr val="accent2"/>
                </a:solidFill>
              </a:rPr>
              <a:t> Actual</a:t>
            </a:r>
          </a:p>
          <a:p>
            <a:pPr>
              <a:spcBef>
                <a:spcPct val="20000"/>
              </a:spcBef>
              <a:buFontTx/>
              <a:buChar char="•"/>
            </a:pPr>
            <a:r>
              <a:rPr lang="en-US" sz="2800" b="1" i="1" dirty="0">
                <a:solidFill>
                  <a:schemeClr val="accent2"/>
                </a:solidFill>
              </a:rPr>
              <a:t> Claim of Right</a:t>
            </a:r>
          </a:p>
          <a:p>
            <a:pPr>
              <a:spcBef>
                <a:spcPct val="20000"/>
              </a:spcBef>
              <a:buFontTx/>
              <a:buChar char="•"/>
            </a:pPr>
            <a:r>
              <a:rPr lang="en-US" sz="2800" b="1" i="1" dirty="0">
                <a:solidFill>
                  <a:schemeClr val="accent2"/>
                </a:solidFill>
              </a:rPr>
              <a:t> Hostile</a:t>
            </a:r>
          </a:p>
          <a:p>
            <a:pPr>
              <a:spcBef>
                <a:spcPct val="20000"/>
              </a:spcBef>
              <a:buFontTx/>
              <a:buChar char="•"/>
            </a:pPr>
            <a:r>
              <a:rPr lang="en-US" sz="2800" b="1" i="1" dirty="0">
                <a:solidFill>
                  <a:schemeClr val="accent2"/>
                </a:solidFill>
              </a:rPr>
              <a:t> Exclusive </a:t>
            </a:r>
          </a:p>
          <a:p>
            <a:pPr>
              <a:spcBef>
                <a:spcPct val="20000"/>
              </a:spcBef>
              <a:buFontTx/>
              <a:buChar char="•"/>
            </a:pPr>
            <a:r>
              <a:rPr lang="en-US" sz="2800" b="1" i="1" dirty="0">
                <a:solidFill>
                  <a:schemeClr val="accent2"/>
                </a:solidFill>
              </a:rPr>
              <a:t> Notorious</a:t>
            </a:r>
          </a:p>
        </p:txBody>
      </p:sp>
      <p:sp>
        <p:nvSpPr>
          <p:cNvPr id="5" name="Slide Number Placeholder 4"/>
          <p:cNvSpPr>
            <a:spLocks noGrp="1"/>
          </p:cNvSpPr>
          <p:nvPr>
            <p:ph type="sldNum" sz="quarter" idx="12"/>
          </p:nvPr>
        </p:nvSpPr>
        <p:spPr/>
        <p:txBody>
          <a:bodyPr/>
          <a:lstStyle/>
          <a:p>
            <a:pPr>
              <a:defRPr/>
            </a:pPr>
            <a:fld id="{358C07E5-721F-41F0-8A18-04217786ABC6}" type="slidenum">
              <a:rPr lang="en-US" smtClean="0"/>
              <a:pPr>
                <a:defRPr/>
              </a:pPr>
              <a:t>100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2292">
                                            <p:txEl>
                                              <p:pRg st="0" end="0"/>
                                            </p:txEl>
                                          </p:spTgt>
                                        </p:tgtEl>
                                        <p:attrNameLst>
                                          <p:attrName>style.visibility</p:attrName>
                                        </p:attrNameLst>
                                      </p:cBhvr>
                                      <p:to>
                                        <p:strVal val="visible"/>
                                      </p:to>
                                    </p:set>
                                    <p:anim calcmode="lin" valueType="num">
                                      <p:cBhvr additive="base">
                                        <p:cTn id="7" dur="500" fill="hold"/>
                                        <p:tgtEl>
                                          <p:spTgt spid="6522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22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2292">
                                            <p:txEl>
                                              <p:pRg st="1" end="1"/>
                                            </p:txEl>
                                          </p:spTgt>
                                        </p:tgtEl>
                                        <p:attrNameLst>
                                          <p:attrName>style.visibility</p:attrName>
                                        </p:attrNameLst>
                                      </p:cBhvr>
                                      <p:to>
                                        <p:strVal val="visible"/>
                                      </p:to>
                                    </p:set>
                                    <p:anim calcmode="lin" valueType="num">
                                      <p:cBhvr additive="base">
                                        <p:cTn id="13" dur="500" fill="hold"/>
                                        <p:tgtEl>
                                          <p:spTgt spid="65229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229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2292">
                                            <p:txEl>
                                              <p:pRg st="2" end="2"/>
                                            </p:txEl>
                                          </p:spTgt>
                                        </p:tgtEl>
                                        <p:attrNameLst>
                                          <p:attrName>style.visibility</p:attrName>
                                        </p:attrNameLst>
                                      </p:cBhvr>
                                      <p:to>
                                        <p:strVal val="visible"/>
                                      </p:to>
                                    </p:set>
                                    <p:anim calcmode="lin" valueType="num">
                                      <p:cBhvr additive="base">
                                        <p:cTn id="19" dur="500" fill="hold"/>
                                        <p:tgtEl>
                                          <p:spTgt spid="65229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229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2292">
                                            <p:txEl>
                                              <p:pRg st="3" end="3"/>
                                            </p:txEl>
                                          </p:spTgt>
                                        </p:tgtEl>
                                        <p:attrNameLst>
                                          <p:attrName>style.visibility</p:attrName>
                                        </p:attrNameLst>
                                      </p:cBhvr>
                                      <p:to>
                                        <p:strVal val="visible"/>
                                      </p:to>
                                    </p:set>
                                    <p:anim calcmode="lin" valueType="num">
                                      <p:cBhvr additive="base">
                                        <p:cTn id="25" dur="500" fill="hold"/>
                                        <p:tgtEl>
                                          <p:spTgt spid="65229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229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52292">
                                            <p:txEl>
                                              <p:pRg st="4" end="4"/>
                                            </p:txEl>
                                          </p:spTgt>
                                        </p:tgtEl>
                                        <p:attrNameLst>
                                          <p:attrName>style.visibility</p:attrName>
                                        </p:attrNameLst>
                                      </p:cBhvr>
                                      <p:to>
                                        <p:strVal val="visible"/>
                                      </p:to>
                                    </p:set>
                                    <p:anim calcmode="lin" valueType="num">
                                      <p:cBhvr additive="base">
                                        <p:cTn id="31" dur="500" fill="hold"/>
                                        <p:tgtEl>
                                          <p:spTgt spid="65229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229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52292">
                                            <p:txEl>
                                              <p:pRg st="5" end="5"/>
                                            </p:txEl>
                                          </p:spTgt>
                                        </p:tgtEl>
                                        <p:attrNameLst>
                                          <p:attrName>style.visibility</p:attrName>
                                        </p:attrNameLst>
                                      </p:cBhvr>
                                      <p:to>
                                        <p:strVal val="visible"/>
                                      </p:to>
                                    </p:set>
                                    <p:anim calcmode="lin" valueType="num">
                                      <p:cBhvr additive="base">
                                        <p:cTn id="37" dur="500" fill="hold"/>
                                        <p:tgtEl>
                                          <p:spTgt spid="65229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5229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52292">
                                            <p:txEl>
                                              <p:pRg st="6" end="6"/>
                                            </p:txEl>
                                          </p:spTgt>
                                        </p:tgtEl>
                                        <p:attrNameLst>
                                          <p:attrName>style.visibility</p:attrName>
                                        </p:attrNameLst>
                                      </p:cBhvr>
                                      <p:to>
                                        <p:strVal val="visible"/>
                                      </p:to>
                                    </p:set>
                                    <p:anim calcmode="lin" valueType="num">
                                      <p:cBhvr additive="base">
                                        <p:cTn id="43" dur="500" fill="hold"/>
                                        <p:tgtEl>
                                          <p:spTgt spid="65229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5229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2"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ctrTitle"/>
          </p:nvPr>
        </p:nvSpPr>
        <p:spPr>
          <a:xfrm>
            <a:off x="381000" y="1371600"/>
            <a:ext cx="8534400" cy="1066800"/>
          </a:xfrm>
        </p:spPr>
        <p:txBody>
          <a:bodyPr/>
          <a:lstStyle/>
          <a:p>
            <a:pPr algn="l" eaLnBrk="1" hangingPunct="1"/>
            <a:r>
              <a:rPr lang="en-US" sz="3600" b="1" smtClean="0">
                <a:solidFill>
                  <a:srgbClr val="CC0000"/>
                </a:solidFill>
              </a:rPr>
              <a:t>Adverse Possession</a:t>
            </a:r>
            <a:r>
              <a:rPr lang="en-US" sz="2800" b="1" smtClean="0">
                <a:solidFill>
                  <a:srgbClr val="CC0000"/>
                </a:solidFill>
              </a:rPr>
              <a:t/>
            </a:r>
            <a:br>
              <a:rPr lang="en-US" sz="2800" b="1" smtClean="0">
                <a:solidFill>
                  <a:srgbClr val="CC0000"/>
                </a:solidFill>
              </a:rPr>
            </a:br>
            <a:r>
              <a:rPr lang="en-US" sz="2800" b="1" smtClean="0">
                <a:solidFill>
                  <a:srgbClr val="CC0000"/>
                </a:solidFill>
              </a:rPr>
              <a:t>	</a:t>
            </a:r>
            <a:r>
              <a:rPr lang="en-US" sz="2800" b="1" i="1" smtClean="0">
                <a:solidFill>
                  <a:schemeClr val="hlink"/>
                </a:solidFill>
              </a:rPr>
              <a:t>Tacking and Tolling</a:t>
            </a:r>
            <a:endParaRPr lang="en-US" sz="4000" smtClean="0"/>
          </a:p>
        </p:txBody>
      </p:sp>
      <p:sp>
        <p:nvSpPr>
          <p:cNvPr id="668676" name="Rectangle 4"/>
          <p:cNvSpPr>
            <a:spLocks noChangeArrowheads="1"/>
          </p:cNvSpPr>
          <p:nvPr/>
        </p:nvSpPr>
        <p:spPr bwMode="auto">
          <a:xfrm>
            <a:off x="381000" y="2590800"/>
            <a:ext cx="8305800" cy="3352800"/>
          </a:xfrm>
          <a:prstGeom prst="rect">
            <a:avLst/>
          </a:prstGeom>
          <a:noFill/>
          <a:ln w="9525">
            <a:noFill/>
            <a:miter lim="800000"/>
            <a:headEnd/>
            <a:tailEnd/>
          </a:ln>
        </p:spPr>
        <p:txBody>
          <a:bodyPr/>
          <a:lstStyle/>
          <a:p>
            <a:pPr>
              <a:spcBef>
                <a:spcPct val="20000"/>
              </a:spcBef>
              <a:buFontTx/>
              <a:buChar char="•"/>
            </a:pPr>
            <a:r>
              <a:rPr lang="en-US" sz="2000" b="1">
                <a:solidFill>
                  <a:schemeClr val="tx2"/>
                </a:solidFill>
              </a:rPr>
              <a:t>Tacking</a:t>
            </a:r>
          </a:p>
          <a:p>
            <a:pPr>
              <a:spcBef>
                <a:spcPct val="20000"/>
              </a:spcBef>
            </a:pPr>
            <a:r>
              <a:rPr lang="en-US" sz="2000" b="1">
                <a:solidFill>
                  <a:schemeClr val="accent2"/>
                </a:solidFill>
              </a:rPr>
              <a:t>	- Under New York State Law, an adverse possessor may tack (or add to) his time under the statute of limitations, the adverse possession time of the previous land owner.</a:t>
            </a:r>
          </a:p>
          <a:p>
            <a:pPr>
              <a:spcBef>
                <a:spcPct val="20000"/>
              </a:spcBef>
              <a:buFontTx/>
              <a:buChar char="•"/>
            </a:pPr>
            <a:r>
              <a:rPr lang="en-US" sz="2000" b="1">
                <a:solidFill>
                  <a:schemeClr val="tx2"/>
                </a:solidFill>
              </a:rPr>
              <a:t>Tolling</a:t>
            </a:r>
          </a:p>
          <a:p>
            <a:pPr>
              <a:spcBef>
                <a:spcPct val="20000"/>
              </a:spcBef>
            </a:pPr>
            <a:r>
              <a:rPr lang="en-US" sz="2000" b="1">
                <a:solidFill>
                  <a:schemeClr val="accent2"/>
                </a:solidFill>
              </a:rPr>
              <a:t>	- Under New York State Law, certain disabilities of the true land owner can toll (or stop the time running of) the statute of limitations.  These include: </a:t>
            </a:r>
            <a:r>
              <a:rPr lang="en-US" sz="2000"/>
              <a:t>Minority (under the age of 18); Mental incompetence; Imprisonment; and Soldiers and Sailors on active duty.</a:t>
            </a:r>
            <a:endParaRPr lang="en-US" sz="2000" b="1">
              <a:solidFill>
                <a:schemeClr val="accent2"/>
              </a:solidFill>
            </a:endParaRPr>
          </a:p>
          <a:p>
            <a:pPr>
              <a:spcBef>
                <a:spcPct val="20000"/>
              </a:spcBef>
            </a:pPr>
            <a:endParaRPr lang="en-US" sz="2400" b="1">
              <a:solidFill>
                <a:schemeClr val="accent2"/>
              </a:solidFill>
            </a:endParaRPr>
          </a:p>
        </p:txBody>
      </p:sp>
      <p:sp>
        <p:nvSpPr>
          <p:cNvPr id="5" name="Slide Number Placeholder 4"/>
          <p:cNvSpPr>
            <a:spLocks noGrp="1"/>
          </p:cNvSpPr>
          <p:nvPr>
            <p:ph type="sldNum" sz="quarter" idx="12"/>
          </p:nvPr>
        </p:nvSpPr>
        <p:spPr/>
        <p:txBody>
          <a:bodyPr/>
          <a:lstStyle/>
          <a:p>
            <a:pPr>
              <a:defRPr/>
            </a:pPr>
            <a:fld id="{358C07E5-721F-41F0-8A18-04217786ABC6}" type="slidenum">
              <a:rPr lang="en-US" smtClean="0"/>
              <a:pPr>
                <a:defRPr/>
              </a:pPr>
              <a:t>101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68676">
                                            <p:txEl>
                                              <p:pRg st="0" end="0"/>
                                            </p:txEl>
                                          </p:spTgt>
                                        </p:tgtEl>
                                        <p:attrNameLst>
                                          <p:attrName>style.visibility</p:attrName>
                                        </p:attrNameLst>
                                      </p:cBhvr>
                                      <p:to>
                                        <p:strVal val="visible"/>
                                      </p:to>
                                    </p:set>
                                    <p:animEffect transition="in" filter="slide(fromBottom)">
                                      <p:cBhvr>
                                        <p:cTn id="7" dur="500"/>
                                        <p:tgtEl>
                                          <p:spTgt spid="66867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68676">
                                            <p:txEl>
                                              <p:pRg st="1" end="1"/>
                                            </p:txEl>
                                          </p:spTgt>
                                        </p:tgtEl>
                                        <p:attrNameLst>
                                          <p:attrName>style.visibility</p:attrName>
                                        </p:attrNameLst>
                                      </p:cBhvr>
                                      <p:to>
                                        <p:strVal val="visible"/>
                                      </p:to>
                                    </p:set>
                                    <p:animEffect transition="in" filter="slide(fromBottom)">
                                      <p:cBhvr>
                                        <p:cTn id="12" dur="500"/>
                                        <p:tgtEl>
                                          <p:spTgt spid="668676">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68676">
                                            <p:txEl>
                                              <p:pRg st="2" end="2"/>
                                            </p:txEl>
                                          </p:spTgt>
                                        </p:tgtEl>
                                        <p:attrNameLst>
                                          <p:attrName>style.visibility</p:attrName>
                                        </p:attrNameLst>
                                      </p:cBhvr>
                                      <p:to>
                                        <p:strVal val="visible"/>
                                      </p:to>
                                    </p:set>
                                    <p:animEffect transition="in" filter="slide(fromBottom)">
                                      <p:cBhvr>
                                        <p:cTn id="17" dur="500"/>
                                        <p:tgtEl>
                                          <p:spTgt spid="668676">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68676">
                                            <p:txEl>
                                              <p:pRg st="3" end="3"/>
                                            </p:txEl>
                                          </p:spTgt>
                                        </p:tgtEl>
                                        <p:attrNameLst>
                                          <p:attrName>style.visibility</p:attrName>
                                        </p:attrNameLst>
                                      </p:cBhvr>
                                      <p:to>
                                        <p:strVal val="visible"/>
                                      </p:to>
                                    </p:set>
                                    <p:animEffect transition="in" filter="slide(fromBottom)">
                                      <p:cBhvr>
                                        <p:cTn id="22" dur="500"/>
                                        <p:tgtEl>
                                          <p:spTgt spid="668676">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6"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 Box 4"/>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670725" name="Rectangle 5"/>
          <p:cNvSpPr>
            <a:spLocks noGrp="1" noChangeArrowheads="1"/>
          </p:cNvSpPr>
          <p:nvPr>
            <p:ph type="body" idx="1"/>
          </p:nvPr>
        </p:nvSpPr>
        <p:spPr>
          <a:xfrm>
            <a:off x="228600" y="1066800"/>
            <a:ext cx="8610600" cy="4572000"/>
          </a:xfrm>
          <a:noFill/>
        </p:spPr>
        <p:txBody>
          <a:bodyPr/>
          <a:lstStyle/>
          <a:p>
            <a:pPr marL="609600" indent="-609600" eaLnBrk="1" hangingPunct="1">
              <a:lnSpc>
                <a:spcPct val="90000"/>
              </a:lnSpc>
              <a:buFontTx/>
              <a:buNone/>
            </a:pPr>
            <a:r>
              <a:rPr lang="en-US" sz="4000" b="1" dirty="0" smtClean="0">
                <a:solidFill>
                  <a:srgbClr val="CC0000"/>
                </a:solidFill>
              </a:rPr>
              <a:t>Non Possessory Interests</a:t>
            </a:r>
            <a:r>
              <a:rPr lang="en-US" sz="4400" b="1" i="1" dirty="0" smtClean="0"/>
              <a:t> </a:t>
            </a:r>
          </a:p>
          <a:p>
            <a:pPr marL="609600" indent="-609600" eaLnBrk="1" hangingPunct="1">
              <a:lnSpc>
                <a:spcPct val="90000"/>
              </a:lnSpc>
              <a:buFontTx/>
              <a:buNone/>
            </a:pPr>
            <a:r>
              <a:rPr lang="en-US" sz="1000" b="1" i="1" dirty="0" smtClean="0"/>
              <a:t>	</a:t>
            </a:r>
          </a:p>
          <a:p>
            <a:pPr marL="609600" indent="-609600" eaLnBrk="1" hangingPunct="1">
              <a:lnSpc>
                <a:spcPct val="90000"/>
              </a:lnSpc>
              <a:buFontTx/>
              <a:buNone/>
            </a:pPr>
            <a:r>
              <a:rPr lang="en-US" sz="2400" b="1" i="1" dirty="0" smtClean="0">
                <a:solidFill>
                  <a:schemeClr val="accent2"/>
                </a:solidFill>
              </a:rPr>
              <a:t>	</a:t>
            </a:r>
            <a:r>
              <a:rPr lang="en-US" sz="2400" b="1" i="1" dirty="0" smtClean="0">
                <a:solidFill>
                  <a:schemeClr val="hlink"/>
                </a:solidFill>
              </a:rPr>
              <a:t>“Possessory Interests”,</a:t>
            </a:r>
            <a:r>
              <a:rPr lang="en-US" sz="2400" b="1" i="1" dirty="0" smtClean="0">
                <a:solidFill>
                  <a:schemeClr val="accent2"/>
                </a:solidFill>
              </a:rPr>
              <a:t> are interests in real property that either are, or will be (pre-vested interests) </a:t>
            </a:r>
            <a:r>
              <a:rPr lang="en-US" sz="2400" b="1" i="1" dirty="0" smtClean="0">
                <a:solidFill>
                  <a:schemeClr val="tx2"/>
                </a:solidFill>
              </a:rPr>
              <a:t>possessed</a:t>
            </a:r>
            <a:r>
              <a:rPr lang="en-US" sz="2400" b="1" i="1" dirty="0" smtClean="0">
                <a:solidFill>
                  <a:schemeClr val="accent2"/>
                </a:solidFill>
              </a:rPr>
              <a:t> by the holder of the property.</a:t>
            </a:r>
          </a:p>
          <a:p>
            <a:pPr marL="609600" indent="-609600" eaLnBrk="1" hangingPunct="1">
              <a:lnSpc>
                <a:spcPct val="90000"/>
              </a:lnSpc>
              <a:buFontTx/>
              <a:buNone/>
            </a:pPr>
            <a:endParaRPr lang="en-US" sz="900" b="1" i="1" dirty="0" smtClean="0">
              <a:solidFill>
                <a:schemeClr val="accent2"/>
              </a:solidFill>
            </a:endParaRPr>
          </a:p>
          <a:p>
            <a:pPr marL="609600" indent="-609600" eaLnBrk="1" hangingPunct="1">
              <a:lnSpc>
                <a:spcPct val="90000"/>
              </a:lnSpc>
              <a:buFontTx/>
              <a:buNone/>
            </a:pPr>
            <a:r>
              <a:rPr lang="en-US" sz="2400" b="1" i="1" dirty="0" smtClean="0">
                <a:solidFill>
                  <a:schemeClr val="accent2"/>
                </a:solidFill>
              </a:rPr>
              <a:t>	 </a:t>
            </a:r>
            <a:r>
              <a:rPr lang="en-US" sz="2400" b="1" i="1" dirty="0" smtClean="0">
                <a:solidFill>
                  <a:schemeClr val="hlink"/>
                </a:solidFill>
              </a:rPr>
              <a:t>“Non Possessory Interests”,</a:t>
            </a:r>
            <a:r>
              <a:rPr lang="en-US" sz="2400" b="1" i="1" dirty="0" smtClean="0">
                <a:solidFill>
                  <a:schemeClr val="accent2"/>
                </a:solidFill>
              </a:rPr>
              <a:t> are interests in real property interests where the holder of such interest does not ever actually possess the property.  It is the right to use land possessed by someone else.</a:t>
            </a:r>
          </a:p>
          <a:p>
            <a:pPr marL="609600" indent="-609600" eaLnBrk="1" hangingPunct="1">
              <a:lnSpc>
                <a:spcPct val="90000"/>
              </a:lnSpc>
              <a:buFontTx/>
              <a:buNone/>
            </a:pPr>
            <a:endParaRPr lang="en-US" sz="24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C055BE39-2085-4031-8269-F1129B6C5571}" type="slidenum">
              <a:rPr lang="en-US" smtClean="0"/>
              <a:pPr>
                <a:defRPr/>
              </a:pPr>
              <a:t>102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0725">
                                            <p:txEl>
                                              <p:pRg st="0" end="0"/>
                                            </p:txEl>
                                          </p:spTgt>
                                        </p:tgtEl>
                                        <p:attrNameLst>
                                          <p:attrName>style.visibility</p:attrName>
                                        </p:attrNameLst>
                                      </p:cBhvr>
                                      <p:to>
                                        <p:strVal val="visible"/>
                                      </p:to>
                                    </p:set>
                                    <p:anim calcmode="lin" valueType="num">
                                      <p:cBhvr additive="base">
                                        <p:cTn id="7" dur="500" fill="hold"/>
                                        <p:tgtEl>
                                          <p:spTgt spid="6707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072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0725">
                                            <p:txEl>
                                              <p:pRg st="1" end="1"/>
                                            </p:txEl>
                                          </p:spTgt>
                                        </p:tgtEl>
                                        <p:attrNameLst>
                                          <p:attrName>style.visibility</p:attrName>
                                        </p:attrNameLst>
                                      </p:cBhvr>
                                      <p:to>
                                        <p:strVal val="visible"/>
                                      </p:to>
                                    </p:set>
                                    <p:anim calcmode="lin" valueType="num">
                                      <p:cBhvr additive="base">
                                        <p:cTn id="13" dur="500" fill="hold"/>
                                        <p:tgtEl>
                                          <p:spTgt spid="67072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072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0725">
                                            <p:txEl>
                                              <p:pRg st="2" end="2"/>
                                            </p:txEl>
                                          </p:spTgt>
                                        </p:tgtEl>
                                        <p:attrNameLst>
                                          <p:attrName>style.visibility</p:attrName>
                                        </p:attrNameLst>
                                      </p:cBhvr>
                                      <p:to>
                                        <p:strVal val="visible"/>
                                      </p:to>
                                    </p:set>
                                    <p:anim calcmode="lin" valueType="num">
                                      <p:cBhvr additive="base">
                                        <p:cTn id="19" dur="500" fill="hold"/>
                                        <p:tgtEl>
                                          <p:spTgt spid="67072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072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0725">
                                            <p:txEl>
                                              <p:pRg st="4" end="4"/>
                                            </p:txEl>
                                          </p:spTgt>
                                        </p:tgtEl>
                                        <p:attrNameLst>
                                          <p:attrName>style.visibility</p:attrName>
                                        </p:attrNameLst>
                                      </p:cBhvr>
                                      <p:to>
                                        <p:strVal val="visible"/>
                                      </p:to>
                                    </p:set>
                                    <p:anim calcmode="lin" valueType="num">
                                      <p:cBhvr additive="base">
                                        <p:cTn id="25" dur="500" fill="hold"/>
                                        <p:tgtEl>
                                          <p:spTgt spid="67072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072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5"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2" name="Rectangle 4"/>
          <p:cNvSpPr>
            <a:spLocks noGrp="1" noChangeArrowheads="1"/>
          </p:cNvSpPr>
          <p:nvPr>
            <p:ph type="body" idx="1"/>
          </p:nvPr>
        </p:nvSpPr>
        <p:spPr>
          <a:xfrm>
            <a:off x="457200" y="1066800"/>
            <a:ext cx="8229600" cy="3962400"/>
          </a:xfrm>
          <a:noFill/>
        </p:spPr>
        <p:txBody>
          <a:bodyPr/>
          <a:lstStyle/>
          <a:p>
            <a:pPr marL="609600" indent="-609600" eaLnBrk="1" hangingPunct="1">
              <a:lnSpc>
                <a:spcPct val="90000"/>
              </a:lnSpc>
              <a:buFontTx/>
              <a:buNone/>
            </a:pPr>
            <a:r>
              <a:rPr lang="en-US" sz="4400" b="1" dirty="0" smtClean="0">
                <a:solidFill>
                  <a:srgbClr val="FF0000"/>
                </a:solidFill>
              </a:rPr>
              <a:t>Non Possessory Interests</a:t>
            </a:r>
            <a:r>
              <a:rPr lang="en-US" b="1" i="1" dirty="0" smtClean="0"/>
              <a:t> </a:t>
            </a:r>
          </a:p>
          <a:p>
            <a:pPr marL="609600" indent="-609600" eaLnBrk="1" hangingPunct="1">
              <a:lnSpc>
                <a:spcPct val="90000"/>
              </a:lnSpc>
            </a:pPr>
            <a:endParaRPr lang="en-US" sz="1800" b="1" dirty="0" smtClean="0">
              <a:solidFill>
                <a:schemeClr val="accent2"/>
              </a:solidFill>
            </a:endParaRPr>
          </a:p>
          <a:p>
            <a:pPr marL="609600" indent="-609600" eaLnBrk="1" hangingPunct="1">
              <a:lnSpc>
                <a:spcPct val="90000"/>
              </a:lnSpc>
            </a:pPr>
            <a:r>
              <a:rPr lang="en-US" sz="4400" b="1" dirty="0" smtClean="0">
                <a:solidFill>
                  <a:schemeClr val="accent2"/>
                </a:solidFill>
              </a:rPr>
              <a:t>Easements</a:t>
            </a:r>
          </a:p>
          <a:p>
            <a:pPr marL="609600" indent="-609600" eaLnBrk="1" hangingPunct="1">
              <a:lnSpc>
                <a:spcPct val="90000"/>
              </a:lnSpc>
            </a:pPr>
            <a:r>
              <a:rPr lang="en-US" sz="4400" b="1" dirty="0" smtClean="0">
                <a:solidFill>
                  <a:schemeClr val="accent2"/>
                </a:solidFill>
              </a:rPr>
              <a:t>Profits</a:t>
            </a:r>
          </a:p>
          <a:p>
            <a:pPr marL="609600" indent="-609600" eaLnBrk="1" hangingPunct="1">
              <a:lnSpc>
                <a:spcPct val="90000"/>
              </a:lnSpc>
            </a:pPr>
            <a:r>
              <a:rPr lang="en-US" sz="4400" b="1" dirty="0" smtClean="0">
                <a:solidFill>
                  <a:schemeClr val="accent2"/>
                </a:solidFill>
              </a:rPr>
              <a:t>Covenants</a:t>
            </a:r>
          </a:p>
          <a:p>
            <a:pPr marL="609600" indent="-609600" eaLnBrk="1" hangingPunct="1">
              <a:lnSpc>
                <a:spcPct val="90000"/>
              </a:lnSpc>
            </a:pPr>
            <a:r>
              <a:rPr lang="en-US" sz="4400" b="1" dirty="0" smtClean="0">
                <a:solidFill>
                  <a:schemeClr val="accent2"/>
                </a:solidFill>
              </a:rPr>
              <a:t>Servitudes</a:t>
            </a:r>
          </a:p>
        </p:txBody>
      </p:sp>
      <p:sp>
        <p:nvSpPr>
          <p:cNvPr id="4" name="Slide Number Placeholder 3"/>
          <p:cNvSpPr>
            <a:spLocks noGrp="1"/>
          </p:cNvSpPr>
          <p:nvPr>
            <p:ph type="sldNum" sz="quarter" idx="12"/>
          </p:nvPr>
        </p:nvSpPr>
        <p:spPr/>
        <p:txBody>
          <a:bodyPr/>
          <a:lstStyle/>
          <a:p>
            <a:pPr>
              <a:defRPr/>
            </a:pPr>
            <a:fld id="{C055BE39-2085-4031-8269-F1129B6C5571}" type="slidenum">
              <a:rPr lang="en-US" smtClean="0"/>
              <a:pPr>
                <a:defRPr/>
              </a:pPr>
              <a:t>103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2772">
                                            <p:txEl>
                                              <p:pRg st="0" end="0"/>
                                            </p:txEl>
                                          </p:spTgt>
                                        </p:tgtEl>
                                        <p:attrNameLst>
                                          <p:attrName>style.visibility</p:attrName>
                                        </p:attrNameLst>
                                      </p:cBhvr>
                                      <p:to>
                                        <p:strVal val="visible"/>
                                      </p:to>
                                    </p:set>
                                    <p:anim calcmode="lin" valueType="num">
                                      <p:cBhvr additive="base">
                                        <p:cTn id="7" dur="500" fill="hold"/>
                                        <p:tgtEl>
                                          <p:spTgt spid="6727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277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2772">
                                            <p:txEl>
                                              <p:pRg st="2" end="2"/>
                                            </p:txEl>
                                          </p:spTgt>
                                        </p:tgtEl>
                                        <p:attrNameLst>
                                          <p:attrName>style.visibility</p:attrName>
                                        </p:attrNameLst>
                                      </p:cBhvr>
                                      <p:to>
                                        <p:strVal val="visible"/>
                                      </p:to>
                                    </p:set>
                                    <p:anim calcmode="lin" valueType="num">
                                      <p:cBhvr additive="base">
                                        <p:cTn id="13" dur="500" fill="hold"/>
                                        <p:tgtEl>
                                          <p:spTgt spid="67277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277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2772">
                                            <p:txEl>
                                              <p:pRg st="3" end="3"/>
                                            </p:txEl>
                                          </p:spTgt>
                                        </p:tgtEl>
                                        <p:attrNameLst>
                                          <p:attrName>style.visibility</p:attrName>
                                        </p:attrNameLst>
                                      </p:cBhvr>
                                      <p:to>
                                        <p:strVal val="visible"/>
                                      </p:to>
                                    </p:set>
                                    <p:anim calcmode="lin" valueType="num">
                                      <p:cBhvr additive="base">
                                        <p:cTn id="19" dur="500" fill="hold"/>
                                        <p:tgtEl>
                                          <p:spTgt spid="67277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277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2772">
                                            <p:txEl>
                                              <p:pRg st="4" end="4"/>
                                            </p:txEl>
                                          </p:spTgt>
                                        </p:tgtEl>
                                        <p:attrNameLst>
                                          <p:attrName>style.visibility</p:attrName>
                                        </p:attrNameLst>
                                      </p:cBhvr>
                                      <p:to>
                                        <p:strVal val="visible"/>
                                      </p:to>
                                    </p:set>
                                    <p:anim calcmode="lin" valueType="num">
                                      <p:cBhvr additive="base">
                                        <p:cTn id="25" dur="500" fill="hold"/>
                                        <p:tgtEl>
                                          <p:spTgt spid="67277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277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2772">
                                            <p:txEl>
                                              <p:pRg st="5" end="5"/>
                                            </p:txEl>
                                          </p:spTgt>
                                        </p:tgtEl>
                                        <p:attrNameLst>
                                          <p:attrName>style.visibility</p:attrName>
                                        </p:attrNameLst>
                                      </p:cBhvr>
                                      <p:to>
                                        <p:strVal val="visible"/>
                                      </p:to>
                                    </p:set>
                                    <p:anim calcmode="lin" valueType="num">
                                      <p:cBhvr additive="base">
                                        <p:cTn id="31" dur="500" fill="hold"/>
                                        <p:tgtEl>
                                          <p:spTgt spid="67277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277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2"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8" name="Rectangle 4"/>
          <p:cNvSpPr>
            <a:spLocks noGrp="1" noChangeArrowheads="1"/>
          </p:cNvSpPr>
          <p:nvPr>
            <p:ph type="body" idx="1"/>
          </p:nvPr>
        </p:nvSpPr>
        <p:spPr>
          <a:xfrm>
            <a:off x="228600" y="1143000"/>
            <a:ext cx="8915400" cy="4572000"/>
          </a:xfrm>
          <a:noFill/>
        </p:spPr>
        <p:txBody>
          <a:bodyPr/>
          <a:lstStyle/>
          <a:p>
            <a:pPr marL="609600" indent="-609600" eaLnBrk="1" hangingPunct="1">
              <a:lnSpc>
                <a:spcPct val="90000"/>
              </a:lnSpc>
              <a:buFontTx/>
              <a:buNone/>
            </a:pPr>
            <a:r>
              <a:rPr lang="en-US" b="1" dirty="0" smtClean="0">
                <a:solidFill>
                  <a:srgbClr val="FF0000"/>
                </a:solidFill>
              </a:rPr>
              <a:t>Non Possessory Interests: </a:t>
            </a:r>
            <a:r>
              <a:rPr lang="en-US" b="1" i="1" dirty="0" smtClean="0"/>
              <a:t>EASEMENTS</a:t>
            </a:r>
          </a:p>
          <a:p>
            <a:pPr marL="609600" indent="-609600" eaLnBrk="1" hangingPunct="1">
              <a:lnSpc>
                <a:spcPct val="90000"/>
              </a:lnSpc>
            </a:pPr>
            <a:endParaRPr lang="en-US" sz="800" b="1" i="1" dirty="0" smtClean="0"/>
          </a:p>
          <a:p>
            <a:pPr marL="609600" indent="-609600" eaLnBrk="1" hangingPunct="1">
              <a:lnSpc>
                <a:spcPct val="90000"/>
              </a:lnSpc>
            </a:pPr>
            <a:r>
              <a:rPr lang="en-US" sz="2800" b="1" dirty="0" smtClean="0">
                <a:solidFill>
                  <a:schemeClr val="accent2"/>
                </a:solidFill>
              </a:rPr>
              <a:t>An Easement is defined as:</a:t>
            </a:r>
          </a:p>
          <a:p>
            <a:pPr marL="609600" indent="-609600" eaLnBrk="1" hangingPunct="1">
              <a:lnSpc>
                <a:spcPct val="90000"/>
              </a:lnSpc>
              <a:buFontTx/>
              <a:buNone/>
            </a:pPr>
            <a:r>
              <a:rPr lang="en-US" sz="2400" b="1" dirty="0" smtClean="0">
                <a:solidFill>
                  <a:schemeClr val="accent2"/>
                </a:solidFill>
              </a:rPr>
              <a:t>	</a:t>
            </a:r>
            <a:r>
              <a:rPr lang="en-US" sz="2300" b="1" i="1" dirty="0" smtClean="0">
                <a:solidFill>
                  <a:srgbClr val="FF0000"/>
                </a:solidFill>
              </a:rPr>
              <a:t>“The right to use a tract of land for a specific purpose”.</a:t>
            </a:r>
          </a:p>
          <a:p>
            <a:pPr marL="609600" indent="-609600" eaLnBrk="1" hangingPunct="1">
              <a:lnSpc>
                <a:spcPct val="90000"/>
              </a:lnSpc>
            </a:pPr>
            <a:endParaRPr lang="en-US" sz="1000" b="1" dirty="0" smtClean="0"/>
          </a:p>
          <a:p>
            <a:pPr marL="609600" indent="-609600" eaLnBrk="1" hangingPunct="1">
              <a:lnSpc>
                <a:spcPct val="90000"/>
              </a:lnSpc>
            </a:pPr>
            <a:r>
              <a:rPr lang="en-US" b="1" dirty="0" smtClean="0"/>
              <a:t>Types </a:t>
            </a:r>
            <a:r>
              <a:rPr lang="en-US" b="1" dirty="0" smtClean="0"/>
              <a:t>of Easements:</a:t>
            </a:r>
          </a:p>
          <a:p>
            <a:pPr marL="609600" indent="-609600" eaLnBrk="1" hangingPunct="1">
              <a:lnSpc>
                <a:spcPct val="90000"/>
              </a:lnSpc>
              <a:buFontTx/>
              <a:buNone/>
            </a:pPr>
            <a:r>
              <a:rPr lang="en-US" b="1" dirty="0" smtClean="0">
                <a:solidFill>
                  <a:schemeClr val="accent2"/>
                </a:solidFill>
              </a:rPr>
              <a:t>	</a:t>
            </a:r>
            <a:r>
              <a:rPr lang="en-US" sz="2400" b="1" dirty="0" smtClean="0">
                <a:solidFill>
                  <a:schemeClr val="accent2"/>
                </a:solidFill>
              </a:rPr>
              <a:t>	- Affirmative </a:t>
            </a:r>
            <a:r>
              <a:rPr lang="en-US" sz="2400" b="1" i="1" dirty="0" smtClean="0">
                <a:solidFill>
                  <a:schemeClr val="hlink"/>
                </a:solidFill>
              </a:rPr>
              <a:t>(Allows a non possessor to use land)</a:t>
            </a:r>
            <a:r>
              <a:rPr lang="en-US" sz="2400" b="1" dirty="0" smtClean="0">
                <a:solidFill>
                  <a:schemeClr val="accent2"/>
                </a:solidFill>
              </a:rPr>
              <a:t> </a:t>
            </a:r>
          </a:p>
          <a:p>
            <a:pPr marL="609600" indent="-609600" eaLnBrk="1" hangingPunct="1">
              <a:lnSpc>
                <a:spcPct val="90000"/>
              </a:lnSpc>
              <a:buFontTx/>
              <a:buNone/>
            </a:pPr>
            <a:r>
              <a:rPr lang="en-US" sz="2400" b="1" dirty="0" smtClean="0">
                <a:solidFill>
                  <a:schemeClr val="accent2"/>
                </a:solidFill>
              </a:rPr>
              <a:t>		- Negative </a:t>
            </a:r>
            <a:r>
              <a:rPr lang="en-US" sz="2400" b="1" i="1" dirty="0" smtClean="0">
                <a:solidFill>
                  <a:schemeClr val="hlink"/>
                </a:solidFill>
              </a:rPr>
              <a:t>(Prevents possessor from a specific use)</a:t>
            </a:r>
          </a:p>
          <a:p>
            <a:pPr marL="609600" indent="-609600" eaLnBrk="1" hangingPunct="1">
              <a:lnSpc>
                <a:spcPct val="90000"/>
              </a:lnSpc>
              <a:buFontTx/>
              <a:buNone/>
            </a:pPr>
            <a:r>
              <a:rPr lang="en-US" sz="2400" b="1" dirty="0" smtClean="0">
                <a:solidFill>
                  <a:schemeClr val="accent2"/>
                </a:solidFill>
              </a:rPr>
              <a:t>		- Appurtenant </a:t>
            </a:r>
            <a:r>
              <a:rPr lang="en-US" sz="2400" b="1" i="1" dirty="0" smtClean="0">
                <a:solidFill>
                  <a:schemeClr val="hlink"/>
                </a:solidFill>
              </a:rPr>
              <a:t>(Permits adjoining landowner a use)</a:t>
            </a:r>
          </a:p>
          <a:p>
            <a:pPr marL="609600" indent="-609600" eaLnBrk="1" hangingPunct="1">
              <a:lnSpc>
                <a:spcPct val="90000"/>
              </a:lnSpc>
              <a:buFontTx/>
              <a:buNone/>
            </a:pPr>
            <a:r>
              <a:rPr lang="en-US" sz="2400" b="1" dirty="0" smtClean="0">
                <a:solidFill>
                  <a:schemeClr val="accent2"/>
                </a:solidFill>
              </a:rPr>
              <a:t>		- In Gross </a:t>
            </a:r>
            <a:r>
              <a:rPr lang="en-US" sz="2400" b="1" i="1" dirty="0" smtClean="0">
                <a:solidFill>
                  <a:schemeClr val="hlink"/>
                </a:solidFill>
              </a:rPr>
              <a:t>(Permits use by non adjoining landowner)</a:t>
            </a:r>
          </a:p>
          <a:p>
            <a:pPr marL="609600" indent="-609600" eaLnBrk="1" hangingPunct="1">
              <a:lnSpc>
                <a:spcPct val="90000"/>
              </a:lnSpc>
            </a:pPr>
            <a:endParaRPr lang="en-US" sz="2400" b="1" i="1" dirty="0" smtClean="0">
              <a:solidFill>
                <a:schemeClr val="hlink"/>
              </a:solidFill>
            </a:endParaRPr>
          </a:p>
        </p:txBody>
      </p:sp>
      <p:sp>
        <p:nvSpPr>
          <p:cNvPr id="4" name="Slide Number Placeholder 3"/>
          <p:cNvSpPr>
            <a:spLocks noGrp="1"/>
          </p:cNvSpPr>
          <p:nvPr>
            <p:ph type="sldNum" sz="quarter" idx="12"/>
          </p:nvPr>
        </p:nvSpPr>
        <p:spPr/>
        <p:txBody>
          <a:bodyPr/>
          <a:lstStyle/>
          <a:p>
            <a:pPr>
              <a:defRPr/>
            </a:pPr>
            <a:fld id="{C055BE39-2085-4031-8269-F1129B6C5571}" type="slidenum">
              <a:rPr lang="en-US" smtClean="0"/>
              <a:pPr>
                <a:defRPr/>
              </a:pPr>
              <a:t>104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6868">
                                            <p:txEl>
                                              <p:pRg st="0" end="0"/>
                                            </p:txEl>
                                          </p:spTgt>
                                        </p:tgtEl>
                                        <p:attrNameLst>
                                          <p:attrName>style.visibility</p:attrName>
                                        </p:attrNameLst>
                                      </p:cBhvr>
                                      <p:to>
                                        <p:strVal val="visible"/>
                                      </p:to>
                                    </p:set>
                                    <p:anim calcmode="lin" valueType="num">
                                      <p:cBhvr additive="base">
                                        <p:cTn id="7" dur="500" fill="hold"/>
                                        <p:tgtEl>
                                          <p:spTgt spid="6768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68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6868">
                                            <p:txEl>
                                              <p:pRg st="2" end="2"/>
                                            </p:txEl>
                                          </p:spTgt>
                                        </p:tgtEl>
                                        <p:attrNameLst>
                                          <p:attrName>style.visibility</p:attrName>
                                        </p:attrNameLst>
                                      </p:cBhvr>
                                      <p:to>
                                        <p:strVal val="visible"/>
                                      </p:to>
                                    </p:set>
                                    <p:anim calcmode="lin" valueType="num">
                                      <p:cBhvr additive="base">
                                        <p:cTn id="13" dur="500" fill="hold"/>
                                        <p:tgtEl>
                                          <p:spTgt spid="67686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686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6868">
                                            <p:txEl>
                                              <p:pRg st="3" end="3"/>
                                            </p:txEl>
                                          </p:spTgt>
                                        </p:tgtEl>
                                        <p:attrNameLst>
                                          <p:attrName>style.visibility</p:attrName>
                                        </p:attrNameLst>
                                      </p:cBhvr>
                                      <p:to>
                                        <p:strVal val="visible"/>
                                      </p:to>
                                    </p:set>
                                    <p:anim calcmode="lin" valueType="num">
                                      <p:cBhvr additive="base">
                                        <p:cTn id="19" dur="500" fill="hold"/>
                                        <p:tgtEl>
                                          <p:spTgt spid="67686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686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6868">
                                            <p:txEl>
                                              <p:pRg st="5" end="5"/>
                                            </p:txEl>
                                          </p:spTgt>
                                        </p:tgtEl>
                                        <p:attrNameLst>
                                          <p:attrName>style.visibility</p:attrName>
                                        </p:attrNameLst>
                                      </p:cBhvr>
                                      <p:to>
                                        <p:strVal val="visible"/>
                                      </p:to>
                                    </p:set>
                                    <p:anim calcmode="lin" valueType="num">
                                      <p:cBhvr additive="base">
                                        <p:cTn id="25" dur="500" fill="hold"/>
                                        <p:tgtEl>
                                          <p:spTgt spid="676868">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686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6868">
                                            <p:txEl>
                                              <p:pRg st="6" end="6"/>
                                            </p:txEl>
                                          </p:spTgt>
                                        </p:tgtEl>
                                        <p:attrNameLst>
                                          <p:attrName>style.visibility</p:attrName>
                                        </p:attrNameLst>
                                      </p:cBhvr>
                                      <p:to>
                                        <p:strVal val="visible"/>
                                      </p:to>
                                    </p:set>
                                    <p:anim calcmode="lin" valueType="num">
                                      <p:cBhvr additive="base">
                                        <p:cTn id="31" dur="500" fill="hold"/>
                                        <p:tgtEl>
                                          <p:spTgt spid="676868">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686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76868">
                                            <p:txEl>
                                              <p:pRg st="7" end="7"/>
                                            </p:txEl>
                                          </p:spTgt>
                                        </p:tgtEl>
                                        <p:attrNameLst>
                                          <p:attrName>style.visibility</p:attrName>
                                        </p:attrNameLst>
                                      </p:cBhvr>
                                      <p:to>
                                        <p:strVal val="visible"/>
                                      </p:to>
                                    </p:set>
                                    <p:anim calcmode="lin" valueType="num">
                                      <p:cBhvr additive="base">
                                        <p:cTn id="37" dur="500" fill="hold"/>
                                        <p:tgtEl>
                                          <p:spTgt spid="676868">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7686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76868">
                                            <p:txEl>
                                              <p:pRg st="8" end="8"/>
                                            </p:txEl>
                                          </p:spTgt>
                                        </p:tgtEl>
                                        <p:attrNameLst>
                                          <p:attrName>style.visibility</p:attrName>
                                        </p:attrNameLst>
                                      </p:cBhvr>
                                      <p:to>
                                        <p:strVal val="visible"/>
                                      </p:to>
                                    </p:set>
                                    <p:anim calcmode="lin" valueType="num">
                                      <p:cBhvr additive="base">
                                        <p:cTn id="43" dur="500" fill="hold"/>
                                        <p:tgtEl>
                                          <p:spTgt spid="676868">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7686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76868">
                                            <p:txEl>
                                              <p:pRg st="9" end="9"/>
                                            </p:txEl>
                                          </p:spTgt>
                                        </p:tgtEl>
                                        <p:attrNameLst>
                                          <p:attrName>style.visibility</p:attrName>
                                        </p:attrNameLst>
                                      </p:cBhvr>
                                      <p:to>
                                        <p:strVal val="visible"/>
                                      </p:to>
                                    </p:set>
                                    <p:anim calcmode="lin" valueType="num">
                                      <p:cBhvr additive="base">
                                        <p:cTn id="49" dur="500" fill="hold"/>
                                        <p:tgtEl>
                                          <p:spTgt spid="676868">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76868">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68"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300" name="Rectangle 4"/>
          <p:cNvSpPr>
            <a:spLocks noGrp="1" noChangeArrowheads="1"/>
          </p:cNvSpPr>
          <p:nvPr>
            <p:ph type="body" idx="1"/>
          </p:nvPr>
        </p:nvSpPr>
        <p:spPr>
          <a:xfrm>
            <a:off x="228600" y="1066800"/>
            <a:ext cx="8610600" cy="4343400"/>
          </a:xfrm>
          <a:noFill/>
        </p:spPr>
        <p:txBody>
          <a:bodyPr/>
          <a:lstStyle/>
          <a:p>
            <a:pPr marL="609600" indent="-609600" eaLnBrk="1" hangingPunct="1">
              <a:lnSpc>
                <a:spcPct val="80000"/>
              </a:lnSpc>
              <a:buFontTx/>
              <a:buNone/>
            </a:pPr>
            <a:r>
              <a:rPr lang="en-US" sz="3600" b="1" dirty="0" smtClean="0">
                <a:solidFill>
                  <a:srgbClr val="C00000"/>
                </a:solidFill>
              </a:rPr>
              <a:t>Creation of Easements</a:t>
            </a:r>
          </a:p>
          <a:p>
            <a:pPr marL="609600" indent="-609600" eaLnBrk="1" hangingPunct="1">
              <a:lnSpc>
                <a:spcPct val="80000"/>
              </a:lnSpc>
              <a:buFontTx/>
              <a:buNone/>
            </a:pPr>
            <a:endParaRPr lang="en-US" sz="800" b="1" dirty="0" smtClean="0"/>
          </a:p>
          <a:p>
            <a:pPr marL="609600" indent="-609600" eaLnBrk="1" hangingPunct="1">
              <a:lnSpc>
                <a:spcPct val="80000"/>
              </a:lnSpc>
              <a:buFontTx/>
              <a:buNone/>
            </a:pPr>
            <a:r>
              <a:rPr lang="en-US" sz="2800" b="1" dirty="0" smtClean="0"/>
              <a:t>The basic methods of creating an easement are: </a:t>
            </a:r>
          </a:p>
          <a:p>
            <a:pPr marL="609600" indent="-609600" eaLnBrk="1" hangingPunct="1">
              <a:lnSpc>
                <a:spcPct val="80000"/>
              </a:lnSpc>
            </a:pPr>
            <a:endParaRPr lang="en-US" sz="1500" b="1" dirty="0" smtClean="0">
              <a:solidFill>
                <a:schemeClr val="accent2"/>
              </a:solidFill>
            </a:endParaRPr>
          </a:p>
          <a:p>
            <a:pPr marL="609600" indent="-609600" eaLnBrk="1" hangingPunct="1">
              <a:lnSpc>
                <a:spcPct val="80000"/>
              </a:lnSpc>
            </a:pPr>
            <a:r>
              <a:rPr lang="en-US" b="1" dirty="0" smtClean="0">
                <a:solidFill>
                  <a:srgbClr val="002060"/>
                </a:solidFill>
              </a:rPr>
              <a:t>Express grant </a:t>
            </a:r>
          </a:p>
          <a:p>
            <a:pPr marL="609600" indent="-609600" eaLnBrk="1" hangingPunct="1">
              <a:lnSpc>
                <a:spcPct val="80000"/>
              </a:lnSpc>
            </a:pPr>
            <a:r>
              <a:rPr lang="en-US" b="1" dirty="0" smtClean="0">
                <a:solidFill>
                  <a:srgbClr val="002060"/>
                </a:solidFill>
              </a:rPr>
              <a:t>Express reservation</a:t>
            </a:r>
          </a:p>
          <a:p>
            <a:pPr marL="609600" indent="-609600" eaLnBrk="1" hangingPunct="1">
              <a:lnSpc>
                <a:spcPct val="80000"/>
              </a:lnSpc>
            </a:pPr>
            <a:r>
              <a:rPr lang="en-US" b="1" dirty="0" smtClean="0">
                <a:solidFill>
                  <a:srgbClr val="002060"/>
                </a:solidFill>
              </a:rPr>
              <a:t>Implication, and </a:t>
            </a:r>
          </a:p>
          <a:p>
            <a:pPr marL="609600" indent="-609600" eaLnBrk="1" hangingPunct="1">
              <a:lnSpc>
                <a:spcPct val="80000"/>
              </a:lnSpc>
            </a:pPr>
            <a:r>
              <a:rPr lang="en-US" b="1" dirty="0" smtClean="0">
                <a:solidFill>
                  <a:srgbClr val="002060"/>
                </a:solidFill>
              </a:rPr>
              <a:t>Prescription.</a:t>
            </a:r>
          </a:p>
        </p:txBody>
      </p:sp>
      <p:sp>
        <p:nvSpPr>
          <p:cNvPr id="4" name="Slide Number Placeholder 3"/>
          <p:cNvSpPr>
            <a:spLocks noGrp="1"/>
          </p:cNvSpPr>
          <p:nvPr>
            <p:ph type="sldNum" sz="quarter" idx="12"/>
          </p:nvPr>
        </p:nvSpPr>
        <p:spPr/>
        <p:txBody>
          <a:bodyPr/>
          <a:lstStyle/>
          <a:p>
            <a:pPr>
              <a:defRPr/>
            </a:pPr>
            <a:fld id="{C055BE39-2085-4031-8269-F1129B6C5571}" type="slidenum">
              <a:rPr lang="en-US" smtClean="0"/>
              <a:pPr>
                <a:defRPr/>
              </a:pPr>
              <a:t>105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5300">
                                            <p:txEl>
                                              <p:pRg st="0" end="0"/>
                                            </p:txEl>
                                          </p:spTgt>
                                        </p:tgtEl>
                                        <p:attrNameLst>
                                          <p:attrName>style.visibility</p:attrName>
                                        </p:attrNameLst>
                                      </p:cBhvr>
                                      <p:to>
                                        <p:strVal val="visible"/>
                                      </p:to>
                                    </p:set>
                                    <p:anim calcmode="lin" valueType="num">
                                      <p:cBhvr additive="base">
                                        <p:cTn id="7" dur="500" fill="hold"/>
                                        <p:tgtEl>
                                          <p:spTgt spid="6953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53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300"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4"/>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738309" name="Rectangle 5"/>
          <p:cNvSpPr>
            <a:spLocks noGrp="1" noChangeArrowheads="1"/>
          </p:cNvSpPr>
          <p:nvPr>
            <p:ph type="body" idx="1"/>
          </p:nvPr>
        </p:nvSpPr>
        <p:spPr>
          <a:xfrm>
            <a:off x="304800" y="1447800"/>
            <a:ext cx="8610600" cy="4419600"/>
          </a:xfrm>
          <a:noFill/>
        </p:spPr>
        <p:txBody>
          <a:bodyPr/>
          <a:lstStyle/>
          <a:p>
            <a:pPr marL="609600" indent="-609600" eaLnBrk="1" hangingPunct="1">
              <a:lnSpc>
                <a:spcPct val="80000"/>
              </a:lnSpc>
              <a:buFontTx/>
              <a:buNone/>
            </a:pPr>
            <a:r>
              <a:rPr lang="en-US" sz="4800" b="1" smtClean="0">
                <a:solidFill>
                  <a:srgbClr val="FF0000"/>
                </a:solidFill>
              </a:rPr>
              <a:t>    </a:t>
            </a:r>
            <a:r>
              <a:rPr lang="en-US" sz="3600" b="1" smtClean="0">
                <a:solidFill>
                  <a:srgbClr val="FF0000"/>
                </a:solidFill>
              </a:rPr>
              <a:t>Transfer of Real Property</a:t>
            </a:r>
          </a:p>
          <a:p>
            <a:pPr marL="609600" indent="-609600" eaLnBrk="1" hangingPunct="1">
              <a:buFontTx/>
              <a:buNone/>
            </a:pPr>
            <a:r>
              <a:rPr lang="en-US" sz="2800" b="1" i="1" smtClean="0"/>
              <a:t>                      Conveyances - C</a:t>
            </a:r>
            <a:r>
              <a:rPr lang="en-US" sz="2000" b="1" i="1" smtClean="0"/>
              <a:t>o</a:t>
            </a:r>
            <a:r>
              <a:rPr lang="en-US" sz="2800" b="1" i="1" smtClean="0"/>
              <a:t>M</a:t>
            </a:r>
            <a:r>
              <a:rPr lang="en-US" sz="2000" b="1" i="1" smtClean="0"/>
              <a:t>man</a:t>
            </a:r>
            <a:r>
              <a:rPr lang="en-US" sz="2800" b="1" i="1" smtClean="0"/>
              <a:t>D</a:t>
            </a:r>
            <a:r>
              <a:rPr lang="en-US" sz="2000" b="1" i="1" smtClean="0"/>
              <a:t>e</a:t>
            </a:r>
            <a:r>
              <a:rPr lang="en-US" sz="2800" b="1" i="1" smtClean="0"/>
              <a:t>R</a:t>
            </a:r>
          </a:p>
          <a:p>
            <a:pPr marL="609600" indent="-609600" eaLnBrk="1" hangingPunct="1">
              <a:buFontTx/>
              <a:buNone/>
            </a:pPr>
            <a:r>
              <a:rPr lang="en-US" b="1" i="1" smtClean="0">
                <a:solidFill>
                  <a:schemeClr val="accent2"/>
                </a:solidFill>
              </a:rPr>
              <a:t>	</a:t>
            </a:r>
            <a:r>
              <a:rPr lang="en-US" sz="2800" b="1" i="1" smtClean="0">
                <a:solidFill>
                  <a:schemeClr val="accent2"/>
                </a:solidFill>
              </a:rPr>
              <a:t>There are four major factors to a transfer of real property.  They are:</a:t>
            </a:r>
          </a:p>
          <a:p>
            <a:pPr marL="609600" indent="-609600" eaLnBrk="1" hangingPunct="1">
              <a:buFont typeface="Wingdings" pitchFamily="2" charset="2"/>
              <a:buChar char="§"/>
            </a:pPr>
            <a:r>
              <a:rPr lang="en-US" sz="2800" b="1" i="1" smtClean="0">
                <a:solidFill>
                  <a:schemeClr val="hlink"/>
                </a:solidFill>
              </a:rPr>
              <a:t>Contract</a:t>
            </a:r>
          </a:p>
          <a:p>
            <a:pPr marL="609600" indent="-609600" eaLnBrk="1" hangingPunct="1">
              <a:buFont typeface="Wingdings" pitchFamily="2" charset="2"/>
              <a:buChar char="§"/>
            </a:pPr>
            <a:r>
              <a:rPr lang="en-US" sz="2800" b="1" i="1" smtClean="0">
                <a:solidFill>
                  <a:schemeClr val="hlink"/>
                </a:solidFill>
              </a:rPr>
              <a:t>Mortgage</a:t>
            </a:r>
          </a:p>
          <a:p>
            <a:pPr marL="609600" indent="-609600" eaLnBrk="1" hangingPunct="1">
              <a:buFont typeface="Wingdings" pitchFamily="2" charset="2"/>
              <a:buChar char="§"/>
            </a:pPr>
            <a:r>
              <a:rPr lang="en-US" sz="2800" b="1" i="1" smtClean="0">
                <a:solidFill>
                  <a:schemeClr val="hlink"/>
                </a:solidFill>
              </a:rPr>
              <a:t>Deed</a:t>
            </a:r>
          </a:p>
          <a:p>
            <a:pPr marL="609600" indent="-609600" eaLnBrk="1" hangingPunct="1">
              <a:buFont typeface="Wingdings" pitchFamily="2" charset="2"/>
              <a:buChar char="§"/>
            </a:pPr>
            <a:r>
              <a:rPr lang="en-US" sz="2800" b="1" i="1" smtClean="0">
                <a:solidFill>
                  <a:schemeClr val="hlink"/>
                </a:solidFill>
              </a:rPr>
              <a:t>Recording</a:t>
            </a:r>
          </a:p>
          <a:p>
            <a:pPr marL="609600" indent="-609600" eaLnBrk="1" hangingPunct="1">
              <a:buFontTx/>
              <a:buNone/>
            </a:pPr>
            <a:endParaRPr lang="en-US" sz="2800" b="1" i="1" smtClean="0">
              <a:solidFill>
                <a:schemeClr val="accent2"/>
              </a:solidFill>
            </a:endParaRPr>
          </a:p>
        </p:txBody>
      </p:sp>
      <p:pic>
        <p:nvPicPr>
          <p:cNvPr id="109573" name="Picture 6" descr="commander8x10x300dpi">
            <a:hlinkClick r:id="rId4"/>
          </p:cNvPr>
          <p:cNvPicPr>
            <a:picLocks noChangeAspect="1" noChangeArrowheads="1"/>
          </p:cNvPicPr>
          <p:nvPr/>
        </p:nvPicPr>
        <p:blipFill>
          <a:blip r:embed="rId5" cstate="print"/>
          <a:srcRect/>
          <a:stretch>
            <a:fillRect/>
          </a:stretch>
        </p:blipFill>
        <p:spPr bwMode="auto">
          <a:xfrm>
            <a:off x="5562600" y="3429000"/>
            <a:ext cx="1828800" cy="2286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C055BE39-2085-4031-8269-F1129B6C5571}" type="slidenum">
              <a:rPr lang="en-US" smtClean="0"/>
              <a:pPr>
                <a:defRPr/>
              </a:pPr>
              <a:t>106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8309">
                                            <p:txEl>
                                              <p:pRg st="0" end="0"/>
                                            </p:txEl>
                                          </p:spTgt>
                                        </p:tgtEl>
                                        <p:attrNameLst>
                                          <p:attrName>style.visibility</p:attrName>
                                        </p:attrNameLst>
                                      </p:cBhvr>
                                      <p:to>
                                        <p:strVal val="visible"/>
                                      </p:to>
                                    </p:set>
                                    <p:anim calcmode="lin" valueType="num">
                                      <p:cBhvr additive="base">
                                        <p:cTn id="7" dur="500" fill="hold"/>
                                        <p:tgtEl>
                                          <p:spTgt spid="73830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830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8309">
                                            <p:txEl>
                                              <p:pRg st="1" end="1"/>
                                            </p:txEl>
                                          </p:spTgt>
                                        </p:tgtEl>
                                        <p:attrNameLst>
                                          <p:attrName>style.visibility</p:attrName>
                                        </p:attrNameLst>
                                      </p:cBhvr>
                                      <p:to>
                                        <p:strVal val="visible"/>
                                      </p:to>
                                    </p:set>
                                    <p:anim calcmode="lin" valueType="num">
                                      <p:cBhvr additive="base">
                                        <p:cTn id="13" dur="500" fill="hold"/>
                                        <p:tgtEl>
                                          <p:spTgt spid="73830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3830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38309">
                                            <p:txEl>
                                              <p:pRg st="2" end="2"/>
                                            </p:txEl>
                                          </p:spTgt>
                                        </p:tgtEl>
                                        <p:attrNameLst>
                                          <p:attrName>style.visibility</p:attrName>
                                        </p:attrNameLst>
                                      </p:cBhvr>
                                      <p:to>
                                        <p:strVal val="visible"/>
                                      </p:to>
                                    </p:set>
                                    <p:anim calcmode="lin" valueType="num">
                                      <p:cBhvr additive="base">
                                        <p:cTn id="19" dur="500" fill="hold"/>
                                        <p:tgtEl>
                                          <p:spTgt spid="73830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3830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38309">
                                            <p:txEl>
                                              <p:pRg st="3" end="3"/>
                                            </p:txEl>
                                          </p:spTgt>
                                        </p:tgtEl>
                                        <p:attrNameLst>
                                          <p:attrName>style.visibility</p:attrName>
                                        </p:attrNameLst>
                                      </p:cBhvr>
                                      <p:to>
                                        <p:strVal val="visible"/>
                                      </p:to>
                                    </p:set>
                                    <p:anim calcmode="lin" valueType="num">
                                      <p:cBhvr additive="base">
                                        <p:cTn id="25" dur="500" fill="hold"/>
                                        <p:tgtEl>
                                          <p:spTgt spid="73830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3830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38309">
                                            <p:txEl>
                                              <p:pRg st="4" end="4"/>
                                            </p:txEl>
                                          </p:spTgt>
                                        </p:tgtEl>
                                        <p:attrNameLst>
                                          <p:attrName>style.visibility</p:attrName>
                                        </p:attrNameLst>
                                      </p:cBhvr>
                                      <p:to>
                                        <p:strVal val="visible"/>
                                      </p:to>
                                    </p:set>
                                    <p:anim calcmode="lin" valueType="num">
                                      <p:cBhvr additive="base">
                                        <p:cTn id="31" dur="500" fill="hold"/>
                                        <p:tgtEl>
                                          <p:spTgt spid="73830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3830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38309">
                                            <p:txEl>
                                              <p:pRg st="5" end="5"/>
                                            </p:txEl>
                                          </p:spTgt>
                                        </p:tgtEl>
                                        <p:attrNameLst>
                                          <p:attrName>style.visibility</p:attrName>
                                        </p:attrNameLst>
                                      </p:cBhvr>
                                      <p:to>
                                        <p:strVal val="visible"/>
                                      </p:to>
                                    </p:set>
                                    <p:anim calcmode="lin" valueType="num">
                                      <p:cBhvr additive="base">
                                        <p:cTn id="37" dur="500" fill="hold"/>
                                        <p:tgtEl>
                                          <p:spTgt spid="73830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3830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38309">
                                            <p:txEl>
                                              <p:pRg st="6" end="6"/>
                                            </p:txEl>
                                          </p:spTgt>
                                        </p:tgtEl>
                                        <p:attrNameLst>
                                          <p:attrName>style.visibility</p:attrName>
                                        </p:attrNameLst>
                                      </p:cBhvr>
                                      <p:to>
                                        <p:strVal val="visible"/>
                                      </p:to>
                                    </p:set>
                                    <p:anim calcmode="lin" valueType="num">
                                      <p:cBhvr additive="base">
                                        <p:cTn id="43" dur="500" fill="hold"/>
                                        <p:tgtEl>
                                          <p:spTgt spid="73830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3830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09"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 Box 4"/>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740357" name="Rectangle 5"/>
          <p:cNvSpPr>
            <a:spLocks noGrp="1" noChangeArrowheads="1"/>
          </p:cNvSpPr>
          <p:nvPr>
            <p:ph type="body" idx="1"/>
          </p:nvPr>
        </p:nvSpPr>
        <p:spPr>
          <a:xfrm>
            <a:off x="304800" y="1066800"/>
            <a:ext cx="8610600" cy="4572000"/>
          </a:xfrm>
          <a:noFill/>
        </p:spPr>
        <p:txBody>
          <a:bodyPr/>
          <a:lstStyle/>
          <a:p>
            <a:pPr marL="609600" indent="-609600" eaLnBrk="1" hangingPunct="1">
              <a:lnSpc>
                <a:spcPct val="80000"/>
              </a:lnSpc>
              <a:buFontTx/>
              <a:buNone/>
            </a:pPr>
            <a:r>
              <a:rPr lang="en-US" b="1" dirty="0" smtClean="0">
                <a:solidFill>
                  <a:srgbClr val="FF0000"/>
                </a:solidFill>
              </a:rPr>
              <a:t>Transfer of Real Property: </a:t>
            </a:r>
            <a:r>
              <a:rPr lang="en-US" sz="2400" b="1" i="1" dirty="0" smtClean="0"/>
              <a:t>Conveyances</a:t>
            </a:r>
          </a:p>
          <a:p>
            <a:pPr marL="609600" indent="-609600" eaLnBrk="1" hangingPunct="1">
              <a:lnSpc>
                <a:spcPct val="80000"/>
              </a:lnSpc>
              <a:buFontTx/>
              <a:buNone/>
            </a:pPr>
            <a:r>
              <a:rPr lang="en-US" sz="2800" b="1" i="1" dirty="0" smtClean="0">
                <a:solidFill>
                  <a:schemeClr val="hlink"/>
                </a:solidFill>
              </a:rPr>
              <a:t>The Contract:</a:t>
            </a:r>
            <a:r>
              <a:rPr lang="en-US" sz="2800" b="1" i="1" dirty="0" smtClean="0">
                <a:solidFill>
                  <a:schemeClr val="accent2"/>
                </a:solidFill>
              </a:rPr>
              <a:t>	</a:t>
            </a:r>
            <a:endParaRPr lang="en-US" sz="2400" b="1" i="1" dirty="0" smtClean="0">
              <a:solidFill>
                <a:schemeClr val="accent2"/>
              </a:solidFill>
            </a:endParaRPr>
          </a:p>
          <a:p>
            <a:pPr marL="609600" indent="-609600" eaLnBrk="1" hangingPunct="1">
              <a:lnSpc>
                <a:spcPct val="80000"/>
              </a:lnSpc>
              <a:buFont typeface="Wingdings" pitchFamily="2" charset="2"/>
              <a:buChar char="§"/>
            </a:pPr>
            <a:r>
              <a:rPr lang="en-US" sz="2400" b="1" i="1" dirty="0" smtClean="0"/>
              <a:t>Because of the Statute of Frauds, all agreements     for the sale of real property must be in writing          and signed by the Party to be charged</a:t>
            </a:r>
            <a:r>
              <a:rPr lang="en-US" sz="2400" b="1" i="1" dirty="0" smtClean="0"/>
              <a:t>.</a:t>
            </a:r>
          </a:p>
          <a:p>
            <a:pPr marL="609600" indent="-609600" eaLnBrk="1" hangingPunct="1">
              <a:lnSpc>
                <a:spcPct val="80000"/>
              </a:lnSpc>
              <a:buFont typeface="Wingdings" pitchFamily="2" charset="2"/>
              <a:buChar char="§"/>
            </a:pPr>
            <a:endParaRPr lang="en-US" sz="1000" b="1" i="1" dirty="0" smtClean="0"/>
          </a:p>
          <a:p>
            <a:pPr marL="609600" indent="-609600" eaLnBrk="1" hangingPunct="1">
              <a:lnSpc>
                <a:spcPct val="80000"/>
              </a:lnSpc>
              <a:buFont typeface="Wingdings" pitchFamily="2" charset="2"/>
              <a:buChar char="§"/>
            </a:pPr>
            <a:r>
              <a:rPr lang="en-US" sz="2400" b="1" i="1" dirty="0" smtClean="0"/>
              <a:t>Because of Specific Performance – Both Parties sign a Contract to purchase Real Estate</a:t>
            </a:r>
          </a:p>
          <a:p>
            <a:pPr marL="609600" indent="-609600" eaLnBrk="1" hangingPunct="1">
              <a:lnSpc>
                <a:spcPct val="80000"/>
              </a:lnSpc>
              <a:buFont typeface="Wingdings" pitchFamily="2" charset="2"/>
              <a:buChar char="§"/>
            </a:pPr>
            <a:endParaRPr lang="en-US" sz="1000" b="1" i="1" dirty="0" smtClean="0"/>
          </a:p>
          <a:p>
            <a:pPr marL="609600" indent="-609600" eaLnBrk="1" hangingPunct="1">
              <a:lnSpc>
                <a:spcPct val="80000"/>
              </a:lnSpc>
              <a:buFont typeface="Wingdings" pitchFamily="2" charset="2"/>
              <a:buChar char="§"/>
            </a:pPr>
            <a:r>
              <a:rPr lang="en-US" sz="2400" b="1" i="1" dirty="0" smtClean="0"/>
              <a:t>Most </a:t>
            </a:r>
            <a:r>
              <a:rPr lang="en-US" sz="2400" b="1" i="1" dirty="0" smtClean="0"/>
              <a:t>contracts are provided by non lawyer realtors and contain a standard “attorney approval clause which allows the buyers to have an attorney examine the same within a specified period of time and cancel it if it is not in their best interest.</a:t>
            </a:r>
          </a:p>
          <a:p>
            <a:pPr marL="609600" indent="-609600" eaLnBrk="1" hangingPunct="1">
              <a:lnSpc>
                <a:spcPct val="80000"/>
              </a:lnSpc>
              <a:buFontTx/>
              <a:buNone/>
            </a:pPr>
            <a:endParaRPr lang="en-US" sz="24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C055BE39-2085-4031-8269-F1129B6C5571}" type="slidenum">
              <a:rPr lang="en-US" smtClean="0"/>
              <a:pPr>
                <a:defRPr/>
              </a:pPr>
              <a:t>107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0357">
                                            <p:txEl>
                                              <p:pRg st="0" end="0"/>
                                            </p:txEl>
                                          </p:spTgt>
                                        </p:tgtEl>
                                        <p:attrNameLst>
                                          <p:attrName>style.visibility</p:attrName>
                                        </p:attrNameLst>
                                      </p:cBhvr>
                                      <p:to>
                                        <p:strVal val="visible"/>
                                      </p:to>
                                    </p:set>
                                    <p:anim calcmode="lin" valueType="num">
                                      <p:cBhvr additive="base">
                                        <p:cTn id="7" dur="500" fill="hold"/>
                                        <p:tgtEl>
                                          <p:spTgt spid="74035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035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0357">
                                            <p:txEl>
                                              <p:pRg st="1" end="1"/>
                                            </p:txEl>
                                          </p:spTgt>
                                        </p:tgtEl>
                                        <p:attrNameLst>
                                          <p:attrName>style.visibility</p:attrName>
                                        </p:attrNameLst>
                                      </p:cBhvr>
                                      <p:to>
                                        <p:strVal val="visible"/>
                                      </p:to>
                                    </p:set>
                                    <p:anim calcmode="lin" valueType="num">
                                      <p:cBhvr additive="base">
                                        <p:cTn id="13" dur="500" fill="hold"/>
                                        <p:tgtEl>
                                          <p:spTgt spid="74035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035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0357">
                                            <p:txEl>
                                              <p:pRg st="2" end="2"/>
                                            </p:txEl>
                                          </p:spTgt>
                                        </p:tgtEl>
                                        <p:attrNameLst>
                                          <p:attrName>style.visibility</p:attrName>
                                        </p:attrNameLst>
                                      </p:cBhvr>
                                      <p:to>
                                        <p:strVal val="visible"/>
                                      </p:to>
                                    </p:set>
                                    <p:anim calcmode="lin" valueType="num">
                                      <p:cBhvr additive="base">
                                        <p:cTn id="19" dur="500" fill="hold"/>
                                        <p:tgtEl>
                                          <p:spTgt spid="74035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035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0357">
                                            <p:txEl>
                                              <p:pRg st="4" end="4"/>
                                            </p:txEl>
                                          </p:spTgt>
                                        </p:tgtEl>
                                        <p:attrNameLst>
                                          <p:attrName>style.visibility</p:attrName>
                                        </p:attrNameLst>
                                      </p:cBhvr>
                                      <p:to>
                                        <p:strVal val="visible"/>
                                      </p:to>
                                    </p:set>
                                    <p:anim calcmode="lin" valueType="num">
                                      <p:cBhvr additive="base">
                                        <p:cTn id="25" dur="500" fill="hold"/>
                                        <p:tgtEl>
                                          <p:spTgt spid="74035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035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40357">
                                            <p:txEl>
                                              <p:pRg st="6" end="6"/>
                                            </p:txEl>
                                          </p:spTgt>
                                        </p:tgtEl>
                                        <p:attrNameLst>
                                          <p:attrName>style.visibility</p:attrName>
                                        </p:attrNameLst>
                                      </p:cBhvr>
                                      <p:to>
                                        <p:strVal val="visible"/>
                                      </p:to>
                                    </p:set>
                                    <p:anim calcmode="lin" valueType="num">
                                      <p:cBhvr additive="base">
                                        <p:cTn id="31" dur="500" fill="hold"/>
                                        <p:tgtEl>
                                          <p:spTgt spid="740357">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4035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57"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Text Box 4"/>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742405" name="Rectangle 5"/>
          <p:cNvSpPr>
            <a:spLocks noGrp="1" noChangeArrowheads="1"/>
          </p:cNvSpPr>
          <p:nvPr>
            <p:ph type="body" idx="1"/>
          </p:nvPr>
        </p:nvSpPr>
        <p:spPr>
          <a:xfrm>
            <a:off x="228600" y="1066800"/>
            <a:ext cx="8610600" cy="4724400"/>
          </a:xfrm>
          <a:noFill/>
        </p:spPr>
        <p:txBody>
          <a:bodyPr/>
          <a:lstStyle/>
          <a:p>
            <a:pPr marL="609600" indent="-609600" eaLnBrk="1" hangingPunct="1">
              <a:lnSpc>
                <a:spcPct val="80000"/>
              </a:lnSpc>
              <a:buFontTx/>
              <a:buNone/>
            </a:pPr>
            <a:r>
              <a:rPr lang="en-US" b="1" dirty="0" smtClean="0">
                <a:solidFill>
                  <a:srgbClr val="FF0000"/>
                </a:solidFill>
              </a:rPr>
              <a:t>Transfer of Real Property: </a:t>
            </a:r>
            <a:r>
              <a:rPr lang="en-US" b="1" i="1" dirty="0" smtClean="0"/>
              <a:t>Conveyances</a:t>
            </a:r>
          </a:p>
          <a:p>
            <a:pPr marL="609600" indent="-609600" eaLnBrk="1" hangingPunct="1">
              <a:lnSpc>
                <a:spcPct val="80000"/>
              </a:lnSpc>
              <a:buFontTx/>
              <a:buNone/>
            </a:pPr>
            <a:r>
              <a:rPr lang="en-US" sz="2800" b="1" i="1" dirty="0" smtClean="0">
                <a:solidFill>
                  <a:schemeClr val="hlink"/>
                </a:solidFill>
              </a:rPr>
              <a:t>The Contract:</a:t>
            </a:r>
            <a:r>
              <a:rPr lang="en-US" sz="2400" b="1" i="1" dirty="0" smtClean="0">
                <a:solidFill>
                  <a:schemeClr val="hlink"/>
                </a:solidFill>
              </a:rPr>
              <a:t>	</a:t>
            </a:r>
          </a:p>
          <a:p>
            <a:pPr marL="609600" indent="-609600" eaLnBrk="1" hangingPunct="1">
              <a:lnSpc>
                <a:spcPct val="80000"/>
              </a:lnSpc>
              <a:buFont typeface="Wingdings" pitchFamily="2" charset="2"/>
              <a:buNone/>
            </a:pPr>
            <a:r>
              <a:rPr lang="en-US" sz="2400" b="1" i="1" dirty="0" smtClean="0"/>
              <a:t>In the Contract, there is an implied warranty to transfer:</a:t>
            </a:r>
          </a:p>
          <a:p>
            <a:pPr marL="609600" indent="-609600" eaLnBrk="1" hangingPunct="1">
              <a:lnSpc>
                <a:spcPct val="80000"/>
              </a:lnSpc>
              <a:buFont typeface="Wingdings" pitchFamily="2" charset="2"/>
              <a:buChar char="§"/>
            </a:pPr>
            <a:r>
              <a:rPr lang="en-US" sz="2400" b="1" i="1" dirty="0" smtClean="0"/>
              <a:t>Marketable Title</a:t>
            </a:r>
          </a:p>
          <a:p>
            <a:pPr marL="609600" indent="-609600" eaLnBrk="1" hangingPunct="1">
              <a:lnSpc>
                <a:spcPct val="80000"/>
              </a:lnSpc>
              <a:buFont typeface="Wingdings" pitchFamily="2" charset="2"/>
              <a:buNone/>
            </a:pPr>
            <a:r>
              <a:rPr lang="en-US" sz="2400" b="1" i="1" dirty="0" smtClean="0"/>
              <a:t>	- Title (ability to pass ownership) is free from doubt</a:t>
            </a:r>
          </a:p>
          <a:p>
            <a:pPr marL="609600" indent="-609600" eaLnBrk="1" hangingPunct="1">
              <a:lnSpc>
                <a:spcPct val="80000"/>
              </a:lnSpc>
              <a:buFont typeface="Wingdings" pitchFamily="2" charset="2"/>
              <a:buNone/>
            </a:pPr>
            <a:r>
              <a:rPr lang="en-US" sz="2400" b="1" i="1" dirty="0" smtClean="0"/>
              <a:t>	- Free from Encumbrances (Mortgages, liens, easements, covenants, encroachments</a:t>
            </a:r>
            <a:r>
              <a:rPr lang="en-US" sz="2400" b="1" i="1" dirty="0" smtClean="0"/>
              <a:t>)</a:t>
            </a:r>
          </a:p>
          <a:p>
            <a:pPr marL="609600" indent="-609600" eaLnBrk="1" hangingPunct="1">
              <a:lnSpc>
                <a:spcPct val="80000"/>
              </a:lnSpc>
              <a:buFont typeface="Wingdings" pitchFamily="2" charset="2"/>
              <a:buNone/>
            </a:pPr>
            <a:endParaRPr lang="en-US" sz="1000" b="1" i="1" dirty="0" smtClean="0"/>
          </a:p>
          <a:p>
            <a:pPr marL="609600" indent="-609600" eaLnBrk="1" hangingPunct="1">
              <a:lnSpc>
                <a:spcPct val="80000"/>
              </a:lnSpc>
              <a:buFont typeface="Wingdings" pitchFamily="2" charset="2"/>
              <a:buChar char="§"/>
            </a:pPr>
            <a:r>
              <a:rPr lang="en-US" sz="2400" b="1" i="1" dirty="0" smtClean="0"/>
              <a:t>Although most contracts provide for the sale of the premises “as is”, a duty to disclose known defects has been upheld by the courts and is now standard form in nearly all real estate contracts.  Active concealment by a seller is deemed fraud.</a:t>
            </a:r>
          </a:p>
          <a:p>
            <a:pPr marL="609600" indent="-609600" eaLnBrk="1" hangingPunct="1">
              <a:lnSpc>
                <a:spcPct val="80000"/>
              </a:lnSpc>
              <a:buFont typeface="Wingdings" pitchFamily="2" charset="2"/>
              <a:buChar char="§"/>
            </a:pPr>
            <a:endParaRPr lang="en-US" sz="1000" b="1" i="1" dirty="0" smtClean="0"/>
          </a:p>
          <a:p>
            <a:pPr marL="609600" indent="-609600" eaLnBrk="1" hangingPunct="1">
              <a:lnSpc>
                <a:spcPct val="80000"/>
              </a:lnSpc>
              <a:buFont typeface="Wingdings" pitchFamily="2" charset="2"/>
              <a:buChar char="§"/>
            </a:pPr>
            <a:r>
              <a:rPr lang="en-US" sz="2400" b="1" i="1" dirty="0" smtClean="0"/>
              <a:t>Sellers </a:t>
            </a:r>
            <a:r>
              <a:rPr lang="en-US" sz="2400" b="1" i="1" dirty="0" smtClean="0"/>
              <a:t>frequently now also add specific disclaimers of liability, particularly on expensive items like leaky foundations or roofs.</a:t>
            </a:r>
          </a:p>
          <a:p>
            <a:pPr marL="609600" indent="-609600" eaLnBrk="1" hangingPunct="1">
              <a:lnSpc>
                <a:spcPct val="80000"/>
              </a:lnSpc>
              <a:buFontTx/>
              <a:buNone/>
            </a:pPr>
            <a:endParaRPr lang="en-US" sz="20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C055BE39-2085-4031-8269-F1129B6C5571}" type="slidenum">
              <a:rPr lang="en-US" smtClean="0"/>
              <a:pPr>
                <a:defRPr/>
              </a:pPr>
              <a:t>108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2405">
                                            <p:txEl>
                                              <p:pRg st="0" end="0"/>
                                            </p:txEl>
                                          </p:spTgt>
                                        </p:tgtEl>
                                        <p:attrNameLst>
                                          <p:attrName>style.visibility</p:attrName>
                                        </p:attrNameLst>
                                      </p:cBhvr>
                                      <p:to>
                                        <p:strVal val="visible"/>
                                      </p:to>
                                    </p:set>
                                    <p:anim calcmode="lin" valueType="num">
                                      <p:cBhvr additive="base">
                                        <p:cTn id="7" dur="500" fill="hold"/>
                                        <p:tgtEl>
                                          <p:spTgt spid="74240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24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2405">
                                            <p:txEl>
                                              <p:pRg st="1" end="1"/>
                                            </p:txEl>
                                          </p:spTgt>
                                        </p:tgtEl>
                                        <p:attrNameLst>
                                          <p:attrName>style.visibility</p:attrName>
                                        </p:attrNameLst>
                                      </p:cBhvr>
                                      <p:to>
                                        <p:strVal val="visible"/>
                                      </p:to>
                                    </p:set>
                                    <p:anim calcmode="lin" valueType="num">
                                      <p:cBhvr additive="base">
                                        <p:cTn id="13" dur="500" fill="hold"/>
                                        <p:tgtEl>
                                          <p:spTgt spid="74240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240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2405">
                                            <p:txEl>
                                              <p:pRg st="2" end="2"/>
                                            </p:txEl>
                                          </p:spTgt>
                                        </p:tgtEl>
                                        <p:attrNameLst>
                                          <p:attrName>style.visibility</p:attrName>
                                        </p:attrNameLst>
                                      </p:cBhvr>
                                      <p:to>
                                        <p:strVal val="visible"/>
                                      </p:to>
                                    </p:set>
                                    <p:anim calcmode="lin" valueType="num">
                                      <p:cBhvr additive="base">
                                        <p:cTn id="19" dur="500" fill="hold"/>
                                        <p:tgtEl>
                                          <p:spTgt spid="74240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240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2405">
                                            <p:txEl>
                                              <p:pRg st="3" end="3"/>
                                            </p:txEl>
                                          </p:spTgt>
                                        </p:tgtEl>
                                        <p:attrNameLst>
                                          <p:attrName>style.visibility</p:attrName>
                                        </p:attrNameLst>
                                      </p:cBhvr>
                                      <p:to>
                                        <p:strVal val="visible"/>
                                      </p:to>
                                    </p:set>
                                    <p:anim calcmode="lin" valueType="num">
                                      <p:cBhvr additive="base">
                                        <p:cTn id="25" dur="500" fill="hold"/>
                                        <p:tgtEl>
                                          <p:spTgt spid="74240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240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42405">
                                            <p:txEl>
                                              <p:pRg st="4" end="4"/>
                                            </p:txEl>
                                          </p:spTgt>
                                        </p:tgtEl>
                                        <p:attrNameLst>
                                          <p:attrName>style.visibility</p:attrName>
                                        </p:attrNameLst>
                                      </p:cBhvr>
                                      <p:to>
                                        <p:strVal val="visible"/>
                                      </p:to>
                                    </p:set>
                                    <p:anim calcmode="lin" valueType="num">
                                      <p:cBhvr additive="base">
                                        <p:cTn id="31" dur="500" fill="hold"/>
                                        <p:tgtEl>
                                          <p:spTgt spid="74240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4240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42405">
                                            <p:txEl>
                                              <p:pRg st="5" end="5"/>
                                            </p:txEl>
                                          </p:spTgt>
                                        </p:tgtEl>
                                        <p:attrNameLst>
                                          <p:attrName>style.visibility</p:attrName>
                                        </p:attrNameLst>
                                      </p:cBhvr>
                                      <p:to>
                                        <p:strVal val="visible"/>
                                      </p:to>
                                    </p:set>
                                    <p:anim calcmode="lin" valueType="num">
                                      <p:cBhvr additive="base">
                                        <p:cTn id="37" dur="500" fill="hold"/>
                                        <p:tgtEl>
                                          <p:spTgt spid="74240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4240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42405">
                                            <p:txEl>
                                              <p:pRg st="7" end="7"/>
                                            </p:txEl>
                                          </p:spTgt>
                                        </p:tgtEl>
                                        <p:attrNameLst>
                                          <p:attrName>style.visibility</p:attrName>
                                        </p:attrNameLst>
                                      </p:cBhvr>
                                      <p:to>
                                        <p:strVal val="visible"/>
                                      </p:to>
                                    </p:set>
                                    <p:anim calcmode="lin" valueType="num">
                                      <p:cBhvr additive="base">
                                        <p:cTn id="43" dur="500" fill="hold"/>
                                        <p:tgtEl>
                                          <p:spTgt spid="74240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4240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42405">
                                            <p:txEl>
                                              <p:pRg st="9" end="9"/>
                                            </p:txEl>
                                          </p:spTgt>
                                        </p:tgtEl>
                                        <p:attrNameLst>
                                          <p:attrName>style.visibility</p:attrName>
                                        </p:attrNameLst>
                                      </p:cBhvr>
                                      <p:to>
                                        <p:strVal val="visible"/>
                                      </p:to>
                                    </p:set>
                                    <p:anim calcmode="lin" valueType="num">
                                      <p:cBhvr additive="base">
                                        <p:cTn id="49" dur="500" fill="hold"/>
                                        <p:tgtEl>
                                          <p:spTgt spid="742405">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4240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5"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 Box 4"/>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744453" name="Rectangle 5"/>
          <p:cNvSpPr>
            <a:spLocks noGrp="1" noChangeArrowheads="1"/>
          </p:cNvSpPr>
          <p:nvPr>
            <p:ph type="body" idx="1"/>
          </p:nvPr>
        </p:nvSpPr>
        <p:spPr>
          <a:xfrm>
            <a:off x="304800" y="1066800"/>
            <a:ext cx="8610600" cy="4953000"/>
          </a:xfrm>
          <a:noFill/>
        </p:spPr>
        <p:txBody>
          <a:bodyPr/>
          <a:lstStyle/>
          <a:p>
            <a:pPr marL="609600" indent="-609600" eaLnBrk="1" hangingPunct="1">
              <a:lnSpc>
                <a:spcPct val="80000"/>
              </a:lnSpc>
              <a:buFontTx/>
              <a:buNone/>
            </a:pPr>
            <a:r>
              <a:rPr lang="en-US" sz="2800" b="1" dirty="0" smtClean="0">
                <a:solidFill>
                  <a:srgbClr val="FF0000"/>
                </a:solidFill>
              </a:rPr>
              <a:t>Transfer of Real Property: </a:t>
            </a:r>
            <a:r>
              <a:rPr lang="en-US" sz="2800" b="1" i="1" dirty="0" smtClean="0"/>
              <a:t>Conveyances</a:t>
            </a:r>
          </a:p>
          <a:p>
            <a:pPr marL="609600" indent="-609600" eaLnBrk="1" hangingPunct="1">
              <a:lnSpc>
                <a:spcPct val="80000"/>
              </a:lnSpc>
              <a:buFontTx/>
              <a:buNone/>
            </a:pPr>
            <a:r>
              <a:rPr lang="en-US" sz="2400" b="1" i="1" dirty="0" smtClean="0">
                <a:solidFill>
                  <a:schemeClr val="hlink"/>
                </a:solidFill>
              </a:rPr>
              <a:t>The Contract:</a:t>
            </a:r>
            <a:r>
              <a:rPr lang="en-US" sz="2400" b="1" i="1" dirty="0" smtClean="0">
                <a:solidFill>
                  <a:schemeClr val="accent2"/>
                </a:solidFill>
              </a:rPr>
              <a:t>	</a:t>
            </a:r>
            <a:endParaRPr lang="en-US" sz="2000" b="1" i="1" dirty="0" smtClean="0">
              <a:solidFill>
                <a:schemeClr val="accent2"/>
              </a:solidFill>
            </a:endParaRPr>
          </a:p>
          <a:p>
            <a:pPr marL="609600" indent="-609600" eaLnBrk="1" hangingPunct="1">
              <a:lnSpc>
                <a:spcPct val="80000"/>
              </a:lnSpc>
              <a:buFont typeface="Wingdings" pitchFamily="2" charset="2"/>
              <a:buNone/>
            </a:pPr>
            <a:r>
              <a:rPr lang="en-US" sz="2000" b="1" i="1" dirty="0" smtClean="0">
                <a:solidFill>
                  <a:srgbClr val="002060"/>
                </a:solidFill>
              </a:rPr>
              <a:t>Most buyers find real estate through a Real Estate Agent</a:t>
            </a:r>
            <a:r>
              <a:rPr lang="en-US" sz="2000" b="1" i="1" dirty="0" smtClean="0">
                <a:solidFill>
                  <a:srgbClr val="002060"/>
                </a:solidFill>
              </a:rPr>
              <a:t>:</a:t>
            </a:r>
          </a:p>
          <a:p>
            <a:pPr marL="609600" indent="-609600" eaLnBrk="1" hangingPunct="1">
              <a:lnSpc>
                <a:spcPct val="80000"/>
              </a:lnSpc>
              <a:buFont typeface="Wingdings" pitchFamily="2" charset="2"/>
              <a:buNone/>
            </a:pPr>
            <a:endParaRPr lang="en-US" sz="1000" b="1" i="1" dirty="0" smtClean="0">
              <a:solidFill>
                <a:srgbClr val="002060"/>
              </a:solidFill>
            </a:endParaRPr>
          </a:p>
          <a:p>
            <a:pPr marL="609600" indent="-609600" eaLnBrk="1" hangingPunct="1">
              <a:lnSpc>
                <a:spcPct val="80000"/>
              </a:lnSpc>
              <a:buFont typeface="Wingdings" pitchFamily="2" charset="2"/>
              <a:buChar char="§"/>
            </a:pPr>
            <a:r>
              <a:rPr lang="en-US" sz="2000" b="1" i="1" dirty="0" smtClean="0"/>
              <a:t>The Real Estate Agent is an “Agent” for the Seller, and the Seller by means of a written listing agreement is liable for their commission, usually between 6 to 7 percent of the sale value</a:t>
            </a:r>
            <a:r>
              <a:rPr lang="en-US" sz="2000" b="1" i="1" dirty="0" smtClean="0"/>
              <a:t>.</a:t>
            </a:r>
          </a:p>
          <a:p>
            <a:pPr marL="609600" indent="-609600" eaLnBrk="1" hangingPunct="1">
              <a:lnSpc>
                <a:spcPct val="80000"/>
              </a:lnSpc>
              <a:buFont typeface="Wingdings" pitchFamily="2" charset="2"/>
              <a:buChar char="§"/>
            </a:pPr>
            <a:endParaRPr lang="en-US" sz="1000" b="1" i="1" dirty="0" smtClean="0"/>
          </a:p>
          <a:p>
            <a:pPr marL="609600" indent="-609600" eaLnBrk="1" hangingPunct="1">
              <a:lnSpc>
                <a:spcPct val="80000"/>
              </a:lnSpc>
              <a:buFont typeface="Wingdings" pitchFamily="2" charset="2"/>
              <a:buChar char="§"/>
            </a:pPr>
            <a:r>
              <a:rPr lang="en-US" sz="2000" b="1" i="1" dirty="0" smtClean="0"/>
              <a:t>Real Estate Agents are licensed by the State of New York .</a:t>
            </a:r>
          </a:p>
          <a:p>
            <a:pPr marL="609600" indent="-609600" eaLnBrk="1" hangingPunct="1">
              <a:lnSpc>
                <a:spcPct val="80000"/>
              </a:lnSpc>
              <a:buFont typeface="Wingdings" pitchFamily="2" charset="2"/>
              <a:buChar char="§"/>
            </a:pPr>
            <a:endParaRPr lang="en-US" sz="1000" b="1" i="1" dirty="0" smtClean="0"/>
          </a:p>
          <a:p>
            <a:pPr marL="609600" indent="-609600" eaLnBrk="1" hangingPunct="1">
              <a:lnSpc>
                <a:spcPct val="80000"/>
              </a:lnSpc>
              <a:buFont typeface="Wingdings" pitchFamily="2" charset="2"/>
              <a:buChar char="§"/>
            </a:pPr>
            <a:r>
              <a:rPr lang="en-US" sz="2000" b="1" i="1" dirty="0" smtClean="0"/>
              <a:t>They </a:t>
            </a:r>
            <a:r>
              <a:rPr lang="en-US" sz="2000" b="1" i="1" dirty="0" smtClean="0"/>
              <a:t>are sales people, who make their income from making sales of real estate.  Although they work for and must represent the Seller, they have a vested interest in making the buyer happy and enthusiastic about the purchase of the property. Also because they may represent many buyers, they can offer one buyer several choices, especially through the multiple listing service.</a:t>
            </a:r>
          </a:p>
          <a:p>
            <a:pPr marL="609600" indent="-609600" eaLnBrk="1" hangingPunct="1">
              <a:lnSpc>
                <a:spcPct val="80000"/>
              </a:lnSpc>
              <a:buFontTx/>
              <a:buNone/>
            </a:pPr>
            <a:endParaRPr lang="en-US" sz="20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C055BE39-2085-4031-8269-F1129B6C5571}" type="slidenum">
              <a:rPr lang="en-US" smtClean="0"/>
              <a:pPr>
                <a:defRPr/>
              </a:pPr>
              <a:t>109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4453">
                                            <p:txEl>
                                              <p:pRg st="0" end="0"/>
                                            </p:txEl>
                                          </p:spTgt>
                                        </p:tgtEl>
                                        <p:attrNameLst>
                                          <p:attrName>style.visibility</p:attrName>
                                        </p:attrNameLst>
                                      </p:cBhvr>
                                      <p:to>
                                        <p:strVal val="visible"/>
                                      </p:to>
                                    </p:set>
                                    <p:anim calcmode="lin" valueType="num">
                                      <p:cBhvr additive="base">
                                        <p:cTn id="7" dur="500" fill="hold"/>
                                        <p:tgtEl>
                                          <p:spTgt spid="7444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44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4453">
                                            <p:txEl>
                                              <p:pRg st="1" end="1"/>
                                            </p:txEl>
                                          </p:spTgt>
                                        </p:tgtEl>
                                        <p:attrNameLst>
                                          <p:attrName>style.visibility</p:attrName>
                                        </p:attrNameLst>
                                      </p:cBhvr>
                                      <p:to>
                                        <p:strVal val="visible"/>
                                      </p:to>
                                    </p:set>
                                    <p:anim calcmode="lin" valueType="num">
                                      <p:cBhvr additive="base">
                                        <p:cTn id="13" dur="500" fill="hold"/>
                                        <p:tgtEl>
                                          <p:spTgt spid="74445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445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4453">
                                            <p:txEl>
                                              <p:pRg st="2" end="2"/>
                                            </p:txEl>
                                          </p:spTgt>
                                        </p:tgtEl>
                                        <p:attrNameLst>
                                          <p:attrName>style.visibility</p:attrName>
                                        </p:attrNameLst>
                                      </p:cBhvr>
                                      <p:to>
                                        <p:strVal val="visible"/>
                                      </p:to>
                                    </p:set>
                                    <p:anim calcmode="lin" valueType="num">
                                      <p:cBhvr additive="base">
                                        <p:cTn id="19" dur="500" fill="hold"/>
                                        <p:tgtEl>
                                          <p:spTgt spid="74445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445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4453">
                                            <p:txEl>
                                              <p:pRg st="4" end="4"/>
                                            </p:txEl>
                                          </p:spTgt>
                                        </p:tgtEl>
                                        <p:attrNameLst>
                                          <p:attrName>style.visibility</p:attrName>
                                        </p:attrNameLst>
                                      </p:cBhvr>
                                      <p:to>
                                        <p:strVal val="visible"/>
                                      </p:to>
                                    </p:set>
                                    <p:anim calcmode="lin" valueType="num">
                                      <p:cBhvr additive="base">
                                        <p:cTn id="25" dur="500" fill="hold"/>
                                        <p:tgtEl>
                                          <p:spTgt spid="74445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445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44453">
                                            <p:txEl>
                                              <p:pRg st="6" end="6"/>
                                            </p:txEl>
                                          </p:spTgt>
                                        </p:tgtEl>
                                        <p:attrNameLst>
                                          <p:attrName>style.visibility</p:attrName>
                                        </p:attrNameLst>
                                      </p:cBhvr>
                                      <p:to>
                                        <p:strVal val="visible"/>
                                      </p:to>
                                    </p:set>
                                    <p:anim calcmode="lin" valueType="num">
                                      <p:cBhvr additive="base">
                                        <p:cTn id="31" dur="500" fill="hold"/>
                                        <p:tgtEl>
                                          <p:spTgt spid="74445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4445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44453">
                                            <p:txEl>
                                              <p:pRg st="8" end="8"/>
                                            </p:txEl>
                                          </p:spTgt>
                                        </p:tgtEl>
                                        <p:attrNameLst>
                                          <p:attrName>style.visibility</p:attrName>
                                        </p:attrNameLst>
                                      </p:cBhvr>
                                      <p:to>
                                        <p:strVal val="visible"/>
                                      </p:to>
                                    </p:set>
                                    <p:anim calcmode="lin" valueType="num">
                                      <p:cBhvr additive="base">
                                        <p:cTn id="37" dur="500" fill="hold"/>
                                        <p:tgtEl>
                                          <p:spTgt spid="74445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4445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1268" name="Rectangle 3"/>
          <p:cNvSpPr>
            <a:spLocks noChangeArrowheads="1"/>
          </p:cNvSpPr>
          <p:nvPr/>
        </p:nvSpPr>
        <p:spPr bwMode="auto">
          <a:xfrm>
            <a:off x="152400" y="1143000"/>
            <a:ext cx="8686800" cy="4876800"/>
          </a:xfrm>
          <a:prstGeom prst="rect">
            <a:avLst/>
          </a:prstGeom>
          <a:noFill/>
          <a:ln w="9525">
            <a:noFill/>
            <a:miter lim="800000"/>
            <a:headEnd/>
            <a:tailEnd/>
          </a:ln>
        </p:spPr>
        <p:txBody>
          <a:bodyPr/>
          <a:lstStyle/>
          <a:p>
            <a:pPr marL="342900" indent="-342900">
              <a:spcBef>
                <a:spcPct val="20000"/>
              </a:spcBef>
              <a:buFontTx/>
              <a:buChar char="•"/>
            </a:pPr>
            <a:r>
              <a:rPr lang="en-US" sz="2400" dirty="0">
                <a:solidFill>
                  <a:srgbClr val="0033CC"/>
                </a:solidFill>
              </a:rPr>
              <a:t>Since the time of the </a:t>
            </a:r>
            <a:r>
              <a:rPr lang="en-US" sz="2400" b="1" i="1" dirty="0">
                <a:solidFill>
                  <a:srgbClr val="CC0000"/>
                </a:solidFill>
              </a:rPr>
              <a:t>Magna </a:t>
            </a:r>
            <a:r>
              <a:rPr lang="en-US" sz="2400" b="1" i="1" dirty="0" err="1">
                <a:solidFill>
                  <a:srgbClr val="CC0000"/>
                </a:solidFill>
              </a:rPr>
              <a:t>Carta</a:t>
            </a:r>
            <a:r>
              <a:rPr lang="en-US" sz="2400" dirty="0">
                <a:solidFill>
                  <a:srgbClr val="0033CC"/>
                </a:solidFill>
              </a:rPr>
              <a:t> the system of modern </a:t>
            </a:r>
            <a:r>
              <a:rPr lang="en-US" sz="2400" b="1" i="1" dirty="0">
                <a:solidFill>
                  <a:schemeClr val="tx2"/>
                </a:solidFill>
              </a:rPr>
              <a:t>Anglo-American Law</a:t>
            </a:r>
            <a:r>
              <a:rPr lang="en-US" sz="2400" dirty="0">
                <a:solidFill>
                  <a:srgbClr val="0033CC"/>
                </a:solidFill>
              </a:rPr>
              <a:t> evolved to flow from three sources.</a:t>
            </a:r>
          </a:p>
          <a:p>
            <a:pPr marL="342900" indent="-342900">
              <a:spcBef>
                <a:spcPct val="20000"/>
              </a:spcBef>
            </a:pPr>
            <a:endParaRPr lang="en-US" sz="2400" dirty="0">
              <a:solidFill>
                <a:srgbClr val="0033CC"/>
              </a:solidFill>
            </a:endParaRPr>
          </a:p>
          <a:p>
            <a:pPr marL="342900" indent="-342900" algn="just">
              <a:spcBef>
                <a:spcPct val="20000"/>
              </a:spcBef>
            </a:pPr>
            <a:r>
              <a:rPr lang="en-US" sz="2400" dirty="0">
                <a:solidFill>
                  <a:srgbClr val="0033CC"/>
                </a:solidFill>
              </a:rPr>
              <a:t>	</a:t>
            </a:r>
            <a:r>
              <a:rPr lang="en-US" sz="2400" dirty="0">
                <a:solidFill>
                  <a:schemeClr val="tx2"/>
                </a:solidFill>
              </a:rPr>
              <a:t>1. Constitutional Law</a:t>
            </a:r>
          </a:p>
          <a:p>
            <a:pPr marL="342900" indent="-342900" algn="just">
              <a:spcBef>
                <a:spcPct val="20000"/>
              </a:spcBef>
            </a:pPr>
            <a:r>
              <a:rPr lang="en-US" sz="2400" dirty="0">
                <a:solidFill>
                  <a:schemeClr val="tx2"/>
                </a:solidFill>
              </a:rPr>
              <a:t>	2. Statutes</a:t>
            </a:r>
          </a:p>
          <a:p>
            <a:pPr marL="342900" indent="-342900" algn="just">
              <a:spcBef>
                <a:spcPct val="20000"/>
              </a:spcBef>
            </a:pPr>
            <a:r>
              <a:rPr lang="en-US" sz="2400" dirty="0">
                <a:solidFill>
                  <a:schemeClr val="tx2"/>
                </a:solidFill>
              </a:rPr>
              <a:t>	3. Case (or </a:t>
            </a:r>
            <a:r>
              <a:rPr lang="en-US" sz="2400" i="1" dirty="0">
                <a:solidFill>
                  <a:schemeClr val="tx2"/>
                </a:solidFill>
              </a:rPr>
              <a:t>Common</a:t>
            </a:r>
            <a:r>
              <a:rPr lang="en-US" sz="2400" dirty="0">
                <a:solidFill>
                  <a:schemeClr val="tx2"/>
                </a:solidFill>
              </a:rPr>
              <a:t>) Law (Laws made by Judges).</a:t>
            </a:r>
          </a:p>
        </p:txBody>
      </p:sp>
      <p:sp>
        <p:nvSpPr>
          <p:cNvPr id="5" name="Slide Number Placeholder 4"/>
          <p:cNvSpPr>
            <a:spLocks noGrp="1"/>
          </p:cNvSpPr>
          <p:nvPr>
            <p:ph type="sldNum" sz="quarter" idx="12"/>
          </p:nvPr>
        </p:nvSpPr>
        <p:spPr/>
        <p:txBody>
          <a:bodyPr/>
          <a:lstStyle/>
          <a:p>
            <a:pPr>
              <a:defRPr/>
            </a:pPr>
            <a:fld id="{63FB85EA-9927-4C6A-BF53-47E89DE40945}" type="slidenum">
              <a:rPr lang="en-US" smtClean="0"/>
              <a:pPr>
                <a:defRPr/>
              </a:pPr>
              <a:t>11</a:t>
            </a:fld>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ext Box 2"/>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746499" name="Rectangle 3"/>
          <p:cNvSpPr>
            <a:spLocks noGrp="1" noChangeArrowheads="1"/>
          </p:cNvSpPr>
          <p:nvPr>
            <p:ph type="body" sz="half" idx="1"/>
          </p:nvPr>
        </p:nvSpPr>
        <p:spPr>
          <a:xfrm>
            <a:off x="381000" y="990600"/>
            <a:ext cx="8534400" cy="5562600"/>
          </a:xfrm>
          <a:noFill/>
        </p:spPr>
        <p:txBody>
          <a:bodyPr/>
          <a:lstStyle/>
          <a:p>
            <a:pPr marL="609600" indent="-609600" eaLnBrk="1" hangingPunct="1">
              <a:lnSpc>
                <a:spcPct val="80000"/>
              </a:lnSpc>
              <a:buFontTx/>
              <a:buNone/>
            </a:pPr>
            <a:r>
              <a:rPr lang="en-US" b="1" dirty="0" smtClean="0">
                <a:solidFill>
                  <a:srgbClr val="FF0000"/>
                </a:solidFill>
              </a:rPr>
              <a:t>Transfer of Real Property: </a:t>
            </a:r>
            <a:r>
              <a:rPr lang="en-US" b="1" i="1" dirty="0" smtClean="0"/>
              <a:t>Conveyances</a:t>
            </a:r>
          </a:p>
          <a:p>
            <a:pPr marL="609600" indent="-609600" eaLnBrk="1" hangingPunct="1">
              <a:lnSpc>
                <a:spcPct val="80000"/>
              </a:lnSpc>
              <a:buFontTx/>
              <a:buNone/>
            </a:pPr>
            <a:r>
              <a:rPr lang="en-US" sz="2800" b="1" i="1" dirty="0" smtClean="0">
                <a:solidFill>
                  <a:schemeClr val="hlink"/>
                </a:solidFill>
              </a:rPr>
              <a:t>The Mortgage:</a:t>
            </a:r>
            <a:r>
              <a:rPr lang="en-US" sz="2400" b="1" i="1" dirty="0" smtClean="0">
                <a:solidFill>
                  <a:schemeClr val="accent2"/>
                </a:solidFill>
              </a:rPr>
              <a:t>	</a:t>
            </a:r>
          </a:p>
          <a:p>
            <a:pPr marL="609600" indent="-609600" eaLnBrk="1" hangingPunct="1">
              <a:lnSpc>
                <a:spcPct val="80000"/>
              </a:lnSpc>
              <a:buFont typeface="Wingdings" pitchFamily="2" charset="2"/>
              <a:buNone/>
            </a:pPr>
            <a:r>
              <a:rPr lang="en-US" sz="300" b="1" i="1" dirty="0" smtClean="0">
                <a:solidFill>
                  <a:schemeClr val="accent2"/>
                </a:solidFill>
              </a:rPr>
              <a:t> </a:t>
            </a:r>
          </a:p>
          <a:p>
            <a:pPr marL="609600" indent="-609600" eaLnBrk="1" hangingPunct="1">
              <a:lnSpc>
                <a:spcPct val="80000"/>
              </a:lnSpc>
              <a:buFont typeface="Wingdings" pitchFamily="2" charset="2"/>
              <a:buNone/>
            </a:pPr>
            <a:r>
              <a:rPr lang="en-US" sz="1800" b="1" i="1" dirty="0" smtClean="0">
                <a:solidFill>
                  <a:schemeClr val="accent2"/>
                </a:solidFill>
              </a:rPr>
              <a:t>The Mortgage is </a:t>
            </a:r>
            <a:r>
              <a:rPr lang="en-US" sz="1800" b="1" i="1" dirty="0" smtClean="0">
                <a:solidFill>
                  <a:srgbClr val="CC0000"/>
                </a:solidFill>
              </a:rPr>
              <a:t>the Legal Instrument by which Real Estate can be Financed.  </a:t>
            </a:r>
            <a:r>
              <a:rPr lang="en-US" sz="1800" b="1" i="1" dirty="0" smtClean="0">
                <a:solidFill>
                  <a:schemeClr val="accent2"/>
                </a:solidFill>
              </a:rPr>
              <a:t>A mortgage is both a loan contract and a lien</a:t>
            </a:r>
          </a:p>
          <a:p>
            <a:pPr marL="609600" indent="-609600" eaLnBrk="1" hangingPunct="1">
              <a:lnSpc>
                <a:spcPct val="80000"/>
              </a:lnSpc>
              <a:buFont typeface="Wingdings" pitchFamily="2" charset="2"/>
              <a:buNone/>
            </a:pPr>
            <a:endParaRPr lang="en-US" sz="500" b="1" i="1" dirty="0" smtClean="0">
              <a:solidFill>
                <a:schemeClr val="accent2"/>
              </a:solidFill>
            </a:endParaRPr>
          </a:p>
          <a:p>
            <a:pPr marL="609600" indent="-609600" eaLnBrk="1" hangingPunct="1">
              <a:lnSpc>
                <a:spcPct val="80000"/>
              </a:lnSpc>
              <a:buFont typeface="Wingdings" pitchFamily="2" charset="2"/>
              <a:buNone/>
            </a:pPr>
            <a:r>
              <a:rPr lang="en-US" sz="2000" b="1" i="1" dirty="0" smtClean="0">
                <a:solidFill>
                  <a:srgbClr val="002060"/>
                </a:solidFill>
              </a:rPr>
              <a:t>Elements of a Mortgage</a:t>
            </a:r>
            <a:r>
              <a:rPr lang="en-US" sz="2000" b="1" i="1" dirty="0" smtClean="0">
                <a:solidFill>
                  <a:srgbClr val="002060"/>
                </a:solidFill>
              </a:rPr>
              <a:t>:</a:t>
            </a:r>
          </a:p>
          <a:p>
            <a:pPr marL="609600" indent="-609600" eaLnBrk="1" hangingPunct="1">
              <a:lnSpc>
                <a:spcPct val="80000"/>
              </a:lnSpc>
              <a:buFont typeface="Wingdings" pitchFamily="2" charset="2"/>
              <a:buNone/>
            </a:pPr>
            <a:endParaRPr lang="en-US" sz="700" b="1" i="1" dirty="0" smtClean="0">
              <a:solidFill>
                <a:srgbClr val="002060"/>
              </a:solidFill>
            </a:endParaRPr>
          </a:p>
          <a:p>
            <a:pPr marL="609600" indent="-609600" eaLnBrk="1" hangingPunct="1">
              <a:lnSpc>
                <a:spcPct val="80000"/>
              </a:lnSpc>
              <a:buFont typeface="Wingdings" pitchFamily="2" charset="2"/>
              <a:buChar char="§"/>
            </a:pPr>
            <a:r>
              <a:rPr lang="en-US" sz="1700" b="1" i="1" dirty="0" smtClean="0"/>
              <a:t>Must be in writing –Statute of Frauds</a:t>
            </a:r>
          </a:p>
          <a:p>
            <a:pPr marL="609600" indent="-609600" eaLnBrk="1" hangingPunct="1">
              <a:lnSpc>
                <a:spcPct val="80000"/>
              </a:lnSpc>
              <a:buFont typeface="Wingdings" pitchFamily="2" charset="2"/>
              <a:buChar char="§"/>
            </a:pPr>
            <a:endParaRPr lang="en-US" sz="700" b="1" i="1" dirty="0" smtClean="0"/>
          </a:p>
          <a:p>
            <a:pPr marL="609600" indent="-609600" eaLnBrk="1" hangingPunct="1">
              <a:lnSpc>
                <a:spcPct val="80000"/>
              </a:lnSpc>
              <a:buFont typeface="Wingdings" pitchFamily="2" charset="2"/>
              <a:buChar char="§"/>
            </a:pPr>
            <a:r>
              <a:rPr lang="en-US" sz="1700" b="1" i="1" dirty="0" smtClean="0"/>
              <a:t>Must </a:t>
            </a:r>
            <a:r>
              <a:rPr lang="en-US" sz="1700" b="1" i="1" dirty="0" smtClean="0"/>
              <a:t>Describe the Land and the Parties</a:t>
            </a:r>
          </a:p>
          <a:p>
            <a:pPr marL="609600" indent="-609600" eaLnBrk="1" hangingPunct="1">
              <a:lnSpc>
                <a:spcPct val="80000"/>
              </a:lnSpc>
              <a:buFont typeface="Wingdings" pitchFamily="2" charset="2"/>
              <a:buChar char="§"/>
            </a:pPr>
            <a:endParaRPr lang="en-US" sz="700" b="1" i="1" dirty="0" smtClean="0"/>
          </a:p>
          <a:p>
            <a:pPr marL="609600" indent="-609600" eaLnBrk="1" hangingPunct="1">
              <a:lnSpc>
                <a:spcPct val="80000"/>
              </a:lnSpc>
              <a:buFont typeface="Wingdings" pitchFamily="2" charset="2"/>
              <a:buChar char="§"/>
            </a:pPr>
            <a:r>
              <a:rPr lang="en-US" sz="1700" b="1" i="1" dirty="0" smtClean="0"/>
              <a:t>Like </a:t>
            </a:r>
            <a:r>
              <a:rPr lang="en-US" sz="1700" b="1" i="1" dirty="0" smtClean="0"/>
              <a:t>all contracts, they can have different terms (duration, interest rates and payment structures) but most clauses are both federally and state regulated, causing them to be highly uniform so they can be sold on the secondary mortgage market (Fannie Mae and Freddie Mac – Federal National Mortgage Association and Federal Home Mortgage Corporation).</a:t>
            </a:r>
          </a:p>
          <a:p>
            <a:pPr marL="609600" indent="-609600" eaLnBrk="1" hangingPunct="1">
              <a:lnSpc>
                <a:spcPct val="80000"/>
              </a:lnSpc>
              <a:buFont typeface="Wingdings" pitchFamily="2" charset="2"/>
              <a:buChar char="§"/>
            </a:pPr>
            <a:endParaRPr lang="en-US" sz="700" b="1" i="1" dirty="0" smtClean="0"/>
          </a:p>
          <a:p>
            <a:pPr marL="609600" indent="-609600" eaLnBrk="1" hangingPunct="1">
              <a:lnSpc>
                <a:spcPct val="80000"/>
              </a:lnSpc>
              <a:buFont typeface="Wingdings" pitchFamily="2" charset="2"/>
              <a:buChar char="§"/>
            </a:pPr>
            <a:r>
              <a:rPr lang="en-US" sz="1700" b="1" i="1" dirty="0" smtClean="0"/>
              <a:t>Under </a:t>
            </a:r>
            <a:r>
              <a:rPr lang="en-US" sz="1700" b="1" i="1" dirty="0" smtClean="0"/>
              <a:t>Federal and State tax law, Home Mortgage interest is tax deductible.</a:t>
            </a:r>
          </a:p>
          <a:p>
            <a:pPr marL="609600" indent="-609600" eaLnBrk="1" hangingPunct="1">
              <a:lnSpc>
                <a:spcPct val="80000"/>
              </a:lnSpc>
              <a:buFont typeface="Wingdings" pitchFamily="2" charset="2"/>
              <a:buChar char="§"/>
            </a:pPr>
            <a:endParaRPr lang="en-US" sz="700" b="1" i="1" dirty="0" smtClean="0"/>
          </a:p>
          <a:p>
            <a:pPr marL="609600" indent="-609600" eaLnBrk="1" hangingPunct="1">
              <a:lnSpc>
                <a:spcPct val="80000"/>
              </a:lnSpc>
              <a:buFont typeface="Wingdings" pitchFamily="2" charset="2"/>
              <a:buChar char="§"/>
            </a:pPr>
            <a:r>
              <a:rPr lang="en-US" sz="1700" b="1" i="1" dirty="0" smtClean="0"/>
              <a:t>Mortgage </a:t>
            </a:r>
            <a:r>
              <a:rPr lang="en-US" sz="1700" b="1" i="1" dirty="0" smtClean="0"/>
              <a:t>Interest Rates are front loaded so early payments are much more heavily interest than principal.  As a result a 15 year mortgage is far less costly due to a shorter term of interest payment than a 30 year mortgage. </a:t>
            </a:r>
          </a:p>
          <a:p>
            <a:pPr marL="609600" indent="-609600" eaLnBrk="1" hangingPunct="1">
              <a:lnSpc>
                <a:spcPct val="80000"/>
              </a:lnSpc>
              <a:buFont typeface="Wingdings" pitchFamily="2" charset="2"/>
              <a:buChar char="§"/>
            </a:pPr>
            <a:endParaRPr lang="en-US" sz="700" b="1" i="1" dirty="0" smtClean="0"/>
          </a:p>
          <a:p>
            <a:pPr marL="609600" indent="-609600" eaLnBrk="1" hangingPunct="1">
              <a:lnSpc>
                <a:spcPct val="80000"/>
              </a:lnSpc>
              <a:buFont typeface="Wingdings" pitchFamily="2" charset="2"/>
              <a:buChar char="§"/>
            </a:pPr>
            <a:r>
              <a:rPr lang="en-US" sz="1700" b="1" i="1" dirty="0" smtClean="0"/>
              <a:t>Mortgages </a:t>
            </a:r>
            <a:r>
              <a:rPr lang="en-US" sz="1700" b="1" i="1" dirty="0" smtClean="0"/>
              <a:t>are an exception to the Homestead exemption and can foreclose on tenants by the entirety because both owners would be required to sign mortgage.</a:t>
            </a:r>
          </a:p>
        </p:txBody>
      </p:sp>
      <p:sp>
        <p:nvSpPr>
          <p:cNvPr id="5" name="Slide Number Placeholder 4"/>
          <p:cNvSpPr>
            <a:spLocks noGrp="1"/>
          </p:cNvSpPr>
          <p:nvPr>
            <p:ph type="sldNum" sz="quarter" idx="12"/>
          </p:nvPr>
        </p:nvSpPr>
        <p:spPr/>
        <p:txBody>
          <a:bodyPr/>
          <a:lstStyle/>
          <a:p>
            <a:pPr>
              <a:defRPr/>
            </a:pPr>
            <a:fld id="{A073A3D8-39D3-42C8-9259-42240E503983}" type="slidenum">
              <a:rPr lang="en-US" smtClean="0"/>
              <a:pPr>
                <a:defRPr/>
              </a:pPr>
              <a:t>110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6499">
                                            <p:txEl>
                                              <p:pRg st="0" end="0"/>
                                            </p:txEl>
                                          </p:spTgt>
                                        </p:tgtEl>
                                        <p:attrNameLst>
                                          <p:attrName>style.visibility</p:attrName>
                                        </p:attrNameLst>
                                      </p:cBhvr>
                                      <p:to>
                                        <p:strVal val="visible"/>
                                      </p:to>
                                    </p:set>
                                    <p:anim calcmode="lin" valueType="num">
                                      <p:cBhvr additive="base">
                                        <p:cTn id="7" dur="500" fill="hold"/>
                                        <p:tgtEl>
                                          <p:spTgt spid="746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64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6499">
                                            <p:txEl>
                                              <p:pRg st="1" end="1"/>
                                            </p:txEl>
                                          </p:spTgt>
                                        </p:tgtEl>
                                        <p:attrNameLst>
                                          <p:attrName>style.visibility</p:attrName>
                                        </p:attrNameLst>
                                      </p:cBhvr>
                                      <p:to>
                                        <p:strVal val="visible"/>
                                      </p:to>
                                    </p:set>
                                    <p:anim calcmode="lin" valueType="num">
                                      <p:cBhvr additive="base">
                                        <p:cTn id="13" dur="500" fill="hold"/>
                                        <p:tgtEl>
                                          <p:spTgt spid="7464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64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6499">
                                            <p:txEl>
                                              <p:pRg st="2" end="2"/>
                                            </p:txEl>
                                          </p:spTgt>
                                        </p:tgtEl>
                                        <p:attrNameLst>
                                          <p:attrName>style.visibility</p:attrName>
                                        </p:attrNameLst>
                                      </p:cBhvr>
                                      <p:to>
                                        <p:strVal val="visible"/>
                                      </p:to>
                                    </p:set>
                                    <p:anim calcmode="lin" valueType="num">
                                      <p:cBhvr additive="base">
                                        <p:cTn id="19" dur="500" fill="hold"/>
                                        <p:tgtEl>
                                          <p:spTgt spid="7464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64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6499">
                                            <p:txEl>
                                              <p:pRg st="3" end="3"/>
                                            </p:txEl>
                                          </p:spTgt>
                                        </p:tgtEl>
                                        <p:attrNameLst>
                                          <p:attrName>style.visibility</p:attrName>
                                        </p:attrNameLst>
                                      </p:cBhvr>
                                      <p:to>
                                        <p:strVal val="visible"/>
                                      </p:to>
                                    </p:set>
                                    <p:anim calcmode="lin" valueType="num">
                                      <p:cBhvr additive="base">
                                        <p:cTn id="25" dur="500" fill="hold"/>
                                        <p:tgtEl>
                                          <p:spTgt spid="7464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64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46499">
                                            <p:txEl>
                                              <p:pRg st="5" end="5"/>
                                            </p:txEl>
                                          </p:spTgt>
                                        </p:tgtEl>
                                        <p:attrNameLst>
                                          <p:attrName>style.visibility</p:attrName>
                                        </p:attrNameLst>
                                      </p:cBhvr>
                                      <p:to>
                                        <p:strVal val="visible"/>
                                      </p:to>
                                    </p:set>
                                    <p:anim calcmode="lin" valueType="num">
                                      <p:cBhvr additive="base">
                                        <p:cTn id="31" dur="500" fill="hold"/>
                                        <p:tgtEl>
                                          <p:spTgt spid="7464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4649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46499">
                                            <p:txEl>
                                              <p:pRg st="7" end="7"/>
                                            </p:txEl>
                                          </p:spTgt>
                                        </p:tgtEl>
                                        <p:attrNameLst>
                                          <p:attrName>style.visibility</p:attrName>
                                        </p:attrNameLst>
                                      </p:cBhvr>
                                      <p:to>
                                        <p:strVal val="visible"/>
                                      </p:to>
                                    </p:set>
                                    <p:anim calcmode="lin" valueType="num">
                                      <p:cBhvr additive="base">
                                        <p:cTn id="37" dur="500" fill="hold"/>
                                        <p:tgtEl>
                                          <p:spTgt spid="74649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4649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46499">
                                            <p:txEl>
                                              <p:pRg st="9" end="9"/>
                                            </p:txEl>
                                          </p:spTgt>
                                        </p:tgtEl>
                                        <p:attrNameLst>
                                          <p:attrName>style.visibility</p:attrName>
                                        </p:attrNameLst>
                                      </p:cBhvr>
                                      <p:to>
                                        <p:strVal val="visible"/>
                                      </p:to>
                                    </p:set>
                                    <p:anim calcmode="lin" valueType="num">
                                      <p:cBhvr additive="base">
                                        <p:cTn id="43" dur="500" fill="hold"/>
                                        <p:tgtEl>
                                          <p:spTgt spid="746499">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4649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46499">
                                            <p:txEl>
                                              <p:pRg st="11" end="11"/>
                                            </p:txEl>
                                          </p:spTgt>
                                        </p:tgtEl>
                                        <p:attrNameLst>
                                          <p:attrName>style.visibility</p:attrName>
                                        </p:attrNameLst>
                                      </p:cBhvr>
                                      <p:to>
                                        <p:strVal val="visible"/>
                                      </p:to>
                                    </p:set>
                                    <p:anim calcmode="lin" valueType="num">
                                      <p:cBhvr additive="base">
                                        <p:cTn id="49" dur="500" fill="hold"/>
                                        <p:tgtEl>
                                          <p:spTgt spid="746499">
                                            <p:txEl>
                                              <p:pRg st="11" end="1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46499">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46499">
                                            <p:txEl>
                                              <p:pRg st="13" end="13"/>
                                            </p:txEl>
                                          </p:spTgt>
                                        </p:tgtEl>
                                        <p:attrNameLst>
                                          <p:attrName>style.visibility</p:attrName>
                                        </p:attrNameLst>
                                      </p:cBhvr>
                                      <p:to>
                                        <p:strVal val="visible"/>
                                      </p:to>
                                    </p:set>
                                    <p:anim calcmode="lin" valueType="num">
                                      <p:cBhvr additive="base">
                                        <p:cTn id="55" dur="500" fill="hold"/>
                                        <p:tgtEl>
                                          <p:spTgt spid="746499">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46499">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46499">
                                            <p:txEl>
                                              <p:pRg st="15" end="15"/>
                                            </p:txEl>
                                          </p:spTgt>
                                        </p:tgtEl>
                                        <p:attrNameLst>
                                          <p:attrName>style.visibility</p:attrName>
                                        </p:attrNameLst>
                                      </p:cBhvr>
                                      <p:to>
                                        <p:strVal val="visible"/>
                                      </p:to>
                                    </p:set>
                                    <p:anim calcmode="lin" valueType="num">
                                      <p:cBhvr additive="base">
                                        <p:cTn id="61" dur="500" fill="hold"/>
                                        <p:tgtEl>
                                          <p:spTgt spid="746499">
                                            <p:txEl>
                                              <p:pRg st="15" end="15"/>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746499">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46499">
                                            <p:txEl>
                                              <p:pRg st="17" end="17"/>
                                            </p:txEl>
                                          </p:spTgt>
                                        </p:tgtEl>
                                        <p:attrNameLst>
                                          <p:attrName>style.visibility</p:attrName>
                                        </p:attrNameLst>
                                      </p:cBhvr>
                                      <p:to>
                                        <p:strVal val="visible"/>
                                      </p:to>
                                    </p:set>
                                    <p:anim calcmode="lin" valueType="num">
                                      <p:cBhvr additive="base">
                                        <p:cTn id="67" dur="500" fill="hold"/>
                                        <p:tgtEl>
                                          <p:spTgt spid="746499">
                                            <p:txEl>
                                              <p:pRg st="17" end="17"/>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746499">
                                            <p:txEl>
                                              <p:pRg st="17" end="1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499"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2"/>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748547" name="Rectangle 3"/>
          <p:cNvSpPr>
            <a:spLocks noGrp="1" noChangeArrowheads="1"/>
          </p:cNvSpPr>
          <p:nvPr>
            <p:ph type="body" sz="half" idx="1"/>
          </p:nvPr>
        </p:nvSpPr>
        <p:spPr>
          <a:xfrm>
            <a:off x="381000" y="914400"/>
            <a:ext cx="8534400" cy="5638800"/>
          </a:xfrm>
          <a:noFill/>
        </p:spPr>
        <p:txBody>
          <a:bodyPr/>
          <a:lstStyle/>
          <a:p>
            <a:pPr marL="609600" indent="-609600" eaLnBrk="1" hangingPunct="1">
              <a:lnSpc>
                <a:spcPct val="80000"/>
              </a:lnSpc>
              <a:buFontTx/>
              <a:buNone/>
            </a:pPr>
            <a:r>
              <a:rPr lang="en-US" b="1" dirty="0" smtClean="0">
                <a:solidFill>
                  <a:srgbClr val="FF0000"/>
                </a:solidFill>
              </a:rPr>
              <a:t>Transfer of Real Property: </a:t>
            </a:r>
            <a:r>
              <a:rPr lang="en-US" b="1" i="1" dirty="0" smtClean="0"/>
              <a:t>Conveyances</a:t>
            </a:r>
          </a:p>
          <a:p>
            <a:pPr marL="609600" indent="-609600" eaLnBrk="1" hangingPunct="1">
              <a:lnSpc>
                <a:spcPct val="80000"/>
              </a:lnSpc>
              <a:buFontTx/>
              <a:buNone/>
            </a:pPr>
            <a:r>
              <a:rPr lang="en-US" sz="2800" b="1" i="1" dirty="0" smtClean="0">
                <a:solidFill>
                  <a:schemeClr val="hlink"/>
                </a:solidFill>
              </a:rPr>
              <a:t>The Mortgage:</a:t>
            </a:r>
            <a:r>
              <a:rPr lang="en-US" sz="2400" b="1" i="1" dirty="0" smtClean="0">
                <a:solidFill>
                  <a:schemeClr val="accent2"/>
                </a:solidFill>
              </a:rPr>
              <a:t>	</a:t>
            </a:r>
          </a:p>
          <a:p>
            <a:pPr marL="609600" indent="-609600" eaLnBrk="1" hangingPunct="1">
              <a:lnSpc>
                <a:spcPct val="80000"/>
              </a:lnSpc>
              <a:buFont typeface="Wingdings" pitchFamily="2" charset="2"/>
              <a:buNone/>
            </a:pPr>
            <a:r>
              <a:rPr lang="en-US" sz="300" b="1" i="1" dirty="0" smtClean="0">
                <a:solidFill>
                  <a:schemeClr val="accent2"/>
                </a:solidFill>
              </a:rPr>
              <a:t> </a:t>
            </a:r>
          </a:p>
          <a:p>
            <a:pPr marL="609600" indent="-609600" eaLnBrk="1" hangingPunct="1">
              <a:lnSpc>
                <a:spcPct val="80000"/>
              </a:lnSpc>
              <a:buFont typeface="Wingdings" pitchFamily="2" charset="2"/>
              <a:buNone/>
            </a:pPr>
            <a:endParaRPr lang="en-US" sz="500" b="1" i="1" dirty="0" smtClean="0">
              <a:solidFill>
                <a:schemeClr val="accent2"/>
              </a:solidFill>
            </a:endParaRPr>
          </a:p>
          <a:p>
            <a:pPr marL="609600" indent="-609600" eaLnBrk="1" hangingPunct="1">
              <a:lnSpc>
                <a:spcPct val="80000"/>
              </a:lnSpc>
              <a:buFont typeface="Wingdings" pitchFamily="2" charset="2"/>
              <a:buNone/>
            </a:pPr>
            <a:r>
              <a:rPr lang="en-US" sz="2000" b="1" i="1" dirty="0" smtClean="0">
                <a:solidFill>
                  <a:srgbClr val="002060"/>
                </a:solidFill>
              </a:rPr>
              <a:t>Types of Mortgages</a:t>
            </a:r>
            <a:r>
              <a:rPr lang="en-US" sz="2000" b="1" i="1" dirty="0" smtClean="0">
                <a:solidFill>
                  <a:srgbClr val="002060"/>
                </a:solidFill>
              </a:rPr>
              <a:t>:</a:t>
            </a:r>
          </a:p>
          <a:p>
            <a:pPr marL="609600" indent="-609600" eaLnBrk="1" hangingPunct="1">
              <a:lnSpc>
                <a:spcPct val="80000"/>
              </a:lnSpc>
              <a:buFont typeface="Wingdings" pitchFamily="2" charset="2"/>
              <a:buNone/>
            </a:pPr>
            <a:endParaRPr lang="en-US" sz="1000" b="1" i="1" dirty="0" smtClean="0">
              <a:solidFill>
                <a:srgbClr val="002060"/>
              </a:solidFill>
            </a:endParaRPr>
          </a:p>
          <a:p>
            <a:pPr marL="609600" indent="-609600" eaLnBrk="1" hangingPunct="1">
              <a:lnSpc>
                <a:spcPct val="80000"/>
              </a:lnSpc>
              <a:buFont typeface="Wingdings" pitchFamily="2" charset="2"/>
              <a:buChar char="§"/>
            </a:pPr>
            <a:r>
              <a:rPr lang="en-US" sz="1800" b="1" i="1" dirty="0" smtClean="0">
                <a:solidFill>
                  <a:srgbClr val="0033CC"/>
                </a:solidFill>
              </a:rPr>
              <a:t>First and Second Mortgages</a:t>
            </a:r>
            <a:r>
              <a:rPr lang="en-US" sz="1800" b="1" i="1" dirty="0" smtClean="0"/>
              <a:t> – A property may contain more than one mortgage.  The first mortgage is the first in time (and usually the first in right).  The second or secondary mortgage (often a home equity loan) is financing on whatever amount between the amount of the first mortgage and the amount of the value of the home (i.e. the equity).</a:t>
            </a:r>
          </a:p>
          <a:p>
            <a:pPr marL="609600" indent="-609600" eaLnBrk="1" hangingPunct="1">
              <a:lnSpc>
                <a:spcPct val="80000"/>
              </a:lnSpc>
              <a:buFont typeface="Wingdings" pitchFamily="2" charset="2"/>
              <a:buChar char="§"/>
            </a:pPr>
            <a:endParaRPr lang="en-US" sz="700" b="1" i="1" dirty="0" smtClean="0">
              <a:solidFill>
                <a:srgbClr val="0033CC"/>
              </a:solidFill>
            </a:endParaRPr>
          </a:p>
          <a:p>
            <a:pPr marL="609600" indent="-609600" eaLnBrk="1" hangingPunct="1">
              <a:lnSpc>
                <a:spcPct val="80000"/>
              </a:lnSpc>
              <a:buFont typeface="Wingdings" pitchFamily="2" charset="2"/>
              <a:buChar char="§"/>
            </a:pPr>
            <a:r>
              <a:rPr lang="en-US" sz="1800" b="1" i="1" dirty="0" smtClean="0">
                <a:solidFill>
                  <a:srgbClr val="0033CC"/>
                </a:solidFill>
              </a:rPr>
              <a:t>Amortized </a:t>
            </a:r>
            <a:r>
              <a:rPr lang="en-US" sz="1800" b="1" i="1" dirty="0" smtClean="0">
                <a:solidFill>
                  <a:srgbClr val="0033CC"/>
                </a:solidFill>
              </a:rPr>
              <a:t>Mortgage </a:t>
            </a:r>
            <a:r>
              <a:rPr lang="en-US" sz="1800" b="1" i="1" dirty="0" smtClean="0"/>
              <a:t>– A mortgage for a specified term of years – usually 15 or 30 years – where the principal and interest are amortized over the period of the loan in equal payments.</a:t>
            </a:r>
          </a:p>
          <a:p>
            <a:pPr marL="609600" indent="-609600" eaLnBrk="1" hangingPunct="1">
              <a:lnSpc>
                <a:spcPct val="80000"/>
              </a:lnSpc>
              <a:buFont typeface="Wingdings" pitchFamily="2" charset="2"/>
              <a:buChar char="§"/>
            </a:pPr>
            <a:endParaRPr lang="en-US" sz="700" b="1" i="1" dirty="0" smtClean="0">
              <a:solidFill>
                <a:srgbClr val="0033CC"/>
              </a:solidFill>
            </a:endParaRPr>
          </a:p>
          <a:p>
            <a:pPr marL="609600" indent="-609600" eaLnBrk="1" hangingPunct="1">
              <a:lnSpc>
                <a:spcPct val="80000"/>
              </a:lnSpc>
              <a:buFont typeface="Wingdings" pitchFamily="2" charset="2"/>
              <a:buChar char="§"/>
            </a:pPr>
            <a:r>
              <a:rPr lang="en-US" sz="1800" b="1" i="1" dirty="0" smtClean="0">
                <a:solidFill>
                  <a:srgbClr val="0033CC"/>
                </a:solidFill>
              </a:rPr>
              <a:t>Balloon </a:t>
            </a:r>
            <a:r>
              <a:rPr lang="en-US" sz="1800" b="1" i="1" dirty="0" smtClean="0">
                <a:solidFill>
                  <a:srgbClr val="0033CC"/>
                </a:solidFill>
              </a:rPr>
              <a:t>Payment Mortgage </a:t>
            </a:r>
            <a:r>
              <a:rPr lang="en-US" sz="1800" b="1" i="1" dirty="0" smtClean="0"/>
              <a:t>- A mortgage for a specified term of years where after a period of equal loan payments, a single, large balloon payment is due upon the conclusion of the loan.</a:t>
            </a:r>
          </a:p>
          <a:p>
            <a:pPr marL="609600" indent="-609600" eaLnBrk="1" hangingPunct="1">
              <a:lnSpc>
                <a:spcPct val="80000"/>
              </a:lnSpc>
              <a:buFont typeface="Wingdings" pitchFamily="2" charset="2"/>
              <a:buChar char="§"/>
            </a:pPr>
            <a:endParaRPr lang="en-US" sz="700" b="1" i="1" dirty="0" smtClean="0">
              <a:solidFill>
                <a:srgbClr val="0033CC"/>
              </a:solidFill>
            </a:endParaRPr>
          </a:p>
          <a:p>
            <a:pPr marL="609600" indent="-609600" eaLnBrk="1" hangingPunct="1">
              <a:lnSpc>
                <a:spcPct val="80000"/>
              </a:lnSpc>
              <a:buFont typeface="Wingdings" pitchFamily="2" charset="2"/>
              <a:buChar char="§"/>
            </a:pPr>
            <a:r>
              <a:rPr lang="en-US" sz="1800" b="1" i="1" dirty="0" smtClean="0">
                <a:solidFill>
                  <a:srgbClr val="0033CC"/>
                </a:solidFill>
              </a:rPr>
              <a:t>Assumed </a:t>
            </a:r>
            <a:r>
              <a:rPr lang="en-US" sz="1800" b="1" i="1" dirty="0" smtClean="0">
                <a:solidFill>
                  <a:srgbClr val="0033CC"/>
                </a:solidFill>
              </a:rPr>
              <a:t>Mortgage </a:t>
            </a:r>
            <a:r>
              <a:rPr lang="en-US" sz="1800" b="1" i="1" dirty="0" smtClean="0"/>
              <a:t>– A mortgage taken by a previous owner of the property that is assumed (i.e. taken over) by a subsequent owner.</a:t>
            </a:r>
          </a:p>
          <a:p>
            <a:pPr marL="609600" indent="-609600" eaLnBrk="1" hangingPunct="1">
              <a:lnSpc>
                <a:spcPct val="80000"/>
              </a:lnSpc>
              <a:buFont typeface="Wingdings" pitchFamily="2" charset="2"/>
              <a:buChar char="§"/>
            </a:pPr>
            <a:endParaRPr lang="en-US" sz="700" b="1" i="1" dirty="0" smtClean="0">
              <a:solidFill>
                <a:srgbClr val="0033CC"/>
              </a:solidFill>
            </a:endParaRPr>
          </a:p>
          <a:p>
            <a:pPr marL="609600" indent="-609600" eaLnBrk="1" hangingPunct="1">
              <a:lnSpc>
                <a:spcPct val="80000"/>
              </a:lnSpc>
              <a:buFont typeface="Wingdings" pitchFamily="2" charset="2"/>
              <a:buChar char="§"/>
            </a:pPr>
            <a:r>
              <a:rPr lang="en-US" sz="1800" b="1" i="1" dirty="0" smtClean="0">
                <a:solidFill>
                  <a:srgbClr val="0033CC"/>
                </a:solidFill>
              </a:rPr>
              <a:t>Purchase </a:t>
            </a:r>
            <a:r>
              <a:rPr lang="en-US" sz="1800" b="1" i="1" dirty="0" smtClean="0">
                <a:solidFill>
                  <a:srgbClr val="0033CC"/>
                </a:solidFill>
              </a:rPr>
              <a:t>Money Mortgage </a:t>
            </a:r>
            <a:r>
              <a:rPr lang="en-US" sz="1800" b="1" i="1" dirty="0" smtClean="0"/>
              <a:t>– A mortgage loan made by the owner of the property to the purchaser of the property for a portion of the purchase price.</a:t>
            </a:r>
          </a:p>
        </p:txBody>
      </p:sp>
      <p:sp>
        <p:nvSpPr>
          <p:cNvPr id="5" name="Slide Number Placeholder 4"/>
          <p:cNvSpPr>
            <a:spLocks noGrp="1"/>
          </p:cNvSpPr>
          <p:nvPr>
            <p:ph type="sldNum" sz="quarter" idx="12"/>
          </p:nvPr>
        </p:nvSpPr>
        <p:spPr/>
        <p:txBody>
          <a:bodyPr/>
          <a:lstStyle/>
          <a:p>
            <a:pPr>
              <a:defRPr/>
            </a:pPr>
            <a:fld id="{A073A3D8-39D3-42C8-9259-42240E503983}" type="slidenum">
              <a:rPr lang="en-US" smtClean="0"/>
              <a:pPr>
                <a:defRPr/>
              </a:pPr>
              <a:t>111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8547">
                                            <p:txEl>
                                              <p:pRg st="0" end="0"/>
                                            </p:txEl>
                                          </p:spTgt>
                                        </p:tgtEl>
                                        <p:attrNameLst>
                                          <p:attrName>style.visibility</p:attrName>
                                        </p:attrNameLst>
                                      </p:cBhvr>
                                      <p:to>
                                        <p:strVal val="visible"/>
                                      </p:to>
                                    </p:set>
                                    <p:anim calcmode="lin" valueType="num">
                                      <p:cBhvr additive="base">
                                        <p:cTn id="7" dur="500" fill="hold"/>
                                        <p:tgtEl>
                                          <p:spTgt spid="7485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85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8547">
                                            <p:txEl>
                                              <p:pRg st="1" end="1"/>
                                            </p:txEl>
                                          </p:spTgt>
                                        </p:tgtEl>
                                        <p:attrNameLst>
                                          <p:attrName>style.visibility</p:attrName>
                                        </p:attrNameLst>
                                      </p:cBhvr>
                                      <p:to>
                                        <p:strVal val="visible"/>
                                      </p:to>
                                    </p:set>
                                    <p:anim calcmode="lin" valueType="num">
                                      <p:cBhvr additive="base">
                                        <p:cTn id="13" dur="500" fill="hold"/>
                                        <p:tgtEl>
                                          <p:spTgt spid="7485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85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8547">
                                            <p:txEl>
                                              <p:pRg st="2" end="2"/>
                                            </p:txEl>
                                          </p:spTgt>
                                        </p:tgtEl>
                                        <p:attrNameLst>
                                          <p:attrName>style.visibility</p:attrName>
                                        </p:attrNameLst>
                                      </p:cBhvr>
                                      <p:to>
                                        <p:strVal val="visible"/>
                                      </p:to>
                                    </p:set>
                                    <p:anim calcmode="lin" valueType="num">
                                      <p:cBhvr additive="base">
                                        <p:cTn id="19" dur="500" fill="hold"/>
                                        <p:tgtEl>
                                          <p:spTgt spid="7485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85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8547">
                                            <p:txEl>
                                              <p:pRg st="4" end="4"/>
                                            </p:txEl>
                                          </p:spTgt>
                                        </p:tgtEl>
                                        <p:attrNameLst>
                                          <p:attrName>style.visibility</p:attrName>
                                        </p:attrNameLst>
                                      </p:cBhvr>
                                      <p:to>
                                        <p:strVal val="visible"/>
                                      </p:to>
                                    </p:set>
                                    <p:anim calcmode="lin" valueType="num">
                                      <p:cBhvr additive="base">
                                        <p:cTn id="25" dur="500" fill="hold"/>
                                        <p:tgtEl>
                                          <p:spTgt spid="74854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854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48547">
                                            <p:txEl>
                                              <p:pRg st="6" end="6"/>
                                            </p:txEl>
                                          </p:spTgt>
                                        </p:tgtEl>
                                        <p:attrNameLst>
                                          <p:attrName>style.visibility</p:attrName>
                                        </p:attrNameLst>
                                      </p:cBhvr>
                                      <p:to>
                                        <p:strVal val="visible"/>
                                      </p:to>
                                    </p:set>
                                    <p:anim calcmode="lin" valueType="num">
                                      <p:cBhvr additive="base">
                                        <p:cTn id="31" dur="500" fill="hold"/>
                                        <p:tgtEl>
                                          <p:spTgt spid="748547">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4854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48547">
                                            <p:txEl>
                                              <p:pRg st="8" end="8"/>
                                            </p:txEl>
                                          </p:spTgt>
                                        </p:tgtEl>
                                        <p:attrNameLst>
                                          <p:attrName>style.visibility</p:attrName>
                                        </p:attrNameLst>
                                      </p:cBhvr>
                                      <p:to>
                                        <p:strVal val="visible"/>
                                      </p:to>
                                    </p:set>
                                    <p:anim calcmode="lin" valueType="num">
                                      <p:cBhvr additive="base">
                                        <p:cTn id="37" dur="500" fill="hold"/>
                                        <p:tgtEl>
                                          <p:spTgt spid="748547">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4854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48547">
                                            <p:txEl>
                                              <p:pRg st="10" end="10"/>
                                            </p:txEl>
                                          </p:spTgt>
                                        </p:tgtEl>
                                        <p:attrNameLst>
                                          <p:attrName>style.visibility</p:attrName>
                                        </p:attrNameLst>
                                      </p:cBhvr>
                                      <p:to>
                                        <p:strVal val="visible"/>
                                      </p:to>
                                    </p:set>
                                    <p:anim calcmode="lin" valueType="num">
                                      <p:cBhvr additive="base">
                                        <p:cTn id="43" dur="500" fill="hold"/>
                                        <p:tgtEl>
                                          <p:spTgt spid="748547">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48547">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48547">
                                            <p:txEl>
                                              <p:pRg st="12" end="12"/>
                                            </p:txEl>
                                          </p:spTgt>
                                        </p:tgtEl>
                                        <p:attrNameLst>
                                          <p:attrName>style.visibility</p:attrName>
                                        </p:attrNameLst>
                                      </p:cBhvr>
                                      <p:to>
                                        <p:strVal val="visible"/>
                                      </p:to>
                                    </p:set>
                                    <p:anim calcmode="lin" valueType="num">
                                      <p:cBhvr additive="base">
                                        <p:cTn id="49" dur="500" fill="hold"/>
                                        <p:tgtEl>
                                          <p:spTgt spid="748547">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48547">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48547">
                                            <p:txEl>
                                              <p:pRg st="14" end="14"/>
                                            </p:txEl>
                                          </p:spTgt>
                                        </p:tgtEl>
                                        <p:attrNameLst>
                                          <p:attrName>style.visibility</p:attrName>
                                        </p:attrNameLst>
                                      </p:cBhvr>
                                      <p:to>
                                        <p:strVal val="visible"/>
                                      </p:to>
                                    </p:set>
                                    <p:anim calcmode="lin" valueType="num">
                                      <p:cBhvr additive="base">
                                        <p:cTn id="55" dur="500" fill="hold"/>
                                        <p:tgtEl>
                                          <p:spTgt spid="748547">
                                            <p:txEl>
                                              <p:pRg st="14" end="1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48547">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47"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2"/>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750595" name="Rectangle 3"/>
          <p:cNvSpPr>
            <a:spLocks noGrp="1" noChangeArrowheads="1"/>
          </p:cNvSpPr>
          <p:nvPr>
            <p:ph type="body" sz="half" idx="1"/>
          </p:nvPr>
        </p:nvSpPr>
        <p:spPr>
          <a:xfrm>
            <a:off x="381000" y="990600"/>
            <a:ext cx="8534400" cy="5181600"/>
          </a:xfrm>
          <a:noFill/>
        </p:spPr>
        <p:txBody>
          <a:bodyPr/>
          <a:lstStyle/>
          <a:p>
            <a:pPr marL="609600" indent="-609600" eaLnBrk="1" hangingPunct="1">
              <a:lnSpc>
                <a:spcPct val="80000"/>
              </a:lnSpc>
              <a:buFontTx/>
              <a:buNone/>
            </a:pPr>
            <a:r>
              <a:rPr lang="en-US" b="1" dirty="0" smtClean="0">
                <a:solidFill>
                  <a:srgbClr val="FF0000"/>
                </a:solidFill>
              </a:rPr>
              <a:t>Transfer of Real Property: </a:t>
            </a:r>
            <a:r>
              <a:rPr lang="en-US" b="1" i="1" dirty="0" smtClean="0"/>
              <a:t>Conveyances</a:t>
            </a:r>
          </a:p>
          <a:p>
            <a:pPr marL="609600" indent="-609600" eaLnBrk="1" hangingPunct="1">
              <a:lnSpc>
                <a:spcPct val="80000"/>
              </a:lnSpc>
              <a:buFontTx/>
              <a:buNone/>
            </a:pPr>
            <a:r>
              <a:rPr lang="en-US" sz="2800" b="1" i="1" dirty="0" smtClean="0">
                <a:solidFill>
                  <a:schemeClr val="hlink"/>
                </a:solidFill>
              </a:rPr>
              <a:t>The Mortgage:</a:t>
            </a:r>
            <a:r>
              <a:rPr lang="en-US" sz="2800" b="1" i="1" dirty="0" smtClean="0">
                <a:solidFill>
                  <a:schemeClr val="accent2"/>
                </a:solidFill>
              </a:rPr>
              <a:t>	</a:t>
            </a:r>
          </a:p>
          <a:p>
            <a:pPr marL="609600" indent="-609600" eaLnBrk="1" hangingPunct="1">
              <a:lnSpc>
                <a:spcPct val="80000"/>
              </a:lnSpc>
              <a:buFont typeface="Wingdings" pitchFamily="2" charset="2"/>
              <a:buNone/>
            </a:pPr>
            <a:r>
              <a:rPr lang="en-US" sz="300" b="1" i="1" dirty="0" smtClean="0">
                <a:solidFill>
                  <a:schemeClr val="accent2"/>
                </a:solidFill>
              </a:rPr>
              <a:t> </a:t>
            </a:r>
          </a:p>
          <a:p>
            <a:pPr marL="609600" indent="-609600" eaLnBrk="1" hangingPunct="1">
              <a:lnSpc>
                <a:spcPct val="80000"/>
              </a:lnSpc>
              <a:buFont typeface="Wingdings" pitchFamily="2" charset="2"/>
              <a:buNone/>
            </a:pPr>
            <a:endParaRPr lang="en-US" sz="500" b="1" i="1" dirty="0" smtClean="0">
              <a:solidFill>
                <a:schemeClr val="accent2"/>
              </a:solidFill>
            </a:endParaRPr>
          </a:p>
          <a:p>
            <a:pPr marL="609600" indent="-609600" eaLnBrk="1" hangingPunct="1">
              <a:lnSpc>
                <a:spcPct val="80000"/>
              </a:lnSpc>
              <a:buFont typeface="Wingdings" pitchFamily="2" charset="2"/>
              <a:buNone/>
            </a:pPr>
            <a:r>
              <a:rPr lang="en-US" sz="2000" b="1" i="1" dirty="0" smtClean="0">
                <a:solidFill>
                  <a:schemeClr val="tx2"/>
                </a:solidFill>
              </a:rPr>
              <a:t>Types of Mortgages:</a:t>
            </a:r>
          </a:p>
          <a:p>
            <a:pPr marL="609600" indent="-609600" eaLnBrk="1" hangingPunct="1">
              <a:lnSpc>
                <a:spcPct val="80000"/>
              </a:lnSpc>
              <a:buFont typeface="Wingdings" pitchFamily="2" charset="2"/>
              <a:buChar char="§"/>
            </a:pPr>
            <a:r>
              <a:rPr lang="en-US" sz="1800" b="1" i="1" dirty="0" smtClean="0">
                <a:solidFill>
                  <a:srgbClr val="0033CC"/>
                </a:solidFill>
              </a:rPr>
              <a:t>Prime Rate Mortgages </a:t>
            </a:r>
            <a:r>
              <a:rPr lang="en-US" sz="1800" b="1" i="1" dirty="0" smtClean="0"/>
              <a:t>– A mortgage made at market interest rates.</a:t>
            </a:r>
          </a:p>
          <a:p>
            <a:pPr marL="609600" indent="-609600" eaLnBrk="1" hangingPunct="1">
              <a:lnSpc>
                <a:spcPct val="80000"/>
              </a:lnSpc>
              <a:buFont typeface="Wingdings" pitchFamily="2" charset="2"/>
              <a:buChar char="§"/>
            </a:pPr>
            <a:r>
              <a:rPr lang="en-US" sz="1800" b="1" i="1" dirty="0" smtClean="0">
                <a:solidFill>
                  <a:srgbClr val="0033CC"/>
                </a:solidFill>
              </a:rPr>
              <a:t>Fixed Rate Mortgage </a:t>
            </a:r>
            <a:r>
              <a:rPr lang="en-US" sz="1800" b="1" i="1" dirty="0" smtClean="0"/>
              <a:t>– A mortgage made at a rate of interest consistent and unchanging during the course of the loan.</a:t>
            </a:r>
          </a:p>
          <a:p>
            <a:pPr marL="609600" indent="-609600" eaLnBrk="1" hangingPunct="1">
              <a:lnSpc>
                <a:spcPct val="80000"/>
              </a:lnSpc>
              <a:buFont typeface="Wingdings" pitchFamily="2" charset="2"/>
              <a:buChar char="§"/>
            </a:pPr>
            <a:r>
              <a:rPr lang="en-US" sz="1800" b="1" i="1" dirty="0" smtClean="0">
                <a:solidFill>
                  <a:srgbClr val="0033CC"/>
                </a:solidFill>
              </a:rPr>
              <a:t>Variable Rate Mortgage </a:t>
            </a:r>
            <a:r>
              <a:rPr lang="en-US" sz="1800" b="1" i="1" dirty="0" smtClean="0"/>
              <a:t>– A mortgage made at a rate of interest that fluctuates during the course of the loan (most often tied to prime rates or treasury bills plus a fee amount).</a:t>
            </a:r>
          </a:p>
          <a:p>
            <a:pPr marL="609600" indent="-609600" eaLnBrk="1" hangingPunct="1">
              <a:lnSpc>
                <a:spcPct val="80000"/>
              </a:lnSpc>
              <a:buFont typeface="Wingdings" pitchFamily="2" charset="2"/>
              <a:buChar char="§"/>
            </a:pPr>
            <a:r>
              <a:rPr lang="en-US" sz="1800" b="1" i="1" dirty="0" smtClean="0">
                <a:solidFill>
                  <a:srgbClr val="0033CC"/>
                </a:solidFill>
              </a:rPr>
              <a:t>Convertible Mortgage </a:t>
            </a:r>
            <a:r>
              <a:rPr lang="en-US" sz="1800" b="1" i="1" dirty="0" smtClean="0"/>
              <a:t>- A variable rate mortgage convertible for a time period during the term to a fixed rate upon the payment of a fee.</a:t>
            </a:r>
          </a:p>
          <a:p>
            <a:pPr marL="609600" indent="-609600" eaLnBrk="1" hangingPunct="1">
              <a:lnSpc>
                <a:spcPct val="80000"/>
              </a:lnSpc>
              <a:buFont typeface="Wingdings" pitchFamily="2" charset="2"/>
              <a:buChar char="§"/>
            </a:pPr>
            <a:r>
              <a:rPr lang="en-US" sz="1800" b="1" i="1" dirty="0" smtClean="0">
                <a:solidFill>
                  <a:srgbClr val="0033CC"/>
                </a:solidFill>
              </a:rPr>
              <a:t>Sub Prime Mortgage </a:t>
            </a:r>
            <a:r>
              <a:rPr lang="en-US" sz="1800" b="1" i="1" dirty="0" smtClean="0"/>
              <a:t>– A mortgage with a variable rate that begins at an interest rate below the prime rate.</a:t>
            </a:r>
          </a:p>
          <a:p>
            <a:pPr marL="609600" indent="-609600" eaLnBrk="1" hangingPunct="1">
              <a:lnSpc>
                <a:spcPct val="80000"/>
              </a:lnSpc>
              <a:buFont typeface="Wingdings" pitchFamily="2" charset="2"/>
              <a:buChar char="§"/>
            </a:pPr>
            <a:r>
              <a:rPr lang="en-US" sz="1800" b="1" i="1" dirty="0" smtClean="0">
                <a:solidFill>
                  <a:srgbClr val="0033CC"/>
                </a:solidFill>
              </a:rPr>
              <a:t>Due on Sale Clause </a:t>
            </a:r>
            <a:r>
              <a:rPr lang="en-US" sz="1800" b="1" i="1" dirty="0" smtClean="0"/>
              <a:t>– Most mortgages require the mortgage to be paid off in total upon the sale of the property.  An assumable mortgage is not due on sale.</a:t>
            </a:r>
          </a:p>
          <a:p>
            <a:pPr marL="609600" indent="-609600" eaLnBrk="1" hangingPunct="1">
              <a:lnSpc>
                <a:spcPct val="80000"/>
              </a:lnSpc>
              <a:buFont typeface="Wingdings" pitchFamily="2" charset="2"/>
              <a:buChar char="§"/>
            </a:pPr>
            <a:r>
              <a:rPr lang="en-US" sz="1800" b="1" i="1" dirty="0" smtClean="0">
                <a:solidFill>
                  <a:srgbClr val="0033CC"/>
                </a:solidFill>
              </a:rPr>
              <a:t>Foreclosure</a:t>
            </a:r>
            <a:r>
              <a:rPr lang="en-US" sz="1800" b="1" i="1" dirty="0" smtClean="0"/>
              <a:t> – The right of the Mortgagor to repossess and sell the property for the mortgagee’s failure to provide payment of the mortgage pursuant to its terms.  Mortgagor is also entitled to collect a deficiency if one exists, or remit the balance if there is a surplus.</a:t>
            </a:r>
          </a:p>
        </p:txBody>
      </p:sp>
      <p:sp>
        <p:nvSpPr>
          <p:cNvPr id="5" name="Slide Number Placeholder 4"/>
          <p:cNvSpPr>
            <a:spLocks noGrp="1"/>
          </p:cNvSpPr>
          <p:nvPr>
            <p:ph type="sldNum" sz="quarter" idx="12"/>
          </p:nvPr>
        </p:nvSpPr>
        <p:spPr/>
        <p:txBody>
          <a:bodyPr/>
          <a:lstStyle/>
          <a:p>
            <a:pPr>
              <a:defRPr/>
            </a:pPr>
            <a:fld id="{A073A3D8-39D3-42C8-9259-42240E503983}" type="slidenum">
              <a:rPr lang="en-US" smtClean="0"/>
              <a:pPr>
                <a:defRPr/>
              </a:pPr>
              <a:t>112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0595">
                                            <p:txEl>
                                              <p:pRg st="0" end="0"/>
                                            </p:txEl>
                                          </p:spTgt>
                                        </p:tgtEl>
                                        <p:attrNameLst>
                                          <p:attrName>style.visibility</p:attrName>
                                        </p:attrNameLst>
                                      </p:cBhvr>
                                      <p:to>
                                        <p:strVal val="visible"/>
                                      </p:to>
                                    </p:set>
                                    <p:anim calcmode="lin" valueType="num">
                                      <p:cBhvr additive="base">
                                        <p:cTn id="7" dur="500" fill="hold"/>
                                        <p:tgtEl>
                                          <p:spTgt spid="7505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05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0595">
                                            <p:txEl>
                                              <p:pRg st="1" end="1"/>
                                            </p:txEl>
                                          </p:spTgt>
                                        </p:tgtEl>
                                        <p:attrNameLst>
                                          <p:attrName>style.visibility</p:attrName>
                                        </p:attrNameLst>
                                      </p:cBhvr>
                                      <p:to>
                                        <p:strVal val="visible"/>
                                      </p:to>
                                    </p:set>
                                    <p:anim calcmode="lin" valueType="num">
                                      <p:cBhvr additive="base">
                                        <p:cTn id="13" dur="500" fill="hold"/>
                                        <p:tgtEl>
                                          <p:spTgt spid="7505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05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0595">
                                            <p:txEl>
                                              <p:pRg st="2" end="2"/>
                                            </p:txEl>
                                          </p:spTgt>
                                        </p:tgtEl>
                                        <p:attrNameLst>
                                          <p:attrName>style.visibility</p:attrName>
                                        </p:attrNameLst>
                                      </p:cBhvr>
                                      <p:to>
                                        <p:strVal val="visible"/>
                                      </p:to>
                                    </p:set>
                                    <p:anim calcmode="lin" valueType="num">
                                      <p:cBhvr additive="base">
                                        <p:cTn id="19" dur="500" fill="hold"/>
                                        <p:tgtEl>
                                          <p:spTgt spid="7505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505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50595">
                                            <p:txEl>
                                              <p:pRg st="4" end="4"/>
                                            </p:txEl>
                                          </p:spTgt>
                                        </p:tgtEl>
                                        <p:attrNameLst>
                                          <p:attrName>style.visibility</p:attrName>
                                        </p:attrNameLst>
                                      </p:cBhvr>
                                      <p:to>
                                        <p:strVal val="visible"/>
                                      </p:to>
                                    </p:set>
                                    <p:anim calcmode="lin" valueType="num">
                                      <p:cBhvr additive="base">
                                        <p:cTn id="25" dur="500" fill="hold"/>
                                        <p:tgtEl>
                                          <p:spTgt spid="75059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5059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50595">
                                            <p:txEl>
                                              <p:pRg st="5" end="5"/>
                                            </p:txEl>
                                          </p:spTgt>
                                        </p:tgtEl>
                                        <p:attrNameLst>
                                          <p:attrName>style.visibility</p:attrName>
                                        </p:attrNameLst>
                                      </p:cBhvr>
                                      <p:to>
                                        <p:strVal val="visible"/>
                                      </p:to>
                                    </p:set>
                                    <p:anim calcmode="lin" valueType="num">
                                      <p:cBhvr additive="base">
                                        <p:cTn id="31" dur="500" fill="hold"/>
                                        <p:tgtEl>
                                          <p:spTgt spid="75059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5059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50595">
                                            <p:txEl>
                                              <p:pRg st="6" end="6"/>
                                            </p:txEl>
                                          </p:spTgt>
                                        </p:tgtEl>
                                        <p:attrNameLst>
                                          <p:attrName>style.visibility</p:attrName>
                                        </p:attrNameLst>
                                      </p:cBhvr>
                                      <p:to>
                                        <p:strVal val="visible"/>
                                      </p:to>
                                    </p:set>
                                    <p:anim calcmode="lin" valueType="num">
                                      <p:cBhvr additive="base">
                                        <p:cTn id="37" dur="500" fill="hold"/>
                                        <p:tgtEl>
                                          <p:spTgt spid="75059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5059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50595">
                                            <p:txEl>
                                              <p:pRg st="7" end="7"/>
                                            </p:txEl>
                                          </p:spTgt>
                                        </p:tgtEl>
                                        <p:attrNameLst>
                                          <p:attrName>style.visibility</p:attrName>
                                        </p:attrNameLst>
                                      </p:cBhvr>
                                      <p:to>
                                        <p:strVal val="visible"/>
                                      </p:to>
                                    </p:set>
                                    <p:anim calcmode="lin" valueType="num">
                                      <p:cBhvr additive="base">
                                        <p:cTn id="43" dur="500" fill="hold"/>
                                        <p:tgtEl>
                                          <p:spTgt spid="75059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5059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50595">
                                            <p:txEl>
                                              <p:pRg st="8" end="8"/>
                                            </p:txEl>
                                          </p:spTgt>
                                        </p:tgtEl>
                                        <p:attrNameLst>
                                          <p:attrName>style.visibility</p:attrName>
                                        </p:attrNameLst>
                                      </p:cBhvr>
                                      <p:to>
                                        <p:strVal val="visible"/>
                                      </p:to>
                                    </p:set>
                                    <p:anim calcmode="lin" valueType="num">
                                      <p:cBhvr additive="base">
                                        <p:cTn id="49" dur="500" fill="hold"/>
                                        <p:tgtEl>
                                          <p:spTgt spid="750595">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5059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50595">
                                            <p:txEl>
                                              <p:pRg st="9" end="9"/>
                                            </p:txEl>
                                          </p:spTgt>
                                        </p:tgtEl>
                                        <p:attrNameLst>
                                          <p:attrName>style.visibility</p:attrName>
                                        </p:attrNameLst>
                                      </p:cBhvr>
                                      <p:to>
                                        <p:strVal val="visible"/>
                                      </p:to>
                                    </p:set>
                                    <p:anim calcmode="lin" valueType="num">
                                      <p:cBhvr additive="base">
                                        <p:cTn id="55" dur="500" fill="hold"/>
                                        <p:tgtEl>
                                          <p:spTgt spid="750595">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5059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50595">
                                            <p:txEl>
                                              <p:pRg st="10" end="10"/>
                                            </p:txEl>
                                          </p:spTgt>
                                        </p:tgtEl>
                                        <p:attrNameLst>
                                          <p:attrName>style.visibility</p:attrName>
                                        </p:attrNameLst>
                                      </p:cBhvr>
                                      <p:to>
                                        <p:strVal val="visible"/>
                                      </p:to>
                                    </p:set>
                                    <p:anim calcmode="lin" valueType="num">
                                      <p:cBhvr additive="base">
                                        <p:cTn id="61" dur="500" fill="hold"/>
                                        <p:tgtEl>
                                          <p:spTgt spid="750595">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750595">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50595">
                                            <p:txEl>
                                              <p:pRg st="11" end="11"/>
                                            </p:txEl>
                                          </p:spTgt>
                                        </p:tgtEl>
                                        <p:attrNameLst>
                                          <p:attrName>style.visibility</p:attrName>
                                        </p:attrNameLst>
                                      </p:cBhvr>
                                      <p:to>
                                        <p:strVal val="visible"/>
                                      </p:to>
                                    </p:set>
                                    <p:anim calcmode="lin" valueType="num">
                                      <p:cBhvr additive="base">
                                        <p:cTn id="67" dur="500" fill="hold"/>
                                        <p:tgtEl>
                                          <p:spTgt spid="750595">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750595">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5"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ext Box 2"/>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752643" name="Rectangle 3"/>
          <p:cNvSpPr>
            <a:spLocks noGrp="1" noChangeArrowheads="1"/>
          </p:cNvSpPr>
          <p:nvPr>
            <p:ph type="body" sz="half" idx="1"/>
          </p:nvPr>
        </p:nvSpPr>
        <p:spPr>
          <a:xfrm>
            <a:off x="228600" y="990600"/>
            <a:ext cx="8686800" cy="5562600"/>
          </a:xfrm>
          <a:noFill/>
        </p:spPr>
        <p:txBody>
          <a:bodyPr/>
          <a:lstStyle/>
          <a:p>
            <a:pPr marL="609600" indent="-609600" eaLnBrk="1" hangingPunct="1">
              <a:lnSpc>
                <a:spcPct val="80000"/>
              </a:lnSpc>
              <a:buFontTx/>
              <a:buNone/>
            </a:pPr>
            <a:r>
              <a:rPr lang="en-US" b="1" dirty="0" smtClean="0">
                <a:solidFill>
                  <a:srgbClr val="FF0000"/>
                </a:solidFill>
              </a:rPr>
              <a:t>Transfer of Real Property: </a:t>
            </a:r>
            <a:r>
              <a:rPr lang="en-US" b="1" i="1" dirty="0" smtClean="0"/>
              <a:t>Conveyances</a:t>
            </a:r>
          </a:p>
          <a:p>
            <a:pPr marL="609600" indent="-609600" eaLnBrk="1" hangingPunct="1">
              <a:lnSpc>
                <a:spcPct val="80000"/>
              </a:lnSpc>
              <a:buFontTx/>
              <a:buNone/>
            </a:pPr>
            <a:r>
              <a:rPr lang="en-US" sz="2800" b="1" i="1" dirty="0" smtClean="0">
                <a:solidFill>
                  <a:schemeClr val="hlink"/>
                </a:solidFill>
              </a:rPr>
              <a:t>The Deed:</a:t>
            </a:r>
            <a:r>
              <a:rPr lang="en-US" sz="2400" b="1" i="1" dirty="0" smtClean="0">
                <a:solidFill>
                  <a:schemeClr val="accent2"/>
                </a:solidFill>
              </a:rPr>
              <a:t>	</a:t>
            </a:r>
          </a:p>
          <a:p>
            <a:pPr marL="609600" indent="-609600" eaLnBrk="1" hangingPunct="1">
              <a:lnSpc>
                <a:spcPct val="80000"/>
              </a:lnSpc>
              <a:buFont typeface="Wingdings" pitchFamily="2" charset="2"/>
              <a:buNone/>
            </a:pPr>
            <a:r>
              <a:rPr lang="en-US" sz="300" b="1" i="1" dirty="0" smtClean="0">
                <a:solidFill>
                  <a:schemeClr val="accent2"/>
                </a:solidFill>
              </a:rPr>
              <a:t> </a:t>
            </a:r>
          </a:p>
          <a:p>
            <a:pPr marL="609600" indent="-609600" eaLnBrk="1" hangingPunct="1">
              <a:lnSpc>
                <a:spcPct val="80000"/>
              </a:lnSpc>
              <a:buFont typeface="Wingdings" pitchFamily="2" charset="2"/>
              <a:buNone/>
            </a:pPr>
            <a:r>
              <a:rPr lang="en-US" sz="2000" b="1" i="1" dirty="0" smtClean="0">
                <a:solidFill>
                  <a:schemeClr val="accent2"/>
                </a:solidFill>
              </a:rPr>
              <a:t>The Deed is </a:t>
            </a:r>
            <a:r>
              <a:rPr lang="en-US" sz="2000" b="1" i="1" dirty="0" smtClean="0">
                <a:solidFill>
                  <a:srgbClr val="CC0000"/>
                </a:solidFill>
              </a:rPr>
              <a:t>the Legal Instrument by which the title to the Real Property is passed.</a:t>
            </a:r>
            <a:r>
              <a:rPr lang="en-US" sz="2000" b="1" i="1" dirty="0" smtClean="0">
                <a:solidFill>
                  <a:schemeClr val="accent2"/>
                </a:solidFill>
              </a:rPr>
              <a:t>  (We no longer do livery of </a:t>
            </a:r>
            <a:r>
              <a:rPr lang="en-US" sz="2000" b="1" i="1" dirty="0" err="1" smtClean="0">
                <a:solidFill>
                  <a:schemeClr val="accent2"/>
                </a:solidFill>
              </a:rPr>
              <a:t>seizen</a:t>
            </a:r>
            <a:r>
              <a:rPr lang="en-US" sz="2000" b="1" i="1" dirty="0" smtClean="0">
                <a:solidFill>
                  <a:schemeClr val="accent2"/>
                </a:solidFill>
              </a:rPr>
              <a:t>) </a:t>
            </a:r>
          </a:p>
          <a:p>
            <a:pPr marL="609600" indent="-609600" eaLnBrk="1" hangingPunct="1">
              <a:lnSpc>
                <a:spcPct val="80000"/>
              </a:lnSpc>
              <a:buFont typeface="Wingdings" pitchFamily="2" charset="2"/>
              <a:buNone/>
            </a:pPr>
            <a:endParaRPr lang="en-US" sz="600" b="1" i="1" dirty="0" smtClean="0">
              <a:solidFill>
                <a:schemeClr val="accent2"/>
              </a:solidFill>
            </a:endParaRPr>
          </a:p>
          <a:p>
            <a:pPr marL="609600" indent="-609600" eaLnBrk="1" hangingPunct="1">
              <a:lnSpc>
                <a:spcPct val="80000"/>
              </a:lnSpc>
              <a:buFont typeface="Wingdings" pitchFamily="2" charset="2"/>
              <a:buNone/>
            </a:pPr>
            <a:r>
              <a:rPr lang="en-US" sz="2400" b="1" i="1" dirty="0" smtClean="0">
                <a:solidFill>
                  <a:srgbClr val="0033CC"/>
                </a:solidFill>
              </a:rPr>
              <a:t>Form and Content of the Deed:</a:t>
            </a:r>
          </a:p>
          <a:p>
            <a:pPr marL="609600" indent="-609600" eaLnBrk="1" hangingPunct="1">
              <a:lnSpc>
                <a:spcPct val="80000"/>
              </a:lnSpc>
              <a:buFont typeface="Wingdings" pitchFamily="2" charset="2"/>
              <a:buChar char="§"/>
            </a:pPr>
            <a:r>
              <a:rPr lang="en-US" sz="1800" b="1" i="1" dirty="0" smtClean="0"/>
              <a:t>Must be in writing –Statute of Frauds</a:t>
            </a:r>
          </a:p>
          <a:p>
            <a:pPr marL="609600" indent="-609600" eaLnBrk="1" hangingPunct="1">
              <a:lnSpc>
                <a:spcPct val="80000"/>
              </a:lnSpc>
              <a:buFont typeface="Wingdings" pitchFamily="2" charset="2"/>
              <a:buChar char="§"/>
            </a:pPr>
            <a:r>
              <a:rPr lang="en-US" sz="1800" b="1" i="1" dirty="0" smtClean="0"/>
              <a:t>Must Describe the Land and the Parties</a:t>
            </a:r>
          </a:p>
          <a:p>
            <a:pPr marL="609600" indent="-609600" eaLnBrk="1" hangingPunct="1">
              <a:lnSpc>
                <a:spcPct val="80000"/>
              </a:lnSpc>
              <a:buFont typeface="Wingdings" pitchFamily="2" charset="2"/>
              <a:buChar char="§"/>
            </a:pPr>
            <a:r>
              <a:rPr lang="en-US" sz="1800" b="1" i="1" dirty="0" smtClean="0"/>
              <a:t>Must provide “words of intent” – How the property is transferred and held – i.e. fee simple absolute or any terms of limitation.</a:t>
            </a:r>
          </a:p>
          <a:p>
            <a:pPr marL="609600" indent="-609600" eaLnBrk="1" hangingPunct="1">
              <a:lnSpc>
                <a:spcPct val="80000"/>
              </a:lnSpc>
              <a:buFont typeface="Wingdings" pitchFamily="2" charset="2"/>
              <a:buChar char="§"/>
            </a:pPr>
            <a:r>
              <a:rPr lang="en-US" sz="1800" b="1" i="1" dirty="0" smtClean="0"/>
              <a:t>Consideration is unnecessary, since the Deed merely represents the title and not the contract or agreement under which terms it is passed.</a:t>
            </a:r>
          </a:p>
          <a:p>
            <a:pPr marL="609600" indent="-609600" eaLnBrk="1" hangingPunct="1">
              <a:lnSpc>
                <a:spcPct val="80000"/>
              </a:lnSpc>
              <a:buFont typeface="Wingdings" pitchFamily="2" charset="2"/>
              <a:buChar char="§"/>
            </a:pPr>
            <a:r>
              <a:rPr lang="en-US" sz="1800" b="1" i="1" dirty="0" smtClean="0"/>
              <a:t>Seal and Attestation are also unnecessary, but can be required for recording.</a:t>
            </a:r>
          </a:p>
          <a:p>
            <a:pPr marL="609600" indent="-609600" eaLnBrk="1" hangingPunct="1">
              <a:lnSpc>
                <a:spcPct val="80000"/>
              </a:lnSpc>
              <a:buFont typeface="Wingdings" pitchFamily="2" charset="2"/>
              <a:buChar char="§"/>
            </a:pPr>
            <a:r>
              <a:rPr lang="en-US" sz="1800" b="1" i="1" dirty="0" smtClean="0"/>
              <a:t>A signature is required from the grantor. A grantee’s signature is not required even if it contains covenants as their acceptance of the deed is deemed acceptance of the covenants or limitations.</a:t>
            </a:r>
          </a:p>
        </p:txBody>
      </p:sp>
      <p:sp>
        <p:nvSpPr>
          <p:cNvPr id="5" name="Slide Number Placeholder 4"/>
          <p:cNvSpPr>
            <a:spLocks noGrp="1"/>
          </p:cNvSpPr>
          <p:nvPr>
            <p:ph type="sldNum" sz="quarter" idx="12"/>
          </p:nvPr>
        </p:nvSpPr>
        <p:spPr/>
        <p:txBody>
          <a:bodyPr/>
          <a:lstStyle/>
          <a:p>
            <a:pPr>
              <a:defRPr/>
            </a:pPr>
            <a:fld id="{A073A3D8-39D3-42C8-9259-42240E503983}" type="slidenum">
              <a:rPr lang="en-US" smtClean="0"/>
              <a:pPr>
                <a:defRPr/>
              </a:pPr>
              <a:t>113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2643">
                                            <p:txEl>
                                              <p:pRg st="0" end="0"/>
                                            </p:txEl>
                                          </p:spTgt>
                                        </p:tgtEl>
                                        <p:attrNameLst>
                                          <p:attrName>style.visibility</p:attrName>
                                        </p:attrNameLst>
                                      </p:cBhvr>
                                      <p:to>
                                        <p:strVal val="visible"/>
                                      </p:to>
                                    </p:set>
                                    <p:anim calcmode="lin" valueType="num">
                                      <p:cBhvr additive="base">
                                        <p:cTn id="7" dur="500" fill="hold"/>
                                        <p:tgtEl>
                                          <p:spTgt spid="7526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26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2643">
                                            <p:txEl>
                                              <p:pRg st="1" end="1"/>
                                            </p:txEl>
                                          </p:spTgt>
                                        </p:tgtEl>
                                        <p:attrNameLst>
                                          <p:attrName>style.visibility</p:attrName>
                                        </p:attrNameLst>
                                      </p:cBhvr>
                                      <p:to>
                                        <p:strVal val="visible"/>
                                      </p:to>
                                    </p:set>
                                    <p:anim calcmode="lin" valueType="num">
                                      <p:cBhvr additive="base">
                                        <p:cTn id="13" dur="500" fill="hold"/>
                                        <p:tgtEl>
                                          <p:spTgt spid="7526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26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2643">
                                            <p:txEl>
                                              <p:pRg st="2" end="2"/>
                                            </p:txEl>
                                          </p:spTgt>
                                        </p:tgtEl>
                                        <p:attrNameLst>
                                          <p:attrName>style.visibility</p:attrName>
                                        </p:attrNameLst>
                                      </p:cBhvr>
                                      <p:to>
                                        <p:strVal val="visible"/>
                                      </p:to>
                                    </p:set>
                                    <p:anim calcmode="lin" valueType="num">
                                      <p:cBhvr additive="base">
                                        <p:cTn id="19" dur="500" fill="hold"/>
                                        <p:tgtEl>
                                          <p:spTgt spid="7526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526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52643">
                                            <p:txEl>
                                              <p:pRg st="3" end="3"/>
                                            </p:txEl>
                                          </p:spTgt>
                                        </p:tgtEl>
                                        <p:attrNameLst>
                                          <p:attrName>style.visibility</p:attrName>
                                        </p:attrNameLst>
                                      </p:cBhvr>
                                      <p:to>
                                        <p:strVal val="visible"/>
                                      </p:to>
                                    </p:set>
                                    <p:anim calcmode="lin" valueType="num">
                                      <p:cBhvr additive="base">
                                        <p:cTn id="25" dur="500" fill="hold"/>
                                        <p:tgtEl>
                                          <p:spTgt spid="7526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526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52643">
                                            <p:txEl>
                                              <p:pRg st="5" end="5"/>
                                            </p:txEl>
                                          </p:spTgt>
                                        </p:tgtEl>
                                        <p:attrNameLst>
                                          <p:attrName>style.visibility</p:attrName>
                                        </p:attrNameLst>
                                      </p:cBhvr>
                                      <p:to>
                                        <p:strVal val="visible"/>
                                      </p:to>
                                    </p:set>
                                    <p:anim calcmode="lin" valueType="num">
                                      <p:cBhvr additive="base">
                                        <p:cTn id="31" dur="500" fill="hold"/>
                                        <p:tgtEl>
                                          <p:spTgt spid="75264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526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52643">
                                            <p:txEl>
                                              <p:pRg st="6" end="6"/>
                                            </p:txEl>
                                          </p:spTgt>
                                        </p:tgtEl>
                                        <p:attrNameLst>
                                          <p:attrName>style.visibility</p:attrName>
                                        </p:attrNameLst>
                                      </p:cBhvr>
                                      <p:to>
                                        <p:strVal val="visible"/>
                                      </p:to>
                                    </p:set>
                                    <p:anim calcmode="lin" valueType="num">
                                      <p:cBhvr additive="base">
                                        <p:cTn id="37" dur="500" fill="hold"/>
                                        <p:tgtEl>
                                          <p:spTgt spid="75264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5264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52643">
                                            <p:txEl>
                                              <p:pRg st="7" end="7"/>
                                            </p:txEl>
                                          </p:spTgt>
                                        </p:tgtEl>
                                        <p:attrNameLst>
                                          <p:attrName>style.visibility</p:attrName>
                                        </p:attrNameLst>
                                      </p:cBhvr>
                                      <p:to>
                                        <p:strVal val="visible"/>
                                      </p:to>
                                    </p:set>
                                    <p:anim calcmode="lin" valueType="num">
                                      <p:cBhvr additive="base">
                                        <p:cTn id="43" dur="500" fill="hold"/>
                                        <p:tgtEl>
                                          <p:spTgt spid="75264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5264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52643">
                                            <p:txEl>
                                              <p:pRg st="8" end="8"/>
                                            </p:txEl>
                                          </p:spTgt>
                                        </p:tgtEl>
                                        <p:attrNameLst>
                                          <p:attrName>style.visibility</p:attrName>
                                        </p:attrNameLst>
                                      </p:cBhvr>
                                      <p:to>
                                        <p:strVal val="visible"/>
                                      </p:to>
                                    </p:set>
                                    <p:anim calcmode="lin" valueType="num">
                                      <p:cBhvr additive="base">
                                        <p:cTn id="49" dur="500" fill="hold"/>
                                        <p:tgtEl>
                                          <p:spTgt spid="75264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5264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52643">
                                            <p:txEl>
                                              <p:pRg st="9" end="9"/>
                                            </p:txEl>
                                          </p:spTgt>
                                        </p:tgtEl>
                                        <p:attrNameLst>
                                          <p:attrName>style.visibility</p:attrName>
                                        </p:attrNameLst>
                                      </p:cBhvr>
                                      <p:to>
                                        <p:strVal val="visible"/>
                                      </p:to>
                                    </p:set>
                                    <p:anim calcmode="lin" valueType="num">
                                      <p:cBhvr additive="base">
                                        <p:cTn id="55" dur="500" fill="hold"/>
                                        <p:tgtEl>
                                          <p:spTgt spid="752643">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5264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52643">
                                            <p:txEl>
                                              <p:pRg st="10" end="10"/>
                                            </p:txEl>
                                          </p:spTgt>
                                        </p:tgtEl>
                                        <p:attrNameLst>
                                          <p:attrName>style.visibility</p:attrName>
                                        </p:attrNameLst>
                                      </p:cBhvr>
                                      <p:to>
                                        <p:strVal val="visible"/>
                                      </p:to>
                                    </p:set>
                                    <p:anim calcmode="lin" valueType="num">
                                      <p:cBhvr additive="base">
                                        <p:cTn id="61" dur="500" fill="hold"/>
                                        <p:tgtEl>
                                          <p:spTgt spid="752643">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752643">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52643">
                                            <p:txEl>
                                              <p:pRg st="11" end="11"/>
                                            </p:txEl>
                                          </p:spTgt>
                                        </p:tgtEl>
                                        <p:attrNameLst>
                                          <p:attrName>style.visibility</p:attrName>
                                        </p:attrNameLst>
                                      </p:cBhvr>
                                      <p:to>
                                        <p:strVal val="visible"/>
                                      </p:to>
                                    </p:set>
                                    <p:anim calcmode="lin" valueType="num">
                                      <p:cBhvr additive="base">
                                        <p:cTn id="67" dur="500" fill="hold"/>
                                        <p:tgtEl>
                                          <p:spTgt spid="752643">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752643">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3"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754692" name="Rectangle 4"/>
          <p:cNvSpPr>
            <a:spLocks noGrp="1" noChangeArrowheads="1"/>
          </p:cNvSpPr>
          <p:nvPr>
            <p:ph type="body" idx="1"/>
          </p:nvPr>
        </p:nvSpPr>
        <p:spPr>
          <a:xfrm>
            <a:off x="304800" y="990600"/>
            <a:ext cx="8610600" cy="5257800"/>
          </a:xfrm>
          <a:noFill/>
        </p:spPr>
        <p:txBody>
          <a:bodyPr/>
          <a:lstStyle/>
          <a:p>
            <a:pPr marL="609600" indent="-609600" eaLnBrk="1" hangingPunct="1">
              <a:lnSpc>
                <a:spcPct val="80000"/>
              </a:lnSpc>
              <a:buFontTx/>
              <a:buNone/>
            </a:pPr>
            <a:r>
              <a:rPr lang="en-US" b="1" dirty="0" smtClean="0">
                <a:solidFill>
                  <a:srgbClr val="FF0000"/>
                </a:solidFill>
              </a:rPr>
              <a:t>Transfer of Real Property: </a:t>
            </a:r>
            <a:r>
              <a:rPr lang="en-US" b="1" i="1" dirty="0" smtClean="0"/>
              <a:t>Conveyances</a:t>
            </a:r>
          </a:p>
          <a:p>
            <a:pPr marL="609600" indent="-609600" eaLnBrk="1" hangingPunct="1">
              <a:lnSpc>
                <a:spcPct val="80000"/>
              </a:lnSpc>
              <a:buFontTx/>
              <a:buNone/>
            </a:pPr>
            <a:r>
              <a:rPr lang="en-US" sz="2800" b="1" i="1" dirty="0" smtClean="0">
                <a:solidFill>
                  <a:schemeClr val="hlink"/>
                </a:solidFill>
              </a:rPr>
              <a:t>The Deed</a:t>
            </a:r>
            <a:r>
              <a:rPr lang="en-US" sz="2800" b="1" i="1" dirty="0" smtClean="0">
                <a:solidFill>
                  <a:schemeClr val="accent2"/>
                </a:solidFill>
              </a:rPr>
              <a:t> Continued:	</a:t>
            </a:r>
            <a:endParaRPr lang="en-US" sz="2400" b="1" i="1" dirty="0" smtClean="0">
              <a:solidFill>
                <a:schemeClr val="accent2"/>
              </a:solidFill>
            </a:endParaRPr>
          </a:p>
          <a:p>
            <a:pPr marL="609600" indent="-609600" eaLnBrk="1" hangingPunct="1">
              <a:lnSpc>
                <a:spcPct val="80000"/>
              </a:lnSpc>
              <a:buFont typeface="Wingdings" pitchFamily="2" charset="2"/>
              <a:buNone/>
            </a:pPr>
            <a:r>
              <a:rPr lang="en-US" sz="500" b="1" i="1" dirty="0" smtClean="0">
                <a:solidFill>
                  <a:schemeClr val="accent2"/>
                </a:solidFill>
              </a:rPr>
              <a:t> </a:t>
            </a:r>
          </a:p>
          <a:p>
            <a:pPr marL="609600" indent="-609600" eaLnBrk="1" hangingPunct="1">
              <a:lnSpc>
                <a:spcPct val="80000"/>
              </a:lnSpc>
              <a:buFont typeface="Wingdings" pitchFamily="2" charset="2"/>
              <a:buChar char="§"/>
            </a:pPr>
            <a:r>
              <a:rPr lang="en-US" sz="2000" b="1" i="1" dirty="0" smtClean="0"/>
              <a:t>A deed must be delivered and accepted to be </a:t>
            </a:r>
            <a:r>
              <a:rPr lang="en-US" sz="2000" b="1" i="1" dirty="0" smtClean="0"/>
              <a:t>effective</a:t>
            </a:r>
          </a:p>
          <a:p>
            <a:pPr marL="609600" indent="-609600" eaLnBrk="1" hangingPunct="1">
              <a:lnSpc>
                <a:spcPct val="80000"/>
              </a:lnSpc>
              <a:buFont typeface="Wingdings" pitchFamily="2" charset="2"/>
              <a:buChar char="§"/>
            </a:pPr>
            <a:endParaRPr lang="en-US" sz="1000" b="1" i="1" dirty="0" smtClean="0"/>
          </a:p>
          <a:p>
            <a:pPr marL="609600" indent="-609600" eaLnBrk="1" hangingPunct="1">
              <a:lnSpc>
                <a:spcPct val="80000"/>
              </a:lnSpc>
              <a:buFont typeface="Wingdings" pitchFamily="2" charset="2"/>
              <a:buChar char="§"/>
            </a:pPr>
            <a:r>
              <a:rPr lang="en-US" sz="2000" b="1" i="1" dirty="0" smtClean="0"/>
              <a:t>Title to property passes upon effective delivery, as a result returning it back to the grantor has no effect, since title has already passed.</a:t>
            </a:r>
          </a:p>
          <a:p>
            <a:pPr marL="609600" indent="-609600" eaLnBrk="1" hangingPunct="1">
              <a:lnSpc>
                <a:spcPct val="80000"/>
              </a:lnSpc>
              <a:buFont typeface="Wingdings" pitchFamily="2" charset="2"/>
              <a:buChar char="§"/>
            </a:pPr>
            <a:endParaRPr lang="en-US" sz="1000" b="1" i="1" dirty="0" smtClean="0"/>
          </a:p>
          <a:p>
            <a:pPr marL="609600" indent="-609600" eaLnBrk="1" hangingPunct="1">
              <a:lnSpc>
                <a:spcPct val="80000"/>
              </a:lnSpc>
              <a:buFont typeface="Wingdings" pitchFamily="2" charset="2"/>
              <a:buChar char="§"/>
            </a:pPr>
            <a:r>
              <a:rPr lang="en-US" sz="2000" b="1" i="1" dirty="0" smtClean="0"/>
              <a:t>Physical </a:t>
            </a:r>
            <a:r>
              <a:rPr lang="en-US" sz="2000" b="1" i="1" dirty="0" smtClean="0"/>
              <a:t>or manual (through the mail or courier) delivery is required</a:t>
            </a:r>
          </a:p>
          <a:p>
            <a:pPr marL="609600" indent="-609600" eaLnBrk="1" hangingPunct="1">
              <a:lnSpc>
                <a:spcPct val="80000"/>
              </a:lnSpc>
              <a:buFont typeface="Wingdings" pitchFamily="2" charset="2"/>
              <a:buChar char="§"/>
            </a:pPr>
            <a:endParaRPr lang="en-US" sz="1000" b="1" i="1" dirty="0" smtClean="0"/>
          </a:p>
          <a:p>
            <a:pPr marL="609600" indent="-609600" eaLnBrk="1" hangingPunct="1">
              <a:lnSpc>
                <a:spcPct val="80000"/>
              </a:lnSpc>
              <a:buFont typeface="Wingdings" pitchFamily="2" charset="2"/>
              <a:buChar char="§"/>
            </a:pPr>
            <a:r>
              <a:rPr lang="en-US" sz="2000" b="1" i="1" dirty="0" smtClean="0"/>
              <a:t>Delivery </a:t>
            </a:r>
            <a:r>
              <a:rPr lang="en-US" sz="2000" b="1" i="1" dirty="0" smtClean="0"/>
              <a:t>is presumed if handed to grantee, if delivery is acknowledge before a notary by the person delivering the deed to the grantee, or if the deed is recorded.</a:t>
            </a:r>
          </a:p>
        </p:txBody>
      </p:sp>
      <p:sp>
        <p:nvSpPr>
          <p:cNvPr id="5" name="Slide Number Placeholder 4"/>
          <p:cNvSpPr>
            <a:spLocks noGrp="1"/>
          </p:cNvSpPr>
          <p:nvPr>
            <p:ph type="sldNum" sz="quarter" idx="12"/>
          </p:nvPr>
        </p:nvSpPr>
        <p:spPr/>
        <p:txBody>
          <a:bodyPr/>
          <a:lstStyle/>
          <a:p>
            <a:pPr>
              <a:defRPr/>
            </a:pPr>
            <a:fld id="{C055BE39-2085-4031-8269-F1129B6C5571}" type="slidenum">
              <a:rPr lang="en-US" smtClean="0"/>
              <a:pPr>
                <a:defRPr/>
              </a:pPr>
              <a:t>114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4692">
                                            <p:txEl>
                                              <p:pRg st="0" end="0"/>
                                            </p:txEl>
                                          </p:spTgt>
                                        </p:tgtEl>
                                        <p:attrNameLst>
                                          <p:attrName>style.visibility</p:attrName>
                                        </p:attrNameLst>
                                      </p:cBhvr>
                                      <p:to>
                                        <p:strVal val="visible"/>
                                      </p:to>
                                    </p:set>
                                    <p:anim calcmode="lin" valueType="num">
                                      <p:cBhvr additive="base">
                                        <p:cTn id="7" dur="500" fill="hold"/>
                                        <p:tgtEl>
                                          <p:spTgt spid="7546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46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4692">
                                            <p:txEl>
                                              <p:pRg st="1" end="1"/>
                                            </p:txEl>
                                          </p:spTgt>
                                        </p:tgtEl>
                                        <p:attrNameLst>
                                          <p:attrName>style.visibility</p:attrName>
                                        </p:attrNameLst>
                                      </p:cBhvr>
                                      <p:to>
                                        <p:strVal val="visible"/>
                                      </p:to>
                                    </p:set>
                                    <p:anim calcmode="lin" valueType="num">
                                      <p:cBhvr additive="base">
                                        <p:cTn id="13" dur="500" fill="hold"/>
                                        <p:tgtEl>
                                          <p:spTgt spid="75469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469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4692">
                                            <p:txEl>
                                              <p:pRg st="2" end="2"/>
                                            </p:txEl>
                                          </p:spTgt>
                                        </p:tgtEl>
                                        <p:attrNameLst>
                                          <p:attrName>style.visibility</p:attrName>
                                        </p:attrNameLst>
                                      </p:cBhvr>
                                      <p:to>
                                        <p:strVal val="visible"/>
                                      </p:to>
                                    </p:set>
                                    <p:anim calcmode="lin" valueType="num">
                                      <p:cBhvr additive="base">
                                        <p:cTn id="19" dur="500" fill="hold"/>
                                        <p:tgtEl>
                                          <p:spTgt spid="75469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5469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54692">
                                            <p:txEl>
                                              <p:pRg st="3" end="3"/>
                                            </p:txEl>
                                          </p:spTgt>
                                        </p:tgtEl>
                                        <p:attrNameLst>
                                          <p:attrName>style.visibility</p:attrName>
                                        </p:attrNameLst>
                                      </p:cBhvr>
                                      <p:to>
                                        <p:strVal val="visible"/>
                                      </p:to>
                                    </p:set>
                                    <p:anim calcmode="lin" valueType="num">
                                      <p:cBhvr additive="base">
                                        <p:cTn id="25" dur="500" fill="hold"/>
                                        <p:tgtEl>
                                          <p:spTgt spid="75469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5469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54692">
                                            <p:txEl>
                                              <p:pRg st="5" end="5"/>
                                            </p:txEl>
                                          </p:spTgt>
                                        </p:tgtEl>
                                        <p:attrNameLst>
                                          <p:attrName>style.visibility</p:attrName>
                                        </p:attrNameLst>
                                      </p:cBhvr>
                                      <p:to>
                                        <p:strVal val="visible"/>
                                      </p:to>
                                    </p:set>
                                    <p:anim calcmode="lin" valueType="num">
                                      <p:cBhvr additive="base">
                                        <p:cTn id="31" dur="500" fill="hold"/>
                                        <p:tgtEl>
                                          <p:spTgt spid="75469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5469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54692">
                                            <p:txEl>
                                              <p:pRg st="7" end="7"/>
                                            </p:txEl>
                                          </p:spTgt>
                                        </p:tgtEl>
                                        <p:attrNameLst>
                                          <p:attrName>style.visibility</p:attrName>
                                        </p:attrNameLst>
                                      </p:cBhvr>
                                      <p:to>
                                        <p:strVal val="visible"/>
                                      </p:to>
                                    </p:set>
                                    <p:anim calcmode="lin" valueType="num">
                                      <p:cBhvr additive="base">
                                        <p:cTn id="37" dur="500" fill="hold"/>
                                        <p:tgtEl>
                                          <p:spTgt spid="754692">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54692">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54692">
                                            <p:txEl>
                                              <p:pRg st="9" end="9"/>
                                            </p:txEl>
                                          </p:spTgt>
                                        </p:tgtEl>
                                        <p:attrNameLst>
                                          <p:attrName>style.visibility</p:attrName>
                                        </p:attrNameLst>
                                      </p:cBhvr>
                                      <p:to>
                                        <p:strVal val="visible"/>
                                      </p:to>
                                    </p:set>
                                    <p:anim calcmode="lin" valueType="num">
                                      <p:cBhvr additive="base">
                                        <p:cTn id="43" dur="500" fill="hold"/>
                                        <p:tgtEl>
                                          <p:spTgt spid="754692">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54692">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2"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Text Box 3"/>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756740" name="Rectangle 4"/>
          <p:cNvSpPr>
            <a:spLocks noGrp="1" noChangeArrowheads="1"/>
          </p:cNvSpPr>
          <p:nvPr>
            <p:ph type="body" idx="1"/>
          </p:nvPr>
        </p:nvSpPr>
        <p:spPr>
          <a:xfrm>
            <a:off x="304800" y="990600"/>
            <a:ext cx="8610600" cy="5638800"/>
          </a:xfrm>
        </p:spPr>
        <p:txBody>
          <a:bodyPr/>
          <a:lstStyle/>
          <a:p>
            <a:pPr marL="609600" indent="-609600" eaLnBrk="1" hangingPunct="1">
              <a:lnSpc>
                <a:spcPct val="80000"/>
              </a:lnSpc>
              <a:buFontTx/>
              <a:buNone/>
            </a:pPr>
            <a:r>
              <a:rPr lang="en-US" b="1" dirty="0" smtClean="0">
                <a:solidFill>
                  <a:srgbClr val="FF0000"/>
                </a:solidFill>
              </a:rPr>
              <a:t>Transfer of Real Property: </a:t>
            </a:r>
            <a:r>
              <a:rPr lang="en-US" b="1" i="1" dirty="0" smtClean="0"/>
              <a:t>Conveyances</a:t>
            </a:r>
          </a:p>
          <a:p>
            <a:pPr marL="609600" indent="-609600" eaLnBrk="1" hangingPunct="1">
              <a:lnSpc>
                <a:spcPct val="80000"/>
              </a:lnSpc>
              <a:buFontTx/>
              <a:buNone/>
            </a:pPr>
            <a:r>
              <a:rPr lang="en-US" sz="2800" b="1" i="1" dirty="0" smtClean="0">
                <a:solidFill>
                  <a:schemeClr val="hlink"/>
                </a:solidFill>
              </a:rPr>
              <a:t>The Deed Continued:</a:t>
            </a:r>
            <a:r>
              <a:rPr lang="en-US" sz="2400" b="1" i="1" dirty="0" smtClean="0">
                <a:solidFill>
                  <a:schemeClr val="accent2"/>
                </a:solidFill>
              </a:rPr>
              <a:t>	</a:t>
            </a:r>
          </a:p>
          <a:p>
            <a:pPr marL="609600" indent="-609600" eaLnBrk="1" hangingPunct="1">
              <a:lnSpc>
                <a:spcPct val="80000"/>
              </a:lnSpc>
              <a:buFont typeface="Wingdings" pitchFamily="2" charset="2"/>
              <a:buNone/>
            </a:pPr>
            <a:r>
              <a:rPr lang="en-US" sz="900" b="1" i="1" dirty="0" smtClean="0">
                <a:solidFill>
                  <a:schemeClr val="accent2"/>
                </a:solidFill>
              </a:rPr>
              <a:t> </a:t>
            </a:r>
          </a:p>
          <a:p>
            <a:pPr marL="609600" indent="-609600" eaLnBrk="1" hangingPunct="1">
              <a:lnSpc>
                <a:spcPct val="80000"/>
              </a:lnSpc>
              <a:buFontTx/>
              <a:buNone/>
            </a:pPr>
            <a:r>
              <a:rPr lang="en-US" sz="1600" b="1" dirty="0" smtClean="0">
                <a:solidFill>
                  <a:schemeClr val="accent2"/>
                </a:solidFill>
              </a:rPr>
              <a:t>There are three types of deeds characteristically used to convey property interests: </a:t>
            </a:r>
          </a:p>
          <a:p>
            <a:pPr marL="609600" indent="-609600" eaLnBrk="1" hangingPunct="1">
              <a:lnSpc>
                <a:spcPct val="80000"/>
              </a:lnSpc>
              <a:buFontTx/>
              <a:buNone/>
            </a:pPr>
            <a:r>
              <a:rPr lang="en-US" sz="1600" b="1" dirty="0" smtClean="0">
                <a:solidFill>
                  <a:schemeClr val="accent2"/>
                </a:solidFill>
              </a:rPr>
              <a:t>To remember these think of Harry Potter (</a:t>
            </a:r>
            <a:r>
              <a:rPr lang="en-US" sz="1600" b="1" i="1" dirty="0" smtClean="0">
                <a:solidFill>
                  <a:srgbClr val="C00000"/>
                </a:solidFill>
              </a:rPr>
              <a:t>G</a:t>
            </a:r>
            <a:r>
              <a:rPr lang="en-US" sz="1600" b="1" i="1" dirty="0" smtClean="0"/>
              <a:t>ryffindor is </a:t>
            </a:r>
            <a:r>
              <a:rPr lang="en-US" sz="1600" b="1" i="1" dirty="0" smtClean="0">
                <a:solidFill>
                  <a:srgbClr val="C00000"/>
                </a:solidFill>
              </a:rPr>
              <a:t>S</a:t>
            </a:r>
            <a:r>
              <a:rPr lang="en-US" sz="1600" b="1" i="1" dirty="0" smtClean="0"/>
              <a:t>tupendous at </a:t>
            </a:r>
            <a:r>
              <a:rPr lang="en-US" sz="1600" b="1" i="1" dirty="0" err="1" smtClean="0">
                <a:solidFill>
                  <a:srgbClr val="C00000"/>
                </a:solidFill>
              </a:rPr>
              <a:t>Q</a:t>
            </a:r>
            <a:r>
              <a:rPr lang="en-US" sz="1600" b="1" i="1" dirty="0" err="1" smtClean="0"/>
              <a:t>uidditch</a:t>
            </a:r>
            <a:r>
              <a:rPr lang="en-US" sz="1600" b="1" dirty="0" smtClean="0">
                <a:solidFill>
                  <a:schemeClr val="accent2"/>
                </a:solidFill>
              </a:rPr>
              <a:t>)</a:t>
            </a:r>
          </a:p>
          <a:p>
            <a:pPr marL="609600" indent="-609600" eaLnBrk="1" hangingPunct="1">
              <a:lnSpc>
                <a:spcPct val="80000"/>
              </a:lnSpc>
              <a:buFontTx/>
              <a:buNone/>
            </a:pPr>
            <a:endParaRPr lang="en-US" sz="1600" b="1" dirty="0" smtClean="0">
              <a:solidFill>
                <a:schemeClr val="accent2"/>
              </a:solidFill>
            </a:endParaRPr>
          </a:p>
          <a:p>
            <a:pPr marL="990600" lvl="1" indent="-533400" eaLnBrk="1" hangingPunct="1">
              <a:lnSpc>
                <a:spcPct val="80000"/>
              </a:lnSpc>
              <a:buFontTx/>
              <a:buAutoNum type="arabicPeriod"/>
            </a:pPr>
            <a:r>
              <a:rPr lang="en-US" sz="2000" b="1" dirty="0" smtClean="0">
                <a:solidFill>
                  <a:srgbClr val="1E4649"/>
                </a:solidFill>
              </a:rPr>
              <a:t>The general warranty deed, </a:t>
            </a:r>
          </a:p>
          <a:p>
            <a:pPr marL="990600" lvl="1" indent="-533400" eaLnBrk="1" hangingPunct="1">
              <a:lnSpc>
                <a:spcPct val="80000"/>
              </a:lnSpc>
              <a:buFontTx/>
              <a:buAutoNum type="arabicPeriod"/>
            </a:pPr>
            <a:r>
              <a:rPr lang="en-US" sz="2000" b="1" dirty="0" smtClean="0">
                <a:solidFill>
                  <a:srgbClr val="1E4649"/>
                </a:solidFill>
              </a:rPr>
              <a:t>The special warranty deed (usually statutory ), and </a:t>
            </a:r>
          </a:p>
          <a:p>
            <a:pPr marL="990600" lvl="1" indent="-533400" eaLnBrk="1" hangingPunct="1">
              <a:lnSpc>
                <a:spcPct val="80000"/>
              </a:lnSpc>
              <a:buFontTx/>
              <a:buAutoNum type="arabicPeriod"/>
            </a:pPr>
            <a:r>
              <a:rPr lang="en-US" sz="2000" b="1" dirty="0" smtClean="0">
                <a:solidFill>
                  <a:srgbClr val="1E4649"/>
                </a:solidFill>
              </a:rPr>
              <a:t>The quit claim deed. </a:t>
            </a:r>
          </a:p>
          <a:p>
            <a:pPr marL="609600" indent="-609600" eaLnBrk="1" hangingPunct="1">
              <a:lnSpc>
                <a:spcPct val="80000"/>
              </a:lnSpc>
              <a:buFontTx/>
              <a:buNone/>
            </a:pPr>
            <a:endParaRPr lang="en-US" sz="1600" b="1" dirty="0" smtClean="0">
              <a:solidFill>
                <a:schemeClr val="accent2"/>
              </a:solidFill>
            </a:endParaRPr>
          </a:p>
          <a:p>
            <a:pPr marL="609600" indent="-609600" eaLnBrk="1" hangingPunct="1">
              <a:lnSpc>
                <a:spcPct val="80000"/>
              </a:lnSpc>
              <a:buFontTx/>
              <a:buNone/>
            </a:pPr>
            <a:r>
              <a:rPr lang="en-US" sz="1600" b="1" dirty="0" smtClean="0">
                <a:solidFill>
                  <a:schemeClr val="accent2"/>
                </a:solidFill>
              </a:rPr>
              <a:t>	</a:t>
            </a:r>
            <a:r>
              <a:rPr lang="en-US" sz="1600" b="1" dirty="0" smtClean="0"/>
              <a:t>The major difference between these deeds is the scope of assurances (covenants for title) they give to the grantee and the grantee's successors regarding the title being conveyed.</a:t>
            </a:r>
          </a:p>
          <a:p>
            <a:pPr marL="609600" indent="-609600" eaLnBrk="1" hangingPunct="1">
              <a:lnSpc>
                <a:spcPct val="80000"/>
              </a:lnSpc>
            </a:pPr>
            <a:endParaRPr lang="en-US" sz="1600" b="1" dirty="0" smtClean="0"/>
          </a:p>
          <a:p>
            <a:pPr marL="609600" indent="-609600" eaLnBrk="1" hangingPunct="1">
              <a:lnSpc>
                <a:spcPct val="80000"/>
              </a:lnSpc>
            </a:pPr>
            <a:r>
              <a:rPr lang="en-US" sz="1600" b="1" dirty="0" smtClean="0"/>
              <a:t>The general warranty deed normally contains five covenants for title as will be seen ahead</a:t>
            </a:r>
          </a:p>
          <a:p>
            <a:pPr marL="609600" indent="-609600" eaLnBrk="1" hangingPunct="1">
              <a:lnSpc>
                <a:spcPct val="80000"/>
              </a:lnSpc>
            </a:pPr>
            <a:endParaRPr lang="en-US" sz="1600" b="1" dirty="0" smtClean="0"/>
          </a:p>
          <a:p>
            <a:pPr marL="609600" indent="-609600" eaLnBrk="1" hangingPunct="1">
              <a:lnSpc>
                <a:spcPct val="80000"/>
              </a:lnSpc>
            </a:pPr>
            <a:r>
              <a:rPr lang="en-US" sz="1600" b="1" dirty="0" smtClean="0"/>
              <a:t>The special warranty deed contains fewer and more limited assurances. </a:t>
            </a:r>
          </a:p>
          <a:p>
            <a:pPr marL="609600" indent="-609600" eaLnBrk="1" hangingPunct="1">
              <a:lnSpc>
                <a:spcPct val="80000"/>
              </a:lnSpc>
            </a:pPr>
            <a:endParaRPr lang="en-US" sz="1600" b="1" dirty="0" smtClean="0"/>
          </a:p>
          <a:p>
            <a:pPr marL="609600" indent="-609600" eaLnBrk="1" hangingPunct="1">
              <a:lnSpc>
                <a:spcPct val="80000"/>
              </a:lnSpc>
            </a:pPr>
            <a:r>
              <a:rPr lang="en-US" sz="1600" b="1" dirty="0" smtClean="0"/>
              <a:t>The quitclaim deed usually contains no assurances; it releases to the grantee whatever interest the grantor happens to own.</a:t>
            </a:r>
          </a:p>
        </p:txBody>
      </p:sp>
      <p:sp>
        <p:nvSpPr>
          <p:cNvPr id="5" name="Slide Number Placeholder 4"/>
          <p:cNvSpPr>
            <a:spLocks noGrp="1"/>
          </p:cNvSpPr>
          <p:nvPr>
            <p:ph type="sldNum" sz="quarter" idx="12"/>
          </p:nvPr>
        </p:nvSpPr>
        <p:spPr/>
        <p:txBody>
          <a:bodyPr/>
          <a:lstStyle/>
          <a:p>
            <a:pPr>
              <a:defRPr/>
            </a:pPr>
            <a:fld id="{C055BE39-2085-4031-8269-F1129B6C5571}" type="slidenum">
              <a:rPr lang="en-US" smtClean="0"/>
              <a:pPr>
                <a:defRPr/>
              </a:pPr>
              <a:t>115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6740">
                                            <p:txEl>
                                              <p:pRg st="0" end="0"/>
                                            </p:txEl>
                                          </p:spTgt>
                                        </p:tgtEl>
                                        <p:attrNameLst>
                                          <p:attrName>style.visibility</p:attrName>
                                        </p:attrNameLst>
                                      </p:cBhvr>
                                      <p:to>
                                        <p:strVal val="visible"/>
                                      </p:to>
                                    </p:set>
                                    <p:anim calcmode="lin" valueType="num">
                                      <p:cBhvr additive="base">
                                        <p:cTn id="7" dur="500" fill="hold"/>
                                        <p:tgtEl>
                                          <p:spTgt spid="7567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67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6740">
                                            <p:txEl>
                                              <p:pRg st="1" end="1"/>
                                            </p:txEl>
                                          </p:spTgt>
                                        </p:tgtEl>
                                        <p:attrNameLst>
                                          <p:attrName>style.visibility</p:attrName>
                                        </p:attrNameLst>
                                      </p:cBhvr>
                                      <p:to>
                                        <p:strVal val="visible"/>
                                      </p:to>
                                    </p:set>
                                    <p:anim calcmode="lin" valueType="num">
                                      <p:cBhvr additive="base">
                                        <p:cTn id="13" dur="500" fill="hold"/>
                                        <p:tgtEl>
                                          <p:spTgt spid="75674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674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6740">
                                            <p:txEl>
                                              <p:pRg st="2" end="2"/>
                                            </p:txEl>
                                          </p:spTgt>
                                        </p:tgtEl>
                                        <p:attrNameLst>
                                          <p:attrName>style.visibility</p:attrName>
                                        </p:attrNameLst>
                                      </p:cBhvr>
                                      <p:to>
                                        <p:strVal val="visible"/>
                                      </p:to>
                                    </p:set>
                                    <p:anim calcmode="lin" valueType="num">
                                      <p:cBhvr additive="base">
                                        <p:cTn id="19" dur="500" fill="hold"/>
                                        <p:tgtEl>
                                          <p:spTgt spid="75674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5674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40"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Text Box 3"/>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760836" name="Rectangle 4"/>
          <p:cNvSpPr>
            <a:spLocks noGrp="1" noChangeArrowheads="1"/>
          </p:cNvSpPr>
          <p:nvPr>
            <p:ph type="body" idx="1"/>
          </p:nvPr>
        </p:nvSpPr>
        <p:spPr>
          <a:xfrm>
            <a:off x="304800" y="990600"/>
            <a:ext cx="8610600" cy="5638800"/>
          </a:xfrm>
          <a:noFill/>
        </p:spPr>
        <p:txBody>
          <a:bodyPr/>
          <a:lstStyle/>
          <a:p>
            <a:pPr marL="609600" indent="-609600" eaLnBrk="1" hangingPunct="1">
              <a:lnSpc>
                <a:spcPct val="80000"/>
              </a:lnSpc>
              <a:buFontTx/>
              <a:buNone/>
            </a:pPr>
            <a:r>
              <a:rPr lang="en-US" b="1" dirty="0" smtClean="0">
                <a:solidFill>
                  <a:srgbClr val="FF0000"/>
                </a:solidFill>
              </a:rPr>
              <a:t>Transfer of Real Property: </a:t>
            </a:r>
            <a:r>
              <a:rPr lang="en-US" b="1" i="1" dirty="0" smtClean="0"/>
              <a:t>Conveyances</a:t>
            </a:r>
          </a:p>
          <a:p>
            <a:pPr marL="609600" indent="-609600" eaLnBrk="1" hangingPunct="1">
              <a:buFontTx/>
              <a:buNone/>
            </a:pPr>
            <a:r>
              <a:rPr lang="en-US" b="1" i="1" dirty="0" smtClean="0">
                <a:solidFill>
                  <a:schemeClr val="hlink"/>
                </a:solidFill>
              </a:rPr>
              <a:t>Recording:</a:t>
            </a:r>
            <a:r>
              <a:rPr lang="en-US" b="1" i="1" dirty="0" smtClean="0">
                <a:solidFill>
                  <a:schemeClr val="accent2"/>
                </a:solidFill>
              </a:rPr>
              <a:t>	</a:t>
            </a:r>
            <a:endParaRPr lang="en-US" sz="2800" b="1" i="1" dirty="0" smtClean="0">
              <a:solidFill>
                <a:schemeClr val="accent2"/>
              </a:solidFill>
            </a:endParaRPr>
          </a:p>
          <a:p>
            <a:pPr marL="609600" indent="-609600" eaLnBrk="1" hangingPunct="1">
              <a:buFont typeface="Wingdings" pitchFamily="2" charset="2"/>
              <a:buNone/>
            </a:pPr>
            <a:r>
              <a:rPr lang="en-US" sz="600" b="1" i="1" dirty="0" smtClean="0">
                <a:solidFill>
                  <a:schemeClr val="accent2"/>
                </a:solidFill>
              </a:rPr>
              <a:t> </a:t>
            </a:r>
          </a:p>
          <a:p>
            <a:pPr marL="609600" indent="-609600" eaLnBrk="1" hangingPunct="1"/>
            <a:r>
              <a:rPr lang="en-US" sz="2000" b="1" dirty="0" smtClean="0"/>
              <a:t>At common law, in nearly all cases priority was given to the grantee first in time. </a:t>
            </a:r>
            <a:endParaRPr lang="en-US" sz="2000" b="1" dirty="0" smtClean="0"/>
          </a:p>
          <a:p>
            <a:pPr marL="609600" indent="-609600" eaLnBrk="1" hangingPunct="1"/>
            <a:endParaRPr lang="en-US" sz="1000" b="1" dirty="0" smtClean="0"/>
          </a:p>
          <a:p>
            <a:pPr marL="609600" indent="-609600" eaLnBrk="1" hangingPunct="1"/>
            <a:r>
              <a:rPr lang="en-US" sz="2000" b="1" dirty="0" smtClean="0"/>
              <a:t>First </a:t>
            </a:r>
            <a:r>
              <a:rPr lang="en-US" sz="2000" b="1" dirty="0" smtClean="0"/>
              <a:t>in Time was considered first in right </a:t>
            </a:r>
          </a:p>
          <a:p>
            <a:pPr marL="609600" indent="-609600" eaLnBrk="1" hangingPunct="1"/>
            <a:endParaRPr lang="en-US" sz="1000" b="1" dirty="0" smtClean="0"/>
          </a:p>
          <a:p>
            <a:pPr marL="609600" indent="-609600" eaLnBrk="1" hangingPunct="1"/>
            <a:r>
              <a:rPr lang="en-US" sz="2000" b="1" dirty="0" smtClean="0"/>
              <a:t>Thus</a:t>
            </a:r>
            <a:r>
              <a:rPr lang="en-US" sz="2000" b="1" dirty="0" smtClean="0"/>
              <a:t>, if A conveyed </a:t>
            </a:r>
            <a:r>
              <a:rPr lang="en-US" sz="2000" b="1" dirty="0" err="1" smtClean="0"/>
              <a:t>Blackacre</a:t>
            </a:r>
            <a:r>
              <a:rPr lang="en-US" sz="2000" b="1" dirty="0" smtClean="0"/>
              <a:t> to B and then made an identical conveyance to C, B would prevail over C on the theory that after the first conveyance A had no interest left to convey.</a:t>
            </a:r>
          </a:p>
        </p:txBody>
      </p:sp>
      <p:sp>
        <p:nvSpPr>
          <p:cNvPr id="5" name="Slide Number Placeholder 4"/>
          <p:cNvSpPr>
            <a:spLocks noGrp="1"/>
          </p:cNvSpPr>
          <p:nvPr>
            <p:ph type="sldNum" sz="quarter" idx="12"/>
          </p:nvPr>
        </p:nvSpPr>
        <p:spPr/>
        <p:txBody>
          <a:bodyPr/>
          <a:lstStyle/>
          <a:p>
            <a:pPr>
              <a:defRPr/>
            </a:pPr>
            <a:fld id="{C055BE39-2085-4031-8269-F1129B6C5571}" type="slidenum">
              <a:rPr lang="en-US" smtClean="0"/>
              <a:pPr>
                <a:defRPr/>
              </a:pPr>
              <a:t>116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0836">
                                            <p:txEl>
                                              <p:pRg st="0" end="0"/>
                                            </p:txEl>
                                          </p:spTgt>
                                        </p:tgtEl>
                                        <p:attrNameLst>
                                          <p:attrName>style.visibility</p:attrName>
                                        </p:attrNameLst>
                                      </p:cBhvr>
                                      <p:to>
                                        <p:strVal val="visible"/>
                                      </p:to>
                                    </p:set>
                                    <p:anim calcmode="lin" valueType="num">
                                      <p:cBhvr additive="base">
                                        <p:cTn id="7" dur="500" fill="hold"/>
                                        <p:tgtEl>
                                          <p:spTgt spid="76083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083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0836">
                                            <p:txEl>
                                              <p:pRg st="1" end="1"/>
                                            </p:txEl>
                                          </p:spTgt>
                                        </p:tgtEl>
                                        <p:attrNameLst>
                                          <p:attrName>style.visibility</p:attrName>
                                        </p:attrNameLst>
                                      </p:cBhvr>
                                      <p:to>
                                        <p:strVal val="visible"/>
                                      </p:to>
                                    </p:set>
                                    <p:anim calcmode="lin" valueType="num">
                                      <p:cBhvr additive="base">
                                        <p:cTn id="13" dur="500" fill="hold"/>
                                        <p:tgtEl>
                                          <p:spTgt spid="76083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083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60836">
                                            <p:txEl>
                                              <p:pRg st="2" end="2"/>
                                            </p:txEl>
                                          </p:spTgt>
                                        </p:tgtEl>
                                        <p:attrNameLst>
                                          <p:attrName>style.visibility</p:attrName>
                                        </p:attrNameLst>
                                      </p:cBhvr>
                                      <p:to>
                                        <p:strVal val="visible"/>
                                      </p:to>
                                    </p:set>
                                    <p:anim calcmode="lin" valueType="num">
                                      <p:cBhvr additive="base">
                                        <p:cTn id="19" dur="500" fill="hold"/>
                                        <p:tgtEl>
                                          <p:spTgt spid="76083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6083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6"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Text Box 3"/>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762884" name="Rectangle 4"/>
          <p:cNvSpPr>
            <a:spLocks noGrp="1" noChangeArrowheads="1"/>
          </p:cNvSpPr>
          <p:nvPr>
            <p:ph type="body" idx="1"/>
          </p:nvPr>
        </p:nvSpPr>
        <p:spPr>
          <a:xfrm>
            <a:off x="304800" y="990600"/>
            <a:ext cx="8610600" cy="5638800"/>
          </a:xfrm>
          <a:noFill/>
        </p:spPr>
        <p:txBody>
          <a:bodyPr/>
          <a:lstStyle/>
          <a:p>
            <a:pPr marL="609600" indent="-609600" eaLnBrk="1" hangingPunct="1">
              <a:lnSpc>
                <a:spcPct val="80000"/>
              </a:lnSpc>
              <a:buFontTx/>
              <a:buNone/>
            </a:pPr>
            <a:r>
              <a:rPr lang="en-US" b="1" dirty="0" smtClean="0">
                <a:solidFill>
                  <a:srgbClr val="FF0000"/>
                </a:solidFill>
              </a:rPr>
              <a:t>Transfer of Real Property: </a:t>
            </a:r>
            <a:r>
              <a:rPr lang="en-US" b="1" i="1" dirty="0" smtClean="0"/>
              <a:t>Conveyances</a:t>
            </a:r>
          </a:p>
          <a:p>
            <a:pPr marL="609600" indent="-609600" eaLnBrk="1" hangingPunct="1">
              <a:lnSpc>
                <a:spcPct val="80000"/>
              </a:lnSpc>
              <a:buFontTx/>
              <a:buNone/>
            </a:pPr>
            <a:r>
              <a:rPr lang="en-US" sz="2800" b="1" i="1" dirty="0" smtClean="0">
                <a:solidFill>
                  <a:schemeClr val="hlink"/>
                </a:solidFill>
              </a:rPr>
              <a:t>Recording:</a:t>
            </a:r>
            <a:r>
              <a:rPr lang="en-US" sz="2000" b="1" i="1" dirty="0" smtClean="0">
                <a:solidFill>
                  <a:schemeClr val="hlink"/>
                </a:solidFill>
              </a:rPr>
              <a:t>	</a:t>
            </a:r>
          </a:p>
          <a:p>
            <a:pPr marL="609600" indent="-609600" eaLnBrk="1" hangingPunct="1">
              <a:lnSpc>
                <a:spcPct val="80000"/>
              </a:lnSpc>
              <a:buFontTx/>
              <a:buNone/>
            </a:pPr>
            <a:endParaRPr lang="en-US" sz="800" b="1" i="1" dirty="0" smtClean="0"/>
          </a:p>
          <a:p>
            <a:pPr marL="609600" indent="-609600" eaLnBrk="1" hangingPunct="1">
              <a:lnSpc>
                <a:spcPct val="80000"/>
              </a:lnSpc>
              <a:buFontTx/>
              <a:buNone/>
            </a:pPr>
            <a:r>
              <a:rPr lang="en-US" sz="1800" b="1" dirty="0" smtClean="0">
                <a:solidFill>
                  <a:schemeClr val="accent2"/>
                </a:solidFill>
              </a:rPr>
              <a:t>	</a:t>
            </a:r>
            <a:r>
              <a:rPr lang="en-US" sz="1800" b="1" dirty="0" smtClean="0"/>
              <a:t>Statutes known as "recording acts" require a grantee to make some sort of recordation so as to give "notice to the world" that title to certain property has already been conveyed, and thus to put subsequent purchasers on guard. These statutes are in effect in some form in every state.</a:t>
            </a:r>
          </a:p>
          <a:p>
            <a:pPr marL="609600" indent="-609600" eaLnBrk="1" hangingPunct="1">
              <a:lnSpc>
                <a:spcPct val="80000"/>
              </a:lnSpc>
              <a:buFontTx/>
              <a:buNone/>
            </a:pPr>
            <a:endParaRPr lang="en-US" sz="800" b="1" dirty="0" smtClean="0"/>
          </a:p>
          <a:p>
            <a:pPr marL="609600" indent="-609600" eaLnBrk="1" hangingPunct="1">
              <a:lnSpc>
                <a:spcPct val="80000"/>
              </a:lnSpc>
              <a:buFontTx/>
              <a:buNone/>
            </a:pPr>
            <a:r>
              <a:rPr lang="en-US" sz="1800" b="1" dirty="0" smtClean="0"/>
              <a:t> 	Basically, recording acts set up a system by which any instrument affecting title to property located in a certain county can be recorded in that county. These acts seek to protect all subsequent Bona Fide </a:t>
            </a:r>
            <a:r>
              <a:rPr lang="en-US" sz="1800" b="1" dirty="0" smtClean="0"/>
              <a:t>Purchasers (</a:t>
            </a:r>
            <a:r>
              <a:rPr lang="en-US" sz="1800" b="1" dirty="0" err="1" smtClean="0"/>
              <a:t>BFP</a:t>
            </a:r>
            <a:r>
              <a:rPr lang="en-US" sz="1800" b="1" dirty="0" smtClean="0"/>
              <a:t>) </a:t>
            </a:r>
            <a:r>
              <a:rPr lang="en-US" sz="1800" b="1" dirty="0" smtClean="0"/>
              <a:t>from secret, unrecorded interests of others.</a:t>
            </a:r>
          </a:p>
          <a:p>
            <a:pPr marL="609600" indent="-609600" eaLnBrk="1" hangingPunct="1">
              <a:lnSpc>
                <a:spcPct val="80000"/>
              </a:lnSpc>
            </a:pPr>
            <a:endParaRPr lang="en-US" sz="800" b="1" dirty="0" smtClean="0"/>
          </a:p>
          <a:p>
            <a:pPr marL="609600" indent="-609600" eaLnBrk="1" hangingPunct="1">
              <a:lnSpc>
                <a:spcPct val="80000"/>
              </a:lnSpc>
              <a:buFontTx/>
              <a:buNone/>
            </a:pPr>
            <a:r>
              <a:rPr lang="en-US" sz="1800" b="1" dirty="0" smtClean="0"/>
              <a:t>	Purpose of Recordation-Notice - Recordation is not essential to the validity of a deed, as between the grantor and grantee.</a:t>
            </a:r>
          </a:p>
          <a:p>
            <a:pPr marL="609600" indent="-609600" eaLnBrk="1" hangingPunct="1">
              <a:lnSpc>
                <a:spcPct val="80000"/>
              </a:lnSpc>
            </a:pPr>
            <a:endParaRPr lang="en-US" sz="800" b="1" dirty="0" smtClean="0"/>
          </a:p>
          <a:p>
            <a:pPr marL="609600" indent="-609600" eaLnBrk="1" hangingPunct="1">
              <a:lnSpc>
                <a:spcPct val="80000"/>
              </a:lnSpc>
              <a:buFontTx/>
              <a:buNone/>
            </a:pPr>
            <a:r>
              <a:rPr lang="en-US" sz="1800" b="1" dirty="0" smtClean="0"/>
              <a:t>	However, if a grantee does not record her instrument, she may lose out against a subsequent </a:t>
            </a:r>
            <a:r>
              <a:rPr lang="en-US" sz="1800" b="1" dirty="0" err="1" smtClean="0"/>
              <a:t>BFP</a:t>
            </a:r>
            <a:r>
              <a:rPr lang="en-US" sz="1800" b="1" dirty="0" smtClean="0"/>
              <a:t>. By recording, the grantee gives constructive (or "record") notice to everyone. Hence, as stated earlier, proper recording prevents anyone from becoming a subsequent </a:t>
            </a:r>
            <a:r>
              <a:rPr lang="en-US" sz="1800" b="1" dirty="0" err="1" smtClean="0"/>
              <a:t>BFP</a:t>
            </a:r>
            <a:r>
              <a:rPr lang="en-US" sz="1800" b="1" dirty="0" smtClean="0"/>
              <a:t>.</a:t>
            </a:r>
          </a:p>
          <a:p>
            <a:pPr marL="609600" indent="-609600" eaLnBrk="1" hangingPunct="1">
              <a:lnSpc>
                <a:spcPct val="80000"/>
              </a:lnSpc>
              <a:buFont typeface="Wingdings" pitchFamily="2" charset="2"/>
              <a:buNone/>
            </a:pPr>
            <a:endParaRPr lang="en-US" sz="1800" b="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C055BE39-2085-4031-8269-F1129B6C5571}" type="slidenum">
              <a:rPr lang="en-US" smtClean="0"/>
              <a:pPr>
                <a:defRPr/>
              </a:pPr>
              <a:t>117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2884">
                                            <p:txEl>
                                              <p:pRg st="0" end="0"/>
                                            </p:txEl>
                                          </p:spTgt>
                                        </p:tgtEl>
                                        <p:attrNameLst>
                                          <p:attrName>style.visibility</p:attrName>
                                        </p:attrNameLst>
                                      </p:cBhvr>
                                      <p:to>
                                        <p:strVal val="visible"/>
                                      </p:to>
                                    </p:set>
                                    <p:anim calcmode="lin" valueType="num">
                                      <p:cBhvr additive="base">
                                        <p:cTn id="7" dur="500" fill="hold"/>
                                        <p:tgtEl>
                                          <p:spTgt spid="7628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288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2884">
                                            <p:txEl>
                                              <p:pRg st="1" end="1"/>
                                            </p:txEl>
                                          </p:spTgt>
                                        </p:tgtEl>
                                        <p:attrNameLst>
                                          <p:attrName>style.visibility</p:attrName>
                                        </p:attrNameLst>
                                      </p:cBhvr>
                                      <p:to>
                                        <p:strVal val="visible"/>
                                      </p:to>
                                    </p:set>
                                    <p:anim calcmode="lin" valueType="num">
                                      <p:cBhvr additive="base">
                                        <p:cTn id="13" dur="500" fill="hold"/>
                                        <p:tgtEl>
                                          <p:spTgt spid="76288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288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62884">
                                            <p:txEl>
                                              <p:pRg st="3" end="3"/>
                                            </p:txEl>
                                          </p:spTgt>
                                        </p:tgtEl>
                                        <p:attrNameLst>
                                          <p:attrName>style.visibility</p:attrName>
                                        </p:attrNameLst>
                                      </p:cBhvr>
                                      <p:to>
                                        <p:strVal val="visible"/>
                                      </p:to>
                                    </p:set>
                                    <p:anim calcmode="lin" valueType="num">
                                      <p:cBhvr additive="base">
                                        <p:cTn id="19" dur="500" fill="hold"/>
                                        <p:tgtEl>
                                          <p:spTgt spid="76288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6288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62884">
                                            <p:txEl>
                                              <p:pRg st="5" end="5"/>
                                            </p:txEl>
                                          </p:spTgt>
                                        </p:tgtEl>
                                        <p:attrNameLst>
                                          <p:attrName>style.visibility</p:attrName>
                                        </p:attrNameLst>
                                      </p:cBhvr>
                                      <p:to>
                                        <p:strVal val="visible"/>
                                      </p:to>
                                    </p:set>
                                    <p:anim calcmode="lin" valueType="num">
                                      <p:cBhvr additive="base">
                                        <p:cTn id="25" dur="500" fill="hold"/>
                                        <p:tgtEl>
                                          <p:spTgt spid="762884">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6288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62884">
                                            <p:txEl>
                                              <p:pRg st="7" end="7"/>
                                            </p:txEl>
                                          </p:spTgt>
                                        </p:tgtEl>
                                        <p:attrNameLst>
                                          <p:attrName>style.visibility</p:attrName>
                                        </p:attrNameLst>
                                      </p:cBhvr>
                                      <p:to>
                                        <p:strVal val="visible"/>
                                      </p:to>
                                    </p:set>
                                    <p:anim calcmode="lin" valueType="num">
                                      <p:cBhvr additive="base">
                                        <p:cTn id="31" dur="500" fill="hold"/>
                                        <p:tgtEl>
                                          <p:spTgt spid="762884">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62884">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62884">
                                            <p:txEl>
                                              <p:pRg st="9" end="9"/>
                                            </p:txEl>
                                          </p:spTgt>
                                        </p:tgtEl>
                                        <p:attrNameLst>
                                          <p:attrName>style.visibility</p:attrName>
                                        </p:attrNameLst>
                                      </p:cBhvr>
                                      <p:to>
                                        <p:strVal val="visible"/>
                                      </p:to>
                                    </p:set>
                                    <p:anim calcmode="lin" valueType="num">
                                      <p:cBhvr additive="base">
                                        <p:cTn id="37" dur="500" fill="hold"/>
                                        <p:tgtEl>
                                          <p:spTgt spid="762884">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62884">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84"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ext Box 3"/>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764932" name="Rectangle 4"/>
          <p:cNvSpPr>
            <a:spLocks noGrp="1" noChangeArrowheads="1"/>
          </p:cNvSpPr>
          <p:nvPr>
            <p:ph type="body" idx="1"/>
          </p:nvPr>
        </p:nvSpPr>
        <p:spPr>
          <a:xfrm>
            <a:off x="304800" y="990600"/>
            <a:ext cx="8610600" cy="5334000"/>
          </a:xfrm>
          <a:noFill/>
        </p:spPr>
        <p:txBody>
          <a:bodyPr/>
          <a:lstStyle/>
          <a:p>
            <a:pPr marL="609600" indent="-609600" eaLnBrk="1" hangingPunct="1">
              <a:lnSpc>
                <a:spcPct val="80000"/>
              </a:lnSpc>
              <a:buFontTx/>
              <a:buNone/>
            </a:pPr>
            <a:r>
              <a:rPr lang="en-US" b="1" dirty="0" smtClean="0">
                <a:solidFill>
                  <a:srgbClr val="FF0000"/>
                </a:solidFill>
              </a:rPr>
              <a:t>Transfer of Real Property: </a:t>
            </a:r>
            <a:r>
              <a:rPr lang="en-US" b="1" i="1" dirty="0" smtClean="0"/>
              <a:t>Conveyances</a:t>
            </a:r>
          </a:p>
          <a:p>
            <a:pPr marL="609600" indent="-609600" eaLnBrk="1" hangingPunct="1">
              <a:lnSpc>
                <a:spcPct val="80000"/>
              </a:lnSpc>
              <a:buFontTx/>
              <a:buNone/>
            </a:pPr>
            <a:r>
              <a:rPr lang="en-US" sz="2800" b="1" i="1" dirty="0" smtClean="0">
                <a:solidFill>
                  <a:schemeClr val="hlink"/>
                </a:solidFill>
              </a:rPr>
              <a:t>Recording Continued:	</a:t>
            </a:r>
          </a:p>
          <a:p>
            <a:pPr marL="609600" indent="-609600" eaLnBrk="1" hangingPunct="1">
              <a:lnSpc>
                <a:spcPct val="80000"/>
              </a:lnSpc>
              <a:buFontTx/>
              <a:buNone/>
            </a:pPr>
            <a:endParaRPr lang="en-US" sz="800" b="1" i="1" dirty="0" smtClean="0"/>
          </a:p>
          <a:p>
            <a:pPr marL="609600" indent="-609600" eaLnBrk="1" hangingPunct="1">
              <a:lnSpc>
                <a:spcPct val="80000"/>
              </a:lnSpc>
              <a:buFontTx/>
              <a:buNone/>
            </a:pPr>
            <a:r>
              <a:rPr lang="en-US" sz="1400" b="1" dirty="0" smtClean="0">
                <a:solidFill>
                  <a:srgbClr val="002060"/>
                </a:solidFill>
              </a:rPr>
              <a:t>Requirements for Recordation</a:t>
            </a:r>
          </a:p>
          <a:p>
            <a:pPr marL="609600" indent="-609600" eaLnBrk="1" hangingPunct="1">
              <a:lnSpc>
                <a:spcPct val="80000"/>
              </a:lnSpc>
            </a:pPr>
            <a:r>
              <a:rPr lang="en-US" sz="1400" b="1" dirty="0" smtClean="0">
                <a:solidFill>
                  <a:srgbClr val="003300"/>
                </a:solidFill>
              </a:rPr>
              <a:t>1) What Can Be Recorded-Instrument Affecting an Interest in Land</a:t>
            </a:r>
          </a:p>
          <a:p>
            <a:pPr marL="609600" indent="-609600" eaLnBrk="1" hangingPunct="1">
              <a:lnSpc>
                <a:spcPct val="80000"/>
              </a:lnSpc>
              <a:buFontTx/>
              <a:buNone/>
            </a:pPr>
            <a:r>
              <a:rPr lang="en-US" sz="1400" dirty="0" smtClean="0">
                <a:solidFill>
                  <a:schemeClr val="accent2"/>
                </a:solidFill>
              </a:rPr>
              <a:t>	</a:t>
            </a:r>
            <a:r>
              <a:rPr lang="en-US" sz="1400" dirty="0" smtClean="0"/>
              <a:t>Practically every kind of </a:t>
            </a:r>
            <a:r>
              <a:rPr lang="en-US" sz="1400" b="1" i="1" dirty="0" smtClean="0"/>
              <a:t>deed, mortgage, contract to convey, </a:t>
            </a:r>
            <a:r>
              <a:rPr lang="en-US" sz="1400" dirty="0" smtClean="0"/>
              <a:t>or other instrument creating or affecting an interest in land can be recorded. </a:t>
            </a:r>
            <a:r>
              <a:rPr lang="en-US" sz="1400" b="1" i="1" dirty="0" smtClean="0"/>
              <a:t>Note: </a:t>
            </a:r>
            <a:r>
              <a:rPr lang="en-US" sz="1400" dirty="0" smtClean="0"/>
              <a:t>A judgment or decree affecting title to property can also be recorded. And, even before judgment, where a </a:t>
            </a:r>
            <a:r>
              <a:rPr lang="en-US" sz="1400" b="1" i="1" dirty="0" smtClean="0"/>
              <a:t>lawsuit is pending that may affect title </a:t>
            </a:r>
            <a:r>
              <a:rPr lang="en-US" sz="1400" dirty="0" smtClean="0"/>
              <a:t>to property, any party to the action can record a </a:t>
            </a:r>
            <a:r>
              <a:rPr lang="en-US" sz="1400" b="1" i="1" dirty="0" err="1" smtClean="0"/>
              <a:t>lispendens</a:t>
            </a:r>
            <a:r>
              <a:rPr lang="en-US" sz="1400" b="1" i="1" dirty="0" smtClean="0"/>
              <a:t> </a:t>
            </a:r>
            <a:r>
              <a:rPr lang="en-US" sz="1400" dirty="0" smtClean="0"/>
              <a:t>(notice of pending action), which will effectively put third parties on notice of all claims pending in the lawsuit.</a:t>
            </a:r>
          </a:p>
          <a:p>
            <a:pPr marL="609600" indent="-609600" eaLnBrk="1" hangingPunct="1">
              <a:lnSpc>
                <a:spcPct val="80000"/>
              </a:lnSpc>
            </a:pPr>
            <a:endParaRPr lang="en-US" sz="700" b="1" dirty="0" smtClean="0">
              <a:solidFill>
                <a:schemeClr val="accent2"/>
              </a:solidFill>
            </a:endParaRPr>
          </a:p>
          <a:p>
            <a:pPr marL="609600" indent="-609600" eaLnBrk="1" hangingPunct="1">
              <a:lnSpc>
                <a:spcPct val="80000"/>
              </a:lnSpc>
            </a:pPr>
            <a:r>
              <a:rPr lang="en-US" sz="1400" b="1" dirty="0" smtClean="0">
                <a:solidFill>
                  <a:srgbClr val="003300"/>
                </a:solidFill>
              </a:rPr>
              <a:t>2) Grantor Must Acknowledge Deed</a:t>
            </a:r>
          </a:p>
          <a:p>
            <a:pPr marL="609600" indent="-609600" eaLnBrk="1" hangingPunct="1">
              <a:lnSpc>
                <a:spcPct val="80000"/>
              </a:lnSpc>
              <a:buFontTx/>
              <a:buNone/>
            </a:pPr>
            <a:r>
              <a:rPr lang="en-US" sz="1400" dirty="0" smtClean="0">
                <a:solidFill>
                  <a:schemeClr val="accent2"/>
                </a:solidFill>
              </a:rPr>
              <a:t>	</a:t>
            </a:r>
            <a:r>
              <a:rPr lang="en-US" sz="1400" dirty="0" smtClean="0"/>
              <a:t>Most recording statutes provide that, in order to be recorded, a deed must be acknowledged by the grantor before a notary public. This requirement offers some protection against forgery. Problems may arise if the recorder records a deed that has not been acknowledged or has been improperly acknowledged</a:t>
            </a:r>
            <a:r>
              <a:rPr lang="en-US" sz="1400" dirty="0" smtClean="0"/>
              <a:t>.</a:t>
            </a:r>
          </a:p>
          <a:p>
            <a:pPr marL="609600" indent="-609600" eaLnBrk="1" hangingPunct="1">
              <a:lnSpc>
                <a:spcPct val="80000"/>
              </a:lnSpc>
              <a:buFontTx/>
              <a:buNone/>
            </a:pPr>
            <a:endParaRPr lang="en-US" sz="700" dirty="0" smtClean="0"/>
          </a:p>
          <a:p>
            <a:pPr marL="609600" indent="-609600" eaLnBrk="1" hangingPunct="1">
              <a:lnSpc>
                <a:spcPct val="80000"/>
              </a:lnSpc>
              <a:buFontTx/>
              <a:buNone/>
            </a:pPr>
            <a:r>
              <a:rPr lang="en-US" sz="1400" b="1" dirty="0" smtClean="0">
                <a:solidFill>
                  <a:srgbClr val="002060"/>
                </a:solidFill>
              </a:rPr>
              <a:t>Mechanics of Recording</a:t>
            </a:r>
          </a:p>
          <a:p>
            <a:pPr marL="609600" indent="-609600" eaLnBrk="1" hangingPunct="1">
              <a:lnSpc>
                <a:spcPct val="80000"/>
              </a:lnSpc>
              <a:buFontTx/>
              <a:buNone/>
            </a:pPr>
            <a:r>
              <a:rPr lang="en-US" sz="1400" b="1" dirty="0" smtClean="0">
                <a:solidFill>
                  <a:srgbClr val="003300"/>
                </a:solidFill>
              </a:rPr>
              <a:t>	1) Filing Copy</a:t>
            </a:r>
          </a:p>
          <a:p>
            <a:pPr marL="609600" indent="-609600" eaLnBrk="1" hangingPunct="1">
              <a:lnSpc>
                <a:spcPct val="80000"/>
              </a:lnSpc>
              <a:buFontTx/>
              <a:buNone/>
            </a:pPr>
            <a:r>
              <a:rPr lang="en-US" sz="1400" dirty="0" smtClean="0"/>
              <a:t>	The grantee or her agent normally presents the deed to the county recorder, who photographs it and files the copy in the official records. These records are kept chronologically.</a:t>
            </a:r>
          </a:p>
          <a:p>
            <a:pPr marL="609600" indent="-609600" eaLnBrk="1" hangingPunct="1">
              <a:lnSpc>
                <a:spcPct val="80000"/>
              </a:lnSpc>
              <a:buFontTx/>
              <a:buNone/>
            </a:pPr>
            <a:endParaRPr lang="en-US" sz="700" b="1" dirty="0" smtClean="0">
              <a:solidFill>
                <a:srgbClr val="003300"/>
              </a:solidFill>
            </a:endParaRPr>
          </a:p>
          <a:p>
            <a:pPr marL="609600" indent="-609600" eaLnBrk="1" hangingPunct="1">
              <a:lnSpc>
                <a:spcPct val="80000"/>
              </a:lnSpc>
              <a:buFontTx/>
              <a:buNone/>
            </a:pPr>
            <a:r>
              <a:rPr lang="en-US" sz="1400" b="1" dirty="0" smtClean="0">
                <a:solidFill>
                  <a:srgbClr val="003300"/>
                </a:solidFill>
              </a:rPr>
              <a:t>	2) Indexing</a:t>
            </a:r>
          </a:p>
          <a:p>
            <a:pPr marL="609600" indent="-609600" eaLnBrk="1" hangingPunct="1">
              <a:lnSpc>
                <a:spcPct val="80000"/>
              </a:lnSpc>
              <a:buFontTx/>
              <a:buNone/>
            </a:pPr>
            <a:r>
              <a:rPr lang="en-US" sz="1400" dirty="0" smtClean="0">
                <a:solidFill>
                  <a:schemeClr val="accent2"/>
                </a:solidFill>
              </a:rPr>
              <a:t>	</a:t>
            </a:r>
            <a:r>
              <a:rPr lang="en-US" sz="1400" dirty="0" smtClean="0"/>
              <a:t>The recorder also indexes the deed to permit title searches. The usual indexes are the grantor-grantee and grantee-grantor indexes, which are arranged by </a:t>
            </a:r>
            <a:r>
              <a:rPr lang="en-US" sz="1400" dirty="0" smtClean="0"/>
              <a:t>reference.</a:t>
            </a:r>
            <a:endParaRPr lang="en-US" sz="1400" dirty="0" smtClean="0"/>
          </a:p>
        </p:txBody>
      </p:sp>
      <p:sp>
        <p:nvSpPr>
          <p:cNvPr id="5" name="Slide Number Placeholder 4"/>
          <p:cNvSpPr>
            <a:spLocks noGrp="1"/>
          </p:cNvSpPr>
          <p:nvPr>
            <p:ph type="sldNum" sz="quarter" idx="12"/>
          </p:nvPr>
        </p:nvSpPr>
        <p:spPr/>
        <p:txBody>
          <a:bodyPr/>
          <a:lstStyle/>
          <a:p>
            <a:pPr>
              <a:defRPr/>
            </a:pPr>
            <a:fld id="{C055BE39-2085-4031-8269-F1129B6C5571}" type="slidenum">
              <a:rPr lang="en-US" smtClean="0"/>
              <a:pPr>
                <a:defRPr/>
              </a:pPr>
              <a:t>118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4932">
                                            <p:txEl>
                                              <p:pRg st="0" end="0"/>
                                            </p:txEl>
                                          </p:spTgt>
                                        </p:tgtEl>
                                        <p:attrNameLst>
                                          <p:attrName>style.visibility</p:attrName>
                                        </p:attrNameLst>
                                      </p:cBhvr>
                                      <p:to>
                                        <p:strVal val="visible"/>
                                      </p:to>
                                    </p:set>
                                    <p:anim calcmode="lin" valueType="num">
                                      <p:cBhvr additive="base">
                                        <p:cTn id="7" dur="500" fill="hold"/>
                                        <p:tgtEl>
                                          <p:spTgt spid="76493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493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4932">
                                            <p:txEl>
                                              <p:pRg st="1" end="1"/>
                                            </p:txEl>
                                          </p:spTgt>
                                        </p:tgtEl>
                                        <p:attrNameLst>
                                          <p:attrName>style.visibility</p:attrName>
                                        </p:attrNameLst>
                                      </p:cBhvr>
                                      <p:to>
                                        <p:strVal val="visible"/>
                                      </p:to>
                                    </p:set>
                                    <p:anim calcmode="lin" valueType="num">
                                      <p:cBhvr additive="base">
                                        <p:cTn id="13" dur="500" fill="hold"/>
                                        <p:tgtEl>
                                          <p:spTgt spid="7649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493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932"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Rectangle 4"/>
          <p:cNvSpPr>
            <a:spLocks noGrp="1" noChangeArrowheads="1"/>
          </p:cNvSpPr>
          <p:nvPr>
            <p:ph type="body" idx="1"/>
          </p:nvPr>
        </p:nvSpPr>
        <p:spPr>
          <a:xfrm>
            <a:off x="304800" y="1676400"/>
            <a:ext cx="8610600" cy="3962400"/>
          </a:xfrm>
          <a:noFill/>
        </p:spPr>
        <p:txBody>
          <a:bodyPr/>
          <a:lstStyle/>
          <a:p>
            <a:pPr marL="609600" indent="-609600" eaLnBrk="1" hangingPunct="1">
              <a:lnSpc>
                <a:spcPct val="80000"/>
              </a:lnSpc>
              <a:buFontTx/>
              <a:buNone/>
            </a:pPr>
            <a:r>
              <a:rPr lang="en-US" sz="4400" b="1" smtClean="0">
                <a:solidFill>
                  <a:srgbClr val="FF0000"/>
                </a:solidFill>
              </a:rPr>
              <a:t>The Law of Land Use</a:t>
            </a:r>
            <a:r>
              <a:rPr lang="en-US" sz="4400" b="1" i="1" smtClean="0"/>
              <a:t> </a:t>
            </a:r>
            <a:endParaRPr lang="en-US" sz="4400" b="1" smtClean="0">
              <a:solidFill>
                <a:schemeClr val="accent2"/>
              </a:solidFill>
            </a:endParaRPr>
          </a:p>
          <a:p>
            <a:pPr marL="609600" indent="-609600" eaLnBrk="1" hangingPunct="1"/>
            <a:endParaRPr lang="en-US" sz="1400" b="1" smtClean="0">
              <a:solidFill>
                <a:schemeClr val="accent2"/>
              </a:solidFill>
            </a:endParaRPr>
          </a:p>
          <a:p>
            <a:pPr marL="609600" indent="-609600" eaLnBrk="1" hangingPunct="1"/>
            <a:r>
              <a:rPr lang="en-US" b="1" smtClean="0">
                <a:solidFill>
                  <a:schemeClr val="accent2"/>
                </a:solidFill>
              </a:rPr>
              <a:t>Nuisance</a:t>
            </a:r>
          </a:p>
          <a:p>
            <a:pPr marL="609600" indent="-609600" eaLnBrk="1" hangingPunct="1"/>
            <a:r>
              <a:rPr lang="en-US" b="1" smtClean="0">
                <a:solidFill>
                  <a:schemeClr val="accent2"/>
                </a:solidFill>
              </a:rPr>
              <a:t>Trespass</a:t>
            </a:r>
          </a:p>
          <a:p>
            <a:pPr marL="609600" indent="-609600" eaLnBrk="1" hangingPunct="1"/>
            <a:r>
              <a:rPr lang="en-US" b="1" smtClean="0">
                <a:solidFill>
                  <a:schemeClr val="accent2"/>
                </a:solidFill>
              </a:rPr>
              <a:t>Zoning and Planning</a:t>
            </a:r>
          </a:p>
          <a:p>
            <a:pPr marL="609600" indent="-609600" eaLnBrk="1" hangingPunct="1"/>
            <a:r>
              <a:rPr lang="en-US" b="1" smtClean="0">
                <a:solidFill>
                  <a:schemeClr val="accent2"/>
                </a:solidFill>
              </a:rPr>
              <a:t>Governmental Taking (Eminent domain)</a:t>
            </a:r>
            <a:endParaRPr lang="en-US" sz="2400" b="1" i="1" smtClean="0"/>
          </a:p>
        </p:txBody>
      </p:sp>
      <p:sp>
        <p:nvSpPr>
          <p:cNvPr id="4" name="Slide Number Placeholder 3"/>
          <p:cNvSpPr>
            <a:spLocks noGrp="1"/>
          </p:cNvSpPr>
          <p:nvPr>
            <p:ph type="sldNum" sz="quarter" idx="12"/>
          </p:nvPr>
        </p:nvSpPr>
        <p:spPr/>
        <p:txBody>
          <a:bodyPr/>
          <a:lstStyle/>
          <a:p>
            <a:pPr>
              <a:defRPr/>
            </a:pPr>
            <a:fld id="{C055BE39-2085-4031-8269-F1129B6C5571}" type="slidenum">
              <a:rPr lang="en-US" smtClean="0"/>
              <a:pPr>
                <a:defRPr/>
              </a:pPr>
              <a:t>119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2804">
                                            <p:txEl>
                                              <p:pRg st="0" end="0"/>
                                            </p:txEl>
                                          </p:spTgt>
                                        </p:tgtEl>
                                        <p:attrNameLst>
                                          <p:attrName>style.visibility</p:attrName>
                                        </p:attrNameLst>
                                      </p:cBhvr>
                                      <p:to>
                                        <p:strVal val="visible"/>
                                      </p:to>
                                    </p:set>
                                    <p:anim calcmode="lin" valueType="num">
                                      <p:cBhvr additive="base">
                                        <p:cTn id="7" dur="500" fill="hold"/>
                                        <p:tgtEl>
                                          <p:spTgt spid="33280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3"/>
          <p:cNvSpPr>
            <a:spLocks noChangeArrowheads="1"/>
          </p:cNvSpPr>
          <p:nvPr/>
        </p:nvSpPr>
        <p:spPr bwMode="auto">
          <a:xfrm>
            <a:off x="304800" y="1524000"/>
            <a:ext cx="8686800" cy="4724400"/>
          </a:xfrm>
          <a:prstGeom prst="rect">
            <a:avLst/>
          </a:prstGeom>
          <a:noFill/>
          <a:ln w="9525">
            <a:noFill/>
            <a:miter lim="800000"/>
            <a:headEnd/>
            <a:tailEnd/>
          </a:ln>
        </p:spPr>
        <p:txBody>
          <a:bodyPr/>
          <a:lstStyle/>
          <a:p>
            <a:pPr marL="342900" indent="-342900" algn="just">
              <a:spcBef>
                <a:spcPct val="20000"/>
              </a:spcBef>
              <a:buFontTx/>
              <a:buChar char="•"/>
            </a:pPr>
            <a:r>
              <a:rPr lang="en-US" sz="2200">
                <a:solidFill>
                  <a:srgbClr val="0033CC"/>
                </a:solidFill>
              </a:rPr>
              <a:t>The </a:t>
            </a:r>
            <a:r>
              <a:rPr lang="en-US" sz="2200" b="1" i="1">
                <a:solidFill>
                  <a:schemeClr val="tx2"/>
                </a:solidFill>
              </a:rPr>
              <a:t>law</a:t>
            </a:r>
            <a:r>
              <a:rPr lang="en-US" sz="2200">
                <a:solidFill>
                  <a:srgbClr val="0033CC"/>
                </a:solidFill>
              </a:rPr>
              <a:t> of </a:t>
            </a:r>
            <a:r>
              <a:rPr lang="en-US" sz="2200" b="1" i="1">
                <a:solidFill>
                  <a:srgbClr val="CC0000"/>
                </a:solidFill>
              </a:rPr>
              <a:t>early America</a:t>
            </a:r>
            <a:r>
              <a:rPr lang="en-US" sz="2200">
                <a:solidFill>
                  <a:srgbClr val="0033CC"/>
                </a:solidFill>
              </a:rPr>
              <a:t> was based largely upon the </a:t>
            </a:r>
            <a:r>
              <a:rPr lang="en-US" sz="2200" b="1" i="1">
                <a:solidFill>
                  <a:schemeClr val="tx2"/>
                </a:solidFill>
              </a:rPr>
              <a:t>law</a:t>
            </a:r>
            <a:r>
              <a:rPr lang="en-US" sz="2200">
                <a:solidFill>
                  <a:srgbClr val="0033CC"/>
                </a:solidFill>
              </a:rPr>
              <a:t> of </a:t>
            </a:r>
            <a:r>
              <a:rPr lang="en-US" sz="2200" b="1" i="1">
                <a:solidFill>
                  <a:srgbClr val="CC0000"/>
                </a:solidFill>
              </a:rPr>
              <a:t>England.</a:t>
            </a:r>
          </a:p>
          <a:p>
            <a:pPr marL="342900" indent="-342900" algn="just">
              <a:spcBef>
                <a:spcPct val="20000"/>
              </a:spcBef>
              <a:buFontTx/>
              <a:buChar char="•"/>
            </a:pPr>
            <a:r>
              <a:rPr lang="en-US" sz="2200">
                <a:solidFill>
                  <a:srgbClr val="0033CC"/>
                </a:solidFill>
              </a:rPr>
              <a:t>We were, of course prior to the Revolution, </a:t>
            </a:r>
            <a:r>
              <a:rPr lang="en-US" sz="2200" b="1" i="1">
                <a:solidFill>
                  <a:srgbClr val="CC0000"/>
                </a:solidFill>
              </a:rPr>
              <a:t>English subjects</a:t>
            </a:r>
            <a:r>
              <a:rPr lang="en-US" sz="2200">
                <a:solidFill>
                  <a:srgbClr val="0033CC"/>
                </a:solidFill>
              </a:rPr>
              <a:t>.</a:t>
            </a:r>
          </a:p>
          <a:p>
            <a:pPr marL="342900" indent="-342900" algn="just">
              <a:spcBef>
                <a:spcPct val="20000"/>
              </a:spcBef>
              <a:buFontTx/>
              <a:buChar char="•"/>
            </a:pPr>
            <a:r>
              <a:rPr lang="en-US" sz="2200">
                <a:solidFill>
                  <a:srgbClr val="0033CC"/>
                </a:solidFill>
              </a:rPr>
              <a:t>Our founders initially spoke of redressing their grievances under a format of the </a:t>
            </a:r>
            <a:r>
              <a:rPr lang="en-US" sz="2200" b="1" i="1">
                <a:solidFill>
                  <a:srgbClr val="CC0000"/>
                </a:solidFill>
              </a:rPr>
              <a:t>“Rights of Englishmen”</a:t>
            </a:r>
          </a:p>
          <a:p>
            <a:pPr marL="342900" indent="-342900" algn="just">
              <a:spcBef>
                <a:spcPct val="20000"/>
              </a:spcBef>
              <a:buFontTx/>
              <a:buChar char="•"/>
            </a:pPr>
            <a:r>
              <a:rPr lang="en-US" sz="2200">
                <a:solidFill>
                  <a:srgbClr val="0033CC"/>
                </a:solidFill>
              </a:rPr>
              <a:t>There was very little </a:t>
            </a:r>
            <a:r>
              <a:rPr lang="en-US" sz="2200" b="1" i="1">
                <a:solidFill>
                  <a:schemeClr val="tx2"/>
                </a:solidFill>
              </a:rPr>
              <a:t>statutory law</a:t>
            </a:r>
            <a:r>
              <a:rPr lang="en-US" sz="2200">
                <a:solidFill>
                  <a:srgbClr val="0033CC"/>
                </a:solidFill>
              </a:rPr>
              <a:t>, and even after the US and State Constitutions, most law was still based upon </a:t>
            </a:r>
            <a:r>
              <a:rPr lang="en-US" sz="2200" b="1" i="1">
                <a:solidFill>
                  <a:srgbClr val="CC0000"/>
                </a:solidFill>
              </a:rPr>
              <a:t>English</a:t>
            </a:r>
            <a:r>
              <a:rPr lang="en-US" sz="2200" b="1" i="1">
                <a:solidFill>
                  <a:schemeClr val="tx2"/>
                </a:solidFill>
              </a:rPr>
              <a:t> Court precedent.</a:t>
            </a:r>
            <a:r>
              <a:rPr lang="en-US" sz="2200">
                <a:solidFill>
                  <a:srgbClr val="0033CC"/>
                </a:solidFill>
              </a:rPr>
              <a:t>   This is best stated under the </a:t>
            </a:r>
            <a:r>
              <a:rPr lang="en-US" sz="2200" b="1" i="1">
                <a:solidFill>
                  <a:srgbClr val="CC0000"/>
                </a:solidFill>
              </a:rPr>
              <a:t>Doctrine of Stare Decisis</a:t>
            </a:r>
            <a:r>
              <a:rPr lang="en-US" sz="2200">
                <a:solidFill>
                  <a:srgbClr val="0033CC"/>
                </a:solidFill>
              </a:rPr>
              <a:t> – Latin for </a:t>
            </a:r>
            <a:r>
              <a:rPr lang="en-US" sz="2200" b="1" i="1">
                <a:solidFill>
                  <a:schemeClr val="tx2"/>
                </a:solidFill>
              </a:rPr>
              <a:t>“Let the Decision Stand”.</a:t>
            </a:r>
            <a:r>
              <a:rPr lang="en-US" sz="2200">
                <a:solidFill>
                  <a:srgbClr val="0033CC"/>
                </a:solidFill>
              </a:rPr>
              <a:t> </a:t>
            </a:r>
          </a:p>
          <a:p>
            <a:pPr marL="342900" indent="-342900" algn="just">
              <a:spcBef>
                <a:spcPct val="20000"/>
              </a:spcBef>
              <a:buFontTx/>
              <a:buChar char="•"/>
            </a:pPr>
            <a:r>
              <a:rPr lang="en-US" sz="2200">
                <a:solidFill>
                  <a:srgbClr val="0033CC"/>
                </a:solidFill>
              </a:rPr>
              <a:t>Indeed </a:t>
            </a:r>
            <a:r>
              <a:rPr lang="en-US" sz="2200" b="1" i="1">
                <a:solidFill>
                  <a:srgbClr val="CC0000"/>
                </a:solidFill>
              </a:rPr>
              <a:t>statutes were looked upon with a skeptical eye</a:t>
            </a:r>
            <a:r>
              <a:rPr lang="en-US" sz="2200">
                <a:solidFill>
                  <a:srgbClr val="0033CC"/>
                </a:solidFill>
              </a:rPr>
              <a:t>.  For it should be remembered that the </a:t>
            </a:r>
            <a:r>
              <a:rPr lang="en-US" sz="2200" b="1" i="1">
                <a:solidFill>
                  <a:schemeClr val="tx2"/>
                </a:solidFill>
              </a:rPr>
              <a:t>Quartering Act, Stamp Act and the Townsend Acts</a:t>
            </a:r>
            <a:r>
              <a:rPr lang="en-US" sz="2200">
                <a:solidFill>
                  <a:srgbClr val="0033CC"/>
                </a:solidFill>
              </a:rPr>
              <a:t> were all statutes that ignited the Revolution to occur in the first place.</a:t>
            </a:r>
            <a:r>
              <a:rPr lang="en-US" sz="2400">
                <a:solidFill>
                  <a:srgbClr val="0033CC"/>
                </a:solidFill>
              </a:rPr>
              <a:t>   </a:t>
            </a:r>
          </a:p>
        </p:txBody>
      </p:sp>
      <p:sp>
        <p:nvSpPr>
          <p:cNvPr id="5" name="Slide Number Placeholder 4"/>
          <p:cNvSpPr>
            <a:spLocks noGrp="1"/>
          </p:cNvSpPr>
          <p:nvPr>
            <p:ph type="sldNum" sz="quarter" idx="12"/>
          </p:nvPr>
        </p:nvSpPr>
        <p:spPr/>
        <p:txBody>
          <a:bodyPr/>
          <a:lstStyle/>
          <a:p>
            <a:pPr>
              <a:defRPr/>
            </a:pPr>
            <a:fld id="{63FB85EA-9927-4C6A-BF53-47E89DE40945}"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2" name="Rectangle 4"/>
          <p:cNvSpPr>
            <a:spLocks noGrp="1" noChangeArrowheads="1"/>
          </p:cNvSpPr>
          <p:nvPr>
            <p:ph type="body" sz="half" idx="1"/>
          </p:nvPr>
        </p:nvSpPr>
        <p:spPr>
          <a:xfrm>
            <a:off x="381000" y="990600"/>
            <a:ext cx="8534400" cy="5562600"/>
          </a:xfrm>
          <a:noFill/>
        </p:spPr>
        <p:txBody>
          <a:bodyPr/>
          <a:lstStyle/>
          <a:p>
            <a:pPr marL="609600" indent="-609600" eaLnBrk="1" hangingPunct="1">
              <a:lnSpc>
                <a:spcPct val="80000"/>
              </a:lnSpc>
              <a:buFontTx/>
              <a:buNone/>
            </a:pPr>
            <a:r>
              <a:rPr lang="en-US" b="1" dirty="0" smtClean="0">
                <a:solidFill>
                  <a:srgbClr val="CC0000"/>
                </a:solidFill>
              </a:rPr>
              <a:t>Nuisance</a:t>
            </a:r>
            <a:r>
              <a:rPr lang="en-US" b="1" dirty="0" smtClean="0">
                <a:solidFill>
                  <a:srgbClr val="FF0000"/>
                </a:solidFill>
              </a:rPr>
              <a:t> </a:t>
            </a:r>
            <a:r>
              <a:rPr lang="en-US" sz="2400" b="1" i="1" dirty="0" smtClean="0"/>
              <a:t> </a:t>
            </a:r>
            <a:endParaRPr lang="en-US" sz="2400" b="1" dirty="0" smtClean="0">
              <a:solidFill>
                <a:schemeClr val="accent2"/>
              </a:solidFill>
            </a:endParaRPr>
          </a:p>
          <a:p>
            <a:pPr marL="609600" indent="-609600" eaLnBrk="1" hangingPunct="1">
              <a:lnSpc>
                <a:spcPct val="90000"/>
              </a:lnSpc>
            </a:pPr>
            <a:endParaRPr lang="en-US" sz="600" b="1" dirty="0" smtClean="0">
              <a:solidFill>
                <a:schemeClr val="accent2"/>
              </a:solidFill>
            </a:endParaRPr>
          </a:p>
          <a:p>
            <a:pPr marL="609600" indent="-609600" eaLnBrk="1" hangingPunct="1">
              <a:lnSpc>
                <a:spcPct val="80000"/>
              </a:lnSpc>
            </a:pPr>
            <a:r>
              <a:rPr lang="en-US" sz="2400" b="1" dirty="0" smtClean="0"/>
              <a:t>The law has long recognized the concept that one must not use one’s property to injure another’s property.  When this type of conduct occurs it can legally be classified as </a:t>
            </a:r>
            <a:r>
              <a:rPr lang="en-US" sz="2400" b="1" i="1" dirty="0" smtClean="0">
                <a:solidFill>
                  <a:schemeClr val="hlink"/>
                </a:solidFill>
              </a:rPr>
              <a:t>Nuisance</a:t>
            </a:r>
            <a:r>
              <a:rPr lang="en-US" sz="2400" b="1" i="1" dirty="0" smtClean="0">
                <a:solidFill>
                  <a:schemeClr val="hlink"/>
                </a:solidFill>
              </a:rPr>
              <a:t>.</a:t>
            </a:r>
          </a:p>
          <a:p>
            <a:pPr marL="609600" indent="-609600" eaLnBrk="1" hangingPunct="1">
              <a:lnSpc>
                <a:spcPct val="80000"/>
              </a:lnSpc>
            </a:pPr>
            <a:endParaRPr lang="en-US" sz="700" b="1" i="1" dirty="0" smtClean="0">
              <a:solidFill>
                <a:schemeClr val="hlink"/>
              </a:solidFill>
            </a:endParaRPr>
          </a:p>
          <a:p>
            <a:pPr marL="609600" indent="-609600" eaLnBrk="1" hangingPunct="1">
              <a:lnSpc>
                <a:spcPct val="80000"/>
              </a:lnSpc>
            </a:pPr>
            <a:r>
              <a:rPr lang="en-US" sz="2400" b="1" i="1" dirty="0" smtClean="0">
                <a:solidFill>
                  <a:schemeClr val="hlink"/>
                </a:solidFill>
              </a:rPr>
              <a:t>Private Nuisance</a:t>
            </a:r>
            <a:r>
              <a:rPr lang="en-US" sz="2400" b="1" dirty="0" smtClean="0">
                <a:solidFill>
                  <a:schemeClr val="accent2"/>
                </a:solidFill>
              </a:rPr>
              <a:t> – </a:t>
            </a:r>
            <a:r>
              <a:rPr lang="en-US" sz="2400" b="1" dirty="0" smtClean="0"/>
              <a:t>A private nuisance is the substantial interference with private rights to use and enjoy land, produced by either intentional and unreasonable conduct, or by unintentional conduct that is either negligent, reckless, or so inherently dangerous that strict liability is applied.</a:t>
            </a:r>
          </a:p>
          <a:p>
            <a:pPr marL="609600" indent="-609600" eaLnBrk="1" hangingPunct="1">
              <a:lnSpc>
                <a:spcPct val="80000"/>
              </a:lnSpc>
            </a:pPr>
            <a:endParaRPr lang="en-US" sz="700" b="1" i="1" dirty="0" smtClean="0">
              <a:solidFill>
                <a:schemeClr val="hlink"/>
              </a:solidFill>
            </a:endParaRPr>
          </a:p>
          <a:p>
            <a:pPr marL="609600" indent="-609600" eaLnBrk="1" hangingPunct="1">
              <a:lnSpc>
                <a:spcPct val="80000"/>
              </a:lnSpc>
            </a:pPr>
            <a:r>
              <a:rPr lang="en-US" sz="2400" b="1" i="1" dirty="0" smtClean="0">
                <a:solidFill>
                  <a:schemeClr val="hlink"/>
                </a:solidFill>
              </a:rPr>
              <a:t>Public </a:t>
            </a:r>
            <a:r>
              <a:rPr lang="en-US" sz="2400" b="1" i="1" dirty="0" smtClean="0">
                <a:solidFill>
                  <a:schemeClr val="hlink"/>
                </a:solidFill>
              </a:rPr>
              <a:t>Nuisance</a:t>
            </a:r>
            <a:r>
              <a:rPr lang="en-US" sz="2400" b="1" dirty="0" smtClean="0">
                <a:solidFill>
                  <a:schemeClr val="accent2"/>
                </a:solidFill>
              </a:rPr>
              <a:t> – </a:t>
            </a:r>
            <a:r>
              <a:rPr lang="en-US" sz="2400" b="1" dirty="0" smtClean="0"/>
              <a:t>A Nuisance that affects the rights held in common by many landowners, i.e. the public, rather than the specific rights of an individual, targeted landowner can be classified as a public nuisance. </a:t>
            </a:r>
            <a:endParaRPr lang="en-US" sz="2400" dirty="0" smtClean="0"/>
          </a:p>
        </p:txBody>
      </p:sp>
      <p:sp>
        <p:nvSpPr>
          <p:cNvPr id="4" name="Slide Number Placeholder 3"/>
          <p:cNvSpPr>
            <a:spLocks noGrp="1"/>
          </p:cNvSpPr>
          <p:nvPr>
            <p:ph type="sldNum" sz="quarter" idx="12"/>
          </p:nvPr>
        </p:nvSpPr>
        <p:spPr/>
        <p:txBody>
          <a:bodyPr/>
          <a:lstStyle/>
          <a:p>
            <a:pPr>
              <a:defRPr/>
            </a:pPr>
            <a:fld id="{A073A3D8-39D3-42C8-9259-42240E503983}" type="slidenum">
              <a:rPr lang="en-US" smtClean="0"/>
              <a:pPr>
                <a:defRPr/>
              </a:pPr>
              <a:t>120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4852">
                                            <p:txEl>
                                              <p:pRg st="0" end="0"/>
                                            </p:txEl>
                                          </p:spTgt>
                                        </p:tgtEl>
                                        <p:attrNameLst>
                                          <p:attrName>style.visibility</p:attrName>
                                        </p:attrNameLst>
                                      </p:cBhvr>
                                      <p:to>
                                        <p:strVal val="visible"/>
                                      </p:to>
                                    </p:set>
                                    <p:anim calcmode="lin" valueType="num">
                                      <p:cBhvr additive="base">
                                        <p:cTn id="7" dur="500" fill="hold"/>
                                        <p:tgtEl>
                                          <p:spTgt spid="33485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48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2" grpId="0" build="p"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body" sz="half" idx="1"/>
          </p:nvPr>
        </p:nvSpPr>
        <p:spPr>
          <a:xfrm>
            <a:off x="304800" y="990600"/>
            <a:ext cx="8534400" cy="5562600"/>
          </a:xfrm>
          <a:noFill/>
        </p:spPr>
        <p:txBody>
          <a:bodyPr/>
          <a:lstStyle/>
          <a:p>
            <a:pPr marL="609600" indent="-609600" eaLnBrk="1" hangingPunct="1">
              <a:buFontTx/>
              <a:buNone/>
            </a:pPr>
            <a:r>
              <a:rPr lang="en-US" sz="3600" b="1" dirty="0" smtClean="0">
                <a:solidFill>
                  <a:srgbClr val="CC0000"/>
                </a:solidFill>
              </a:rPr>
              <a:t>Nuisance</a:t>
            </a:r>
            <a:r>
              <a:rPr lang="en-US" sz="2800" b="1" dirty="0" smtClean="0">
                <a:solidFill>
                  <a:srgbClr val="FF0000"/>
                </a:solidFill>
              </a:rPr>
              <a:t> </a:t>
            </a:r>
            <a:r>
              <a:rPr lang="en-US" sz="2800" b="1" i="1" dirty="0" smtClean="0"/>
              <a:t> </a:t>
            </a:r>
            <a:endParaRPr lang="en-US" sz="2800" b="1" dirty="0" smtClean="0">
              <a:solidFill>
                <a:schemeClr val="accent2"/>
              </a:solidFill>
            </a:endParaRPr>
          </a:p>
          <a:p>
            <a:pPr marL="609600" indent="-609600" eaLnBrk="1" hangingPunct="1">
              <a:lnSpc>
                <a:spcPct val="90000"/>
              </a:lnSpc>
            </a:pPr>
            <a:endParaRPr lang="en-US" sz="700" b="1" dirty="0" smtClean="0">
              <a:solidFill>
                <a:schemeClr val="accent2"/>
              </a:solidFill>
            </a:endParaRPr>
          </a:p>
          <a:p>
            <a:pPr marL="609600" indent="-609600" eaLnBrk="1" hangingPunct="1"/>
            <a:r>
              <a:rPr lang="en-US" sz="2800" b="1" dirty="0" smtClean="0">
                <a:solidFill>
                  <a:srgbClr val="0033CC"/>
                </a:solidFill>
              </a:rPr>
              <a:t>Remedies</a:t>
            </a:r>
            <a:r>
              <a:rPr lang="en-US" sz="2800" b="1" dirty="0" smtClean="0">
                <a:solidFill>
                  <a:schemeClr val="accent2"/>
                </a:solidFill>
              </a:rPr>
              <a:t> </a:t>
            </a:r>
            <a:r>
              <a:rPr lang="en-US" sz="2800" b="1" dirty="0" smtClean="0"/>
              <a:t>for nuisance include remedies at law and equity or both.  As a result, a party who has suffered a nuisance can bring an action for:</a:t>
            </a:r>
          </a:p>
          <a:p>
            <a:pPr marL="609600" indent="-609600" eaLnBrk="1" hangingPunct="1">
              <a:buFontTx/>
              <a:buNone/>
            </a:pPr>
            <a:r>
              <a:rPr lang="en-US" sz="2800" b="1" dirty="0" smtClean="0">
                <a:solidFill>
                  <a:schemeClr val="accent2"/>
                </a:solidFill>
              </a:rPr>
              <a:t>	*</a:t>
            </a:r>
            <a:r>
              <a:rPr lang="en-US" sz="2800" b="1" i="1" dirty="0" smtClean="0">
                <a:solidFill>
                  <a:schemeClr val="hlink"/>
                </a:solidFill>
              </a:rPr>
              <a:t>	Money Damages;</a:t>
            </a:r>
          </a:p>
          <a:p>
            <a:pPr marL="609600" indent="-609600" eaLnBrk="1" hangingPunct="1">
              <a:buFontTx/>
              <a:buNone/>
            </a:pPr>
            <a:r>
              <a:rPr lang="en-US" sz="2800" b="1" i="1" dirty="0" smtClean="0">
                <a:solidFill>
                  <a:schemeClr val="hlink"/>
                </a:solidFill>
              </a:rPr>
              <a:t>	*	Injunction</a:t>
            </a:r>
            <a:r>
              <a:rPr lang="en-US" sz="2800" b="1" dirty="0" smtClean="0">
                <a:solidFill>
                  <a:schemeClr val="accent2"/>
                </a:solidFill>
              </a:rPr>
              <a:t> </a:t>
            </a:r>
            <a:r>
              <a:rPr lang="en-US" sz="2800" b="1" dirty="0" smtClean="0"/>
              <a:t>(to have the person creating the 	nuisance cease creating it); or</a:t>
            </a:r>
          </a:p>
          <a:p>
            <a:pPr marL="609600" indent="-609600" eaLnBrk="1" hangingPunct="1">
              <a:buFontTx/>
              <a:buNone/>
            </a:pPr>
            <a:r>
              <a:rPr lang="en-US" sz="2800" b="1" dirty="0" smtClean="0">
                <a:solidFill>
                  <a:schemeClr val="accent2"/>
                </a:solidFill>
              </a:rPr>
              <a:t>	</a:t>
            </a:r>
            <a:r>
              <a:rPr lang="en-US" sz="2800" b="1" i="1" dirty="0" smtClean="0">
                <a:solidFill>
                  <a:schemeClr val="hlink"/>
                </a:solidFill>
              </a:rPr>
              <a:t>*	Both</a:t>
            </a:r>
            <a:r>
              <a:rPr lang="en-US" sz="2800" b="1" dirty="0" smtClean="0">
                <a:solidFill>
                  <a:schemeClr val="accent2"/>
                </a:solidFill>
              </a:rPr>
              <a:t>  </a:t>
            </a:r>
            <a:endParaRPr lang="en-US" sz="2800"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A073A3D8-39D3-42C8-9259-42240E503983}" type="slidenum">
              <a:rPr lang="en-US" smtClean="0"/>
              <a:pPr>
                <a:defRPr/>
              </a:pPr>
              <a:t>121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9026">
                                            <p:txEl>
                                              <p:pRg st="0" end="0"/>
                                            </p:txEl>
                                          </p:spTgt>
                                        </p:tgtEl>
                                        <p:attrNameLst>
                                          <p:attrName>style.visibility</p:attrName>
                                        </p:attrNameLst>
                                      </p:cBhvr>
                                      <p:to>
                                        <p:strVal val="visible"/>
                                      </p:to>
                                    </p:set>
                                    <p:anim calcmode="lin" valueType="num">
                                      <p:cBhvr additive="base">
                                        <p:cTn id="7" dur="500" fill="hold"/>
                                        <p:tgtEl>
                                          <p:spTgt spid="76902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902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26"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ChangeArrowheads="1"/>
          </p:cNvSpPr>
          <p:nvPr>
            <p:ph type="body" sz="half" idx="1"/>
          </p:nvPr>
        </p:nvSpPr>
        <p:spPr>
          <a:xfrm>
            <a:off x="381000" y="914400"/>
            <a:ext cx="8382000" cy="5638800"/>
          </a:xfrm>
          <a:noFill/>
        </p:spPr>
        <p:txBody>
          <a:bodyPr/>
          <a:lstStyle/>
          <a:p>
            <a:pPr marL="609600" indent="-609600" eaLnBrk="1" hangingPunct="1">
              <a:lnSpc>
                <a:spcPct val="80000"/>
              </a:lnSpc>
              <a:buFontTx/>
              <a:buNone/>
            </a:pPr>
            <a:r>
              <a:rPr lang="en-US" b="1" dirty="0" smtClean="0">
                <a:solidFill>
                  <a:srgbClr val="CC0000"/>
                </a:solidFill>
              </a:rPr>
              <a:t>Trespass</a:t>
            </a:r>
            <a:r>
              <a:rPr lang="en-US" sz="2400" b="1" dirty="0" smtClean="0">
                <a:solidFill>
                  <a:srgbClr val="FF0000"/>
                </a:solidFill>
              </a:rPr>
              <a:t> </a:t>
            </a:r>
            <a:r>
              <a:rPr lang="en-US" sz="2400" b="1" i="1" dirty="0" smtClean="0"/>
              <a:t> </a:t>
            </a:r>
            <a:endParaRPr lang="en-US" sz="2400" b="1" dirty="0" smtClean="0">
              <a:solidFill>
                <a:schemeClr val="accent2"/>
              </a:solidFill>
            </a:endParaRPr>
          </a:p>
          <a:p>
            <a:pPr marL="609600" indent="-609600" eaLnBrk="1" hangingPunct="1">
              <a:lnSpc>
                <a:spcPct val="90000"/>
              </a:lnSpc>
            </a:pPr>
            <a:endParaRPr lang="en-US" sz="400" b="1" dirty="0" smtClean="0">
              <a:solidFill>
                <a:schemeClr val="accent2"/>
              </a:solidFill>
            </a:endParaRPr>
          </a:p>
          <a:p>
            <a:pPr marL="609600" indent="-609600" eaLnBrk="1" hangingPunct="1">
              <a:lnSpc>
                <a:spcPct val="80000"/>
              </a:lnSpc>
            </a:pPr>
            <a:r>
              <a:rPr lang="en-US" sz="1600" b="1" dirty="0" smtClean="0"/>
              <a:t>The law has also long recognized the concept that a property owner is entitled to use one’s property with out interference from others, and that property owners have an inherent right to exclude those who may so wish to so interfere. When this type of physical interference occurs, it can legally be classified as </a:t>
            </a:r>
            <a:r>
              <a:rPr lang="en-US" sz="1600" b="1" i="1" dirty="0" smtClean="0">
                <a:solidFill>
                  <a:schemeClr val="hlink"/>
                </a:solidFill>
              </a:rPr>
              <a:t>Trespass.</a:t>
            </a:r>
          </a:p>
          <a:p>
            <a:pPr marL="609600" indent="-609600" eaLnBrk="1" hangingPunct="1">
              <a:lnSpc>
                <a:spcPct val="80000"/>
              </a:lnSpc>
            </a:pPr>
            <a:r>
              <a:rPr lang="en-US" sz="1600" b="1" i="1" dirty="0" smtClean="0">
                <a:solidFill>
                  <a:schemeClr val="hlink"/>
                </a:solidFill>
              </a:rPr>
              <a:t>Trespass Defined</a:t>
            </a:r>
            <a:r>
              <a:rPr lang="en-US" sz="1600" b="1" dirty="0" smtClean="0">
                <a:solidFill>
                  <a:schemeClr val="accent2"/>
                </a:solidFill>
              </a:rPr>
              <a:t> – </a:t>
            </a:r>
            <a:r>
              <a:rPr lang="en-US" sz="1600" b="1" dirty="0" smtClean="0"/>
              <a:t>At common law, any intentional and unprivileged entry onto land owned or occupied by another constituted a trespass. Although recent developments in the law have focused on carving out special exceptions to liability, the basic liability standards have not changed.</a:t>
            </a:r>
          </a:p>
          <a:p>
            <a:pPr marL="609600" indent="-609600" eaLnBrk="1" hangingPunct="1">
              <a:lnSpc>
                <a:spcPct val="80000"/>
              </a:lnSpc>
            </a:pPr>
            <a:r>
              <a:rPr lang="en-US" sz="1600" b="1" i="1" dirty="0" smtClean="0">
                <a:solidFill>
                  <a:schemeClr val="hlink"/>
                </a:solidFill>
              </a:rPr>
              <a:t>Intent -</a:t>
            </a:r>
            <a:r>
              <a:rPr lang="en-US" sz="1600" b="1" dirty="0" smtClean="0">
                <a:solidFill>
                  <a:schemeClr val="accent2"/>
                </a:solidFill>
              </a:rPr>
              <a:t> </a:t>
            </a:r>
            <a:r>
              <a:rPr lang="en-US" sz="1600" b="1" dirty="0" smtClean="0"/>
              <a:t>The element of intent has a special meaning in trespass law.  A trespasser is strictly liable; good faith, knowledge, and fault are irrelevant.  A person commits trespass, even if they merely walk across a property owner’s land, mistakenly believing it to be their own. The trespass doctrine requires only that the trespasser intended to enter onto the land as a matter of free choice, not that he had a subjective intent to trespass or even knew he was trespassing. </a:t>
            </a:r>
          </a:p>
          <a:p>
            <a:pPr marL="609600" indent="-609600" eaLnBrk="1" hangingPunct="1">
              <a:lnSpc>
                <a:spcPct val="80000"/>
              </a:lnSpc>
            </a:pPr>
            <a:r>
              <a:rPr lang="en-US" sz="1600" b="1" i="1" dirty="0" smtClean="0">
                <a:solidFill>
                  <a:schemeClr val="hlink"/>
                </a:solidFill>
              </a:rPr>
              <a:t>Entry </a:t>
            </a:r>
            <a:r>
              <a:rPr lang="en-US" sz="1600" b="1" i="1" dirty="0" smtClean="0"/>
              <a:t>-</a:t>
            </a:r>
            <a:r>
              <a:rPr lang="en-US" sz="1600" b="1" dirty="0" smtClean="0"/>
              <a:t> Although trespass always involves a physical invasion, a trespass may occur without any personal entry by the trespasser. For a trespasser will also be liable in trespass, if they cause a thing or a third person to enter the property owner’s land.  This doctrine also applies to entries below the land surface (e.g., through tunnels or caves) as well as-at least partially to entries in the air space over the land.</a:t>
            </a:r>
          </a:p>
          <a:p>
            <a:pPr marL="609600" indent="-609600" eaLnBrk="1" hangingPunct="1">
              <a:lnSpc>
                <a:spcPct val="80000"/>
              </a:lnSpc>
            </a:pPr>
            <a:r>
              <a:rPr lang="en-US" sz="1600" b="1" i="1" dirty="0" smtClean="0">
                <a:solidFill>
                  <a:schemeClr val="hlink"/>
                </a:solidFill>
              </a:rPr>
              <a:t>Remedies -</a:t>
            </a:r>
            <a:r>
              <a:rPr lang="en-US" sz="1600" b="1" dirty="0" smtClean="0">
                <a:solidFill>
                  <a:schemeClr val="accent2"/>
                </a:solidFill>
              </a:rPr>
              <a:t> </a:t>
            </a:r>
            <a:r>
              <a:rPr lang="en-US" sz="1600" b="1" dirty="0" smtClean="0"/>
              <a:t>A trespasser is liable even if the entry causes no actual damage. A court can hold a trespasser liable for nominal damages and, upon the property owner’s request, can enjoin any further trespass.</a:t>
            </a:r>
          </a:p>
        </p:txBody>
      </p:sp>
      <p:sp>
        <p:nvSpPr>
          <p:cNvPr id="4" name="Slide Number Placeholder 3"/>
          <p:cNvSpPr>
            <a:spLocks noGrp="1"/>
          </p:cNvSpPr>
          <p:nvPr>
            <p:ph type="sldNum" sz="quarter" idx="12"/>
          </p:nvPr>
        </p:nvSpPr>
        <p:spPr/>
        <p:txBody>
          <a:bodyPr/>
          <a:lstStyle/>
          <a:p>
            <a:pPr>
              <a:defRPr/>
            </a:pPr>
            <a:fld id="{A073A3D8-39D3-42C8-9259-42240E503983}" type="slidenum">
              <a:rPr lang="en-US" smtClean="0"/>
              <a:pPr>
                <a:defRPr/>
              </a:pPr>
              <a:t>122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1074">
                                            <p:txEl>
                                              <p:pRg st="0" end="0"/>
                                            </p:txEl>
                                          </p:spTgt>
                                        </p:tgtEl>
                                        <p:attrNameLst>
                                          <p:attrName>style.visibility</p:attrName>
                                        </p:attrNameLst>
                                      </p:cBhvr>
                                      <p:to>
                                        <p:strVal val="visible"/>
                                      </p:to>
                                    </p:set>
                                    <p:anim calcmode="lin" valueType="num">
                                      <p:cBhvr additive="base">
                                        <p:cTn id="7" dur="500" fill="hold"/>
                                        <p:tgtEl>
                                          <p:spTgt spid="77107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107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74" grpId="0" build="p"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body" sz="half" idx="1"/>
          </p:nvPr>
        </p:nvSpPr>
        <p:spPr>
          <a:xfrm>
            <a:off x="304800" y="1143000"/>
            <a:ext cx="8534400" cy="5410200"/>
          </a:xfrm>
          <a:noFill/>
        </p:spPr>
        <p:txBody>
          <a:bodyPr/>
          <a:lstStyle/>
          <a:p>
            <a:pPr marL="609600" indent="-609600" eaLnBrk="1" hangingPunct="1">
              <a:lnSpc>
                <a:spcPct val="80000"/>
              </a:lnSpc>
              <a:buFontTx/>
              <a:buNone/>
            </a:pPr>
            <a:r>
              <a:rPr lang="en-US" b="1" dirty="0" smtClean="0">
                <a:solidFill>
                  <a:srgbClr val="CC0000"/>
                </a:solidFill>
              </a:rPr>
              <a:t>Trespass</a:t>
            </a:r>
            <a:r>
              <a:rPr lang="en-US" sz="2300" b="1" dirty="0" smtClean="0">
                <a:solidFill>
                  <a:srgbClr val="CC0000"/>
                </a:solidFill>
              </a:rPr>
              <a:t>  </a:t>
            </a:r>
          </a:p>
          <a:p>
            <a:pPr marL="609600" indent="-609600" eaLnBrk="1" hangingPunct="1">
              <a:lnSpc>
                <a:spcPct val="80000"/>
              </a:lnSpc>
              <a:buFontTx/>
              <a:buNone/>
            </a:pPr>
            <a:r>
              <a:rPr lang="en-US" sz="2300" b="1" dirty="0" smtClean="0">
                <a:solidFill>
                  <a:schemeClr val="hlink"/>
                </a:solidFill>
              </a:rPr>
              <a:t>	General Exceptions to Trespass Liability</a:t>
            </a:r>
          </a:p>
          <a:p>
            <a:pPr marL="609600" indent="-609600" eaLnBrk="1" hangingPunct="1">
              <a:lnSpc>
                <a:spcPct val="80000"/>
              </a:lnSpc>
              <a:buFontTx/>
              <a:buNone/>
            </a:pPr>
            <a:r>
              <a:rPr lang="en-US" sz="2300" dirty="0" smtClean="0"/>
              <a:t>	</a:t>
            </a:r>
            <a:r>
              <a:rPr lang="en-US" sz="2300" b="1" dirty="0" smtClean="0"/>
              <a:t>An entry under a legally recognized privilege               does not constitute a trespass. </a:t>
            </a:r>
          </a:p>
          <a:p>
            <a:pPr marL="609600" indent="-609600" eaLnBrk="1" hangingPunct="1">
              <a:lnSpc>
                <a:spcPct val="80000"/>
              </a:lnSpc>
              <a:buFontTx/>
              <a:buNone/>
            </a:pPr>
            <a:r>
              <a:rPr lang="en-US" sz="2300" b="1" dirty="0" smtClean="0"/>
              <a:t>	A privileged entry is one made with the landowner's consent. </a:t>
            </a:r>
          </a:p>
          <a:p>
            <a:pPr marL="609600" indent="-609600" eaLnBrk="1" hangingPunct="1">
              <a:lnSpc>
                <a:spcPct val="80000"/>
              </a:lnSpc>
              <a:buFontTx/>
              <a:buNone/>
            </a:pPr>
            <a:r>
              <a:rPr lang="en-US" sz="2300" b="1" dirty="0" smtClean="0"/>
              <a:t>	If an owner invites a repairman onto their land to fix a leaky pipe, then the workman’s entry is privileged. </a:t>
            </a:r>
          </a:p>
          <a:p>
            <a:pPr marL="609600" indent="-609600" eaLnBrk="1" hangingPunct="1">
              <a:lnSpc>
                <a:spcPct val="80000"/>
              </a:lnSpc>
              <a:buFontTx/>
              <a:buNone/>
            </a:pPr>
            <a:r>
              <a:rPr lang="en-US" sz="2300" b="1" dirty="0" smtClean="0"/>
              <a:t>	Privilege may also be found of necessity. </a:t>
            </a:r>
          </a:p>
          <a:p>
            <a:pPr marL="609600" indent="-609600" eaLnBrk="1" hangingPunct="1">
              <a:lnSpc>
                <a:spcPct val="80000"/>
              </a:lnSpc>
              <a:buFontTx/>
              <a:buNone/>
            </a:pPr>
            <a:r>
              <a:rPr lang="en-US" sz="2300" b="1" dirty="0" smtClean="0"/>
              <a:t>	A firefighter may enter private property to save an adjacent house from fire.</a:t>
            </a:r>
          </a:p>
          <a:p>
            <a:pPr marL="609600" indent="-609600" eaLnBrk="1" hangingPunct="1">
              <a:lnSpc>
                <a:spcPct val="80000"/>
              </a:lnSpc>
              <a:buFontTx/>
              <a:buNone/>
            </a:pPr>
            <a:r>
              <a:rPr lang="en-US" sz="2300" b="1" dirty="0" smtClean="0"/>
              <a:t>	A police officer may enter to arrest a suspect. </a:t>
            </a:r>
          </a:p>
          <a:p>
            <a:pPr marL="609600" indent="-609600" eaLnBrk="1" hangingPunct="1">
              <a:lnSpc>
                <a:spcPct val="80000"/>
              </a:lnSpc>
              <a:buFontTx/>
              <a:buNone/>
            </a:pPr>
            <a:r>
              <a:rPr lang="en-US" sz="2300" b="1" dirty="0" smtClean="0"/>
              <a:t>	Private persons can also be found to have a privilege to enter another's land in an emergency situation (e.g., while fleeing from an attacking bear).</a:t>
            </a:r>
          </a:p>
        </p:txBody>
      </p:sp>
      <p:sp>
        <p:nvSpPr>
          <p:cNvPr id="4" name="Slide Number Placeholder 3"/>
          <p:cNvSpPr>
            <a:spLocks noGrp="1"/>
          </p:cNvSpPr>
          <p:nvPr>
            <p:ph type="sldNum" sz="quarter" idx="12"/>
          </p:nvPr>
        </p:nvSpPr>
        <p:spPr/>
        <p:txBody>
          <a:bodyPr/>
          <a:lstStyle/>
          <a:p>
            <a:pPr>
              <a:defRPr/>
            </a:pPr>
            <a:fld id="{A073A3D8-39D3-42C8-9259-42240E503983}" type="slidenum">
              <a:rPr lang="en-US" smtClean="0"/>
              <a:pPr>
                <a:defRPr/>
              </a:pPr>
              <a:t>123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3122">
                                            <p:txEl>
                                              <p:pRg st="0" end="0"/>
                                            </p:txEl>
                                          </p:spTgt>
                                        </p:tgtEl>
                                        <p:attrNameLst>
                                          <p:attrName>style.visibility</p:attrName>
                                        </p:attrNameLst>
                                      </p:cBhvr>
                                      <p:to>
                                        <p:strVal val="visible"/>
                                      </p:to>
                                    </p:set>
                                    <p:anim calcmode="lin" valueType="num">
                                      <p:cBhvr additive="base">
                                        <p:cTn id="7" dur="500" fill="hold"/>
                                        <p:tgtEl>
                                          <p:spTgt spid="7731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312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2" grpId="0" build="p"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ChangeArrowheads="1"/>
          </p:cNvSpPr>
          <p:nvPr>
            <p:ph type="body" sz="half" idx="1"/>
          </p:nvPr>
        </p:nvSpPr>
        <p:spPr>
          <a:xfrm>
            <a:off x="304800" y="1066800"/>
            <a:ext cx="8610600" cy="5486400"/>
          </a:xfrm>
          <a:noFill/>
        </p:spPr>
        <p:txBody>
          <a:bodyPr/>
          <a:lstStyle/>
          <a:p>
            <a:pPr marL="609600" indent="-609600" eaLnBrk="1" hangingPunct="1">
              <a:buFontTx/>
              <a:buNone/>
            </a:pPr>
            <a:r>
              <a:rPr lang="en-US" sz="3600" b="1" dirty="0" smtClean="0">
                <a:solidFill>
                  <a:srgbClr val="CC0000"/>
                </a:solidFill>
              </a:rPr>
              <a:t>Trespass</a:t>
            </a:r>
            <a:r>
              <a:rPr lang="en-US" sz="2800" b="1" dirty="0" smtClean="0">
                <a:solidFill>
                  <a:srgbClr val="FF0000"/>
                </a:solidFill>
              </a:rPr>
              <a:t> </a:t>
            </a:r>
            <a:r>
              <a:rPr lang="en-US" sz="2800" b="1" i="1" dirty="0" smtClean="0"/>
              <a:t> </a:t>
            </a:r>
            <a:endParaRPr lang="en-US" sz="2800" b="1" dirty="0" smtClean="0">
              <a:solidFill>
                <a:schemeClr val="accent2"/>
              </a:solidFill>
            </a:endParaRPr>
          </a:p>
          <a:p>
            <a:pPr marL="609600" indent="-609600" eaLnBrk="1" hangingPunct="1">
              <a:lnSpc>
                <a:spcPct val="90000"/>
              </a:lnSpc>
            </a:pPr>
            <a:endParaRPr lang="en-US" sz="700" b="1" dirty="0" smtClean="0">
              <a:solidFill>
                <a:schemeClr val="accent2"/>
              </a:solidFill>
            </a:endParaRPr>
          </a:p>
          <a:p>
            <a:pPr marL="609600" indent="-609600" eaLnBrk="1" hangingPunct="1"/>
            <a:r>
              <a:rPr lang="en-US" sz="2800" b="1" dirty="0" smtClean="0">
                <a:solidFill>
                  <a:schemeClr val="accent2"/>
                </a:solidFill>
              </a:rPr>
              <a:t>Remedies </a:t>
            </a:r>
            <a:r>
              <a:rPr lang="en-US" sz="2800" b="1" dirty="0" smtClean="0"/>
              <a:t>for trespass also include remedies at law and equity or both.  As a result, a party who has suffered a nuisance can bring an action for:</a:t>
            </a:r>
          </a:p>
          <a:p>
            <a:pPr marL="609600" indent="-609600" eaLnBrk="1" hangingPunct="1">
              <a:buFontTx/>
              <a:buNone/>
            </a:pPr>
            <a:r>
              <a:rPr lang="en-US" sz="2800" b="1" dirty="0" smtClean="0">
                <a:solidFill>
                  <a:schemeClr val="accent2"/>
                </a:solidFill>
              </a:rPr>
              <a:t>	*</a:t>
            </a:r>
            <a:r>
              <a:rPr lang="en-US" sz="2800" b="1" i="1" dirty="0" smtClean="0">
                <a:solidFill>
                  <a:schemeClr val="hlink"/>
                </a:solidFill>
              </a:rPr>
              <a:t>	Money Damages; </a:t>
            </a:r>
            <a:r>
              <a:rPr lang="en-US" sz="2800" b="1" dirty="0" smtClean="0"/>
              <a:t>(can be nominal)</a:t>
            </a:r>
            <a:endParaRPr lang="en-US" sz="2800" b="1" i="1" dirty="0" smtClean="0"/>
          </a:p>
          <a:p>
            <a:pPr marL="609600" indent="-609600" eaLnBrk="1" hangingPunct="1">
              <a:buFontTx/>
              <a:buNone/>
            </a:pPr>
            <a:r>
              <a:rPr lang="en-US" sz="2800" b="1" i="1" dirty="0" smtClean="0">
                <a:solidFill>
                  <a:schemeClr val="hlink"/>
                </a:solidFill>
              </a:rPr>
              <a:t>	*	Injunction</a:t>
            </a:r>
            <a:r>
              <a:rPr lang="en-US" sz="2800" b="1" dirty="0" smtClean="0">
                <a:solidFill>
                  <a:schemeClr val="accent2"/>
                </a:solidFill>
              </a:rPr>
              <a:t> </a:t>
            </a:r>
            <a:r>
              <a:rPr lang="en-US" sz="2800" b="1" dirty="0" smtClean="0"/>
              <a:t>(called </a:t>
            </a:r>
            <a:r>
              <a:rPr lang="en-US" sz="2800" b="1" dirty="0" err="1" smtClean="0"/>
              <a:t>ejectment</a:t>
            </a:r>
            <a:r>
              <a:rPr lang="en-US" sz="2800" b="1" dirty="0" smtClean="0"/>
              <a:t>, to have the trespasser removed from the property and/or enjoined from re-entering it); or</a:t>
            </a:r>
          </a:p>
          <a:p>
            <a:pPr marL="609600" indent="-609600" eaLnBrk="1" hangingPunct="1">
              <a:buFontTx/>
              <a:buNone/>
            </a:pPr>
            <a:r>
              <a:rPr lang="en-US" sz="2800" b="1" dirty="0" smtClean="0">
                <a:solidFill>
                  <a:schemeClr val="accent2"/>
                </a:solidFill>
              </a:rPr>
              <a:t>	</a:t>
            </a:r>
            <a:r>
              <a:rPr lang="en-US" sz="2800" b="1" i="1" dirty="0" smtClean="0">
                <a:solidFill>
                  <a:schemeClr val="hlink"/>
                </a:solidFill>
              </a:rPr>
              <a:t>*	Both</a:t>
            </a:r>
            <a:r>
              <a:rPr lang="en-US" sz="2800" b="1" dirty="0" smtClean="0">
                <a:solidFill>
                  <a:schemeClr val="accent2"/>
                </a:solidFill>
              </a:rPr>
              <a:t>  </a:t>
            </a:r>
          </a:p>
        </p:txBody>
      </p:sp>
      <p:sp>
        <p:nvSpPr>
          <p:cNvPr id="4" name="Slide Number Placeholder 3"/>
          <p:cNvSpPr>
            <a:spLocks noGrp="1"/>
          </p:cNvSpPr>
          <p:nvPr>
            <p:ph type="sldNum" sz="quarter" idx="12"/>
          </p:nvPr>
        </p:nvSpPr>
        <p:spPr/>
        <p:txBody>
          <a:bodyPr/>
          <a:lstStyle/>
          <a:p>
            <a:pPr>
              <a:defRPr/>
            </a:pPr>
            <a:fld id="{A073A3D8-39D3-42C8-9259-42240E503983}" type="slidenum">
              <a:rPr lang="en-US" smtClean="0"/>
              <a:pPr>
                <a:defRPr/>
              </a:pPr>
              <a:t>124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5170">
                                            <p:txEl>
                                              <p:pRg st="0" end="0"/>
                                            </p:txEl>
                                          </p:spTgt>
                                        </p:tgtEl>
                                        <p:attrNameLst>
                                          <p:attrName>style.visibility</p:attrName>
                                        </p:attrNameLst>
                                      </p:cBhvr>
                                      <p:to>
                                        <p:strVal val="visible"/>
                                      </p:to>
                                    </p:set>
                                    <p:anim calcmode="lin" valueType="num">
                                      <p:cBhvr additive="base">
                                        <p:cTn id="7" dur="500" fill="hold"/>
                                        <p:tgtEl>
                                          <p:spTgt spid="7751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517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0"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body" sz="half" idx="1"/>
          </p:nvPr>
        </p:nvSpPr>
        <p:spPr>
          <a:xfrm>
            <a:off x="304800" y="914400"/>
            <a:ext cx="8610600" cy="5638800"/>
          </a:xfrm>
          <a:noFill/>
        </p:spPr>
        <p:txBody>
          <a:bodyPr/>
          <a:lstStyle/>
          <a:p>
            <a:pPr marL="609600" indent="-609600" eaLnBrk="1" hangingPunct="1">
              <a:lnSpc>
                <a:spcPct val="80000"/>
              </a:lnSpc>
              <a:buFontTx/>
              <a:buNone/>
            </a:pPr>
            <a:r>
              <a:rPr lang="en-US" b="1" dirty="0" smtClean="0">
                <a:solidFill>
                  <a:srgbClr val="CC0000"/>
                </a:solidFill>
              </a:rPr>
              <a:t>Zoning</a:t>
            </a:r>
            <a:r>
              <a:rPr lang="en-US" b="1" dirty="0" smtClean="0">
                <a:solidFill>
                  <a:srgbClr val="FF0000"/>
                </a:solidFill>
              </a:rPr>
              <a:t> </a:t>
            </a:r>
            <a:r>
              <a:rPr lang="en-US" sz="2000" b="1" i="1" dirty="0" smtClean="0"/>
              <a:t> </a:t>
            </a:r>
            <a:endParaRPr lang="en-US" sz="2000" b="1" dirty="0" smtClean="0">
              <a:solidFill>
                <a:schemeClr val="accent2"/>
              </a:solidFill>
            </a:endParaRPr>
          </a:p>
          <a:p>
            <a:pPr marL="609600" indent="-609600" eaLnBrk="1" hangingPunct="1">
              <a:lnSpc>
                <a:spcPct val="90000"/>
              </a:lnSpc>
            </a:pPr>
            <a:endParaRPr lang="en-US" sz="500" b="1" dirty="0" smtClean="0">
              <a:solidFill>
                <a:schemeClr val="accent2"/>
              </a:solidFill>
            </a:endParaRPr>
          </a:p>
          <a:p>
            <a:pPr marL="609600" indent="-609600" eaLnBrk="1" hangingPunct="1">
              <a:lnSpc>
                <a:spcPct val="80000"/>
              </a:lnSpc>
            </a:pPr>
            <a:r>
              <a:rPr lang="en-US" sz="2000" b="1" dirty="0" smtClean="0"/>
              <a:t>Zoning is the use of governmental power to regulate land use. </a:t>
            </a:r>
            <a:endParaRPr lang="en-US" sz="2000" b="1" dirty="0" smtClean="0"/>
          </a:p>
          <a:p>
            <a:pPr marL="609600" indent="-609600" eaLnBrk="1" hangingPunct="1">
              <a:lnSpc>
                <a:spcPct val="80000"/>
              </a:lnSpc>
            </a:pPr>
            <a:endParaRPr lang="en-US" sz="700" b="1" dirty="0" smtClean="0"/>
          </a:p>
          <a:p>
            <a:pPr marL="609600" indent="-609600" eaLnBrk="1" hangingPunct="1">
              <a:lnSpc>
                <a:spcPct val="80000"/>
              </a:lnSpc>
            </a:pPr>
            <a:r>
              <a:rPr lang="en-US" sz="2000" b="1" dirty="0" smtClean="0"/>
              <a:t>Zoning laws divide a political jurisdiction into specific separate geographic areas and impose limits on the permissible uses of land within each area.</a:t>
            </a:r>
          </a:p>
          <a:p>
            <a:pPr marL="609600" indent="-609600" eaLnBrk="1" hangingPunct="1">
              <a:lnSpc>
                <a:spcPct val="80000"/>
              </a:lnSpc>
            </a:pPr>
            <a:endParaRPr lang="en-US" sz="700" b="1" dirty="0" smtClean="0"/>
          </a:p>
          <a:p>
            <a:pPr marL="609600" indent="-609600" eaLnBrk="1" hangingPunct="1">
              <a:lnSpc>
                <a:spcPct val="80000"/>
              </a:lnSpc>
            </a:pPr>
            <a:r>
              <a:rPr lang="en-US" sz="2000" b="1" dirty="0" smtClean="0"/>
              <a:t>Zoning </a:t>
            </a:r>
            <a:r>
              <a:rPr lang="en-US" sz="2000" b="1" dirty="0" smtClean="0"/>
              <a:t>has several legitimate objectives: </a:t>
            </a:r>
          </a:p>
          <a:p>
            <a:pPr marL="609600" indent="-609600" eaLnBrk="1" hangingPunct="1">
              <a:lnSpc>
                <a:spcPct val="80000"/>
              </a:lnSpc>
              <a:buFontTx/>
              <a:buNone/>
            </a:pPr>
            <a:r>
              <a:rPr lang="en-US" sz="500" b="1" dirty="0" smtClean="0"/>
              <a:t>	</a:t>
            </a:r>
            <a:endParaRPr lang="en-US" sz="500" b="1" dirty="0" smtClean="0"/>
          </a:p>
          <a:p>
            <a:pPr marL="609600" indent="-609600" eaLnBrk="1" hangingPunct="1">
              <a:lnSpc>
                <a:spcPct val="80000"/>
              </a:lnSpc>
              <a:buFontTx/>
              <a:buNone/>
            </a:pPr>
            <a:r>
              <a:rPr lang="en-US" sz="2000" b="1" dirty="0" smtClean="0"/>
              <a:t>	</a:t>
            </a:r>
            <a:r>
              <a:rPr lang="en-US" sz="2000" b="1" dirty="0" smtClean="0">
                <a:solidFill>
                  <a:srgbClr val="002060"/>
                </a:solidFill>
              </a:rPr>
              <a:t>(1) To </a:t>
            </a:r>
            <a:r>
              <a:rPr lang="en-US" sz="2000" b="1" i="1" dirty="0" smtClean="0">
                <a:solidFill>
                  <a:srgbClr val="002060"/>
                </a:solidFill>
              </a:rPr>
              <a:t>prevent incompatible uses </a:t>
            </a:r>
            <a:r>
              <a:rPr lang="en-US" sz="2000" b="1" dirty="0" smtClean="0">
                <a:solidFill>
                  <a:srgbClr val="002060"/>
                </a:solidFill>
              </a:rPr>
              <a:t>from occurring (thus reducing the need for nuisance law), </a:t>
            </a:r>
          </a:p>
          <a:p>
            <a:pPr marL="609600" indent="-609600" eaLnBrk="1" hangingPunct="1">
              <a:lnSpc>
                <a:spcPct val="80000"/>
              </a:lnSpc>
              <a:buFontTx/>
              <a:buNone/>
            </a:pPr>
            <a:r>
              <a:rPr lang="en-US" sz="500" b="1" dirty="0" smtClean="0">
                <a:solidFill>
                  <a:srgbClr val="002060"/>
                </a:solidFill>
              </a:rPr>
              <a:t>	</a:t>
            </a:r>
            <a:endParaRPr lang="en-US" sz="500" b="1" dirty="0" smtClean="0">
              <a:solidFill>
                <a:srgbClr val="002060"/>
              </a:solidFill>
            </a:endParaRPr>
          </a:p>
          <a:p>
            <a:pPr marL="609600" indent="-609600" eaLnBrk="1" hangingPunct="1">
              <a:lnSpc>
                <a:spcPct val="80000"/>
              </a:lnSpc>
              <a:buFontTx/>
              <a:buNone/>
            </a:pPr>
            <a:r>
              <a:rPr lang="en-US" sz="2000" b="1" dirty="0" smtClean="0">
                <a:solidFill>
                  <a:srgbClr val="002060"/>
                </a:solidFill>
              </a:rPr>
              <a:t>	(</a:t>
            </a:r>
            <a:r>
              <a:rPr lang="en-US" sz="2000" b="1" dirty="0" smtClean="0">
                <a:solidFill>
                  <a:srgbClr val="002060"/>
                </a:solidFill>
              </a:rPr>
              <a:t>2) to </a:t>
            </a:r>
            <a:r>
              <a:rPr lang="en-US" sz="2000" b="1" i="1" dirty="0" smtClean="0">
                <a:solidFill>
                  <a:srgbClr val="002060"/>
                </a:solidFill>
              </a:rPr>
              <a:t>increase property values </a:t>
            </a:r>
            <a:r>
              <a:rPr lang="en-US" sz="2000" b="1" dirty="0" smtClean="0">
                <a:solidFill>
                  <a:srgbClr val="002060"/>
                </a:solidFill>
              </a:rPr>
              <a:t>generally by minimizing use conflicts (thus increasing the property tax base). and </a:t>
            </a:r>
          </a:p>
          <a:p>
            <a:pPr marL="609600" indent="-609600" eaLnBrk="1" hangingPunct="1">
              <a:lnSpc>
                <a:spcPct val="80000"/>
              </a:lnSpc>
              <a:buFontTx/>
              <a:buNone/>
            </a:pPr>
            <a:r>
              <a:rPr lang="en-US" sz="500" b="1" dirty="0" smtClean="0">
                <a:solidFill>
                  <a:srgbClr val="002060"/>
                </a:solidFill>
              </a:rPr>
              <a:t>	</a:t>
            </a:r>
            <a:endParaRPr lang="en-US" sz="500" b="1" dirty="0" smtClean="0">
              <a:solidFill>
                <a:srgbClr val="002060"/>
              </a:solidFill>
            </a:endParaRPr>
          </a:p>
          <a:p>
            <a:pPr marL="609600" indent="-609600" eaLnBrk="1" hangingPunct="1">
              <a:lnSpc>
                <a:spcPct val="80000"/>
              </a:lnSpc>
              <a:buFontTx/>
              <a:buNone/>
            </a:pPr>
            <a:r>
              <a:rPr lang="en-US" sz="2000" b="1" dirty="0" smtClean="0">
                <a:solidFill>
                  <a:srgbClr val="002060"/>
                </a:solidFill>
              </a:rPr>
              <a:t>	</a:t>
            </a:r>
            <a:r>
              <a:rPr lang="en-US" sz="2000" b="1" dirty="0" smtClean="0">
                <a:solidFill>
                  <a:srgbClr val="002060"/>
                </a:solidFill>
              </a:rPr>
              <a:t>(</a:t>
            </a:r>
            <a:r>
              <a:rPr lang="en-US" sz="2000" b="1" dirty="0" smtClean="0">
                <a:solidFill>
                  <a:srgbClr val="002060"/>
                </a:solidFill>
              </a:rPr>
              <a:t>3) to </a:t>
            </a:r>
            <a:r>
              <a:rPr lang="en-US" sz="2000" b="1" i="1" dirty="0" smtClean="0">
                <a:solidFill>
                  <a:srgbClr val="002060"/>
                </a:solidFill>
              </a:rPr>
              <a:t>channel development into patterns that may serve larger social goals </a:t>
            </a:r>
            <a:r>
              <a:rPr lang="en-US" sz="2000" b="1" dirty="0" smtClean="0">
                <a:solidFill>
                  <a:srgbClr val="002060"/>
                </a:solidFill>
              </a:rPr>
              <a:t>(e.g., reduce urban sprawl to conserve resources and reduce air pollution from automobiles</a:t>
            </a:r>
            <a:r>
              <a:rPr lang="en-US" sz="2000" b="1" dirty="0" smtClean="0">
                <a:solidFill>
                  <a:srgbClr val="002060"/>
                </a:solidFill>
              </a:rPr>
              <a:t>).</a:t>
            </a:r>
          </a:p>
          <a:p>
            <a:pPr marL="609600" indent="-609600" eaLnBrk="1" hangingPunct="1">
              <a:lnSpc>
                <a:spcPct val="80000"/>
              </a:lnSpc>
              <a:buFontTx/>
              <a:buNone/>
            </a:pPr>
            <a:endParaRPr lang="en-US" sz="700" b="1" dirty="0" smtClean="0">
              <a:solidFill>
                <a:srgbClr val="002060"/>
              </a:solidFill>
            </a:endParaRPr>
          </a:p>
          <a:p>
            <a:pPr marL="609600" indent="-609600" eaLnBrk="1" hangingPunct="1">
              <a:lnSpc>
                <a:spcPct val="80000"/>
              </a:lnSpc>
            </a:pPr>
            <a:r>
              <a:rPr lang="en-US" sz="2000" b="1" dirty="0" smtClean="0"/>
              <a:t>Zoning is the use of public power to impose uniform results that might otherwise be accomplished in more piecemeal and selective fashion by private bargains.</a:t>
            </a:r>
          </a:p>
          <a:p>
            <a:pPr marL="609600" indent="-609600" eaLnBrk="1" hangingPunct="1">
              <a:lnSpc>
                <a:spcPct val="80000"/>
              </a:lnSpc>
            </a:pPr>
            <a:endParaRPr lang="en-US" sz="20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A073A3D8-39D3-42C8-9259-42240E503983}" type="slidenum">
              <a:rPr lang="en-US" smtClean="0"/>
              <a:pPr>
                <a:defRPr/>
              </a:pPr>
              <a:t>125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9506">
                                            <p:txEl>
                                              <p:pRg st="0" end="0"/>
                                            </p:txEl>
                                          </p:spTgt>
                                        </p:tgtEl>
                                        <p:attrNameLst>
                                          <p:attrName>style.visibility</p:attrName>
                                        </p:attrNameLst>
                                      </p:cBhvr>
                                      <p:to>
                                        <p:strVal val="visible"/>
                                      </p:to>
                                    </p:set>
                                    <p:anim calcmode="lin" valueType="num">
                                      <p:cBhvr additive="base">
                                        <p:cTn id="7" dur="500" fill="hold"/>
                                        <p:tgtEl>
                                          <p:spTgt spid="7895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895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06" grpId="0" build="p"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body" sz="half" idx="1"/>
          </p:nvPr>
        </p:nvSpPr>
        <p:spPr>
          <a:xfrm>
            <a:off x="304800" y="990600"/>
            <a:ext cx="8610600" cy="5562600"/>
          </a:xfrm>
          <a:noFill/>
        </p:spPr>
        <p:txBody>
          <a:bodyPr/>
          <a:lstStyle/>
          <a:p>
            <a:pPr marL="609600" indent="-609600" eaLnBrk="1" hangingPunct="1">
              <a:lnSpc>
                <a:spcPct val="80000"/>
              </a:lnSpc>
              <a:buFontTx/>
              <a:buNone/>
            </a:pPr>
            <a:r>
              <a:rPr lang="en-US" b="1" dirty="0" smtClean="0">
                <a:solidFill>
                  <a:srgbClr val="FF0000"/>
                </a:solidFill>
              </a:rPr>
              <a:t>Eminent Domain</a:t>
            </a:r>
            <a:endParaRPr lang="en-US" b="1" dirty="0" smtClean="0">
              <a:solidFill>
                <a:schemeClr val="accent2"/>
              </a:solidFill>
            </a:endParaRPr>
          </a:p>
          <a:p>
            <a:pPr marL="609600" indent="-609600" eaLnBrk="1" hangingPunct="1">
              <a:lnSpc>
                <a:spcPct val="80000"/>
              </a:lnSpc>
              <a:buFontTx/>
              <a:buNone/>
            </a:pPr>
            <a:endParaRPr lang="en-US" sz="400" b="1" i="1" dirty="0" smtClean="0">
              <a:solidFill>
                <a:schemeClr val="hlink"/>
              </a:solidFill>
            </a:endParaRPr>
          </a:p>
          <a:p>
            <a:pPr marL="609600" indent="-609600" eaLnBrk="1" hangingPunct="1">
              <a:lnSpc>
                <a:spcPct val="80000"/>
              </a:lnSpc>
              <a:buFontTx/>
              <a:buNone/>
            </a:pPr>
            <a:r>
              <a:rPr lang="en-US" sz="1800" b="1" i="1" dirty="0" smtClean="0">
                <a:solidFill>
                  <a:schemeClr val="hlink"/>
                </a:solidFill>
              </a:rPr>
              <a:t>TAKINGS: THE POWER OF EMINENT DOMAIN AND REGULATORY TAKINGS</a:t>
            </a:r>
          </a:p>
          <a:p>
            <a:pPr marL="609600" indent="-609600" eaLnBrk="1" hangingPunct="1">
              <a:lnSpc>
                <a:spcPct val="80000"/>
              </a:lnSpc>
              <a:buFontTx/>
              <a:buNone/>
            </a:pPr>
            <a:endParaRPr lang="en-US" sz="400" dirty="0" smtClean="0"/>
          </a:p>
          <a:p>
            <a:pPr marL="609600" indent="-609600" eaLnBrk="1" hangingPunct="1">
              <a:lnSpc>
                <a:spcPct val="80000"/>
              </a:lnSpc>
              <a:buFontTx/>
              <a:buNone/>
            </a:pPr>
            <a:endParaRPr lang="en-US" sz="400" dirty="0" smtClean="0"/>
          </a:p>
          <a:p>
            <a:pPr marL="609600" indent="-609600" eaLnBrk="1" hangingPunct="1">
              <a:lnSpc>
                <a:spcPct val="80000"/>
              </a:lnSpc>
              <a:buFontTx/>
              <a:buNone/>
            </a:pPr>
            <a:endParaRPr lang="en-US" sz="400" dirty="0" smtClean="0"/>
          </a:p>
          <a:p>
            <a:pPr marL="0" indent="-609600" eaLnBrk="1" hangingPunct="1">
              <a:lnSpc>
                <a:spcPct val="80000"/>
              </a:lnSpc>
              <a:spcBef>
                <a:spcPts val="0"/>
              </a:spcBef>
              <a:buFontTx/>
              <a:buNone/>
            </a:pPr>
            <a:r>
              <a:rPr lang="en-US" sz="2000" dirty="0" smtClean="0"/>
              <a:t>The </a:t>
            </a:r>
            <a:r>
              <a:rPr lang="en-US" sz="2000" dirty="0" smtClean="0"/>
              <a:t>power of eminent domain is the power of a governmental body to take private property for public purposes. </a:t>
            </a:r>
          </a:p>
          <a:p>
            <a:pPr marL="0" indent="-609600" eaLnBrk="1" hangingPunct="1">
              <a:lnSpc>
                <a:spcPct val="80000"/>
              </a:lnSpc>
              <a:spcBef>
                <a:spcPts val="0"/>
              </a:spcBef>
              <a:buFontTx/>
              <a:buNone/>
            </a:pPr>
            <a:endParaRPr lang="en-US" sz="1000" dirty="0" smtClean="0"/>
          </a:p>
          <a:p>
            <a:pPr marL="0" indent="-609600" eaLnBrk="1" hangingPunct="1">
              <a:lnSpc>
                <a:spcPct val="80000"/>
              </a:lnSpc>
              <a:spcBef>
                <a:spcPts val="0"/>
              </a:spcBef>
              <a:buFontTx/>
              <a:buNone/>
            </a:pPr>
            <a:r>
              <a:rPr lang="en-US" sz="2000" dirty="0" smtClean="0"/>
              <a:t>The </a:t>
            </a:r>
            <a:r>
              <a:rPr lang="en-US" sz="2000" dirty="0" smtClean="0"/>
              <a:t>law places the particular focus upon the regulator.  Eminent domain takings, pursuant to the United States Constitution, requires just compensation.  These constitutional requirements apply to all governments and protects all forms of property.</a:t>
            </a:r>
          </a:p>
          <a:p>
            <a:pPr marL="0" indent="-609600" eaLnBrk="1" hangingPunct="1">
              <a:lnSpc>
                <a:spcPct val="80000"/>
              </a:lnSpc>
              <a:spcBef>
                <a:spcPts val="0"/>
              </a:spcBef>
            </a:pPr>
            <a:endParaRPr lang="en-US" sz="1000" dirty="0" smtClean="0"/>
          </a:p>
          <a:p>
            <a:pPr marL="0" indent="-609600" eaLnBrk="1" hangingPunct="1">
              <a:lnSpc>
                <a:spcPct val="80000"/>
              </a:lnSpc>
              <a:spcBef>
                <a:spcPts val="0"/>
              </a:spcBef>
              <a:buFontTx/>
              <a:buNone/>
            </a:pPr>
            <a:r>
              <a:rPr lang="en-US" sz="2000" dirty="0" smtClean="0"/>
              <a:t>The </a:t>
            </a:r>
            <a:r>
              <a:rPr lang="en-US" sz="2000" dirty="0" smtClean="0"/>
              <a:t>public use requirement is satisfied so long as there is a conceivable public purpose fur the taking. </a:t>
            </a:r>
          </a:p>
          <a:p>
            <a:pPr marL="0" indent="-609600" eaLnBrk="1" hangingPunct="1">
              <a:lnSpc>
                <a:spcPct val="80000"/>
              </a:lnSpc>
              <a:spcBef>
                <a:spcPts val="0"/>
              </a:spcBef>
              <a:buFontTx/>
              <a:buNone/>
            </a:pPr>
            <a:endParaRPr lang="en-US" sz="1000" dirty="0" smtClean="0"/>
          </a:p>
          <a:p>
            <a:pPr marL="0" indent="-609600" eaLnBrk="1" hangingPunct="1">
              <a:lnSpc>
                <a:spcPct val="80000"/>
              </a:lnSpc>
              <a:spcBef>
                <a:spcPts val="0"/>
              </a:spcBef>
              <a:buFontTx/>
              <a:buNone/>
            </a:pPr>
            <a:r>
              <a:rPr lang="en-US" sz="2000" dirty="0" smtClean="0"/>
              <a:t>A </a:t>
            </a:r>
            <a:r>
              <a:rPr lang="en-US" sz="2000" dirty="0" smtClean="0"/>
              <a:t>taking occurs whenever a regulation permanently dispossesses an owner or prevents their use and enjoyment of the property.</a:t>
            </a:r>
          </a:p>
          <a:p>
            <a:pPr marL="0" indent="-609600" eaLnBrk="1" hangingPunct="1">
              <a:lnSpc>
                <a:spcPct val="80000"/>
              </a:lnSpc>
              <a:spcBef>
                <a:spcPts val="0"/>
              </a:spcBef>
              <a:buFontTx/>
              <a:buNone/>
            </a:pPr>
            <a:endParaRPr lang="en-US" sz="1000" dirty="0" smtClean="0"/>
          </a:p>
          <a:p>
            <a:pPr marL="0" indent="-609600" eaLnBrk="1" hangingPunct="1">
              <a:lnSpc>
                <a:spcPct val="80000"/>
              </a:lnSpc>
              <a:spcBef>
                <a:spcPts val="0"/>
              </a:spcBef>
              <a:buFontTx/>
              <a:buNone/>
            </a:pPr>
            <a:r>
              <a:rPr lang="en-US" sz="2000" dirty="0" smtClean="0"/>
              <a:t>Compensation </a:t>
            </a:r>
            <a:r>
              <a:rPr lang="en-US" sz="2000" dirty="0" smtClean="0"/>
              <a:t>for the taking must be the market value of the property.  </a:t>
            </a:r>
          </a:p>
          <a:p>
            <a:pPr marL="0" indent="-609600" eaLnBrk="1" hangingPunct="1">
              <a:lnSpc>
                <a:spcPct val="80000"/>
              </a:lnSpc>
              <a:spcBef>
                <a:spcPts val="0"/>
              </a:spcBef>
              <a:buFontTx/>
              <a:buNone/>
            </a:pPr>
            <a:endParaRPr lang="en-US" sz="1000" dirty="0" smtClean="0"/>
          </a:p>
          <a:p>
            <a:pPr marL="0" indent="-609600" eaLnBrk="1" hangingPunct="1">
              <a:lnSpc>
                <a:spcPct val="80000"/>
              </a:lnSpc>
              <a:spcBef>
                <a:spcPts val="0"/>
              </a:spcBef>
              <a:buFontTx/>
              <a:buNone/>
            </a:pPr>
            <a:r>
              <a:rPr lang="en-US" sz="2000" dirty="0" smtClean="0"/>
              <a:t>The </a:t>
            </a:r>
            <a:r>
              <a:rPr lang="en-US" sz="2000" dirty="0" smtClean="0"/>
              <a:t>amount of compensation is the current market value not the value that will occur due to the public improvement. Compensation is required for regulations that constitute takings, no matter how long or short the regulation may endure.</a:t>
            </a:r>
            <a:endParaRPr lang="en-US" sz="2000" b="1" dirty="0" smtClean="0"/>
          </a:p>
        </p:txBody>
      </p:sp>
      <p:sp>
        <p:nvSpPr>
          <p:cNvPr id="4" name="Slide Number Placeholder 3"/>
          <p:cNvSpPr>
            <a:spLocks noGrp="1"/>
          </p:cNvSpPr>
          <p:nvPr>
            <p:ph type="sldNum" sz="quarter" idx="12"/>
          </p:nvPr>
        </p:nvSpPr>
        <p:spPr/>
        <p:txBody>
          <a:bodyPr/>
          <a:lstStyle/>
          <a:p>
            <a:pPr>
              <a:defRPr/>
            </a:pPr>
            <a:fld id="{A073A3D8-39D3-42C8-9259-42240E503983}" type="slidenum">
              <a:rPr lang="en-US" smtClean="0"/>
              <a:pPr>
                <a:defRPr/>
              </a:pPr>
              <a:t>126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1554">
                                            <p:txEl>
                                              <p:pRg st="0" end="0"/>
                                            </p:txEl>
                                          </p:spTgt>
                                        </p:tgtEl>
                                        <p:attrNameLst>
                                          <p:attrName>style.visibility</p:attrName>
                                        </p:attrNameLst>
                                      </p:cBhvr>
                                      <p:to>
                                        <p:strVal val="visible"/>
                                      </p:to>
                                    </p:set>
                                    <p:anim calcmode="lin" valueType="num">
                                      <p:cBhvr additive="base">
                                        <p:cTn id="7" dur="500" fill="hold"/>
                                        <p:tgtEl>
                                          <p:spTgt spid="79155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155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54" grpId="0" build="p"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ChangeArrowheads="1"/>
          </p:cNvSpPr>
          <p:nvPr>
            <p:ph type="body" sz="half" idx="1"/>
          </p:nvPr>
        </p:nvSpPr>
        <p:spPr>
          <a:xfrm>
            <a:off x="304800" y="990600"/>
            <a:ext cx="8534400" cy="5562600"/>
          </a:xfrm>
          <a:noFill/>
        </p:spPr>
        <p:txBody>
          <a:bodyPr/>
          <a:lstStyle/>
          <a:p>
            <a:pPr marL="609600" indent="-609600" eaLnBrk="1" hangingPunct="1">
              <a:lnSpc>
                <a:spcPct val="80000"/>
              </a:lnSpc>
              <a:buFontTx/>
              <a:buNone/>
            </a:pPr>
            <a:r>
              <a:rPr lang="en-US" b="1" dirty="0" smtClean="0">
                <a:solidFill>
                  <a:srgbClr val="FF0000"/>
                </a:solidFill>
              </a:rPr>
              <a:t>Eminent Domain </a:t>
            </a:r>
            <a:r>
              <a:rPr lang="en-US" b="1" i="1" dirty="0" smtClean="0"/>
              <a:t> </a:t>
            </a:r>
            <a:endParaRPr lang="en-US" b="1" dirty="0" smtClean="0">
              <a:solidFill>
                <a:schemeClr val="accent2"/>
              </a:solidFill>
            </a:endParaRPr>
          </a:p>
          <a:p>
            <a:pPr marL="609600" indent="-609600" eaLnBrk="1" hangingPunct="1">
              <a:lnSpc>
                <a:spcPct val="90000"/>
              </a:lnSpc>
              <a:buFontTx/>
              <a:buNone/>
            </a:pPr>
            <a:r>
              <a:rPr lang="en-US" sz="2400" b="1" dirty="0" smtClean="0">
                <a:solidFill>
                  <a:schemeClr val="hlink"/>
                </a:solidFill>
              </a:rPr>
              <a:t>The Takings Clause</a:t>
            </a:r>
          </a:p>
          <a:p>
            <a:pPr marL="609600" indent="-609600" eaLnBrk="1" hangingPunct="1">
              <a:lnSpc>
                <a:spcPct val="80000"/>
              </a:lnSpc>
            </a:pPr>
            <a:r>
              <a:rPr lang="en-US" sz="2000" b="1" dirty="0" smtClean="0"/>
              <a:t>All governments in the United States have the power to take private property for public purposes, but that power (the eminent domain power) is limited by the U.S. Constitution, state constitutions, state statutes and judicial decisions. </a:t>
            </a:r>
          </a:p>
          <a:p>
            <a:pPr marL="609600" indent="-609600" eaLnBrk="1" hangingPunct="1">
              <a:lnSpc>
                <a:spcPct val="80000"/>
              </a:lnSpc>
            </a:pPr>
            <a:endParaRPr lang="en-US" sz="400" b="1" dirty="0" smtClean="0"/>
          </a:p>
          <a:p>
            <a:pPr marL="609600" indent="-609600" eaLnBrk="1" hangingPunct="1">
              <a:lnSpc>
                <a:spcPct val="80000"/>
              </a:lnSpc>
            </a:pPr>
            <a:r>
              <a:rPr lang="en-US" sz="2000" b="1" dirty="0" smtClean="0"/>
              <a:t>The U.S. Constitution's Fifth Amendment specifically provides that "private property [shall not] be taken for public use without just compensation.“  This is called the "takings clause" or the “eminent domain" clause.</a:t>
            </a:r>
          </a:p>
          <a:p>
            <a:pPr marL="609600" indent="-609600" eaLnBrk="1" hangingPunct="1">
              <a:lnSpc>
                <a:spcPct val="80000"/>
              </a:lnSpc>
            </a:pPr>
            <a:endParaRPr lang="en-US" sz="400" b="1" dirty="0" smtClean="0"/>
          </a:p>
          <a:p>
            <a:pPr marL="609600" indent="-609600" eaLnBrk="1" hangingPunct="1">
              <a:lnSpc>
                <a:spcPct val="80000"/>
              </a:lnSpc>
            </a:pPr>
            <a:r>
              <a:rPr lang="en-US" sz="2000" b="1" dirty="0" smtClean="0"/>
              <a:t>These requirements protect all property and applies to all governments.</a:t>
            </a:r>
          </a:p>
          <a:p>
            <a:pPr marL="609600" indent="-609600" eaLnBrk="1" hangingPunct="1">
              <a:lnSpc>
                <a:spcPct val="80000"/>
              </a:lnSpc>
            </a:pPr>
            <a:endParaRPr lang="en-US" sz="400" b="1" dirty="0" smtClean="0"/>
          </a:p>
          <a:p>
            <a:pPr marL="609600" indent="-609600" eaLnBrk="1" hangingPunct="1">
              <a:lnSpc>
                <a:spcPct val="80000"/>
              </a:lnSpc>
            </a:pPr>
            <a:r>
              <a:rPr lang="en-US" sz="2000" b="1" dirty="0" smtClean="0"/>
              <a:t>The takings clause serves two important and related purposes.</a:t>
            </a:r>
          </a:p>
          <a:p>
            <a:pPr marL="609600" indent="-609600" eaLnBrk="1" hangingPunct="1">
              <a:lnSpc>
                <a:spcPct val="80000"/>
              </a:lnSpc>
            </a:pPr>
            <a:endParaRPr lang="en-US" sz="400" b="1" dirty="0" smtClean="0">
              <a:solidFill>
                <a:schemeClr val="accent2"/>
              </a:solidFill>
            </a:endParaRPr>
          </a:p>
          <a:p>
            <a:pPr marL="609600" indent="-609600" eaLnBrk="1" hangingPunct="1">
              <a:lnSpc>
                <a:spcPct val="80000"/>
              </a:lnSpc>
              <a:buFontTx/>
              <a:buNone/>
            </a:pPr>
            <a:r>
              <a:rPr lang="en-US" sz="2000" b="1" dirty="0" smtClean="0">
                <a:solidFill>
                  <a:srgbClr val="002060"/>
                </a:solidFill>
              </a:rPr>
              <a:t>	1. Prevent forcible redistribution of property</a:t>
            </a:r>
          </a:p>
          <a:p>
            <a:pPr marL="609600" indent="-609600" eaLnBrk="1" hangingPunct="1">
              <a:lnSpc>
                <a:spcPct val="80000"/>
              </a:lnSpc>
              <a:buFontTx/>
              <a:buNone/>
            </a:pPr>
            <a:r>
              <a:rPr lang="en-US" sz="2000" b="1" dirty="0" smtClean="0">
                <a:solidFill>
                  <a:srgbClr val="002060"/>
                </a:solidFill>
              </a:rPr>
              <a:t>	2. Takings permitted only for public benefit</a:t>
            </a:r>
          </a:p>
        </p:txBody>
      </p:sp>
      <p:sp>
        <p:nvSpPr>
          <p:cNvPr id="4" name="Slide Number Placeholder 3"/>
          <p:cNvSpPr>
            <a:spLocks noGrp="1"/>
          </p:cNvSpPr>
          <p:nvPr>
            <p:ph type="sldNum" sz="quarter" idx="12"/>
          </p:nvPr>
        </p:nvSpPr>
        <p:spPr/>
        <p:txBody>
          <a:bodyPr/>
          <a:lstStyle/>
          <a:p>
            <a:pPr>
              <a:defRPr/>
            </a:pPr>
            <a:fld id="{A073A3D8-39D3-42C8-9259-42240E503983}" type="slidenum">
              <a:rPr lang="en-US" smtClean="0"/>
              <a:pPr>
                <a:defRPr/>
              </a:pPr>
              <a:t>127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698" grpId="0" build="p"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ChangeArrowheads="1"/>
          </p:cNvSpPr>
          <p:nvPr>
            <p:ph type="body" sz="half" idx="1"/>
          </p:nvPr>
        </p:nvSpPr>
        <p:spPr>
          <a:xfrm>
            <a:off x="304800" y="990600"/>
            <a:ext cx="8610600" cy="5562600"/>
          </a:xfrm>
          <a:noFill/>
        </p:spPr>
        <p:txBody>
          <a:bodyPr/>
          <a:lstStyle/>
          <a:p>
            <a:pPr marL="609600" indent="-609600" eaLnBrk="1" hangingPunct="1">
              <a:lnSpc>
                <a:spcPct val="80000"/>
              </a:lnSpc>
              <a:buFontTx/>
              <a:buNone/>
            </a:pPr>
            <a:r>
              <a:rPr lang="en-US" b="1" dirty="0" smtClean="0">
                <a:solidFill>
                  <a:srgbClr val="C00000"/>
                </a:solidFill>
              </a:rPr>
              <a:t>Eminent Domain </a:t>
            </a:r>
            <a:r>
              <a:rPr lang="en-US" b="1" i="1" dirty="0" smtClean="0">
                <a:solidFill>
                  <a:srgbClr val="C00000"/>
                </a:solidFill>
              </a:rPr>
              <a:t> </a:t>
            </a:r>
            <a:endParaRPr lang="en-US" b="1" dirty="0" smtClean="0">
              <a:solidFill>
                <a:srgbClr val="C00000"/>
              </a:solidFill>
            </a:endParaRPr>
          </a:p>
          <a:p>
            <a:pPr marL="609600" indent="-609600" eaLnBrk="1" hangingPunct="1">
              <a:lnSpc>
                <a:spcPct val="90000"/>
              </a:lnSpc>
            </a:pPr>
            <a:endParaRPr lang="en-US" sz="200" b="1" dirty="0" smtClean="0">
              <a:solidFill>
                <a:schemeClr val="accent2"/>
              </a:solidFill>
            </a:endParaRPr>
          </a:p>
          <a:p>
            <a:pPr marL="609600" indent="-609600" eaLnBrk="1" hangingPunct="1">
              <a:lnSpc>
                <a:spcPct val="80000"/>
              </a:lnSpc>
              <a:buFontTx/>
              <a:buNone/>
            </a:pPr>
            <a:r>
              <a:rPr lang="en-US" sz="2400" b="1" i="1" dirty="0" smtClean="0">
                <a:solidFill>
                  <a:schemeClr val="hlink"/>
                </a:solidFill>
              </a:rPr>
              <a:t>The meaning of public use</a:t>
            </a:r>
          </a:p>
          <a:p>
            <a:pPr marL="609600" indent="-609600" eaLnBrk="1" hangingPunct="1">
              <a:lnSpc>
                <a:spcPct val="80000"/>
              </a:lnSpc>
              <a:buFontTx/>
              <a:buNone/>
            </a:pPr>
            <a:endParaRPr lang="en-US" sz="400" b="1" dirty="0" smtClean="0"/>
          </a:p>
          <a:p>
            <a:pPr marL="609600" indent="-609600" eaLnBrk="1" hangingPunct="1">
              <a:lnSpc>
                <a:spcPct val="70000"/>
              </a:lnSpc>
              <a:buFontTx/>
              <a:buNone/>
            </a:pPr>
            <a:r>
              <a:rPr lang="en-US" sz="1800" b="1" dirty="0" smtClean="0">
                <a:solidFill>
                  <a:schemeClr val="accent2"/>
                </a:solidFill>
              </a:rPr>
              <a:t>	</a:t>
            </a:r>
            <a:r>
              <a:rPr lang="en-US" sz="1800" b="1" dirty="0" smtClean="0"/>
              <a:t>A literal reading of the Constitution's text would limit governmental power to take private property to instances where the property will actually be used by the public (e.g., as a park. school. road, or military base). </a:t>
            </a:r>
          </a:p>
          <a:p>
            <a:pPr marL="609600" indent="-609600" eaLnBrk="1" hangingPunct="1">
              <a:lnSpc>
                <a:spcPct val="70000"/>
              </a:lnSpc>
              <a:buFontTx/>
              <a:buNone/>
            </a:pPr>
            <a:endParaRPr lang="en-US" sz="400" b="1" dirty="0" smtClean="0"/>
          </a:p>
          <a:p>
            <a:pPr marL="609600" indent="-609600" eaLnBrk="1" hangingPunct="1">
              <a:lnSpc>
                <a:spcPct val="70000"/>
              </a:lnSpc>
              <a:buFontTx/>
              <a:buNone/>
            </a:pPr>
            <a:r>
              <a:rPr lang="en-US" sz="1800" b="1" dirty="0" smtClean="0"/>
              <a:t>	The question becomes pronounced when seizures are designed to produce some collateral public benefit.</a:t>
            </a:r>
          </a:p>
          <a:p>
            <a:pPr marL="609600" indent="-609600" eaLnBrk="1" hangingPunct="1">
              <a:lnSpc>
                <a:spcPct val="70000"/>
              </a:lnSpc>
              <a:buFontTx/>
              <a:buNone/>
            </a:pPr>
            <a:endParaRPr lang="en-US" sz="400" b="1" dirty="0" smtClean="0"/>
          </a:p>
          <a:p>
            <a:pPr marL="609600" indent="-609600" eaLnBrk="1" hangingPunct="1">
              <a:lnSpc>
                <a:spcPct val="70000"/>
              </a:lnSpc>
              <a:buFontTx/>
              <a:buNone/>
            </a:pPr>
            <a:r>
              <a:rPr lang="en-US" sz="1800" b="1" dirty="0" smtClean="0"/>
              <a:t>	The famous </a:t>
            </a:r>
            <a:r>
              <a:rPr lang="en-US" sz="1800" b="1" dirty="0" err="1" smtClean="0">
                <a:solidFill>
                  <a:srgbClr val="0033CC"/>
                </a:solidFill>
              </a:rPr>
              <a:t>Kelo</a:t>
            </a:r>
            <a:r>
              <a:rPr lang="en-US" sz="1800" b="1" dirty="0" smtClean="0">
                <a:solidFill>
                  <a:srgbClr val="0033CC"/>
                </a:solidFill>
              </a:rPr>
              <a:t> v. City of New London </a:t>
            </a:r>
            <a:r>
              <a:rPr lang="en-US" sz="1800" b="1" dirty="0" smtClean="0"/>
              <a:t>case  is illustrative of this</a:t>
            </a:r>
          </a:p>
          <a:p>
            <a:pPr marL="609600" indent="-609600" eaLnBrk="1" hangingPunct="1">
              <a:lnSpc>
                <a:spcPct val="70000"/>
              </a:lnSpc>
              <a:buFontTx/>
              <a:buNone/>
            </a:pPr>
            <a:endParaRPr lang="en-US" sz="400" b="1" dirty="0" smtClean="0"/>
          </a:p>
          <a:p>
            <a:pPr marL="609600" indent="-609600" eaLnBrk="1" hangingPunct="1">
              <a:lnSpc>
                <a:spcPct val="70000"/>
              </a:lnSpc>
              <a:buFontTx/>
              <a:buNone/>
            </a:pPr>
            <a:r>
              <a:rPr lang="en-US" sz="1800" b="1" dirty="0" smtClean="0"/>
              <a:t>	New London, Connecticut decided to condemn a number of private residential properties in the Fort Trumbull area of the city in order to assemble a 90-acre tract for an integrated redevelopment plan. Significant portions of the property were to be conveyed to private developers to construct (1) a "small urban village, consisting of shops, restaurants, and a waterfront hotel; (2) 80 new residences: (3) office and retail space; and (4) a marina, parking, and "water-dependent commercial uses." </a:t>
            </a:r>
          </a:p>
          <a:p>
            <a:pPr marL="609600" indent="-609600" eaLnBrk="1" hangingPunct="1">
              <a:lnSpc>
                <a:spcPct val="70000"/>
              </a:lnSpc>
              <a:buFontTx/>
              <a:buNone/>
            </a:pPr>
            <a:endParaRPr lang="en-US" sz="400" b="1" dirty="0" smtClean="0"/>
          </a:p>
          <a:p>
            <a:pPr marL="609600" indent="-609600" eaLnBrk="1" hangingPunct="1">
              <a:lnSpc>
                <a:spcPct val="70000"/>
              </a:lnSpc>
              <a:buFontTx/>
              <a:buNone/>
            </a:pPr>
            <a:r>
              <a:rPr lang="en-US" sz="1800" b="1" dirty="0" smtClean="0"/>
              <a:t>	The Court ruled that the taking was rationally related to a conceivable public purpose. </a:t>
            </a:r>
          </a:p>
        </p:txBody>
      </p:sp>
      <p:sp>
        <p:nvSpPr>
          <p:cNvPr id="4" name="Slide Number Placeholder 3"/>
          <p:cNvSpPr>
            <a:spLocks noGrp="1"/>
          </p:cNvSpPr>
          <p:nvPr>
            <p:ph type="sldNum" sz="quarter" idx="12"/>
          </p:nvPr>
        </p:nvSpPr>
        <p:spPr/>
        <p:txBody>
          <a:bodyPr/>
          <a:lstStyle/>
          <a:p>
            <a:pPr>
              <a:defRPr/>
            </a:pPr>
            <a:fld id="{A073A3D8-39D3-42C8-9259-42240E503983}" type="slidenum">
              <a:rPr lang="en-US" smtClean="0"/>
              <a:pPr>
                <a:defRPr/>
              </a:pPr>
              <a:t>128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9746">
                                            <p:txEl>
                                              <p:pRg st="0" end="0"/>
                                            </p:txEl>
                                          </p:spTgt>
                                        </p:tgtEl>
                                        <p:attrNameLst>
                                          <p:attrName>style.visibility</p:attrName>
                                        </p:attrNameLst>
                                      </p:cBhvr>
                                      <p:to>
                                        <p:strVal val="visible"/>
                                      </p:to>
                                    </p:set>
                                    <p:anim calcmode="lin" valueType="num">
                                      <p:cBhvr additive="base">
                                        <p:cTn id="7" dur="500" fill="hold"/>
                                        <p:tgtEl>
                                          <p:spTgt spid="7997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974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46" grpId="0" build="p"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sz="half" idx="1"/>
          </p:nvPr>
        </p:nvSpPr>
        <p:spPr>
          <a:xfrm>
            <a:off x="304800" y="990600"/>
            <a:ext cx="8610600" cy="5562600"/>
          </a:xfrm>
          <a:noFill/>
        </p:spPr>
        <p:txBody>
          <a:bodyPr/>
          <a:lstStyle/>
          <a:p>
            <a:pPr marL="609600" indent="-609600" eaLnBrk="1" hangingPunct="1">
              <a:lnSpc>
                <a:spcPct val="80000"/>
              </a:lnSpc>
              <a:buFontTx/>
              <a:buNone/>
            </a:pPr>
            <a:r>
              <a:rPr lang="en-US" b="1" dirty="0" smtClean="0">
                <a:solidFill>
                  <a:srgbClr val="C00000"/>
                </a:solidFill>
              </a:rPr>
              <a:t>Leasehold Interests</a:t>
            </a:r>
          </a:p>
          <a:p>
            <a:pPr marL="609600" indent="-609600" eaLnBrk="1" hangingPunct="1">
              <a:lnSpc>
                <a:spcPct val="90000"/>
              </a:lnSpc>
            </a:pPr>
            <a:endParaRPr lang="en-US" sz="200" b="1" dirty="0" smtClean="0">
              <a:solidFill>
                <a:schemeClr val="accent2"/>
              </a:solidFill>
            </a:endParaRPr>
          </a:p>
          <a:p>
            <a:pPr marL="609600" indent="-609600" eaLnBrk="1" hangingPunct="1">
              <a:lnSpc>
                <a:spcPct val="80000"/>
              </a:lnSpc>
              <a:buFontTx/>
              <a:buNone/>
            </a:pPr>
            <a:r>
              <a:rPr lang="en-US" sz="2400" b="1" i="1" dirty="0" smtClean="0">
                <a:solidFill>
                  <a:srgbClr val="002060"/>
                </a:solidFill>
              </a:rPr>
              <a:t>The Law of Landlords and Tenants</a:t>
            </a:r>
          </a:p>
          <a:p>
            <a:pPr marL="609600" indent="-609600" eaLnBrk="1" hangingPunct="1">
              <a:lnSpc>
                <a:spcPct val="80000"/>
              </a:lnSpc>
              <a:buFontTx/>
              <a:buNone/>
            </a:pPr>
            <a:endParaRPr lang="en-US" sz="400" b="1" dirty="0" smtClean="0"/>
          </a:p>
          <a:p>
            <a:pPr marL="0" indent="-609600" eaLnBrk="1" hangingPunct="1">
              <a:lnSpc>
                <a:spcPct val="90000"/>
              </a:lnSpc>
              <a:spcBef>
                <a:spcPts val="0"/>
              </a:spcBef>
              <a:buFontTx/>
              <a:buNone/>
            </a:pPr>
            <a:r>
              <a:rPr lang="en-US" sz="1800" b="1" dirty="0" smtClean="0"/>
              <a:t>At </a:t>
            </a:r>
            <a:r>
              <a:rPr lang="en-US" sz="1800" b="1" dirty="0" smtClean="0"/>
              <a:t>common law a lease was viewed as personal property, but today its viewed as real property.</a:t>
            </a:r>
          </a:p>
          <a:p>
            <a:pPr marL="0" indent="-609600" eaLnBrk="1" hangingPunct="1">
              <a:lnSpc>
                <a:spcPct val="90000"/>
              </a:lnSpc>
              <a:spcBef>
                <a:spcPts val="0"/>
              </a:spcBef>
              <a:buFontTx/>
              <a:buNone/>
            </a:pPr>
            <a:endParaRPr lang="en-US" sz="1800" b="1" dirty="0" smtClean="0">
              <a:solidFill>
                <a:schemeClr val="accent2"/>
              </a:solidFill>
            </a:endParaRPr>
          </a:p>
          <a:p>
            <a:pPr marL="0" indent="-609600" eaLnBrk="1" hangingPunct="1">
              <a:lnSpc>
                <a:spcPct val="90000"/>
              </a:lnSpc>
              <a:spcBef>
                <a:spcPts val="0"/>
              </a:spcBef>
              <a:buFontTx/>
              <a:buNone/>
            </a:pPr>
            <a:r>
              <a:rPr lang="en-US" sz="1800" b="1" dirty="0" smtClean="0">
                <a:solidFill>
                  <a:srgbClr val="FF0000"/>
                </a:solidFill>
              </a:rPr>
              <a:t>The </a:t>
            </a:r>
            <a:r>
              <a:rPr lang="en-US" sz="1800" b="1" dirty="0" smtClean="0">
                <a:solidFill>
                  <a:srgbClr val="FF0000"/>
                </a:solidFill>
              </a:rPr>
              <a:t>nature of a leasehold interest is:</a:t>
            </a:r>
          </a:p>
          <a:p>
            <a:pPr marL="0" indent="-609600" eaLnBrk="1" hangingPunct="1">
              <a:lnSpc>
                <a:spcPct val="90000"/>
              </a:lnSpc>
              <a:spcBef>
                <a:spcPts val="0"/>
              </a:spcBef>
              <a:buFontTx/>
              <a:buNone/>
            </a:pPr>
            <a:endParaRPr lang="en-US" sz="400" b="1" dirty="0" smtClean="0">
              <a:solidFill>
                <a:schemeClr val="accent2"/>
              </a:solidFill>
            </a:endParaRPr>
          </a:p>
          <a:p>
            <a:pPr marL="0" indent="-609600" eaLnBrk="1" hangingPunct="1">
              <a:lnSpc>
                <a:spcPct val="90000"/>
              </a:lnSpc>
              <a:spcBef>
                <a:spcPts val="0"/>
              </a:spcBef>
              <a:buFontTx/>
              <a:buNone/>
            </a:pPr>
            <a:r>
              <a:rPr lang="en-US" sz="1800" b="1" dirty="0" smtClean="0"/>
              <a:t>    A. An estate in land</a:t>
            </a:r>
          </a:p>
          <a:p>
            <a:pPr marL="0" indent="-609600" eaLnBrk="1" hangingPunct="1">
              <a:lnSpc>
                <a:spcPct val="90000"/>
              </a:lnSpc>
              <a:spcBef>
                <a:spcPts val="0"/>
              </a:spcBef>
              <a:buFontTx/>
              <a:buNone/>
            </a:pPr>
            <a:endParaRPr lang="en-US" sz="400" b="1" dirty="0" smtClean="0"/>
          </a:p>
          <a:p>
            <a:pPr marL="0" indent="-609600" eaLnBrk="1" hangingPunct="1">
              <a:lnSpc>
                <a:spcPct val="90000"/>
              </a:lnSpc>
              <a:spcBef>
                <a:spcPts val="0"/>
              </a:spcBef>
              <a:buFontTx/>
              <a:buNone/>
            </a:pPr>
            <a:r>
              <a:rPr lang="en-US" sz="1800" b="1" dirty="0" smtClean="0"/>
              <a:t>    B. A present possessory interest in the leased premises by the tenant; and</a:t>
            </a:r>
          </a:p>
          <a:p>
            <a:pPr marL="0" indent="-609600" eaLnBrk="1" hangingPunct="1">
              <a:lnSpc>
                <a:spcPct val="90000"/>
              </a:lnSpc>
              <a:spcBef>
                <a:spcPts val="0"/>
              </a:spcBef>
              <a:buFontTx/>
              <a:buNone/>
            </a:pPr>
            <a:r>
              <a:rPr lang="en-US" sz="400" b="1" dirty="0" smtClean="0"/>
              <a:t> </a:t>
            </a:r>
          </a:p>
          <a:p>
            <a:pPr marL="0" indent="-609600" eaLnBrk="1" hangingPunct="1">
              <a:lnSpc>
                <a:spcPct val="90000"/>
              </a:lnSpc>
              <a:spcBef>
                <a:spcPts val="0"/>
              </a:spcBef>
              <a:buFontTx/>
              <a:buNone/>
            </a:pPr>
            <a:r>
              <a:rPr lang="en-US" sz="1800" b="1" dirty="0" smtClean="0"/>
              <a:t>    C. A future interest (reversion) in the leased premises by the landlord/owner</a:t>
            </a:r>
          </a:p>
          <a:p>
            <a:pPr marL="0" indent="-609600" eaLnBrk="1" hangingPunct="1">
              <a:lnSpc>
                <a:spcPct val="90000"/>
              </a:lnSpc>
              <a:spcBef>
                <a:spcPts val="0"/>
              </a:spcBef>
              <a:buFontTx/>
              <a:buNone/>
            </a:pPr>
            <a:endParaRPr lang="en-US" sz="1800" b="1" dirty="0" smtClean="0">
              <a:solidFill>
                <a:schemeClr val="accent2"/>
              </a:solidFill>
            </a:endParaRPr>
          </a:p>
          <a:p>
            <a:pPr marL="0" indent="-609600" eaLnBrk="1" hangingPunct="1">
              <a:lnSpc>
                <a:spcPct val="90000"/>
              </a:lnSpc>
              <a:spcBef>
                <a:spcPts val="0"/>
              </a:spcBef>
              <a:buFontTx/>
              <a:buNone/>
            </a:pPr>
            <a:r>
              <a:rPr lang="en-US" sz="1800" b="1" dirty="0" smtClean="0">
                <a:solidFill>
                  <a:srgbClr val="FF0000"/>
                </a:solidFill>
              </a:rPr>
              <a:t>The </a:t>
            </a:r>
            <a:r>
              <a:rPr lang="en-US" sz="1800" b="1" dirty="0" smtClean="0">
                <a:solidFill>
                  <a:srgbClr val="FF0000"/>
                </a:solidFill>
              </a:rPr>
              <a:t>Three Major Types of Tenancies are represented by the phrase: </a:t>
            </a:r>
            <a:endParaRPr lang="en-US" sz="1800" b="1" dirty="0" smtClean="0">
              <a:solidFill>
                <a:srgbClr val="FF0000"/>
              </a:solidFill>
            </a:endParaRPr>
          </a:p>
          <a:p>
            <a:pPr marL="0" indent="-609600" eaLnBrk="1" hangingPunct="1">
              <a:lnSpc>
                <a:spcPct val="90000"/>
              </a:lnSpc>
              <a:spcBef>
                <a:spcPts val="0"/>
              </a:spcBef>
              <a:buFontTx/>
              <a:buNone/>
            </a:pPr>
            <a:endParaRPr lang="en-US" sz="1800" b="1" dirty="0" smtClean="0">
              <a:solidFill>
                <a:srgbClr val="FF0000"/>
              </a:solidFill>
            </a:endParaRPr>
          </a:p>
          <a:p>
            <a:pPr marL="0" indent="-609600" eaLnBrk="1" hangingPunct="1">
              <a:lnSpc>
                <a:spcPct val="90000"/>
              </a:lnSpc>
              <a:spcBef>
                <a:spcPts val="0"/>
              </a:spcBef>
              <a:buFontTx/>
              <a:buNone/>
            </a:pPr>
            <a:r>
              <a:rPr lang="en-US" sz="1800" b="1" dirty="0" smtClean="0">
                <a:solidFill>
                  <a:srgbClr val="00B050"/>
                </a:solidFill>
              </a:rPr>
              <a:t>                                                  </a:t>
            </a:r>
            <a:r>
              <a:rPr lang="en-US" sz="1800" b="1" dirty="0" smtClean="0">
                <a:solidFill>
                  <a:srgbClr val="002060"/>
                </a:solidFill>
              </a:rPr>
              <a:t>P</a:t>
            </a:r>
            <a:r>
              <a:rPr lang="en-US" sz="1800" b="1" dirty="0" smtClean="0">
                <a:solidFill>
                  <a:srgbClr val="00B050"/>
                </a:solidFill>
              </a:rPr>
              <a:t>ull </a:t>
            </a:r>
            <a:r>
              <a:rPr lang="en-US" sz="1800" b="1" dirty="0" smtClean="0">
                <a:solidFill>
                  <a:srgbClr val="0033CC"/>
                </a:solidFill>
              </a:rPr>
              <a:t>Y</a:t>
            </a:r>
            <a:r>
              <a:rPr lang="en-US" sz="1800" b="1" dirty="0" smtClean="0">
                <a:solidFill>
                  <a:srgbClr val="00B050"/>
                </a:solidFill>
              </a:rPr>
              <a:t>our </a:t>
            </a:r>
            <a:r>
              <a:rPr lang="en-US" sz="1800" b="1" dirty="0" smtClean="0">
                <a:solidFill>
                  <a:srgbClr val="002060"/>
                </a:solidFill>
              </a:rPr>
              <a:t>W</a:t>
            </a:r>
            <a:r>
              <a:rPr lang="en-US" sz="1800" b="1" dirty="0" smtClean="0">
                <a:solidFill>
                  <a:srgbClr val="00B050"/>
                </a:solidFill>
              </a:rPr>
              <a:t>eight:</a:t>
            </a:r>
          </a:p>
          <a:p>
            <a:pPr marL="0" indent="-609600" eaLnBrk="1" hangingPunct="1">
              <a:lnSpc>
                <a:spcPct val="90000"/>
              </a:lnSpc>
              <a:spcBef>
                <a:spcPts val="0"/>
              </a:spcBef>
              <a:buFontTx/>
              <a:buNone/>
            </a:pPr>
            <a:endParaRPr lang="en-US" sz="400" b="1" dirty="0" smtClean="0">
              <a:solidFill>
                <a:schemeClr val="accent2"/>
              </a:solidFill>
            </a:endParaRPr>
          </a:p>
          <a:p>
            <a:pPr marL="0" indent="-609600" eaLnBrk="1" hangingPunct="1">
              <a:lnSpc>
                <a:spcPct val="90000"/>
              </a:lnSpc>
              <a:spcBef>
                <a:spcPts val="0"/>
              </a:spcBef>
              <a:buFontTx/>
              <a:buNone/>
            </a:pPr>
            <a:r>
              <a:rPr lang="en-US" sz="1800" b="1" dirty="0" smtClean="0">
                <a:solidFill>
                  <a:schemeClr val="accent2"/>
                </a:solidFill>
              </a:rPr>
              <a:t>    A. Periodic Tenancy</a:t>
            </a:r>
          </a:p>
          <a:p>
            <a:pPr marL="0" indent="-609600" eaLnBrk="1" hangingPunct="1">
              <a:lnSpc>
                <a:spcPct val="90000"/>
              </a:lnSpc>
              <a:spcBef>
                <a:spcPts val="0"/>
              </a:spcBef>
              <a:buFontTx/>
              <a:buNone/>
            </a:pPr>
            <a:endParaRPr lang="en-US" sz="400" b="1" dirty="0" smtClean="0">
              <a:solidFill>
                <a:schemeClr val="accent2"/>
              </a:solidFill>
            </a:endParaRPr>
          </a:p>
          <a:p>
            <a:pPr marL="0" indent="-609600" eaLnBrk="1" hangingPunct="1">
              <a:lnSpc>
                <a:spcPct val="90000"/>
              </a:lnSpc>
              <a:spcBef>
                <a:spcPts val="0"/>
              </a:spcBef>
              <a:buFontTx/>
              <a:buNone/>
            </a:pPr>
            <a:r>
              <a:rPr lang="en-US" sz="1800" b="1" dirty="0" smtClean="0">
                <a:solidFill>
                  <a:schemeClr val="accent2"/>
                </a:solidFill>
              </a:rPr>
              <a:t>    B. Tenancy for </a:t>
            </a:r>
            <a:r>
              <a:rPr lang="en-US" sz="1800" b="1" dirty="0" smtClean="0">
                <a:solidFill>
                  <a:schemeClr val="accent2"/>
                </a:solidFill>
              </a:rPr>
              <a:t>Years</a:t>
            </a:r>
          </a:p>
          <a:p>
            <a:pPr marL="0" indent="-609600" eaLnBrk="1" hangingPunct="1">
              <a:lnSpc>
                <a:spcPct val="90000"/>
              </a:lnSpc>
              <a:spcBef>
                <a:spcPts val="0"/>
              </a:spcBef>
              <a:buFontTx/>
              <a:buNone/>
            </a:pPr>
            <a:endParaRPr lang="en-US" sz="200" b="1" dirty="0" smtClean="0">
              <a:solidFill>
                <a:schemeClr val="accent2"/>
              </a:solidFill>
            </a:endParaRPr>
          </a:p>
          <a:p>
            <a:pPr marL="0" indent="-609600" eaLnBrk="1" hangingPunct="1">
              <a:lnSpc>
                <a:spcPct val="90000"/>
              </a:lnSpc>
              <a:spcBef>
                <a:spcPts val="0"/>
              </a:spcBef>
              <a:buFontTx/>
              <a:buNone/>
            </a:pPr>
            <a:r>
              <a:rPr lang="en-US" sz="1800" b="1" dirty="0" smtClean="0">
                <a:solidFill>
                  <a:schemeClr val="accent2"/>
                </a:solidFill>
              </a:rPr>
              <a:t>    C. Tenancy at Will</a:t>
            </a:r>
          </a:p>
          <a:p>
            <a:pPr marL="0" indent="-609600" eaLnBrk="1" hangingPunct="1">
              <a:lnSpc>
                <a:spcPct val="90000"/>
              </a:lnSpc>
              <a:spcBef>
                <a:spcPts val="0"/>
              </a:spcBef>
              <a:buFontTx/>
              <a:buNone/>
            </a:pPr>
            <a:endParaRPr lang="en-US" sz="1800" b="1" dirty="0" smtClean="0">
              <a:solidFill>
                <a:schemeClr val="accent2"/>
              </a:solidFill>
            </a:endParaRPr>
          </a:p>
          <a:p>
            <a:pPr marL="0" indent="-609600" eaLnBrk="1" hangingPunct="1">
              <a:lnSpc>
                <a:spcPct val="90000"/>
              </a:lnSpc>
              <a:spcBef>
                <a:spcPts val="0"/>
              </a:spcBef>
              <a:buFontTx/>
              <a:buNone/>
            </a:pPr>
            <a:r>
              <a:rPr lang="en-US" sz="1800" b="1" dirty="0" smtClean="0"/>
              <a:t>A tenancy for longer than </a:t>
            </a:r>
            <a:r>
              <a:rPr lang="en-US" sz="1800" b="1" dirty="0" smtClean="0"/>
              <a:t>one year, </a:t>
            </a:r>
            <a:r>
              <a:rPr lang="en-US" sz="1800" b="1" dirty="0" smtClean="0"/>
              <a:t>must by in writing due to the statute of frauds</a:t>
            </a:r>
          </a:p>
          <a:p>
            <a:pPr marL="0" indent="-609600" eaLnBrk="1" hangingPunct="1">
              <a:lnSpc>
                <a:spcPct val="90000"/>
              </a:lnSpc>
              <a:spcBef>
                <a:spcPts val="0"/>
              </a:spcBef>
              <a:buFontTx/>
              <a:buNone/>
            </a:pPr>
            <a:endParaRPr lang="en-US" sz="400" b="1" dirty="0" smtClean="0">
              <a:solidFill>
                <a:schemeClr val="accent2"/>
              </a:solidFill>
            </a:endParaRPr>
          </a:p>
          <a:p>
            <a:pPr marL="0" indent="-609600" eaLnBrk="1" hangingPunct="1">
              <a:lnSpc>
                <a:spcPct val="90000"/>
              </a:lnSpc>
              <a:spcBef>
                <a:spcPts val="0"/>
              </a:spcBef>
              <a:buFontTx/>
              <a:buNone/>
            </a:pPr>
            <a:r>
              <a:rPr lang="en-US" sz="400" b="1" dirty="0" smtClean="0">
                <a:solidFill>
                  <a:schemeClr val="accent2"/>
                </a:solidFill>
              </a:rPr>
              <a:t> </a:t>
            </a:r>
          </a:p>
          <a:p>
            <a:pPr marL="0" indent="-609600" eaLnBrk="1" hangingPunct="1">
              <a:lnSpc>
                <a:spcPct val="90000"/>
              </a:lnSpc>
              <a:spcBef>
                <a:spcPts val="0"/>
              </a:spcBef>
              <a:buFontTx/>
              <a:buNone/>
            </a:pPr>
            <a:r>
              <a:rPr lang="en-US" sz="1800" b="1" dirty="0" smtClean="0">
                <a:solidFill>
                  <a:schemeClr val="accent2"/>
                </a:solidFill>
              </a:rPr>
              <a:t> </a:t>
            </a:r>
          </a:p>
        </p:txBody>
      </p:sp>
      <p:sp>
        <p:nvSpPr>
          <p:cNvPr id="4" name="Slide Number Placeholder 3"/>
          <p:cNvSpPr>
            <a:spLocks noGrp="1"/>
          </p:cNvSpPr>
          <p:nvPr>
            <p:ph type="sldNum" sz="quarter" idx="12"/>
          </p:nvPr>
        </p:nvSpPr>
        <p:spPr/>
        <p:txBody>
          <a:bodyPr/>
          <a:lstStyle/>
          <a:p>
            <a:pPr>
              <a:defRPr/>
            </a:pPr>
            <a:fld id="{A073A3D8-39D3-42C8-9259-42240E503983}" type="slidenum">
              <a:rPr lang="en-US" smtClean="0"/>
              <a:pPr>
                <a:defRPr/>
              </a:pPr>
              <a:t>129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304800" y="1600200"/>
            <a:ext cx="5638800" cy="4800600"/>
          </a:xfrm>
          <a:prstGeom prst="rect">
            <a:avLst/>
          </a:prstGeom>
          <a:noFill/>
          <a:ln w="9525">
            <a:noFill/>
            <a:miter lim="800000"/>
            <a:headEnd/>
            <a:tailEnd/>
          </a:ln>
        </p:spPr>
        <p:txBody>
          <a:bodyPr/>
          <a:lstStyle/>
          <a:p>
            <a:pPr marL="342900" indent="-342900">
              <a:spcBef>
                <a:spcPct val="20000"/>
              </a:spcBef>
              <a:buFontTx/>
              <a:buChar char="•"/>
            </a:pPr>
            <a:r>
              <a:rPr lang="en-US" sz="2000" b="1" i="1">
                <a:solidFill>
                  <a:srgbClr val="CC0000"/>
                </a:solidFill>
              </a:rPr>
              <a:t>Sir William Blackstone</a:t>
            </a:r>
            <a:r>
              <a:rPr lang="en-US" sz="2000">
                <a:solidFill>
                  <a:srgbClr val="0033CC"/>
                </a:solidFill>
              </a:rPr>
              <a:t> was an </a:t>
            </a:r>
            <a:r>
              <a:rPr lang="en-US" sz="2000" b="1" i="1">
                <a:solidFill>
                  <a:schemeClr val="tx2"/>
                </a:solidFill>
              </a:rPr>
              <a:t>jurist and professor</a:t>
            </a:r>
            <a:r>
              <a:rPr lang="en-US" sz="2000">
                <a:solidFill>
                  <a:srgbClr val="0033CC"/>
                </a:solidFill>
              </a:rPr>
              <a:t> who produced the historical and analytic </a:t>
            </a:r>
            <a:r>
              <a:rPr lang="en-US" sz="2000" b="1" i="1">
                <a:solidFill>
                  <a:schemeClr val="tx2"/>
                </a:solidFill>
              </a:rPr>
              <a:t>treatise on the law</a:t>
            </a:r>
            <a:r>
              <a:rPr lang="en-US" sz="2000">
                <a:solidFill>
                  <a:srgbClr val="0033CC"/>
                </a:solidFill>
              </a:rPr>
              <a:t> known as </a:t>
            </a:r>
            <a:r>
              <a:rPr lang="en-US" sz="2000" b="1" i="1">
                <a:solidFill>
                  <a:srgbClr val="CC0000"/>
                </a:solidFill>
              </a:rPr>
              <a:t>Commentaries on the Law of England. </a:t>
            </a:r>
          </a:p>
          <a:p>
            <a:pPr marL="342900" indent="-342900">
              <a:spcBef>
                <a:spcPct val="20000"/>
              </a:spcBef>
              <a:buFontTx/>
              <a:buChar char="•"/>
            </a:pPr>
            <a:endParaRPr lang="en-US" sz="600">
              <a:solidFill>
                <a:srgbClr val="0033CC"/>
              </a:solidFill>
            </a:endParaRPr>
          </a:p>
          <a:p>
            <a:pPr marL="342900" indent="-342900">
              <a:spcBef>
                <a:spcPct val="20000"/>
              </a:spcBef>
              <a:buFontTx/>
              <a:buChar char="•"/>
            </a:pPr>
            <a:r>
              <a:rPr lang="en-US" sz="2000">
                <a:solidFill>
                  <a:srgbClr val="0033CC"/>
                </a:solidFill>
              </a:rPr>
              <a:t>First published in four volumes over 1765–1769. It had an extraordinary success.</a:t>
            </a:r>
          </a:p>
          <a:p>
            <a:pPr marL="342900" indent="-342900">
              <a:spcBef>
                <a:spcPct val="20000"/>
              </a:spcBef>
              <a:buFontTx/>
              <a:buChar char="•"/>
            </a:pPr>
            <a:endParaRPr lang="en-US" sz="600">
              <a:solidFill>
                <a:srgbClr val="0033CC"/>
              </a:solidFill>
            </a:endParaRPr>
          </a:p>
          <a:p>
            <a:pPr marL="342900" indent="-342900">
              <a:spcBef>
                <a:spcPct val="20000"/>
              </a:spcBef>
              <a:buFontTx/>
              <a:buChar char="•"/>
            </a:pPr>
            <a:r>
              <a:rPr lang="en-US" sz="2000">
                <a:solidFill>
                  <a:srgbClr val="0033CC"/>
                </a:solidFill>
              </a:rPr>
              <a:t>A baseline </a:t>
            </a:r>
            <a:r>
              <a:rPr lang="en-US" sz="2000" b="1" i="1">
                <a:solidFill>
                  <a:srgbClr val="CC0000"/>
                </a:solidFill>
              </a:rPr>
              <a:t>“Bible of the law”</a:t>
            </a:r>
            <a:r>
              <a:rPr lang="en-US" sz="2000">
                <a:solidFill>
                  <a:srgbClr val="0033CC"/>
                </a:solidFill>
              </a:rPr>
              <a:t> of his time, these famous </a:t>
            </a:r>
            <a:r>
              <a:rPr lang="en-US" sz="2000" b="1" i="1"/>
              <a:t>Commentaries</a:t>
            </a:r>
            <a:r>
              <a:rPr lang="en-US" sz="2000">
                <a:solidFill>
                  <a:srgbClr val="0033CC"/>
                </a:solidFill>
              </a:rPr>
              <a:t> still remain an important source on classical views of the common law and its principles.</a:t>
            </a:r>
          </a:p>
          <a:p>
            <a:pPr marL="342900" indent="-342900">
              <a:spcBef>
                <a:spcPct val="20000"/>
              </a:spcBef>
              <a:buFontTx/>
              <a:buChar char="•"/>
            </a:pPr>
            <a:endParaRPr lang="en-US" sz="600">
              <a:solidFill>
                <a:srgbClr val="0033CC"/>
              </a:solidFill>
            </a:endParaRPr>
          </a:p>
          <a:p>
            <a:pPr marL="342900" indent="-342900">
              <a:spcBef>
                <a:spcPct val="20000"/>
              </a:spcBef>
              <a:buFontTx/>
              <a:buChar char="•"/>
            </a:pPr>
            <a:r>
              <a:rPr lang="en-US" sz="2000">
                <a:solidFill>
                  <a:srgbClr val="0033CC"/>
                </a:solidFill>
              </a:rPr>
              <a:t>It was </a:t>
            </a:r>
            <a:r>
              <a:rPr lang="en-US" sz="2000" b="1" i="1"/>
              <a:t>used</a:t>
            </a:r>
            <a:r>
              <a:rPr lang="en-US" sz="2000">
                <a:solidFill>
                  <a:srgbClr val="0033CC"/>
                </a:solidFill>
              </a:rPr>
              <a:t> not only through out</a:t>
            </a:r>
            <a:r>
              <a:rPr lang="en-US" sz="2000" b="1" i="1">
                <a:solidFill>
                  <a:srgbClr val="CC0000"/>
                </a:solidFill>
              </a:rPr>
              <a:t> England</a:t>
            </a:r>
            <a:r>
              <a:rPr lang="en-US" sz="2000">
                <a:solidFill>
                  <a:srgbClr val="0033CC"/>
                </a:solidFill>
              </a:rPr>
              <a:t> but through out the </a:t>
            </a:r>
            <a:r>
              <a:rPr lang="en-US" sz="2000" b="1" i="1">
                <a:solidFill>
                  <a:srgbClr val="CC0000"/>
                </a:solidFill>
              </a:rPr>
              <a:t>United States</a:t>
            </a:r>
            <a:r>
              <a:rPr lang="en-US" sz="2000">
                <a:solidFill>
                  <a:srgbClr val="0033CC"/>
                </a:solidFill>
              </a:rPr>
              <a:t> as well.</a:t>
            </a:r>
          </a:p>
        </p:txBody>
      </p:sp>
      <p:pic>
        <p:nvPicPr>
          <p:cNvPr id="13316" name="Picture 4" descr="Sir William Blackstone"/>
          <p:cNvPicPr>
            <a:picLocks noChangeAspect="1" noChangeArrowheads="1"/>
          </p:cNvPicPr>
          <p:nvPr/>
        </p:nvPicPr>
        <p:blipFill>
          <a:blip r:embed="rId3" cstate="print"/>
          <a:srcRect/>
          <a:stretch>
            <a:fillRect/>
          </a:stretch>
        </p:blipFill>
        <p:spPr bwMode="auto">
          <a:xfrm>
            <a:off x="6172200" y="2133600"/>
            <a:ext cx="2730500" cy="3276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63FB85EA-9927-4C6A-BF53-47E89DE40945}"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sz="half" idx="1"/>
          </p:nvPr>
        </p:nvSpPr>
        <p:spPr>
          <a:xfrm>
            <a:off x="228600" y="914400"/>
            <a:ext cx="8686800" cy="5638800"/>
          </a:xfrm>
          <a:noFill/>
        </p:spPr>
        <p:txBody>
          <a:bodyPr/>
          <a:lstStyle/>
          <a:p>
            <a:pPr marL="0" indent="-609600" eaLnBrk="1" hangingPunct="1">
              <a:lnSpc>
                <a:spcPct val="90000"/>
              </a:lnSpc>
              <a:spcBef>
                <a:spcPts val="0"/>
              </a:spcBef>
              <a:buFontTx/>
              <a:buNone/>
            </a:pPr>
            <a:r>
              <a:rPr lang="en-US" b="1" dirty="0" smtClean="0">
                <a:solidFill>
                  <a:srgbClr val="C00000"/>
                </a:solidFill>
              </a:rPr>
              <a:t>Leasehold Interests</a:t>
            </a:r>
          </a:p>
          <a:p>
            <a:pPr marL="0" indent="-609600" eaLnBrk="1" hangingPunct="1">
              <a:lnSpc>
                <a:spcPct val="90000"/>
              </a:lnSpc>
              <a:spcBef>
                <a:spcPts val="0"/>
              </a:spcBef>
            </a:pPr>
            <a:endParaRPr lang="en-US" sz="200" b="1" dirty="0" smtClean="0">
              <a:solidFill>
                <a:schemeClr val="accent2"/>
              </a:solidFill>
            </a:endParaRPr>
          </a:p>
          <a:p>
            <a:pPr marL="0" indent="-609600" eaLnBrk="1" hangingPunct="1">
              <a:lnSpc>
                <a:spcPct val="90000"/>
              </a:lnSpc>
              <a:spcBef>
                <a:spcPts val="0"/>
              </a:spcBef>
              <a:buFontTx/>
              <a:buNone/>
            </a:pPr>
            <a:r>
              <a:rPr lang="en-US" sz="2400" b="1" i="1" dirty="0" smtClean="0">
                <a:solidFill>
                  <a:schemeClr val="hlink"/>
                </a:solidFill>
              </a:rPr>
              <a:t>The Law of Landlords and Tenants</a:t>
            </a:r>
          </a:p>
          <a:p>
            <a:pPr marL="0" indent="-609600" eaLnBrk="1" hangingPunct="1">
              <a:lnSpc>
                <a:spcPct val="90000"/>
              </a:lnSpc>
              <a:spcBef>
                <a:spcPts val="0"/>
              </a:spcBef>
              <a:buFontTx/>
              <a:buNone/>
            </a:pPr>
            <a:endParaRPr lang="en-US" sz="400" b="1" dirty="0" smtClean="0"/>
          </a:p>
          <a:p>
            <a:pPr marL="0" indent="-609600" eaLnBrk="1" hangingPunct="1">
              <a:lnSpc>
                <a:spcPct val="90000"/>
              </a:lnSpc>
              <a:spcBef>
                <a:spcPts val="0"/>
              </a:spcBef>
              <a:buFontTx/>
              <a:buNone/>
            </a:pPr>
            <a:r>
              <a:rPr lang="en-US" sz="1000" b="1" dirty="0" smtClean="0">
                <a:solidFill>
                  <a:schemeClr val="accent2"/>
                </a:solidFill>
              </a:rPr>
              <a:t>	</a:t>
            </a:r>
          </a:p>
          <a:p>
            <a:pPr marL="0" indent="-609600" eaLnBrk="1" hangingPunct="1">
              <a:lnSpc>
                <a:spcPct val="90000"/>
              </a:lnSpc>
              <a:spcBef>
                <a:spcPts val="0"/>
              </a:spcBef>
              <a:buFontTx/>
              <a:buNone/>
            </a:pPr>
            <a:r>
              <a:rPr lang="en-US" sz="1800" b="1" dirty="0" smtClean="0">
                <a:solidFill>
                  <a:srgbClr val="00B050"/>
                </a:solidFill>
              </a:rPr>
              <a:t>The </a:t>
            </a:r>
            <a:r>
              <a:rPr lang="en-US" sz="1800" b="1" dirty="0" smtClean="0">
                <a:solidFill>
                  <a:srgbClr val="00B050"/>
                </a:solidFill>
              </a:rPr>
              <a:t>doctrine of Quiet Enjoyment means:</a:t>
            </a:r>
          </a:p>
          <a:p>
            <a:pPr marL="0" indent="-609600" eaLnBrk="1" hangingPunct="1">
              <a:lnSpc>
                <a:spcPct val="90000"/>
              </a:lnSpc>
              <a:spcBef>
                <a:spcPts val="0"/>
              </a:spcBef>
              <a:buFontTx/>
              <a:buNone/>
            </a:pPr>
            <a:endParaRPr lang="en-US" sz="400" b="1" dirty="0" smtClean="0">
              <a:solidFill>
                <a:schemeClr val="accent2"/>
              </a:solidFill>
            </a:endParaRPr>
          </a:p>
          <a:p>
            <a:pPr marL="0" indent="-609600" eaLnBrk="1" hangingPunct="1">
              <a:lnSpc>
                <a:spcPct val="90000"/>
              </a:lnSpc>
              <a:spcBef>
                <a:spcPts val="0"/>
              </a:spcBef>
              <a:buFontTx/>
              <a:buNone/>
            </a:pPr>
            <a:endParaRPr lang="en-US" sz="500" b="1" dirty="0" smtClean="0">
              <a:solidFill>
                <a:schemeClr val="accent2"/>
              </a:solidFill>
            </a:endParaRPr>
          </a:p>
          <a:p>
            <a:pPr marL="0" indent="-609600" eaLnBrk="1" hangingPunct="1">
              <a:lnSpc>
                <a:spcPct val="90000"/>
              </a:lnSpc>
              <a:spcBef>
                <a:spcPts val="0"/>
              </a:spcBef>
              <a:buFontTx/>
              <a:buNone/>
            </a:pPr>
            <a:r>
              <a:rPr lang="en-US" sz="1800" b="1" dirty="0" smtClean="0"/>
              <a:t>A </a:t>
            </a:r>
            <a:r>
              <a:rPr lang="en-US" sz="1800" b="1" dirty="0" smtClean="0"/>
              <a:t>landlord must deliver the premises to the tenant for the tenant’s </a:t>
            </a:r>
            <a:r>
              <a:rPr lang="en-US" sz="1800" b="1" dirty="0" smtClean="0"/>
              <a:t>exclusive use </a:t>
            </a:r>
            <a:r>
              <a:rPr lang="en-US" sz="1800" b="1" dirty="0" smtClean="0"/>
              <a:t>and protect against the entry into the premises.</a:t>
            </a:r>
          </a:p>
          <a:p>
            <a:pPr marL="0" indent="-609600" eaLnBrk="1" hangingPunct="1">
              <a:lnSpc>
                <a:spcPct val="90000"/>
              </a:lnSpc>
              <a:spcBef>
                <a:spcPts val="0"/>
              </a:spcBef>
              <a:buFontTx/>
              <a:buNone/>
            </a:pPr>
            <a:endParaRPr lang="en-US" sz="1800" b="1" dirty="0" smtClean="0">
              <a:solidFill>
                <a:schemeClr val="accent2"/>
              </a:solidFill>
            </a:endParaRPr>
          </a:p>
          <a:p>
            <a:pPr marL="0" indent="-609600" eaLnBrk="1" hangingPunct="1">
              <a:lnSpc>
                <a:spcPct val="90000"/>
              </a:lnSpc>
              <a:spcBef>
                <a:spcPts val="0"/>
              </a:spcBef>
              <a:buFontTx/>
              <a:buNone/>
            </a:pPr>
            <a:r>
              <a:rPr lang="en-US" sz="1800" b="1" dirty="0" smtClean="0">
                <a:solidFill>
                  <a:srgbClr val="00B050"/>
                </a:solidFill>
              </a:rPr>
              <a:t>Assignments </a:t>
            </a:r>
            <a:r>
              <a:rPr lang="en-US" sz="1800" b="1" dirty="0" smtClean="0">
                <a:solidFill>
                  <a:srgbClr val="00B050"/>
                </a:solidFill>
              </a:rPr>
              <a:t>vs. Subleases:</a:t>
            </a:r>
            <a:r>
              <a:rPr lang="en-US" sz="500" b="1" dirty="0" smtClean="0">
                <a:solidFill>
                  <a:srgbClr val="00B050"/>
                </a:solidFill>
              </a:rPr>
              <a:t> </a:t>
            </a:r>
          </a:p>
          <a:p>
            <a:pPr marL="0" indent="-609600" eaLnBrk="1" hangingPunct="1">
              <a:lnSpc>
                <a:spcPct val="90000"/>
              </a:lnSpc>
              <a:spcBef>
                <a:spcPts val="0"/>
              </a:spcBef>
              <a:buFontTx/>
              <a:buNone/>
            </a:pPr>
            <a:r>
              <a:rPr lang="en-US" sz="500" b="1" dirty="0" smtClean="0">
                <a:solidFill>
                  <a:srgbClr val="00B050"/>
                </a:solidFill>
              </a:rPr>
              <a:t>                                                  </a:t>
            </a:r>
            <a:endParaRPr lang="en-US" sz="500" b="1" dirty="0" smtClean="0">
              <a:solidFill>
                <a:schemeClr val="accent2"/>
              </a:solidFill>
            </a:endParaRPr>
          </a:p>
          <a:p>
            <a:pPr marL="0" indent="-609600" eaLnBrk="1" hangingPunct="1">
              <a:lnSpc>
                <a:spcPct val="90000"/>
              </a:lnSpc>
              <a:spcBef>
                <a:spcPts val="0"/>
              </a:spcBef>
              <a:buFontTx/>
              <a:buNone/>
            </a:pPr>
            <a:r>
              <a:rPr lang="en-US" sz="1800" b="1" dirty="0" smtClean="0"/>
              <a:t>An </a:t>
            </a:r>
            <a:r>
              <a:rPr lang="en-US" sz="1800" b="1" dirty="0" smtClean="0"/>
              <a:t>Assignment relieves the tenant of liability on the lease whereby a</a:t>
            </a:r>
          </a:p>
          <a:p>
            <a:pPr marL="0" indent="-609600" eaLnBrk="1" hangingPunct="1">
              <a:lnSpc>
                <a:spcPct val="90000"/>
              </a:lnSpc>
              <a:spcBef>
                <a:spcPts val="0"/>
              </a:spcBef>
              <a:buFontTx/>
              <a:buNone/>
            </a:pPr>
            <a:r>
              <a:rPr lang="en-US" sz="1800" b="1" dirty="0" smtClean="0"/>
              <a:t>sublease retains liability and makes the tenant the landlord for the new tenant. </a:t>
            </a:r>
          </a:p>
          <a:p>
            <a:pPr marL="0" indent="-609600" eaLnBrk="1" hangingPunct="1">
              <a:lnSpc>
                <a:spcPct val="90000"/>
              </a:lnSpc>
              <a:spcBef>
                <a:spcPts val="0"/>
              </a:spcBef>
              <a:buFontTx/>
              <a:buNone/>
            </a:pPr>
            <a:endParaRPr lang="en-US" sz="400" b="1" dirty="0" smtClean="0">
              <a:solidFill>
                <a:schemeClr val="accent2"/>
              </a:solidFill>
            </a:endParaRPr>
          </a:p>
          <a:p>
            <a:pPr marL="0" indent="-609600" eaLnBrk="1" hangingPunct="1">
              <a:lnSpc>
                <a:spcPct val="90000"/>
              </a:lnSpc>
              <a:spcBef>
                <a:spcPts val="0"/>
              </a:spcBef>
              <a:buFontTx/>
              <a:buNone/>
            </a:pPr>
            <a:endParaRPr lang="en-US" sz="1800" b="1" dirty="0" smtClean="0">
              <a:solidFill>
                <a:srgbClr val="00B050"/>
              </a:solidFill>
            </a:endParaRPr>
          </a:p>
          <a:p>
            <a:pPr marL="0" indent="-609600" eaLnBrk="1" hangingPunct="1">
              <a:lnSpc>
                <a:spcPct val="90000"/>
              </a:lnSpc>
              <a:spcBef>
                <a:spcPts val="0"/>
              </a:spcBef>
              <a:buFontTx/>
              <a:buNone/>
            </a:pPr>
            <a:r>
              <a:rPr lang="en-US" sz="1800" b="1" dirty="0" smtClean="0">
                <a:solidFill>
                  <a:srgbClr val="00B050"/>
                </a:solidFill>
              </a:rPr>
              <a:t>Security</a:t>
            </a:r>
            <a:endParaRPr lang="en-US" sz="400" b="1" dirty="0" smtClean="0">
              <a:solidFill>
                <a:schemeClr val="accent2"/>
              </a:solidFill>
            </a:endParaRPr>
          </a:p>
          <a:p>
            <a:pPr marL="0" indent="-609600" eaLnBrk="1" hangingPunct="1">
              <a:lnSpc>
                <a:spcPct val="90000"/>
              </a:lnSpc>
              <a:spcBef>
                <a:spcPts val="0"/>
              </a:spcBef>
              <a:buFontTx/>
              <a:buNone/>
            </a:pPr>
            <a:endParaRPr lang="en-US" sz="500" b="1" dirty="0" smtClean="0">
              <a:solidFill>
                <a:schemeClr val="accent2"/>
              </a:solidFill>
            </a:endParaRPr>
          </a:p>
          <a:p>
            <a:pPr marL="0" indent="-609600" eaLnBrk="1" hangingPunct="1">
              <a:lnSpc>
                <a:spcPct val="90000"/>
              </a:lnSpc>
              <a:spcBef>
                <a:spcPts val="0"/>
              </a:spcBef>
              <a:buFontTx/>
              <a:buNone/>
            </a:pPr>
            <a:r>
              <a:rPr lang="en-US" sz="1800" b="1" dirty="0" smtClean="0"/>
              <a:t>Recent </a:t>
            </a:r>
            <a:r>
              <a:rPr lang="en-US" sz="1800" b="1" dirty="0" smtClean="0"/>
              <a:t>cases have held that landlords are liable to tenants for injuries</a:t>
            </a:r>
          </a:p>
          <a:p>
            <a:pPr marL="0" indent="-609600" eaLnBrk="1" hangingPunct="1">
              <a:lnSpc>
                <a:spcPct val="90000"/>
              </a:lnSpc>
              <a:spcBef>
                <a:spcPts val="0"/>
              </a:spcBef>
              <a:buFontTx/>
              <a:buNone/>
            </a:pPr>
            <a:r>
              <a:rPr lang="en-US" sz="1800" b="1" dirty="0" smtClean="0"/>
              <a:t>caused by third party criminals where the landlord has failed to comply with</a:t>
            </a:r>
          </a:p>
          <a:p>
            <a:pPr marL="0" indent="-609600" eaLnBrk="1" hangingPunct="1">
              <a:lnSpc>
                <a:spcPct val="90000"/>
              </a:lnSpc>
              <a:spcBef>
                <a:spcPts val="0"/>
              </a:spcBef>
              <a:buFontTx/>
              <a:buNone/>
            </a:pPr>
            <a:r>
              <a:rPr lang="en-US" sz="1800" b="1" dirty="0" smtClean="0"/>
              <a:t>Housing code provisions, failed to maintain ordinary security measures (such </a:t>
            </a:r>
          </a:p>
          <a:p>
            <a:pPr marL="0" indent="-609600" eaLnBrk="1" hangingPunct="1">
              <a:lnSpc>
                <a:spcPct val="90000"/>
              </a:lnSpc>
              <a:spcBef>
                <a:spcPts val="0"/>
              </a:spcBef>
              <a:buFontTx/>
              <a:buNone/>
            </a:pPr>
            <a:r>
              <a:rPr lang="en-US" sz="1800" b="1" dirty="0" smtClean="0"/>
              <a:t>as working locks) or failed to maintain extra advertised security measures.</a:t>
            </a:r>
          </a:p>
        </p:txBody>
      </p:sp>
      <p:sp>
        <p:nvSpPr>
          <p:cNvPr id="4" name="Slide Number Placeholder 3"/>
          <p:cNvSpPr>
            <a:spLocks noGrp="1"/>
          </p:cNvSpPr>
          <p:nvPr>
            <p:ph type="sldNum" sz="quarter" idx="12"/>
          </p:nvPr>
        </p:nvSpPr>
        <p:spPr/>
        <p:txBody>
          <a:bodyPr/>
          <a:lstStyle/>
          <a:p>
            <a:pPr>
              <a:defRPr/>
            </a:pPr>
            <a:fld id="{A073A3D8-39D3-42C8-9259-42240E503983}" type="slidenum">
              <a:rPr lang="en-US" smtClean="0"/>
              <a:pPr>
                <a:defRPr/>
              </a:pPr>
              <a:t>130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Grp="1" noChangeArrowheads="1"/>
          </p:cNvSpPr>
          <p:nvPr>
            <p:ph type="body" sz="half" idx="1"/>
          </p:nvPr>
        </p:nvSpPr>
        <p:spPr>
          <a:xfrm>
            <a:off x="304800" y="914400"/>
            <a:ext cx="8610600" cy="5334000"/>
          </a:xfrm>
          <a:noFill/>
        </p:spPr>
        <p:txBody>
          <a:bodyPr/>
          <a:lstStyle/>
          <a:p>
            <a:pPr marL="609600" indent="-609600" algn="ctr" eaLnBrk="1" hangingPunct="1">
              <a:lnSpc>
                <a:spcPct val="80000"/>
              </a:lnSpc>
              <a:buFontTx/>
              <a:buNone/>
            </a:pPr>
            <a:endParaRPr lang="en-US" sz="3000" b="1" dirty="0" smtClean="0">
              <a:solidFill>
                <a:srgbClr val="FF0000"/>
              </a:solidFill>
            </a:endParaRPr>
          </a:p>
          <a:p>
            <a:pPr marL="609600" indent="-609600" algn="ctr" eaLnBrk="1" hangingPunct="1">
              <a:lnSpc>
                <a:spcPct val="80000"/>
              </a:lnSpc>
              <a:buFontTx/>
              <a:buNone/>
            </a:pPr>
            <a:r>
              <a:rPr lang="en-US" sz="9600" b="1" dirty="0" smtClean="0">
                <a:solidFill>
                  <a:srgbClr val="FF0000"/>
                </a:solidFill>
              </a:rPr>
              <a:t>Thank You</a:t>
            </a:r>
          </a:p>
          <a:p>
            <a:pPr marL="609600" indent="-609600" algn="ctr" eaLnBrk="1" hangingPunct="1">
              <a:lnSpc>
                <a:spcPct val="80000"/>
              </a:lnSpc>
              <a:buFontTx/>
              <a:buNone/>
            </a:pPr>
            <a:r>
              <a:rPr lang="en-US" sz="7200" b="1" i="1" dirty="0" smtClean="0">
                <a:solidFill>
                  <a:srgbClr val="002060"/>
                </a:solidFill>
              </a:rPr>
              <a:t>For </a:t>
            </a:r>
            <a:r>
              <a:rPr lang="en-US" sz="7200" b="1" i="1" dirty="0" smtClean="0">
                <a:solidFill>
                  <a:srgbClr val="002060"/>
                </a:solidFill>
              </a:rPr>
              <a:t>being </a:t>
            </a:r>
            <a:r>
              <a:rPr lang="en-US" sz="7200" b="1" i="1" dirty="0" smtClean="0">
                <a:solidFill>
                  <a:srgbClr val="002060"/>
                </a:solidFill>
              </a:rPr>
              <a:t>a wonderful</a:t>
            </a:r>
          </a:p>
          <a:p>
            <a:pPr marL="609600" indent="-609600" algn="ctr" eaLnBrk="1" hangingPunct="1">
              <a:lnSpc>
                <a:spcPct val="80000"/>
              </a:lnSpc>
              <a:buFontTx/>
              <a:buNone/>
            </a:pPr>
            <a:r>
              <a:rPr lang="en-US" sz="7200" b="1" i="1" dirty="0" smtClean="0">
                <a:solidFill>
                  <a:srgbClr val="002060"/>
                </a:solidFill>
              </a:rPr>
              <a:t>class!!!</a:t>
            </a:r>
            <a:endParaRPr lang="en-US" sz="7200" b="1" i="1" dirty="0" smtClean="0">
              <a:solidFill>
                <a:srgbClr val="002060"/>
              </a:solidFill>
            </a:endParaRPr>
          </a:p>
          <a:p>
            <a:pPr marL="609600" indent="-609600" eaLnBrk="1" hangingPunct="1">
              <a:lnSpc>
                <a:spcPct val="80000"/>
              </a:lnSpc>
              <a:buFontTx/>
              <a:buNone/>
            </a:pPr>
            <a:endParaRPr lang="en-US" sz="400" b="1" dirty="0" smtClean="0"/>
          </a:p>
          <a:p>
            <a:pPr marL="609600" indent="-609600" eaLnBrk="1" hangingPunct="1">
              <a:lnSpc>
                <a:spcPct val="70000"/>
              </a:lnSpc>
              <a:buFontTx/>
              <a:buNone/>
            </a:pPr>
            <a:r>
              <a:rPr lang="en-US" sz="1800" b="1" dirty="0" smtClean="0">
                <a:solidFill>
                  <a:schemeClr val="accent2"/>
                </a:solidFill>
              </a:rPr>
              <a:t>	</a:t>
            </a:r>
          </a:p>
        </p:txBody>
      </p:sp>
      <p:sp>
        <p:nvSpPr>
          <p:cNvPr id="4" name="Slide Number Placeholder 3"/>
          <p:cNvSpPr>
            <a:spLocks noGrp="1"/>
          </p:cNvSpPr>
          <p:nvPr>
            <p:ph type="sldNum" sz="quarter" idx="12"/>
          </p:nvPr>
        </p:nvSpPr>
        <p:spPr/>
        <p:txBody>
          <a:bodyPr/>
          <a:lstStyle/>
          <a:p>
            <a:pPr>
              <a:defRPr/>
            </a:pPr>
            <a:fld id="{A073A3D8-39D3-42C8-9259-42240E503983}" type="slidenum">
              <a:rPr lang="en-US" smtClean="0"/>
              <a:pPr>
                <a:defRPr/>
              </a:pPr>
              <a:t>131</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304800" y="2057400"/>
            <a:ext cx="5638800" cy="4800600"/>
          </a:xfrm>
          <a:prstGeom prst="rect">
            <a:avLst/>
          </a:prstGeom>
          <a:noFill/>
          <a:ln w="9525">
            <a:noFill/>
            <a:miter lim="800000"/>
            <a:headEnd/>
            <a:tailEnd/>
          </a:ln>
        </p:spPr>
        <p:txBody>
          <a:bodyPr/>
          <a:lstStyle/>
          <a:p>
            <a:pPr marL="342900" indent="-342900">
              <a:spcBef>
                <a:spcPct val="20000"/>
              </a:spcBef>
            </a:pPr>
            <a:r>
              <a:rPr lang="en-US" sz="2400" b="1" i="1">
                <a:solidFill>
                  <a:srgbClr val="CC0000"/>
                </a:solidFill>
              </a:rPr>
              <a:t>Pierson v. Post</a:t>
            </a:r>
          </a:p>
          <a:p>
            <a:pPr marL="342900" indent="-342900">
              <a:spcBef>
                <a:spcPct val="20000"/>
              </a:spcBef>
            </a:pPr>
            <a:endParaRPr lang="en-US" sz="2400" b="1" i="1">
              <a:solidFill>
                <a:srgbClr val="CC0000"/>
              </a:solidFill>
            </a:endParaRPr>
          </a:p>
          <a:p>
            <a:pPr marL="342900" indent="-342900">
              <a:spcBef>
                <a:spcPct val="20000"/>
              </a:spcBef>
            </a:pPr>
            <a:r>
              <a:rPr lang="en-US" sz="2000" b="1" i="1">
                <a:solidFill>
                  <a:srgbClr val="0033CC"/>
                </a:solidFill>
              </a:rPr>
              <a:t>Queens NY Case about Possession</a:t>
            </a:r>
          </a:p>
          <a:p>
            <a:pPr marL="342900" indent="-342900">
              <a:spcBef>
                <a:spcPct val="20000"/>
              </a:spcBef>
            </a:pPr>
            <a:endParaRPr lang="en-US" sz="2000" b="1" i="1">
              <a:solidFill>
                <a:srgbClr val="0033CC"/>
              </a:solidFill>
            </a:endParaRPr>
          </a:p>
          <a:p>
            <a:pPr marL="342900" indent="-342900">
              <a:spcBef>
                <a:spcPct val="20000"/>
              </a:spcBef>
            </a:pPr>
            <a:r>
              <a:rPr lang="en-US" sz="2000" b="1" i="1">
                <a:solidFill>
                  <a:srgbClr val="0033CC"/>
                </a:solidFill>
              </a:rPr>
              <a:t>Remember – chase that fox – get nothing!</a:t>
            </a:r>
          </a:p>
          <a:p>
            <a:pPr marL="342900" indent="-342900">
              <a:spcBef>
                <a:spcPct val="20000"/>
              </a:spcBef>
            </a:pPr>
            <a:endParaRPr lang="en-US" sz="2000" b="1" i="1">
              <a:solidFill>
                <a:srgbClr val="0033CC"/>
              </a:solidFill>
            </a:endParaRPr>
          </a:p>
          <a:p>
            <a:pPr marL="342900" indent="-342900">
              <a:spcBef>
                <a:spcPct val="20000"/>
              </a:spcBef>
            </a:pPr>
            <a:r>
              <a:rPr lang="en-US" sz="2000" b="1" i="1">
                <a:solidFill>
                  <a:srgbClr val="0033CC"/>
                </a:solidFill>
              </a:rPr>
              <a:t>Shoot that fox – and carry it away- get the prize for possession.</a:t>
            </a:r>
          </a:p>
          <a:p>
            <a:pPr marL="342900" indent="-342900">
              <a:spcBef>
                <a:spcPct val="20000"/>
              </a:spcBef>
            </a:pPr>
            <a:endParaRPr lang="en-US" sz="2000" b="1" i="1">
              <a:solidFill>
                <a:srgbClr val="0033CC"/>
              </a:solidFill>
            </a:endParaRPr>
          </a:p>
          <a:p>
            <a:pPr marL="342900" indent="-342900">
              <a:spcBef>
                <a:spcPct val="20000"/>
              </a:spcBef>
            </a:pPr>
            <a:r>
              <a:rPr lang="en-US" sz="2000" b="1" i="1">
                <a:solidFill>
                  <a:srgbClr val="0033CC"/>
                </a:solidFill>
              </a:rPr>
              <a:t>Mere pursuit is not possession!</a:t>
            </a:r>
            <a:endParaRPr lang="en-US" sz="2000">
              <a:solidFill>
                <a:srgbClr val="0033CC"/>
              </a:solidFill>
            </a:endParaRPr>
          </a:p>
        </p:txBody>
      </p:sp>
      <p:pic>
        <p:nvPicPr>
          <p:cNvPr id="14340" name="Picture 6" descr="image?id=85220&amp;rendTypeId=4"/>
          <p:cNvPicPr>
            <a:picLocks noChangeAspect="1" noChangeArrowheads="1"/>
          </p:cNvPicPr>
          <p:nvPr/>
        </p:nvPicPr>
        <p:blipFill>
          <a:blip r:embed="rId3" cstate="print"/>
          <a:srcRect/>
          <a:stretch>
            <a:fillRect/>
          </a:stretch>
        </p:blipFill>
        <p:spPr bwMode="auto">
          <a:xfrm>
            <a:off x="5791200" y="2133600"/>
            <a:ext cx="3028950" cy="2209800"/>
          </a:xfrm>
          <a:prstGeom prst="rect">
            <a:avLst/>
          </a:prstGeom>
          <a:noFill/>
          <a:ln w="9525">
            <a:noFill/>
            <a:miter lim="800000"/>
            <a:headEnd/>
            <a:tailEnd/>
          </a:ln>
        </p:spPr>
      </p:pic>
      <p:pic>
        <p:nvPicPr>
          <p:cNvPr id="14341" name="Picture 8" descr="Fox%20Mouse"/>
          <p:cNvPicPr>
            <a:picLocks noChangeAspect="1" noChangeArrowheads="1"/>
          </p:cNvPicPr>
          <p:nvPr/>
        </p:nvPicPr>
        <p:blipFill>
          <a:blip r:embed="rId4" cstate="print"/>
          <a:srcRect/>
          <a:stretch>
            <a:fillRect/>
          </a:stretch>
        </p:blipFill>
        <p:spPr bwMode="auto">
          <a:xfrm>
            <a:off x="5791200" y="4343400"/>
            <a:ext cx="3052763" cy="2057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63FB85EA-9927-4C6A-BF53-47E89DE40945}"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304800" y="1143000"/>
            <a:ext cx="8610600" cy="4953000"/>
          </a:xfrm>
          <a:prstGeom prst="rect">
            <a:avLst/>
          </a:prstGeom>
          <a:noFill/>
          <a:ln w="9525">
            <a:noFill/>
            <a:miter lim="800000"/>
            <a:headEnd/>
            <a:tailEnd/>
          </a:ln>
        </p:spPr>
        <p:txBody>
          <a:bodyPr/>
          <a:lstStyle/>
          <a:p>
            <a:pPr marL="342900" indent="-342900" algn="ctr">
              <a:spcBef>
                <a:spcPct val="20000"/>
              </a:spcBef>
            </a:pPr>
            <a:r>
              <a:rPr lang="en-US" sz="3200" b="1" dirty="0">
                <a:solidFill>
                  <a:srgbClr val="C00000"/>
                </a:solidFill>
              </a:rPr>
              <a:t>Types of </a:t>
            </a:r>
            <a:r>
              <a:rPr lang="en-US" sz="3200" b="1" i="1" dirty="0">
                <a:solidFill>
                  <a:srgbClr val="C00000"/>
                </a:solidFill>
              </a:rPr>
              <a:t>Property</a:t>
            </a:r>
          </a:p>
          <a:p>
            <a:pPr marL="342900" indent="-342900">
              <a:spcBef>
                <a:spcPct val="20000"/>
              </a:spcBef>
              <a:buFontTx/>
              <a:buChar char="•"/>
            </a:pPr>
            <a:r>
              <a:rPr lang="en-US" sz="2200" b="1" i="1" dirty="0">
                <a:solidFill>
                  <a:srgbClr val="002060"/>
                </a:solidFill>
              </a:rPr>
              <a:t>Property</a:t>
            </a:r>
            <a:r>
              <a:rPr lang="en-US" sz="2200" dirty="0">
                <a:solidFill>
                  <a:srgbClr val="002060"/>
                </a:solidFill>
              </a:rPr>
              <a:t> can be:</a:t>
            </a:r>
          </a:p>
          <a:p>
            <a:pPr marL="742950" lvl="1" indent="-285750">
              <a:spcBef>
                <a:spcPct val="20000"/>
              </a:spcBef>
              <a:buFontTx/>
              <a:buChar char="–"/>
            </a:pPr>
            <a:r>
              <a:rPr lang="en-US" sz="2200" b="1" dirty="0"/>
              <a:t>Real (Rights in Land);</a:t>
            </a:r>
          </a:p>
          <a:p>
            <a:pPr marL="742950" lvl="1" indent="-285750">
              <a:spcBef>
                <a:spcPct val="20000"/>
              </a:spcBef>
            </a:pPr>
            <a:r>
              <a:rPr lang="en-US" sz="2200" dirty="0"/>
              <a:t>	Real Estate – Ownership/Leaseholds/Easements/Life Estates</a:t>
            </a:r>
          </a:p>
          <a:p>
            <a:pPr marL="742950" lvl="1" indent="-285750">
              <a:spcBef>
                <a:spcPct val="20000"/>
              </a:spcBef>
              <a:buFontTx/>
              <a:buChar char="–"/>
            </a:pPr>
            <a:r>
              <a:rPr lang="en-US" sz="2200" b="1" dirty="0"/>
              <a:t>Personal (Rights in Objects); and/or</a:t>
            </a:r>
          </a:p>
          <a:p>
            <a:pPr marL="742950" lvl="1" indent="-285750">
              <a:spcBef>
                <a:spcPct val="20000"/>
              </a:spcBef>
            </a:pPr>
            <a:r>
              <a:rPr lang="en-US" sz="2200" dirty="0"/>
              <a:t>	Chattels – Tangible, visible “things”</a:t>
            </a:r>
          </a:p>
          <a:p>
            <a:pPr marL="742950" lvl="1" indent="-285750">
              <a:spcBef>
                <a:spcPct val="20000"/>
              </a:spcBef>
              <a:buFontTx/>
              <a:buChar char="–"/>
            </a:pPr>
            <a:r>
              <a:rPr lang="en-US" sz="2200" b="1" dirty="0"/>
              <a:t>Intellectual (Rights in Ideas)</a:t>
            </a:r>
          </a:p>
          <a:p>
            <a:pPr marL="742950" lvl="1" indent="-285750">
              <a:spcBef>
                <a:spcPct val="20000"/>
              </a:spcBef>
            </a:pPr>
            <a:r>
              <a:rPr lang="en-US" sz="2200" dirty="0"/>
              <a:t>	Patents – Idea for Product or Process</a:t>
            </a:r>
          </a:p>
          <a:p>
            <a:pPr marL="742950" lvl="1" indent="-285750">
              <a:spcBef>
                <a:spcPct val="20000"/>
              </a:spcBef>
            </a:pPr>
            <a:r>
              <a:rPr lang="en-US" sz="2200" dirty="0"/>
              <a:t>	Trademarks – Logo, Identification or Distinction</a:t>
            </a:r>
          </a:p>
          <a:p>
            <a:pPr marL="742950" lvl="1" indent="-285750">
              <a:spcBef>
                <a:spcPct val="20000"/>
              </a:spcBef>
            </a:pPr>
            <a:r>
              <a:rPr lang="en-US" sz="2200" dirty="0"/>
              <a:t>	Copyrights – Written or Performed Works</a:t>
            </a:r>
          </a:p>
          <a:p>
            <a:pPr marL="742950" lvl="1" indent="-285750">
              <a:spcBef>
                <a:spcPct val="20000"/>
              </a:spcBef>
              <a:buFontTx/>
              <a:buChar char="–"/>
            </a:pPr>
            <a:endParaRPr lang="en-US" sz="2200" b="1" i="1" dirty="0">
              <a:latin typeface="Arial Narrow" pitchFamily="34" charset="0"/>
            </a:endParaRPr>
          </a:p>
        </p:txBody>
      </p:sp>
      <p:sp>
        <p:nvSpPr>
          <p:cNvPr id="4" name="Slide Number Placeholder 3"/>
          <p:cNvSpPr>
            <a:spLocks noGrp="1"/>
          </p:cNvSpPr>
          <p:nvPr>
            <p:ph type="sldNum" sz="quarter" idx="12"/>
          </p:nvPr>
        </p:nvSpPr>
        <p:spPr/>
        <p:txBody>
          <a:bodyPr/>
          <a:lstStyle/>
          <a:p>
            <a:pPr>
              <a:defRPr/>
            </a:pPr>
            <a:fld id="{63FB85EA-9927-4C6A-BF53-47E89DE40945}"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6388" name="Rectangle 5"/>
          <p:cNvSpPr>
            <a:spLocks noChangeArrowheads="1"/>
          </p:cNvSpPr>
          <p:nvPr/>
        </p:nvSpPr>
        <p:spPr bwMode="auto">
          <a:xfrm>
            <a:off x="304800" y="1066800"/>
            <a:ext cx="8610600" cy="5562600"/>
          </a:xfrm>
          <a:prstGeom prst="rect">
            <a:avLst/>
          </a:prstGeom>
          <a:noFill/>
          <a:ln w="9525">
            <a:noFill/>
            <a:miter lim="800000"/>
            <a:headEnd/>
            <a:tailEnd/>
          </a:ln>
        </p:spPr>
        <p:txBody>
          <a:bodyPr/>
          <a:lstStyle/>
          <a:p>
            <a:pPr marL="342900" indent="-342900">
              <a:spcBef>
                <a:spcPct val="20000"/>
              </a:spcBef>
            </a:pPr>
            <a:r>
              <a:rPr lang="en-US" sz="4000" b="1" i="1" dirty="0"/>
              <a:t>Tradition in the law</a:t>
            </a:r>
          </a:p>
          <a:p>
            <a:pPr marL="342900" indent="-342900">
              <a:spcBef>
                <a:spcPct val="20000"/>
              </a:spcBef>
              <a:buFontTx/>
              <a:buChar char="•"/>
            </a:pPr>
            <a:r>
              <a:rPr lang="en-US" sz="4000" b="1" i="1" dirty="0">
                <a:solidFill>
                  <a:srgbClr val="0033CC"/>
                </a:solidFill>
              </a:rPr>
              <a:t>The Practice </a:t>
            </a:r>
            <a:r>
              <a:rPr lang="en-US" sz="4000" b="1" i="1" dirty="0" smtClean="0">
                <a:solidFill>
                  <a:srgbClr val="0033CC"/>
                </a:solidFill>
              </a:rPr>
              <a:t>of </a:t>
            </a:r>
            <a:r>
              <a:rPr lang="en-US" sz="4000" b="1" i="1" dirty="0" smtClean="0">
                <a:solidFill>
                  <a:srgbClr val="FF0000"/>
                </a:solidFill>
              </a:rPr>
              <a:t>Livery </a:t>
            </a:r>
            <a:r>
              <a:rPr lang="en-US" sz="4000" b="1" i="1" dirty="0">
                <a:solidFill>
                  <a:srgbClr val="FF0000"/>
                </a:solidFill>
              </a:rPr>
              <a:t>of </a:t>
            </a:r>
            <a:r>
              <a:rPr lang="en-US" sz="4000" b="1" i="1" dirty="0" err="1">
                <a:solidFill>
                  <a:srgbClr val="FF0000"/>
                </a:solidFill>
              </a:rPr>
              <a:t>Seizen</a:t>
            </a:r>
            <a:endParaRPr lang="en-US" sz="4000" b="1" i="1" dirty="0">
              <a:solidFill>
                <a:srgbClr val="FF0000"/>
              </a:solidFill>
            </a:endParaRPr>
          </a:p>
          <a:p>
            <a:pPr>
              <a:lnSpc>
                <a:spcPct val="90000"/>
              </a:lnSpc>
              <a:spcBef>
                <a:spcPts val="0"/>
              </a:spcBef>
            </a:pPr>
            <a:endParaRPr lang="en-US" sz="1000" b="1" i="1" dirty="0" smtClean="0"/>
          </a:p>
          <a:p>
            <a:pPr>
              <a:lnSpc>
                <a:spcPct val="90000"/>
              </a:lnSpc>
              <a:spcBef>
                <a:spcPts val="0"/>
              </a:spcBef>
            </a:pPr>
            <a:r>
              <a:rPr lang="en-US" sz="2400" b="1" i="1" dirty="0" smtClean="0"/>
              <a:t>This was the practice before deeds when land transfers occurred in front of neighbors, where the seller would cut out a piece of sod of the property to be sold and physically hand it to the buyer in the presence and upon witness of others in exchange for gold (or other consideration).</a:t>
            </a:r>
          </a:p>
          <a:p>
            <a:pPr>
              <a:lnSpc>
                <a:spcPct val="90000"/>
              </a:lnSpc>
              <a:spcBef>
                <a:spcPts val="0"/>
              </a:spcBef>
            </a:pPr>
            <a:endParaRPr lang="en-US" sz="2400" b="1" i="1" dirty="0"/>
          </a:p>
          <a:p>
            <a:pPr>
              <a:lnSpc>
                <a:spcPct val="90000"/>
              </a:lnSpc>
              <a:spcBef>
                <a:spcPts val="0"/>
              </a:spcBef>
            </a:pPr>
            <a:r>
              <a:rPr lang="en-US" sz="2400" b="1" i="1" dirty="0" smtClean="0"/>
              <a:t>Upon the conclusion of the transaction, a small male child would be beaten to have him remember the events (their version of recording).</a:t>
            </a:r>
          </a:p>
          <a:p>
            <a:pPr>
              <a:lnSpc>
                <a:spcPct val="90000"/>
              </a:lnSpc>
              <a:spcBef>
                <a:spcPts val="0"/>
              </a:spcBef>
            </a:pPr>
            <a:r>
              <a:rPr lang="en-US" sz="2000" b="1" i="1" dirty="0" smtClean="0"/>
              <a:t> </a:t>
            </a:r>
            <a:r>
              <a:rPr lang="en-US" sz="4000" b="1" i="1" dirty="0" smtClean="0"/>
              <a:t>                                                                   </a:t>
            </a:r>
            <a:endParaRPr lang="en-US" sz="4000" b="1" i="1" dirty="0"/>
          </a:p>
        </p:txBody>
      </p:sp>
      <p:sp>
        <p:nvSpPr>
          <p:cNvPr id="6" name="Slide Number Placeholder 5"/>
          <p:cNvSpPr>
            <a:spLocks noGrp="1"/>
          </p:cNvSpPr>
          <p:nvPr>
            <p:ph type="sldNum" sz="quarter" idx="12"/>
          </p:nvPr>
        </p:nvSpPr>
        <p:spPr/>
        <p:txBody>
          <a:bodyPr/>
          <a:lstStyle/>
          <a:p>
            <a:pPr>
              <a:defRPr/>
            </a:pPr>
            <a:fld id="{63FB85EA-9927-4C6A-BF53-47E89DE40945}"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7412" name="Rectangle 4"/>
          <p:cNvSpPr>
            <a:spLocks noChangeArrowheads="1"/>
          </p:cNvSpPr>
          <p:nvPr/>
        </p:nvSpPr>
        <p:spPr bwMode="auto">
          <a:xfrm>
            <a:off x="304800" y="1066800"/>
            <a:ext cx="8382000" cy="4495800"/>
          </a:xfrm>
          <a:prstGeom prst="rect">
            <a:avLst/>
          </a:prstGeom>
          <a:noFill/>
          <a:ln w="9525">
            <a:noFill/>
            <a:miter lim="800000"/>
            <a:headEnd/>
            <a:tailEnd/>
          </a:ln>
        </p:spPr>
        <p:txBody>
          <a:bodyPr/>
          <a:lstStyle/>
          <a:p>
            <a:pPr marL="342900" indent="-342900">
              <a:spcBef>
                <a:spcPts val="0"/>
              </a:spcBef>
            </a:pPr>
            <a:r>
              <a:rPr lang="en-US" sz="2000" b="1" i="1" dirty="0">
                <a:solidFill>
                  <a:srgbClr val="FF0000"/>
                </a:solidFill>
              </a:rPr>
              <a:t>REAL AND PERSONAL PROPERTY DISTINCTIONS</a:t>
            </a:r>
          </a:p>
          <a:p>
            <a:pPr marL="342900" indent="-342900">
              <a:spcBef>
                <a:spcPts val="0"/>
              </a:spcBef>
              <a:buFontTx/>
              <a:buChar char="•"/>
            </a:pPr>
            <a:endParaRPr lang="en-US" sz="600" b="1" i="1" dirty="0">
              <a:solidFill>
                <a:srgbClr val="FF0000"/>
              </a:solidFill>
            </a:endParaRPr>
          </a:p>
          <a:p>
            <a:pPr marL="342900" indent="-342900">
              <a:spcBef>
                <a:spcPts val="0"/>
              </a:spcBef>
            </a:pPr>
            <a:r>
              <a:rPr lang="en-US" b="1" dirty="0">
                <a:solidFill>
                  <a:srgbClr val="002060"/>
                </a:solidFill>
              </a:rPr>
              <a:t>Common Law</a:t>
            </a:r>
          </a:p>
          <a:p>
            <a:pPr marL="342900" indent="-342900">
              <a:spcBef>
                <a:spcPts val="0"/>
              </a:spcBef>
              <a:buFontTx/>
              <a:buChar char="•"/>
            </a:pPr>
            <a:endParaRPr lang="en-US" sz="600" b="1" dirty="0">
              <a:solidFill>
                <a:srgbClr val="0033CC"/>
              </a:solidFill>
            </a:endParaRPr>
          </a:p>
          <a:p>
            <a:pPr marL="342900" indent="-342900">
              <a:spcBef>
                <a:spcPts val="0"/>
              </a:spcBef>
              <a:buFontTx/>
              <a:buChar char="•"/>
            </a:pPr>
            <a:r>
              <a:rPr lang="en-US" b="1" i="1" dirty="0">
                <a:solidFill>
                  <a:srgbClr val="FF0000"/>
                </a:solidFill>
              </a:rPr>
              <a:t>Real property</a:t>
            </a:r>
            <a:r>
              <a:rPr lang="en-US" b="1" dirty="0">
                <a:solidFill>
                  <a:srgbClr val="0033CC"/>
                </a:solidFill>
              </a:rPr>
              <a:t> means </a:t>
            </a:r>
            <a:r>
              <a:rPr lang="en-US" b="1" dirty="0"/>
              <a:t>land, things fixed to land. and things incidental or appurtenant to land </a:t>
            </a:r>
            <a:r>
              <a:rPr lang="en-US" b="1" dirty="0">
                <a:solidFill>
                  <a:srgbClr val="0033CC"/>
                </a:solidFill>
              </a:rPr>
              <a:t>(basically immovable property).</a:t>
            </a:r>
            <a:r>
              <a:rPr lang="en-US" b="1" dirty="0"/>
              <a:t> </a:t>
            </a:r>
          </a:p>
          <a:p>
            <a:pPr marL="342900" indent="-342900">
              <a:spcBef>
                <a:spcPts val="0"/>
              </a:spcBef>
            </a:pPr>
            <a:endParaRPr lang="en-US" sz="600" b="1" dirty="0"/>
          </a:p>
          <a:p>
            <a:pPr marL="342900" indent="-342900">
              <a:spcBef>
                <a:spcPts val="0"/>
              </a:spcBef>
              <a:buFontTx/>
              <a:buChar char="•"/>
            </a:pPr>
            <a:r>
              <a:rPr lang="en-US" b="1" i="1" dirty="0">
                <a:solidFill>
                  <a:srgbClr val="FF0000"/>
                </a:solidFill>
              </a:rPr>
              <a:t>Personal property</a:t>
            </a:r>
            <a:r>
              <a:rPr lang="en-US" b="1" dirty="0">
                <a:solidFill>
                  <a:srgbClr val="0033CC"/>
                </a:solidFill>
              </a:rPr>
              <a:t> is movable property, but </a:t>
            </a:r>
            <a:r>
              <a:rPr lang="en-US" b="1" dirty="0"/>
              <a:t>includes virtually every kind of physical property that is not real property.</a:t>
            </a:r>
            <a:r>
              <a:rPr lang="en-US" b="1" dirty="0">
                <a:solidFill>
                  <a:srgbClr val="0033CC"/>
                </a:solidFill>
              </a:rPr>
              <a:t>  </a:t>
            </a:r>
          </a:p>
          <a:p>
            <a:pPr marL="342900" indent="-342900">
              <a:spcBef>
                <a:spcPts val="0"/>
              </a:spcBef>
              <a:buFontTx/>
              <a:buChar char="•"/>
            </a:pPr>
            <a:endParaRPr lang="en-US" sz="600" b="1" dirty="0">
              <a:solidFill>
                <a:srgbClr val="0033CC"/>
              </a:solidFill>
            </a:endParaRPr>
          </a:p>
          <a:p>
            <a:pPr marL="342900" indent="-342900">
              <a:spcBef>
                <a:spcPts val="0"/>
              </a:spcBef>
              <a:buFontTx/>
              <a:buChar char="•"/>
            </a:pPr>
            <a:r>
              <a:rPr lang="en-US" b="1" dirty="0"/>
              <a:t>Real property may be converted to </a:t>
            </a:r>
            <a:r>
              <a:rPr lang="en-US" b="1" dirty="0" err="1"/>
              <a:t>personalty</a:t>
            </a:r>
            <a:r>
              <a:rPr lang="en-US" b="1" dirty="0"/>
              <a:t> by severance, and personal property may be converted to real property by an annexation intended to be permanent</a:t>
            </a:r>
            <a:r>
              <a:rPr lang="en-US" b="1" dirty="0" smtClean="0"/>
              <a:t>.</a:t>
            </a:r>
          </a:p>
          <a:p>
            <a:pPr marL="342900" indent="-342900">
              <a:spcBef>
                <a:spcPts val="0"/>
              </a:spcBef>
            </a:pPr>
            <a:r>
              <a:rPr lang="en-US" b="1" dirty="0" smtClean="0">
                <a:solidFill>
                  <a:srgbClr val="002060"/>
                </a:solidFill>
              </a:rPr>
              <a:t>Leases</a:t>
            </a:r>
          </a:p>
          <a:p>
            <a:pPr marL="342900" indent="-342900">
              <a:spcBef>
                <a:spcPts val="0"/>
              </a:spcBef>
              <a:buFontTx/>
              <a:buChar char="•"/>
            </a:pPr>
            <a:endParaRPr lang="en-US" sz="600" b="1" dirty="0" smtClean="0">
              <a:solidFill>
                <a:srgbClr val="0033CC"/>
              </a:solidFill>
            </a:endParaRPr>
          </a:p>
          <a:p>
            <a:pPr marL="342900" indent="-342900">
              <a:spcBef>
                <a:spcPts val="0"/>
              </a:spcBef>
              <a:buFontTx/>
              <a:buChar char="•"/>
            </a:pPr>
            <a:r>
              <a:rPr lang="en-US" b="1" dirty="0" smtClean="0"/>
              <a:t>Under the common law, a lease of land for a term of years constituted personal property.</a:t>
            </a:r>
          </a:p>
          <a:p>
            <a:pPr marL="342900" indent="-342900">
              <a:spcBef>
                <a:spcPts val="0"/>
              </a:spcBef>
              <a:buFontTx/>
              <a:buChar char="•"/>
            </a:pPr>
            <a:endParaRPr lang="en-US" sz="600" b="1" dirty="0" smtClean="0"/>
          </a:p>
          <a:p>
            <a:pPr marL="342900" indent="-342900">
              <a:spcBef>
                <a:spcPts val="0"/>
              </a:spcBef>
              <a:buFontTx/>
              <a:buChar char="•"/>
            </a:pPr>
            <a:r>
              <a:rPr lang="en-US" b="1" dirty="0" smtClean="0"/>
              <a:t>This was because the lease did not fall within the common law definition of land, tenements, or </a:t>
            </a:r>
            <a:r>
              <a:rPr lang="en-US" b="1" dirty="0" err="1" smtClean="0"/>
              <a:t>hereditaments</a:t>
            </a:r>
            <a:r>
              <a:rPr lang="en-US" b="1" dirty="0" smtClean="0"/>
              <a:t>; a lease was considered an interest in land less than a freehold and therefore a real chattel. </a:t>
            </a:r>
          </a:p>
          <a:p>
            <a:pPr marL="342900" indent="-342900">
              <a:spcBef>
                <a:spcPts val="0"/>
              </a:spcBef>
              <a:buFontTx/>
              <a:buChar char="•"/>
            </a:pPr>
            <a:endParaRPr lang="en-US" sz="600" b="1" dirty="0" smtClean="0"/>
          </a:p>
          <a:p>
            <a:pPr marL="342900" indent="-342900">
              <a:spcBef>
                <a:spcPts val="0"/>
              </a:spcBef>
              <a:buFontTx/>
              <a:buChar char="•"/>
            </a:pPr>
            <a:r>
              <a:rPr lang="en-US" b="1" dirty="0" smtClean="0"/>
              <a:t>Modern statutes changed the common law rule for leases, defining them as real property.</a:t>
            </a:r>
          </a:p>
          <a:p>
            <a:pPr marL="342900" indent="-342900">
              <a:spcBef>
                <a:spcPts val="0"/>
              </a:spcBef>
            </a:pPr>
            <a:endParaRPr lang="en-US" b="1" dirty="0">
              <a:solidFill>
                <a:srgbClr val="0033CC"/>
              </a:solidFill>
            </a:endParaRPr>
          </a:p>
          <a:p>
            <a:pPr marL="342900" indent="-342900">
              <a:spcBef>
                <a:spcPts val="0"/>
              </a:spcBef>
              <a:buFontTx/>
              <a:buChar char="•"/>
            </a:pPr>
            <a:endParaRPr lang="en-US" b="1" dirty="0">
              <a:solidFill>
                <a:srgbClr val="0033CC"/>
              </a:solidFill>
            </a:endParaRPr>
          </a:p>
        </p:txBody>
      </p:sp>
      <p:sp>
        <p:nvSpPr>
          <p:cNvPr id="5" name="Slide Number Placeholder 4"/>
          <p:cNvSpPr>
            <a:spLocks noGrp="1"/>
          </p:cNvSpPr>
          <p:nvPr>
            <p:ph type="sldNum" sz="quarter" idx="12"/>
          </p:nvPr>
        </p:nvSpPr>
        <p:spPr/>
        <p:txBody>
          <a:bodyPr/>
          <a:lstStyle/>
          <a:p>
            <a:pPr>
              <a:defRPr/>
            </a:pPr>
            <a:fld id="{C055BE39-2085-4031-8269-F1129B6C5571}"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9460" name="Rectangle 5"/>
          <p:cNvSpPr>
            <a:spLocks noChangeArrowheads="1"/>
          </p:cNvSpPr>
          <p:nvPr/>
        </p:nvSpPr>
        <p:spPr bwMode="auto">
          <a:xfrm>
            <a:off x="228600" y="1066800"/>
            <a:ext cx="8610600" cy="4495800"/>
          </a:xfrm>
          <a:prstGeom prst="rect">
            <a:avLst/>
          </a:prstGeom>
          <a:noFill/>
          <a:ln w="9525">
            <a:noFill/>
            <a:miter lim="800000"/>
            <a:headEnd/>
            <a:tailEnd/>
          </a:ln>
        </p:spPr>
        <p:txBody>
          <a:bodyPr/>
          <a:lstStyle/>
          <a:p>
            <a:pPr marL="342900" indent="-342900">
              <a:lnSpc>
                <a:spcPct val="140000"/>
              </a:lnSpc>
              <a:spcBef>
                <a:spcPts val="0"/>
              </a:spcBef>
            </a:pPr>
            <a:r>
              <a:rPr lang="en-US" sz="2600" b="1" i="1" dirty="0">
                <a:solidFill>
                  <a:srgbClr val="C00000"/>
                </a:solidFill>
              </a:rPr>
              <a:t>REAL AND PERSONAL PROPERTY DISTINCTIONS</a:t>
            </a:r>
          </a:p>
          <a:p>
            <a:pPr marL="342900" indent="-342900">
              <a:lnSpc>
                <a:spcPct val="140000"/>
              </a:lnSpc>
              <a:spcBef>
                <a:spcPts val="0"/>
              </a:spcBef>
            </a:pPr>
            <a:r>
              <a:rPr lang="en-US" sz="2000" b="1" dirty="0">
                <a:solidFill>
                  <a:srgbClr val="0033CC"/>
                </a:solidFill>
              </a:rPr>
              <a:t>Crops</a:t>
            </a:r>
          </a:p>
          <a:p>
            <a:pPr marL="342900" indent="-342900">
              <a:lnSpc>
                <a:spcPct val="140000"/>
              </a:lnSpc>
              <a:spcBef>
                <a:spcPts val="0"/>
              </a:spcBef>
            </a:pPr>
            <a:r>
              <a:rPr lang="en-US" sz="2000" b="1" i="1" dirty="0">
                <a:solidFill>
                  <a:srgbClr val="FF0000"/>
                </a:solidFill>
              </a:rPr>
              <a:t>	a. </a:t>
            </a:r>
            <a:r>
              <a:rPr lang="en-US" sz="2000" b="1" i="1" dirty="0" err="1">
                <a:solidFill>
                  <a:srgbClr val="FF0000"/>
                </a:solidFill>
              </a:rPr>
              <a:t>Fructus</a:t>
            </a:r>
            <a:r>
              <a:rPr lang="en-US" sz="2000" b="1" i="1" dirty="0">
                <a:solidFill>
                  <a:srgbClr val="FF0000"/>
                </a:solidFill>
              </a:rPr>
              <a:t> </a:t>
            </a:r>
            <a:r>
              <a:rPr lang="en-US" sz="2000" b="1" i="1" dirty="0" err="1">
                <a:solidFill>
                  <a:srgbClr val="FF0000"/>
                </a:solidFill>
              </a:rPr>
              <a:t>Naturales</a:t>
            </a:r>
            <a:endParaRPr lang="en-US" sz="2000" b="1" i="1" dirty="0">
              <a:solidFill>
                <a:srgbClr val="FF0000"/>
              </a:solidFill>
            </a:endParaRPr>
          </a:p>
          <a:p>
            <a:pPr marL="342900" indent="-342900">
              <a:lnSpc>
                <a:spcPct val="140000"/>
              </a:lnSpc>
              <a:spcBef>
                <a:spcPts val="0"/>
              </a:spcBef>
            </a:pPr>
            <a:r>
              <a:rPr lang="en-US" sz="2000" b="1" dirty="0">
                <a:solidFill>
                  <a:srgbClr val="0033CC"/>
                </a:solidFill>
              </a:rPr>
              <a:t>		</a:t>
            </a:r>
            <a:r>
              <a:rPr lang="en-US" sz="2000" b="1" dirty="0"/>
              <a:t>Crops that grow spontaneously on land, </a:t>
            </a:r>
            <a:r>
              <a:rPr lang="en-US" sz="2000" b="1" i="1" dirty="0"/>
              <a:t>e.g., </a:t>
            </a:r>
            <a:r>
              <a:rPr lang="en-US" sz="2000" b="1" dirty="0"/>
              <a:t>trees, bushes, and grass, are described as </a:t>
            </a:r>
            <a:r>
              <a:rPr lang="en-US" sz="2000" b="1" dirty="0" err="1"/>
              <a:t>fructus</a:t>
            </a:r>
            <a:r>
              <a:rPr lang="en-US" sz="2000" b="1" dirty="0"/>
              <a:t> </a:t>
            </a:r>
            <a:r>
              <a:rPr lang="en-US" sz="2000" b="1" dirty="0" err="1"/>
              <a:t>naturales</a:t>
            </a:r>
            <a:r>
              <a:rPr lang="en-US" sz="2000" b="1" dirty="0"/>
              <a:t> and are considered to be a part of the land, and therefore </a:t>
            </a:r>
            <a:r>
              <a:rPr lang="en-US" sz="2000" b="1" i="1" dirty="0"/>
              <a:t>real property.</a:t>
            </a:r>
          </a:p>
          <a:p>
            <a:pPr marL="342900" indent="-342900">
              <a:lnSpc>
                <a:spcPct val="140000"/>
              </a:lnSpc>
              <a:spcBef>
                <a:spcPts val="0"/>
              </a:spcBef>
            </a:pPr>
            <a:r>
              <a:rPr lang="en-US" sz="2000" b="1" dirty="0"/>
              <a:t>		Title to the land includes such crops.</a:t>
            </a:r>
          </a:p>
          <a:p>
            <a:pPr marL="342900" indent="-342900">
              <a:lnSpc>
                <a:spcPct val="140000"/>
              </a:lnSpc>
              <a:spcBef>
                <a:spcPts val="0"/>
              </a:spcBef>
            </a:pPr>
            <a:r>
              <a:rPr lang="en-US" sz="2000" b="1" dirty="0">
                <a:solidFill>
                  <a:srgbClr val="0033CC"/>
                </a:solidFill>
              </a:rPr>
              <a:t>	</a:t>
            </a:r>
            <a:r>
              <a:rPr lang="en-US" sz="2000" b="1" i="1" dirty="0">
                <a:solidFill>
                  <a:srgbClr val="FF0000"/>
                </a:solidFill>
              </a:rPr>
              <a:t>b. </a:t>
            </a:r>
            <a:r>
              <a:rPr lang="en-US" sz="2000" b="1" i="1" dirty="0" err="1">
                <a:solidFill>
                  <a:srgbClr val="FF0000"/>
                </a:solidFill>
              </a:rPr>
              <a:t>Fructus</a:t>
            </a:r>
            <a:r>
              <a:rPr lang="en-US" sz="2000" b="1" i="1" dirty="0">
                <a:solidFill>
                  <a:srgbClr val="FF0000"/>
                </a:solidFill>
              </a:rPr>
              <a:t> </a:t>
            </a:r>
            <a:r>
              <a:rPr lang="en-US" sz="2000" b="1" i="1" dirty="0" err="1">
                <a:solidFill>
                  <a:srgbClr val="FF0000"/>
                </a:solidFill>
              </a:rPr>
              <a:t>Industriales</a:t>
            </a:r>
            <a:endParaRPr lang="en-US" sz="2000" b="1" i="1" dirty="0">
              <a:solidFill>
                <a:srgbClr val="FF0000"/>
              </a:solidFill>
            </a:endParaRPr>
          </a:p>
          <a:p>
            <a:pPr marL="342900" indent="-342900">
              <a:lnSpc>
                <a:spcPct val="140000"/>
              </a:lnSpc>
              <a:spcBef>
                <a:spcPts val="0"/>
              </a:spcBef>
            </a:pPr>
            <a:r>
              <a:rPr lang="en-US" sz="2000" b="1" dirty="0">
                <a:solidFill>
                  <a:srgbClr val="0033CC"/>
                </a:solidFill>
              </a:rPr>
              <a:t>		</a:t>
            </a:r>
            <a:r>
              <a:rPr lang="en-US" sz="2000" b="1" dirty="0"/>
              <a:t>Crops that are the result of annual planting, labor, and cultivation, </a:t>
            </a:r>
            <a:r>
              <a:rPr lang="en-US" sz="2000" b="1" i="1" dirty="0"/>
              <a:t>e.g., </a:t>
            </a:r>
            <a:r>
              <a:rPr lang="en-US" sz="2000" b="1" dirty="0"/>
              <a:t>grains, vegetables, and other crops, are described as </a:t>
            </a:r>
            <a:r>
              <a:rPr lang="en-US" sz="2000" b="1" dirty="0" err="1"/>
              <a:t>fructus</a:t>
            </a:r>
            <a:r>
              <a:rPr lang="en-US" sz="2000" b="1" dirty="0"/>
              <a:t> </a:t>
            </a:r>
            <a:r>
              <a:rPr lang="en-US" sz="2000" b="1" dirty="0" err="1"/>
              <a:t>industriales</a:t>
            </a:r>
            <a:r>
              <a:rPr lang="en-US" sz="2000" b="1" dirty="0"/>
              <a:t>. </a:t>
            </a:r>
          </a:p>
          <a:p>
            <a:pPr marL="342900" indent="-342900">
              <a:lnSpc>
                <a:spcPct val="140000"/>
              </a:lnSpc>
              <a:spcBef>
                <a:spcPts val="0"/>
              </a:spcBef>
            </a:pPr>
            <a:r>
              <a:rPr lang="en-US" sz="2000" b="1" dirty="0"/>
              <a:t>		These crops are, as a general rule, regarded as </a:t>
            </a:r>
            <a:r>
              <a:rPr lang="en-US" sz="2000" b="1" i="1" dirty="0" err="1"/>
              <a:t>personalty</a:t>
            </a:r>
            <a:r>
              <a:rPr lang="en-US" sz="2000" b="1" i="1" dirty="0"/>
              <a:t>.</a:t>
            </a:r>
            <a:endParaRPr lang="en-US" sz="2000" b="1" dirty="0"/>
          </a:p>
        </p:txBody>
      </p:sp>
      <p:sp>
        <p:nvSpPr>
          <p:cNvPr id="5" name="Slide Number Placeholder 4"/>
          <p:cNvSpPr>
            <a:spLocks noGrp="1"/>
          </p:cNvSpPr>
          <p:nvPr>
            <p:ph type="sldNum" sz="quarter" idx="12"/>
          </p:nvPr>
        </p:nvSpPr>
        <p:spPr/>
        <p:txBody>
          <a:bodyPr/>
          <a:lstStyle/>
          <a:p>
            <a:pPr>
              <a:defRPr/>
            </a:pPr>
            <a:fld id="{63FB85EA-9927-4C6A-BF53-47E89DE40945}"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0484" name="Rectangle 5"/>
          <p:cNvSpPr>
            <a:spLocks noChangeArrowheads="1"/>
          </p:cNvSpPr>
          <p:nvPr/>
        </p:nvSpPr>
        <p:spPr bwMode="auto">
          <a:xfrm>
            <a:off x="304800" y="990600"/>
            <a:ext cx="8610600" cy="4648200"/>
          </a:xfrm>
          <a:prstGeom prst="rect">
            <a:avLst/>
          </a:prstGeom>
          <a:noFill/>
          <a:ln w="9525">
            <a:noFill/>
            <a:miter lim="800000"/>
            <a:headEnd/>
            <a:tailEnd/>
          </a:ln>
        </p:spPr>
        <p:txBody>
          <a:bodyPr/>
          <a:lstStyle/>
          <a:p>
            <a:pPr marL="609600" indent="-609600">
              <a:spcBef>
                <a:spcPct val="20000"/>
              </a:spcBef>
            </a:pPr>
            <a:r>
              <a:rPr lang="en-US" sz="2700" b="1" i="1" dirty="0">
                <a:solidFill>
                  <a:srgbClr val="C00000"/>
                </a:solidFill>
              </a:rPr>
              <a:t>REAL AND PERSONAL PROPERTY DISTINCTIONS</a:t>
            </a:r>
          </a:p>
          <a:p>
            <a:pPr marL="609600" indent="-609600">
              <a:spcBef>
                <a:spcPct val="20000"/>
              </a:spcBef>
            </a:pPr>
            <a:r>
              <a:rPr lang="en-US" sz="2400" b="1" dirty="0" smtClean="0">
                <a:solidFill>
                  <a:srgbClr val="0033CC"/>
                </a:solidFill>
              </a:rPr>
              <a:t>Fixtures</a:t>
            </a:r>
            <a:endParaRPr lang="en-US" sz="2400" b="1" dirty="0">
              <a:solidFill>
                <a:srgbClr val="0033CC"/>
              </a:solidFill>
            </a:endParaRPr>
          </a:p>
          <a:p>
            <a:pPr marL="609600" indent="-609600">
              <a:spcBef>
                <a:spcPct val="20000"/>
              </a:spcBef>
            </a:pPr>
            <a:endParaRPr lang="en-US" b="1" dirty="0">
              <a:solidFill>
                <a:srgbClr val="0033CC"/>
              </a:solidFill>
            </a:endParaRPr>
          </a:p>
          <a:p>
            <a:pPr marL="609600" indent="-609600">
              <a:spcBef>
                <a:spcPct val="20000"/>
              </a:spcBef>
            </a:pPr>
            <a:r>
              <a:rPr lang="en-US" sz="2400" b="1" dirty="0"/>
              <a:t>	Under the concept of fixtures, </a:t>
            </a:r>
            <a:endParaRPr lang="en-US" sz="2400" b="1" dirty="0" smtClean="0"/>
          </a:p>
          <a:p>
            <a:pPr marL="609600" indent="-609600">
              <a:spcBef>
                <a:spcPct val="20000"/>
              </a:spcBef>
            </a:pPr>
            <a:r>
              <a:rPr lang="en-US" sz="2400" b="1" dirty="0"/>
              <a:t>	</a:t>
            </a:r>
            <a:r>
              <a:rPr lang="en-US" sz="2400" b="1" dirty="0" smtClean="0"/>
              <a:t>a </a:t>
            </a:r>
            <a:r>
              <a:rPr lang="en-US" sz="2400" b="1" dirty="0"/>
              <a:t>chattel that has been annexed to real property </a:t>
            </a:r>
            <a:endParaRPr lang="en-US" sz="2400" b="1" dirty="0" smtClean="0"/>
          </a:p>
          <a:p>
            <a:pPr marL="609600" indent="-609600">
              <a:spcBef>
                <a:spcPct val="20000"/>
              </a:spcBef>
            </a:pPr>
            <a:r>
              <a:rPr lang="en-US" sz="2400" b="1" dirty="0"/>
              <a:t>	</a:t>
            </a:r>
            <a:r>
              <a:rPr lang="en-US" sz="2400" b="1" dirty="0" smtClean="0"/>
              <a:t>is </a:t>
            </a:r>
            <a:r>
              <a:rPr lang="en-US" sz="2400" b="1" dirty="0"/>
              <a:t>converted from </a:t>
            </a:r>
            <a:r>
              <a:rPr lang="en-US" sz="2400" b="1" dirty="0" err="1"/>
              <a:t>personalty</a:t>
            </a:r>
            <a:r>
              <a:rPr lang="en-US" sz="2400" b="1" dirty="0"/>
              <a:t> to realty.  </a:t>
            </a:r>
            <a:endParaRPr lang="en-US" sz="2400" b="1" dirty="0" smtClean="0"/>
          </a:p>
          <a:p>
            <a:pPr marL="609600" indent="-609600">
              <a:spcBef>
                <a:spcPct val="20000"/>
              </a:spcBef>
            </a:pPr>
            <a:endParaRPr lang="en-US" sz="1000" b="1" dirty="0"/>
          </a:p>
          <a:p>
            <a:pPr marL="609600" indent="-609600">
              <a:spcBef>
                <a:spcPct val="20000"/>
              </a:spcBef>
            </a:pPr>
            <a:r>
              <a:rPr lang="en-US" sz="2400" b="1" dirty="0" smtClean="0"/>
              <a:t>	The </a:t>
            </a:r>
            <a:r>
              <a:rPr lang="en-US" sz="2400" b="1" dirty="0"/>
              <a:t>former chattel becomes an accessory to the land </a:t>
            </a:r>
            <a:r>
              <a:rPr lang="en-US" sz="2400" b="1" i="1" dirty="0"/>
              <a:t>(i.e., </a:t>
            </a:r>
            <a:r>
              <a:rPr lang="en-US" sz="2400" b="1" dirty="0"/>
              <a:t>a fixture) and passes with ownership of the land. </a:t>
            </a:r>
            <a:endParaRPr lang="en-US" sz="2400" b="1" dirty="0" smtClean="0"/>
          </a:p>
          <a:p>
            <a:pPr marL="609600" indent="-609600">
              <a:spcBef>
                <a:spcPct val="20000"/>
              </a:spcBef>
            </a:pPr>
            <a:endParaRPr lang="en-US" sz="2400" b="1" dirty="0"/>
          </a:p>
          <a:p>
            <a:pPr marL="609600" indent="-609600">
              <a:spcBef>
                <a:spcPct val="20000"/>
              </a:spcBef>
            </a:pPr>
            <a:r>
              <a:rPr lang="en-US" sz="2400" b="1" dirty="0" smtClean="0"/>
              <a:t>	If a fixture is detached from the real estate, it once again assumes its designation as personal property.</a:t>
            </a:r>
            <a:endParaRPr lang="en-US" sz="2400" b="1" dirty="0"/>
          </a:p>
        </p:txBody>
      </p:sp>
      <p:sp>
        <p:nvSpPr>
          <p:cNvPr id="5" name="Slide Number Placeholder 4"/>
          <p:cNvSpPr>
            <a:spLocks noGrp="1"/>
          </p:cNvSpPr>
          <p:nvPr>
            <p:ph type="sldNum" sz="quarter" idx="12"/>
          </p:nvPr>
        </p:nvSpPr>
        <p:spPr/>
        <p:txBody>
          <a:bodyPr/>
          <a:lstStyle/>
          <a:p>
            <a:pPr>
              <a:defRPr/>
            </a:pPr>
            <a:fld id="{C055BE39-2085-4031-8269-F1129B6C5571}"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8"/>
          <p:cNvSpPr>
            <a:spLocks noChangeArrowheads="1"/>
          </p:cNvSpPr>
          <p:nvPr/>
        </p:nvSpPr>
        <p:spPr bwMode="auto">
          <a:xfrm>
            <a:off x="304800" y="1066800"/>
            <a:ext cx="8382000" cy="5181600"/>
          </a:xfrm>
          <a:prstGeom prst="rect">
            <a:avLst/>
          </a:prstGeom>
          <a:noFill/>
          <a:ln w="9525">
            <a:noFill/>
            <a:miter lim="800000"/>
            <a:headEnd/>
            <a:tailEnd/>
          </a:ln>
        </p:spPr>
        <p:txBody>
          <a:bodyPr/>
          <a:lstStyle/>
          <a:p>
            <a:pPr marL="609600" indent="-609600">
              <a:spcBef>
                <a:spcPct val="20000"/>
              </a:spcBef>
            </a:pPr>
            <a:r>
              <a:rPr lang="en-US" sz="2400" b="1" dirty="0">
                <a:solidFill>
                  <a:srgbClr val="0033CC"/>
                </a:solidFill>
              </a:rPr>
              <a:t>Review – Looking back – looking </a:t>
            </a:r>
            <a:r>
              <a:rPr lang="en-US" sz="2400" b="1" dirty="0" smtClean="0">
                <a:solidFill>
                  <a:srgbClr val="0033CC"/>
                </a:solidFill>
              </a:rPr>
              <a:t>forward</a:t>
            </a:r>
          </a:p>
          <a:p>
            <a:pPr marL="609600" indent="-609600">
              <a:spcBef>
                <a:spcPct val="20000"/>
              </a:spcBef>
            </a:pPr>
            <a:r>
              <a:rPr lang="en-US" sz="2400" b="1" dirty="0">
                <a:solidFill>
                  <a:srgbClr val="0033CC"/>
                </a:solidFill>
              </a:rPr>
              <a:t>	</a:t>
            </a:r>
            <a:r>
              <a:rPr lang="en-US" sz="2400" b="1" dirty="0" smtClean="0">
                <a:solidFill>
                  <a:srgbClr val="0033CC"/>
                </a:solidFill>
              </a:rPr>
              <a:t>		</a:t>
            </a:r>
            <a:r>
              <a:rPr lang="en-US" sz="3600" b="1" dirty="0" smtClean="0">
                <a:solidFill>
                  <a:srgbClr val="C00000"/>
                </a:solidFill>
              </a:rPr>
              <a:t>Final Exam Review</a:t>
            </a:r>
            <a:endParaRPr lang="en-US" sz="3600" b="1" dirty="0">
              <a:solidFill>
                <a:srgbClr val="C00000"/>
              </a:solidFill>
            </a:endParaRPr>
          </a:p>
          <a:p>
            <a:pPr marL="609600" indent="-609600">
              <a:spcBef>
                <a:spcPct val="20000"/>
              </a:spcBef>
            </a:pPr>
            <a:endParaRPr lang="en-US" sz="2400" b="1" dirty="0">
              <a:solidFill>
                <a:srgbClr val="0033CC"/>
              </a:solidFill>
            </a:endParaRPr>
          </a:p>
          <a:p>
            <a:pPr marL="609600" indent="-609600">
              <a:spcBef>
                <a:spcPct val="20000"/>
              </a:spcBef>
            </a:pPr>
            <a:endParaRPr lang="en-US" sz="2400" b="1" dirty="0">
              <a:solidFill>
                <a:srgbClr val="0033CC"/>
              </a:solidFill>
            </a:endParaRPr>
          </a:p>
        </p:txBody>
      </p:sp>
      <p:pic>
        <p:nvPicPr>
          <p:cNvPr id="2052" name="Picture 13" descr="rear_view_mirror"/>
          <p:cNvPicPr>
            <a:picLocks noChangeAspect="1" noChangeArrowheads="1"/>
          </p:cNvPicPr>
          <p:nvPr/>
        </p:nvPicPr>
        <p:blipFill>
          <a:blip r:embed="rId3" cstate="print"/>
          <a:srcRect/>
          <a:stretch>
            <a:fillRect/>
          </a:stretch>
        </p:blipFill>
        <p:spPr bwMode="auto">
          <a:xfrm>
            <a:off x="1409128" y="2286000"/>
            <a:ext cx="6067997" cy="4038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63FB85EA-9927-4C6A-BF53-47E89DE40945}"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1508" name="Rectangle 4"/>
          <p:cNvSpPr>
            <a:spLocks noChangeArrowheads="1"/>
          </p:cNvSpPr>
          <p:nvPr/>
        </p:nvSpPr>
        <p:spPr bwMode="auto">
          <a:xfrm>
            <a:off x="228600" y="1066800"/>
            <a:ext cx="8686800" cy="4495800"/>
          </a:xfrm>
          <a:prstGeom prst="rect">
            <a:avLst/>
          </a:prstGeom>
          <a:noFill/>
          <a:ln w="9525">
            <a:noFill/>
            <a:miter lim="800000"/>
            <a:headEnd/>
            <a:tailEnd/>
          </a:ln>
        </p:spPr>
        <p:txBody>
          <a:bodyPr/>
          <a:lstStyle/>
          <a:p>
            <a:pPr marL="342900" indent="-342900">
              <a:spcBef>
                <a:spcPct val="20000"/>
              </a:spcBef>
            </a:pPr>
            <a:r>
              <a:rPr lang="en-US" b="1" i="1" dirty="0">
                <a:solidFill>
                  <a:srgbClr val="FF0000"/>
                </a:solidFill>
              </a:rPr>
              <a:t>ACQUISITION AND LOSS OF RIGHT OR TITLE TO PERSONAL PROPERTY</a:t>
            </a:r>
          </a:p>
          <a:p>
            <a:pPr marL="342900" indent="-342900">
              <a:spcBef>
                <a:spcPct val="20000"/>
              </a:spcBef>
              <a:buFontTx/>
              <a:buChar char="•"/>
            </a:pPr>
            <a:endParaRPr lang="en-US" sz="1000" b="1" i="1" dirty="0">
              <a:solidFill>
                <a:srgbClr val="FF0000"/>
              </a:solidFill>
            </a:endParaRPr>
          </a:p>
          <a:p>
            <a:pPr marL="342900" indent="-342900">
              <a:spcBef>
                <a:spcPct val="20000"/>
              </a:spcBef>
              <a:buFontTx/>
              <a:buChar char="•"/>
            </a:pPr>
            <a:r>
              <a:rPr lang="en-US" sz="2200" b="1" dirty="0">
                <a:solidFill>
                  <a:srgbClr val="0033CC"/>
                </a:solidFill>
              </a:rPr>
              <a:t>Rights and title to personal property are acquired or lost </a:t>
            </a:r>
            <a:r>
              <a:rPr lang="en-US" sz="2200" b="1" dirty="0" smtClean="0">
                <a:solidFill>
                  <a:srgbClr val="0033CC"/>
                </a:solidFill>
              </a:rPr>
              <a:t>by: </a:t>
            </a:r>
            <a:endParaRPr lang="en-US" sz="2200" b="1" dirty="0">
              <a:solidFill>
                <a:srgbClr val="0033CC"/>
              </a:solidFill>
            </a:endParaRPr>
          </a:p>
          <a:p>
            <a:pPr marL="342900" indent="-342900">
              <a:spcBef>
                <a:spcPct val="20000"/>
              </a:spcBef>
            </a:pPr>
            <a:r>
              <a:rPr lang="en-US" sz="2200" b="1" dirty="0"/>
              <a:t>	1. Transfer - Sale</a:t>
            </a:r>
          </a:p>
          <a:p>
            <a:pPr marL="342900" indent="-342900">
              <a:spcBef>
                <a:spcPct val="20000"/>
              </a:spcBef>
            </a:pPr>
            <a:r>
              <a:rPr lang="en-US" sz="2200" b="1" dirty="0"/>
              <a:t>	2. Occupancy, </a:t>
            </a:r>
          </a:p>
          <a:p>
            <a:pPr marL="342900" indent="-342900">
              <a:spcBef>
                <a:spcPct val="20000"/>
              </a:spcBef>
            </a:pPr>
            <a:r>
              <a:rPr lang="en-US" sz="2200" b="1" dirty="0"/>
              <a:t>	3. Adverse possession, </a:t>
            </a:r>
          </a:p>
          <a:p>
            <a:pPr marL="342900" indent="-342900">
              <a:spcBef>
                <a:spcPct val="20000"/>
              </a:spcBef>
            </a:pPr>
            <a:r>
              <a:rPr lang="en-US" sz="2200" b="1" dirty="0"/>
              <a:t>	4. Accession, </a:t>
            </a:r>
          </a:p>
          <a:p>
            <a:pPr marL="342900" indent="-342900">
              <a:spcBef>
                <a:spcPct val="20000"/>
              </a:spcBef>
            </a:pPr>
            <a:r>
              <a:rPr lang="en-US" sz="2200" b="1" dirty="0"/>
              <a:t>	5. Confusion, </a:t>
            </a:r>
          </a:p>
          <a:p>
            <a:pPr marL="342900" indent="-342900">
              <a:spcBef>
                <a:spcPct val="20000"/>
              </a:spcBef>
            </a:pPr>
            <a:r>
              <a:rPr lang="en-US" sz="2200" b="1" dirty="0"/>
              <a:t>	6. Judgment, </a:t>
            </a:r>
          </a:p>
          <a:p>
            <a:pPr marL="342900" indent="-342900">
              <a:spcBef>
                <a:spcPct val="20000"/>
              </a:spcBef>
            </a:pPr>
            <a:r>
              <a:rPr lang="en-US" sz="2200" b="1" dirty="0"/>
              <a:t>	7. When the chattel is lost, mislaid, or abandoned, or </a:t>
            </a:r>
          </a:p>
          <a:p>
            <a:pPr marL="342900" indent="-342900">
              <a:spcBef>
                <a:spcPct val="20000"/>
              </a:spcBef>
            </a:pPr>
            <a:r>
              <a:rPr lang="en-US" sz="2200" b="1" dirty="0"/>
              <a:t>	8. Gift</a:t>
            </a:r>
          </a:p>
          <a:p>
            <a:pPr marL="342900" indent="-342900">
              <a:spcBef>
                <a:spcPct val="20000"/>
              </a:spcBef>
              <a:buFontTx/>
              <a:buChar char="•"/>
            </a:pPr>
            <a:endParaRPr lang="en-US" sz="6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C055BE39-2085-4031-8269-F1129B6C5571}"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4"/>
          <p:cNvSpPr>
            <a:spLocks noChangeArrowheads="1"/>
          </p:cNvSpPr>
          <p:nvPr/>
        </p:nvSpPr>
        <p:spPr bwMode="auto">
          <a:xfrm>
            <a:off x="304800" y="1066800"/>
            <a:ext cx="8610600" cy="4800600"/>
          </a:xfrm>
          <a:prstGeom prst="rect">
            <a:avLst/>
          </a:prstGeom>
          <a:noFill/>
          <a:ln w="9525">
            <a:noFill/>
            <a:miter lim="800000"/>
            <a:headEnd/>
            <a:tailEnd/>
          </a:ln>
        </p:spPr>
        <p:txBody>
          <a:bodyPr/>
          <a:lstStyle/>
          <a:p>
            <a:pPr marL="342900" indent="-342900">
              <a:lnSpc>
                <a:spcPct val="90000"/>
              </a:lnSpc>
              <a:spcBef>
                <a:spcPct val="20000"/>
              </a:spcBef>
            </a:pPr>
            <a:r>
              <a:rPr lang="en-US" b="1" i="1" dirty="0">
                <a:solidFill>
                  <a:srgbClr val="FF0000"/>
                </a:solidFill>
              </a:rPr>
              <a:t>ACQUISITION AND LOSS OF RIGHT OR TITLE TO PERSONAL PROPERTY</a:t>
            </a:r>
          </a:p>
          <a:p>
            <a:pPr marL="342900" indent="-342900">
              <a:lnSpc>
                <a:spcPct val="90000"/>
              </a:lnSpc>
              <a:spcBef>
                <a:spcPct val="20000"/>
              </a:spcBef>
            </a:pPr>
            <a:r>
              <a:rPr lang="en-US" sz="600" b="1" dirty="0">
                <a:solidFill>
                  <a:srgbClr val="0033CC"/>
                </a:solidFill>
              </a:rPr>
              <a:t>	</a:t>
            </a:r>
          </a:p>
          <a:p>
            <a:pPr marL="342900" indent="-342900">
              <a:lnSpc>
                <a:spcPct val="90000"/>
              </a:lnSpc>
              <a:spcBef>
                <a:spcPct val="20000"/>
              </a:spcBef>
            </a:pPr>
            <a:r>
              <a:rPr lang="en-US" sz="1600" b="1" dirty="0">
                <a:solidFill>
                  <a:srgbClr val="0033CC"/>
                </a:solidFill>
              </a:rPr>
              <a:t>	</a:t>
            </a:r>
            <a:r>
              <a:rPr lang="en-US" sz="2000" b="1" dirty="0">
                <a:solidFill>
                  <a:srgbClr val="0033CC"/>
                </a:solidFill>
              </a:rPr>
              <a:t>The Finder of “Lost Property”</a:t>
            </a:r>
            <a:endParaRPr lang="en-US" sz="600" b="1" dirty="0">
              <a:solidFill>
                <a:srgbClr val="0033CC"/>
              </a:solidFill>
            </a:endParaRPr>
          </a:p>
          <a:p>
            <a:pPr marL="342900" indent="-342900">
              <a:lnSpc>
                <a:spcPct val="90000"/>
              </a:lnSpc>
              <a:spcBef>
                <a:spcPct val="20000"/>
              </a:spcBef>
              <a:buFontTx/>
              <a:buChar char="•"/>
            </a:pPr>
            <a:endParaRPr lang="en-US" sz="400" b="1" dirty="0">
              <a:solidFill>
                <a:srgbClr val="0033CC"/>
              </a:solidFill>
            </a:endParaRPr>
          </a:p>
          <a:p>
            <a:pPr marL="342900" indent="-342900" algn="just">
              <a:lnSpc>
                <a:spcPct val="90000"/>
              </a:lnSpc>
              <a:spcBef>
                <a:spcPct val="20000"/>
              </a:spcBef>
            </a:pPr>
            <a:r>
              <a:rPr lang="en-US" sz="1600" b="1" dirty="0">
                <a:solidFill>
                  <a:srgbClr val="0033CC"/>
                </a:solidFill>
              </a:rPr>
              <a:t>	</a:t>
            </a:r>
            <a:r>
              <a:rPr lang="en-US" sz="1600" b="1" dirty="0">
                <a:solidFill>
                  <a:srgbClr val="FF0000"/>
                </a:solidFill>
              </a:rPr>
              <a:t>Property with Value Under Twenty Dollars</a:t>
            </a:r>
          </a:p>
          <a:p>
            <a:pPr marL="342900" indent="-342900">
              <a:spcBef>
                <a:spcPct val="20000"/>
              </a:spcBef>
              <a:buFontTx/>
              <a:buChar char="•"/>
            </a:pPr>
            <a:endParaRPr lang="en-US" sz="600" b="1" dirty="0">
              <a:solidFill>
                <a:srgbClr val="FF0000"/>
              </a:solidFill>
            </a:endParaRPr>
          </a:p>
          <a:p>
            <a:pPr marL="342900" indent="-342900" algn="just">
              <a:spcBef>
                <a:spcPct val="20000"/>
              </a:spcBef>
              <a:buFontTx/>
              <a:buChar char="•"/>
            </a:pPr>
            <a:r>
              <a:rPr lang="en-US" sz="1600" b="1" dirty="0"/>
              <a:t>A finder of lost property of less than $20 in value must make a reasonable effort to find the owner and restore the property to them; if unable to do so after a reasonable effort, title vests in the finder one year after the finding. [N.Y. Pers. Prop. Law §252( I )]</a:t>
            </a:r>
          </a:p>
          <a:p>
            <a:pPr marL="342900" indent="-342900" algn="just">
              <a:spcBef>
                <a:spcPct val="20000"/>
              </a:spcBef>
              <a:buFontTx/>
              <a:buChar char="•"/>
            </a:pPr>
            <a:endParaRPr lang="en-US" sz="600" b="1" dirty="0">
              <a:solidFill>
                <a:srgbClr val="0033CC"/>
              </a:solidFill>
            </a:endParaRPr>
          </a:p>
          <a:p>
            <a:pPr marL="342900" indent="-342900">
              <a:spcBef>
                <a:spcPct val="20000"/>
              </a:spcBef>
            </a:pPr>
            <a:r>
              <a:rPr lang="en-US" sz="1600" b="1" dirty="0">
                <a:solidFill>
                  <a:srgbClr val="0033CC"/>
                </a:solidFill>
              </a:rPr>
              <a:t>	</a:t>
            </a:r>
            <a:r>
              <a:rPr lang="en-US" sz="1600" b="1" dirty="0">
                <a:solidFill>
                  <a:srgbClr val="FF0000"/>
                </a:solidFill>
              </a:rPr>
              <a:t>Property with Value of Twenty Dollars or More and Instruments</a:t>
            </a:r>
          </a:p>
          <a:p>
            <a:pPr marL="342900" indent="-342900">
              <a:spcBef>
                <a:spcPct val="20000"/>
              </a:spcBef>
              <a:buFontTx/>
              <a:buChar char="•"/>
            </a:pPr>
            <a:endParaRPr lang="en-US" sz="600" b="1" dirty="0">
              <a:solidFill>
                <a:srgbClr val="FF0000"/>
              </a:solidFill>
            </a:endParaRPr>
          </a:p>
          <a:p>
            <a:pPr marL="342900" indent="-342900" algn="just">
              <a:spcBef>
                <a:spcPct val="20000"/>
              </a:spcBef>
              <a:buFontTx/>
              <a:buChar char="•"/>
            </a:pPr>
            <a:r>
              <a:rPr lang="en-US" sz="1600" b="1" dirty="0"/>
              <a:t>A finder of lost property with a value of $20 or more, or an instrument as defined for purposes of the statute, who knows the property was lost, must within 10 days of finding it either return it to the owner or report such a finding and deposit the property with the local police. [N.Y. Pers. Prop. Law §252(l)]</a:t>
            </a:r>
          </a:p>
          <a:p>
            <a:pPr marL="342900" indent="-342900" algn="just">
              <a:spcBef>
                <a:spcPct val="20000"/>
              </a:spcBef>
              <a:buFontTx/>
              <a:buChar char="•"/>
            </a:pPr>
            <a:endParaRPr lang="en-US" sz="16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63FB85EA-9927-4C6A-BF53-47E89DE40945}"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228600" y="1143000"/>
            <a:ext cx="8610600" cy="5105400"/>
          </a:xfrm>
          <a:prstGeom prst="rect">
            <a:avLst/>
          </a:prstGeom>
          <a:noFill/>
          <a:ln w="9525">
            <a:noFill/>
            <a:miter lim="800000"/>
            <a:headEnd/>
            <a:tailEnd/>
          </a:ln>
        </p:spPr>
        <p:txBody>
          <a:bodyPr/>
          <a:lstStyle/>
          <a:p>
            <a:pPr marL="342900" indent="-342900">
              <a:lnSpc>
                <a:spcPct val="90000"/>
              </a:lnSpc>
              <a:spcBef>
                <a:spcPct val="20000"/>
              </a:spcBef>
            </a:pPr>
            <a:r>
              <a:rPr lang="en-US" b="1" i="1" dirty="0">
                <a:solidFill>
                  <a:srgbClr val="FF0000"/>
                </a:solidFill>
              </a:rPr>
              <a:t>ACQUISITION AND LOSS OF RIGHT OR TITLE TO PERSONAL PROPERTY</a:t>
            </a:r>
          </a:p>
          <a:p>
            <a:pPr marL="342900" indent="-342900">
              <a:lnSpc>
                <a:spcPct val="90000"/>
              </a:lnSpc>
              <a:spcBef>
                <a:spcPct val="20000"/>
              </a:spcBef>
            </a:pPr>
            <a:r>
              <a:rPr lang="en-US" sz="1600" b="1" dirty="0">
                <a:solidFill>
                  <a:srgbClr val="0033CC"/>
                </a:solidFill>
              </a:rPr>
              <a:t>	</a:t>
            </a:r>
            <a:r>
              <a:rPr lang="en-US" sz="2000" b="1" dirty="0">
                <a:solidFill>
                  <a:srgbClr val="0033CC"/>
                </a:solidFill>
              </a:rPr>
              <a:t>Abandoned Property</a:t>
            </a:r>
          </a:p>
          <a:p>
            <a:pPr marL="342900" indent="-342900">
              <a:lnSpc>
                <a:spcPct val="90000"/>
              </a:lnSpc>
              <a:spcBef>
                <a:spcPct val="20000"/>
              </a:spcBef>
              <a:buFontTx/>
              <a:buChar char="•"/>
            </a:pPr>
            <a:endParaRPr lang="en-US" sz="600" b="1" dirty="0">
              <a:solidFill>
                <a:srgbClr val="0033CC"/>
              </a:solidFill>
            </a:endParaRPr>
          </a:p>
          <a:p>
            <a:pPr marL="342900" indent="-342900" algn="just">
              <a:lnSpc>
                <a:spcPct val="90000"/>
              </a:lnSpc>
              <a:spcBef>
                <a:spcPct val="20000"/>
              </a:spcBef>
              <a:buFontTx/>
              <a:buChar char="•"/>
            </a:pPr>
            <a:r>
              <a:rPr lang="en-US" sz="1600" b="1" i="1" dirty="0">
                <a:solidFill>
                  <a:srgbClr val="FF0000"/>
                </a:solidFill>
              </a:rPr>
              <a:t>Abandoned property</a:t>
            </a:r>
            <a:r>
              <a:rPr lang="en-US" sz="1600" b="1" dirty="0">
                <a:solidFill>
                  <a:srgbClr val="0033CC"/>
                </a:solidFill>
              </a:rPr>
              <a:t> is that which the owner </a:t>
            </a:r>
            <a:r>
              <a:rPr lang="en-US" sz="1600" b="1" dirty="0"/>
              <a:t>has </a:t>
            </a:r>
            <a:r>
              <a:rPr lang="en-US" sz="1600" b="1" i="1" dirty="0"/>
              <a:t>voluntarily relinquished all ownership </a:t>
            </a:r>
            <a:r>
              <a:rPr lang="en-US" sz="1600" b="1" dirty="0"/>
              <a:t>of without reference to any particular person or purpose.</a:t>
            </a:r>
            <a:r>
              <a:rPr lang="en-US" sz="1600" b="1" dirty="0">
                <a:solidFill>
                  <a:srgbClr val="0033CC"/>
                </a:solidFill>
              </a:rPr>
              <a:t> </a:t>
            </a:r>
          </a:p>
          <a:p>
            <a:pPr marL="342900" indent="-342900" algn="just">
              <a:lnSpc>
                <a:spcPct val="90000"/>
              </a:lnSpc>
              <a:spcBef>
                <a:spcPct val="20000"/>
              </a:spcBef>
              <a:buFontTx/>
              <a:buChar char="•"/>
            </a:pPr>
            <a:endParaRPr lang="en-US" sz="600" b="1" dirty="0">
              <a:solidFill>
                <a:srgbClr val="0033CC"/>
              </a:solidFill>
            </a:endParaRPr>
          </a:p>
          <a:p>
            <a:pPr marL="342900" indent="-342900" algn="just">
              <a:lnSpc>
                <a:spcPct val="90000"/>
              </a:lnSpc>
              <a:spcBef>
                <a:spcPct val="20000"/>
              </a:spcBef>
              <a:buFontTx/>
              <a:buChar char="•"/>
            </a:pPr>
            <a:r>
              <a:rPr lang="en-US" sz="1600" b="1" dirty="0"/>
              <a:t>The owner must intend to give up </a:t>
            </a:r>
            <a:r>
              <a:rPr lang="en-US" sz="1600" b="1" i="1" dirty="0"/>
              <a:t>both title and possession.</a:t>
            </a:r>
          </a:p>
          <a:p>
            <a:pPr marL="342900" indent="-342900" algn="just">
              <a:lnSpc>
                <a:spcPct val="90000"/>
              </a:lnSpc>
              <a:spcBef>
                <a:spcPct val="20000"/>
              </a:spcBef>
              <a:buFontTx/>
              <a:buChar char="•"/>
            </a:pPr>
            <a:endParaRPr lang="en-US" sz="600" b="1" i="1" dirty="0">
              <a:solidFill>
                <a:srgbClr val="0033CC"/>
              </a:solidFill>
            </a:endParaRPr>
          </a:p>
          <a:p>
            <a:pPr marL="342900" indent="-342900" algn="just">
              <a:lnSpc>
                <a:spcPct val="90000"/>
              </a:lnSpc>
              <a:spcBef>
                <a:spcPct val="20000"/>
              </a:spcBef>
            </a:pPr>
            <a:r>
              <a:rPr lang="en-US" sz="1600" b="1" i="1" dirty="0">
                <a:solidFill>
                  <a:srgbClr val="0033CC"/>
                </a:solidFill>
              </a:rPr>
              <a:t>	</a:t>
            </a:r>
            <a:r>
              <a:rPr lang="en-US" sz="1600" b="1" i="1" dirty="0">
                <a:solidFill>
                  <a:srgbClr val="FF0000"/>
                </a:solidFill>
              </a:rPr>
              <a:t>Examples: </a:t>
            </a:r>
            <a:endParaRPr lang="en-US" sz="1600" b="1" dirty="0">
              <a:solidFill>
                <a:srgbClr val="FF0000"/>
              </a:solidFill>
            </a:endParaRPr>
          </a:p>
          <a:p>
            <a:pPr marL="342900" indent="-342900" algn="just">
              <a:lnSpc>
                <a:spcPct val="90000"/>
              </a:lnSpc>
              <a:spcBef>
                <a:spcPct val="20000"/>
              </a:spcBef>
              <a:buFontTx/>
              <a:buChar char="•"/>
            </a:pPr>
            <a:endParaRPr lang="en-US" sz="600" b="1" dirty="0">
              <a:solidFill>
                <a:srgbClr val="FF0000"/>
              </a:solidFill>
            </a:endParaRPr>
          </a:p>
          <a:p>
            <a:pPr marL="342900" indent="-342900" algn="just">
              <a:lnSpc>
                <a:spcPct val="90000"/>
              </a:lnSpc>
              <a:spcBef>
                <a:spcPct val="20000"/>
              </a:spcBef>
            </a:pPr>
            <a:r>
              <a:rPr lang="en-US" sz="1600" b="1" dirty="0">
                <a:solidFill>
                  <a:srgbClr val="0033CC"/>
                </a:solidFill>
              </a:rPr>
              <a:t>	</a:t>
            </a:r>
            <a:r>
              <a:rPr lang="en-US" sz="1600" b="1" dirty="0"/>
              <a:t>1) Allowing refrigerators to remain in a building that the owner of the refrigerators knew was to be destroyed would be deemed an act of abandonment.</a:t>
            </a:r>
          </a:p>
          <a:p>
            <a:pPr marL="342900" indent="-342900" algn="just">
              <a:lnSpc>
                <a:spcPct val="90000"/>
              </a:lnSpc>
              <a:spcBef>
                <a:spcPct val="20000"/>
              </a:spcBef>
              <a:buFontTx/>
              <a:buChar char="•"/>
            </a:pPr>
            <a:endParaRPr lang="en-US" sz="600" b="1" dirty="0"/>
          </a:p>
          <a:p>
            <a:pPr marL="342900" indent="-342900" algn="just">
              <a:lnSpc>
                <a:spcPct val="90000"/>
              </a:lnSpc>
              <a:spcBef>
                <a:spcPct val="20000"/>
              </a:spcBef>
            </a:pPr>
            <a:r>
              <a:rPr lang="en-US" sz="1600" b="1" dirty="0"/>
              <a:t>	2) A tenant's act of leaving her apartment for one week and becoming in arrears for one week's rent is not enough to constitute abandonment of the property in the apartment. </a:t>
            </a:r>
          </a:p>
          <a:p>
            <a:pPr marL="342900" indent="-342900" algn="just">
              <a:lnSpc>
                <a:spcPct val="90000"/>
              </a:lnSpc>
              <a:spcBef>
                <a:spcPct val="20000"/>
              </a:spcBef>
              <a:buFontTx/>
              <a:buChar char="•"/>
            </a:pPr>
            <a:endParaRPr lang="en-US" sz="600" b="1" dirty="0"/>
          </a:p>
          <a:p>
            <a:pPr marL="342900" indent="-342900" algn="just">
              <a:lnSpc>
                <a:spcPct val="90000"/>
              </a:lnSpc>
              <a:spcBef>
                <a:spcPct val="20000"/>
              </a:spcBef>
              <a:buFontTx/>
              <a:buChar char="•"/>
            </a:pPr>
            <a:r>
              <a:rPr lang="en-US" sz="1600" b="1" dirty="0"/>
              <a:t>The landlord padlocked the tenant's door and attempted to charge an extra fee before allowing the tenant to reenter. It was held that the tenant had not abandoned her property and so the landlord had converted the property.</a:t>
            </a:r>
          </a:p>
        </p:txBody>
      </p:sp>
      <p:sp>
        <p:nvSpPr>
          <p:cNvPr id="4" name="Slide Number Placeholder 3"/>
          <p:cNvSpPr>
            <a:spLocks noGrp="1"/>
          </p:cNvSpPr>
          <p:nvPr>
            <p:ph type="sldNum" sz="quarter" idx="12"/>
          </p:nvPr>
        </p:nvSpPr>
        <p:spPr/>
        <p:txBody>
          <a:bodyPr/>
          <a:lstStyle/>
          <a:p>
            <a:pPr>
              <a:defRPr/>
            </a:pPr>
            <a:fld id="{63FB85EA-9927-4C6A-BF53-47E89DE40945}"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4580" name="Rectangle 4"/>
          <p:cNvSpPr>
            <a:spLocks noChangeArrowheads="1"/>
          </p:cNvSpPr>
          <p:nvPr/>
        </p:nvSpPr>
        <p:spPr bwMode="auto">
          <a:xfrm>
            <a:off x="304800" y="914400"/>
            <a:ext cx="8610600" cy="4648200"/>
          </a:xfrm>
          <a:prstGeom prst="rect">
            <a:avLst/>
          </a:prstGeom>
          <a:noFill/>
          <a:ln w="9525">
            <a:noFill/>
            <a:miter lim="800000"/>
            <a:headEnd/>
            <a:tailEnd/>
          </a:ln>
        </p:spPr>
        <p:txBody>
          <a:bodyPr/>
          <a:lstStyle/>
          <a:p>
            <a:pPr marL="342900" indent="-342900">
              <a:lnSpc>
                <a:spcPct val="90000"/>
              </a:lnSpc>
              <a:spcBef>
                <a:spcPct val="20000"/>
              </a:spcBef>
            </a:pPr>
            <a:r>
              <a:rPr lang="en-US" b="1" i="1" dirty="0">
                <a:solidFill>
                  <a:srgbClr val="FF0000"/>
                </a:solidFill>
              </a:rPr>
              <a:t>ACQUISITION AND LOSS OF RIGHT OR TITLE TO PERSONAL PROPERTY</a:t>
            </a:r>
          </a:p>
          <a:p>
            <a:pPr marL="342900" indent="-342900">
              <a:lnSpc>
                <a:spcPct val="90000"/>
              </a:lnSpc>
              <a:spcBef>
                <a:spcPct val="20000"/>
              </a:spcBef>
            </a:pPr>
            <a:r>
              <a:rPr lang="en-US" sz="600" b="1" dirty="0">
                <a:solidFill>
                  <a:srgbClr val="0033CC"/>
                </a:solidFill>
              </a:rPr>
              <a:t>	</a:t>
            </a:r>
          </a:p>
          <a:p>
            <a:pPr marL="342900" indent="-342900">
              <a:lnSpc>
                <a:spcPct val="90000"/>
              </a:lnSpc>
              <a:spcBef>
                <a:spcPct val="20000"/>
              </a:spcBef>
            </a:pPr>
            <a:r>
              <a:rPr lang="en-US" sz="2000" b="1" dirty="0">
                <a:solidFill>
                  <a:srgbClr val="0033CC"/>
                </a:solidFill>
              </a:rPr>
              <a:t>	</a:t>
            </a:r>
            <a:r>
              <a:rPr lang="en-US" sz="2800" b="1" dirty="0">
                <a:solidFill>
                  <a:srgbClr val="0033CC"/>
                </a:solidFill>
              </a:rPr>
              <a:t>Escheat</a:t>
            </a:r>
          </a:p>
          <a:p>
            <a:pPr marL="342900" indent="-342900">
              <a:spcBef>
                <a:spcPct val="20000"/>
              </a:spcBef>
              <a:buFontTx/>
              <a:buChar char="•"/>
            </a:pPr>
            <a:endParaRPr lang="en-US" sz="1000" b="1" dirty="0">
              <a:solidFill>
                <a:srgbClr val="0033CC"/>
              </a:solidFill>
            </a:endParaRPr>
          </a:p>
          <a:p>
            <a:pPr marL="342900" indent="-342900" algn="just">
              <a:spcBef>
                <a:spcPct val="20000"/>
              </a:spcBef>
              <a:buFontTx/>
              <a:buChar char="•"/>
            </a:pPr>
            <a:r>
              <a:rPr lang="en-US" sz="2000" b="1" dirty="0"/>
              <a:t>Where abandoned property is held by an intermediary with no property interest in the property </a:t>
            </a:r>
            <a:r>
              <a:rPr lang="en-US" sz="2000" b="1" i="1" dirty="0"/>
              <a:t>(e.g., </a:t>
            </a:r>
            <a:r>
              <a:rPr lang="en-US" sz="2000" b="1" dirty="0"/>
              <a:t>unclaimed funds held by banks or other depositories), the state may assume title to the property through a process called </a:t>
            </a:r>
            <a:r>
              <a:rPr lang="en-US" sz="2000" b="1" i="1" dirty="0"/>
              <a:t>escheat. </a:t>
            </a:r>
            <a:endParaRPr lang="en-US" sz="2000" b="1" dirty="0"/>
          </a:p>
          <a:p>
            <a:pPr marL="342900" indent="-342900" algn="just">
              <a:spcBef>
                <a:spcPct val="20000"/>
              </a:spcBef>
              <a:buFontTx/>
              <a:buChar char="•"/>
            </a:pPr>
            <a:endParaRPr lang="en-US" sz="1000" b="1" dirty="0"/>
          </a:p>
          <a:p>
            <a:pPr marL="342900" indent="-342900" algn="just">
              <a:spcBef>
                <a:spcPct val="20000"/>
              </a:spcBef>
              <a:buFontTx/>
              <a:buChar char="•"/>
            </a:pPr>
            <a:r>
              <a:rPr lang="en-US" sz="2000" b="1" dirty="0"/>
              <a:t>Property may be escheated only by the state in which the property is located.</a:t>
            </a:r>
          </a:p>
          <a:p>
            <a:pPr marL="342900" indent="-342900" algn="just">
              <a:spcBef>
                <a:spcPct val="20000"/>
              </a:spcBef>
            </a:pPr>
            <a:endParaRPr lang="en-US" sz="1000" b="1" dirty="0"/>
          </a:p>
          <a:p>
            <a:pPr marL="342900" indent="-342900" algn="just">
              <a:spcBef>
                <a:spcPct val="20000"/>
              </a:spcBef>
              <a:buFontTx/>
              <a:buChar char="•"/>
            </a:pPr>
            <a:r>
              <a:rPr lang="en-US" sz="2000" b="1" dirty="0"/>
              <a:t>Intangible property is considered to be located at the domicile of the property owner.</a:t>
            </a:r>
          </a:p>
        </p:txBody>
      </p:sp>
      <p:sp>
        <p:nvSpPr>
          <p:cNvPr id="5" name="Slide Number Placeholder 4"/>
          <p:cNvSpPr>
            <a:spLocks noGrp="1"/>
          </p:cNvSpPr>
          <p:nvPr>
            <p:ph type="sldNum" sz="quarter" idx="12"/>
          </p:nvPr>
        </p:nvSpPr>
        <p:spPr/>
        <p:txBody>
          <a:bodyPr/>
          <a:lstStyle/>
          <a:p>
            <a:pPr>
              <a:defRPr/>
            </a:pPr>
            <a:fld id="{63FB85EA-9927-4C6A-BF53-47E89DE40945}"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5604" name="Rectangle 3"/>
          <p:cNvSpPr>
            <a:spLocks noChangeArrowheads="1"/>
          </p:cNvSpPr>
          <p:nvPr/>
        </p:nvSpPr>
        <p:spPr bwMode="auto">
          <a:xfrm>
            <a:off x="228600" y="990600"/>
            <a:ext cx="8686800" cy="5257800"/>
          </a:xfrm>
          <a:prstGeom prst="rect">
            <a:avLst/>
          </a:prstGeom>
          <a:noFill/>
          <a:ln w="9525">
            <a:noFill/>
            <a:miter lim="800000"/>
            <a:headEnd/>
            <a:tailEnd/>
          </a:ln>
        </p:spPr>
        <p:txBody>
          <a:bodyPr/>
          <a:lstStyle/>
          <a:p>
            <a:pPr marL="342900" indent="-342900">
              <a:spcBef>
                <a:spcPct val="20000"/>
              </a:spcBef>
            </a:pPr>
            <a:r>
              <a:rPr lang="en-US" sz="1900" b="1" i="1" dirty="0">
                <a:solidFill>
                  <a:srgbClr val="FF0000"/>
                </a:solidFill>
              </a:rPr>
              <a:t>ACQUISITION AND LOSS OF RIGHT OR TITLE TO PERSONAL PROPERTY</a:t>
            </a:r>
          </a:p>
          <a:p>
            <a:pPr marL="342900" indent="-342900">
              <a:spcBef>
                <a:spcPct val="20000"/>
              </a:spcBef>
              <a:buFontTx/>
              <a:buChar char="•"/>
            </a:pPr>
            <a:endParaRPr lang="en-US" sz="600" b="1" i="1" dirty="0">
              <a:solidFill>
                <a:srgbClr val="FF0000"/>
              </a:solidFill>
            </a:endParaRPr>
          </a:p>
          <a:p>
            <a:pPr marL="342900" indent="-342900">
              <a:spcBef>
                <a:spcPct val="20000"/>
              </a:spcBef>
            </a:pPr>
            <a:r>
              <a:rPr lang="en-US" sz="2400" b="1" dirty="0">
                <a:solidFill>
                  <a:srgbClr val="0033CC"/>
                </a:solidFill>
              </a:rPr>
              <a:t>Accession</a:t>
            </a:r>
          </a:p>
          <a:p>
            <a:pPr marL="342900" indent="-342900">
              <a:spcBef>
                <a:spcPct val="20000"/>
              </a:spcBef>
              <a:buFontTx/>
              <a:buChar char="•"/>
            </a:pPr>
            <a:endParaRPr lang="en-US" sz="600" b="1" dirty="0">
              <a:solidFill>
                <a:srgbClr val="0033CC"/>
              </a:solidFill>
            </a:endParaRPr>
          </a:p>
          <a:p>
            <a:pPr marL="342900" indent="-342900">
              <a:spcBef>
                <a:spcPct val="20000"/>
              </a:spcBef>
              <a:buFontTx/>
              <a:buChar char="•"/>
            </a:pPr>
            <a:r>
              <a:rPr lang="en-US" sz="2000" b="1" dirty="0"/>
              <a:t>Accession is the addition of value to property by the expenditure of labor or the addition of new material. </a:t>
            </a:r>
          </a:p>
          <a:p>
            <a:pPr marL="342900" indent="-342900">
              <a:spcBef>
                <a:spcPct val="20000"/>
              </a:spcBef>
              <a:buFontTx/>
              <a:buChar char="•"/>
            </a:pPr>
            <a:endParaRPr lang="en-US" sz="1000" b="1" dirty="0"/>
          </a:p>
          <a:p>
            <a:pPr marL="342900" indent="-342900">
              <a:spcBef>
                <a:spcPct val="20000"/>
              </a:spcBef>
              <a:buFontTx/>
              <a:buChar char="•"/>
            </a:pPr>
            <a:r>
              <a:rPr lang="en-US" sz="2000" b="1" dirty="0"/>
              <a:t>If the added article can be detached from the principal chattel, this will be ordered and each party will be put in status quo ante. </a:t>
            </a:r>
          </a:p>
          <a:p>
            <a:pPr marL="342900" indent="-342900">
              <a:spcBef>
                <a:spcPct val="20000"/>
              </a:spcBef>
              <a:buFontTx/>
              <a:buChar char="•"/>
            </a:pPr>
            <a:endParaRPr lang="en-US" sz="1000" b="1" dirty="0"/>
          </a:p>
          <a:p>
            <a:pPr marL="342900" indent="-342900">
              <a:spcBef>
                <a:spcPct val="20000"/>
              </a:spcBef>
              <a:buFontTx/>
              <a:buChar char="•"/>
            </a:pPr>
            <a:r>
              <a:rPr lang="en-US" sz="2000" b="1" dirty="0"/>
              <a:t>If the added expenditure or thing cannot be detached from the principal chattel, the question arises as to who is the owner of the chattel in its enhanced state. </a:t>
            </a:r>
          </a:p>
          <a:p>
            <a:pPr marL="342900" indent="-342900">
              <a:spcBef>
                <a:spcPct val="20000"/>
              </a:spcBef>
              <a:buFontTx/>
              <a:buChar char="•"/>
            </a:pPr>
            <a:endParaRPr lang="en-US" sz="1000" b="1" dirty="0"/>
          </a:p>
          <a:p>
            <a:pPr marL="342900" indent="-342900">
              <a:spcBef>
                <a:spcPct val="20000"/>
              </a:spcBef>
              <a:buFontTx/>
              <a:buChar char="•"/>
            </a:pPr>
            <a:r>
              <a:rPr lang="en-US" sz="2000" b="1" dirty="0"/>
              <a:t>The answer depends upon whether the trespasser acted in good faith or is a willful trespasser.</a:t>
            </a:r>
          </a:p>
          <a:p>
            <a:pPr marL="342900" indent="-342900">
              <a:spcBef>
                <a:spcPct val="20000"/>
              </a:spcBef>
              <a:buFontTx/>
              <a:buChar char="•"/>
            </a:pPr>
            <a:endParaRPr lang="en-US" sz="2000" dirty="0"/>
          </a:p>
        </p:txBody>
      </p:sp>
      <p:sp>
        <p:nvSpPr>
          <p:cNvPr id="5" name="Slide Number Placeholder 4"/>
          <p:cNvSpPr>
            <a:spLocks noGrp="1"/>
          </p:cNvSpPr>
          <p:nvPr>
            <p:ph type="sldNum" sz="quarter" idx="12"/>
          </p:nvPr>
        </p:nvSpPr>
        <p:spPr/>
        <p:txBody>
          <a:bodyPr/>
          <a:lstStyle/>
          <a:p>
            <a:pPr>
              <a:defRPr/>
            </a:pPr>
            <a:fld id="{63FB85EA-9927-4C6A-BF53-47E89DE40945}"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nSpc>
                <a:spcPct val="80000"/>
              </a:lnSpc>
              <a:spcBef>
                <a:spcPct val="20000"/>
              </a:spcBef>
            </a:pPr>
            <a:r>
              <a:rPr lang="en-US" sz="1900" b="1" i="1" dirty="0">
                <a:solidFill>
                  <a:srgbClr val="FF0000"/>
                </a:solidFill>
              </a:rPr>
              <a:t>ACQUISITION AND LOSS OF RIGHT OR TITLE TO PERSONAL PROPERTY</a:t>
            </a:r>
          </a:p>
          <a:p>
            <a:pPr marL="342900" indent="-342900">
              <a:lnSpc>
                <a:spcPct val="80000"/>
              </a:lnSpc>
              <a:spcBef>
                <a:spcPct val="20000"/>
              </a:spcBef>
              <a:buFontTx/>
              <a:buChar char="•"/>
            </a:pPr>
            <a:endParaRPr lang="en-US" sz="600" b="1" i="1" dirty="0">
              <a:solidFill>
                <a:srgbClr val="FF0000"/>
              </a:solidFill>
            </a:endParaRPr>
          </a:p>
          <a:p>
            <a:pPr marL="342900" indent="-342900">
              <a:lnSpc>
                <a:spcPct val="80000"/>
              </a:lnSpc>
              <a:spcBef>
                <a:spcPct val="20000"/>
              </a:spcBef>
            </a:pPr>
            <a:r>
              <a:rPr lang="en-US" sz="2400" b="1" dirty="0">
                <a:solidFill>
                  <a:srgbClr val="0033CC"/>
                </a:solidFill>
              </a:rPr>
              <a:t>Accession</a:t>
            </a:r>
          </a:p>
          <a:p>
            <a:pPr marL="342900" indent="-342900">
              <a:lnSpc>
                <a:spcPct val="80000"/>
              </a:lnSpc>
              <a:spcBef>
                <a:spcPct val="20000"/>
              </a:spcBef>
              <a:buFontTx/>
              <a:buChar char="•"/>
            </a:pPr>
            <a:endParaRPr lang="en-US" sz="600" b="1" dirty="0">
              <a:solidFill>
                <a:srgbClr val="0033CC"/>
              </a:solidFill>
            </a:endParaRPr>
          </a:p>
          <a:p>
            <a:pPr marL="342900" indent="-342900" algn="just">
              <a:lnSpc>
                <a:spcPct val="80000"/>
              </a:lnSpc>
              <a:spcBef>
                <a:spcPct val="20000"/>
              </a:spcBef>
            </a:pPr>
            <a:r>
              <a:rPr lang="en-US" sz="1600" b="1" dirty="0">
                <a:solidFill>
                  <a:srgbClr val="0033CC"/>
                </a:solidFill>
              </a:rPr>
              <a:t>1) General Rule-Trespasser Cannot Recover</a:t>
            </a:r>
          </a:p>
          <a:p>
            <a:pPr marL="342900" indent="-342900" algn="just">
              <a:lnSpc>
                <a:spcPct val="80000"/>
              </a:lnSpc>
              <a:spcBef>
                <a:spcPct val="20000"/>
              </a:spcBef>
              <a:buFontTx/>
              <a:buChar char="•"/>
            </a:pPr>
            <a:endParaRPr lang="en-US" sz="600" b="1" dirty="0">
              <a:solidFill>
                <a:srgbClr val="0033CC"/>
              </a:solidFill>
            </a:endParaRPr>
          </a:p>
          <a:p>
            <a:pPr marL="342900" indent="-342900" algn="just">
              <a:lnSpc>
                <a:spcPct val="80000"/>
              </a:lnSpc>
              <a:spcBef>
                <a:spcPct val="20000"/>
              </a:spcBef>
              <a:buFontTx/>
              <a:buChar char="•"/>
            </a:pPr>
            <a:r>
              <a:rPr lang="en-US" sz="1600" b="1" dirty="0"/>
              <a:t>The owner of a chattel does not lose her title merely because a trespasser has augmented or enhanced the value of that chattel. </a:t>
            </a:r>
          </a:p>
          <a:p>
            <a:pPr marL="342900" indent="-342900" algn="just">
              <a:lnSpc>
                <a:spcPct val="80000"/>
              </a:lnSpc>
              <a:spcBef>
                <a:spcPct val="20000"/>
              </a:spcBef>
              <a:buFontTx/>
              <a:buChar char="•"/>
            </a:pPr>
            <a:endParaRPr lang="en-US" sz="600" b="1" dirty="0"/>
          </a:p>
          <a:p>
            <a:pPr marL="342900" indent="-342900" algn="just">
              <a:lnSpc>
                <a:spcPct val="80000"/>
              </a:lnSpc>
              <a:spcBef>
                <a:spcPct val="20000"/>
              </a:spcBef>
              <a:buFontTx/>
              <a:buChar char="•"/>
            </a:pPr>
            <a:r>
              <a:rPr lang="en-US" sz="1600" b="1" dirty="0"/>
              <a:t>Generally, the authorities refuse to recognize any quasi-contractual claim to compensation by the innocent trespasser.  Thus, the trespasser cannot recoup the value of his labor or materials added to the chattel.</a:t>
            </a:r>
          </a:p>
          <a:p>
            <a:pPr marL="342900" indent="-342900" algn="just">
              <a:lnSpc>
                <a:spcPct val="80000"/>
              </a:lnSpc>
              <a:spcBef>
                <a:spcPct val="20000"/>
              </a:spcBef>
              <a:buFontTx/>
              <a:buChar char="•"/>
            </a:pPr>
            <a:endParaRPr lang="en-US" sz="600" b="1" dirty="0">
              <a:solidFill>
                <a:srgbClr val="0033CC"/>
              </a:solidFill>
            </a:endParaRPr>
          </a:p>
          <a:p>
            <a:pPr marL="342900" indent="-342900" algn="just">
              <a:lnSpc>
                <a:spcPct val="80000"/>
              </a:lnSpc>
              <a:spcBef>
                <a:spcPct val="20000"/>
              </a:spcBef>
            </a:pPr>
            <a:r>
              <a:rPr lang="en-US" sz="1600" b="1" dirty="0">
                <a:solidFill>
                  <a:srgbClr val="0033CC"/>
                </a:solidFill>
              </a:rPr>
              <a:t>2) Original Owner's Remedy</a:t>
            </a:r>
          </a:p>
          <a:p>
            <a:pPr marL="342900" indent="-342900" algn="just">
              <a:lnSpc>
                <a:spcPct val="80000"/>
              </a:lnSpc>
              <a:spcBef>
                <a:spcPct val="20000"/>
              </a:spcBef>
              <a:buFontTx/>
              <a:buChar char="•"/>
            </a:pPr>
            <a:endParaRPr lang="en-US" sz="600" b="1" dirty="0">
              <a:solidFill>
                <a:srgbClr val="0033CC"/>
              </a:solidFill>
            </a:endParaRPr>
          </a:p>
          <a:p>
            <a:pPr marL="342900" indent="-342900" algn="just">
              <a:lnSpc>
                <a:spcPct val="80000"/>
              </a:lnSpc>
              <a:spcBef>
                <a:spcPct val="20000"/>
              </a:spcBef>
              <a:buFontTx/>
              <a:buChar char="•"/>
            </a:pPr>
            <a:r>
              <a:rPr lang="en-US" sz="1600" b="1" dirty="0"/>
              <a:t>The owner of the chattel may elect to sue the trespasser for damages for conversion (value of the original material plus any consequential damages); or they may sue for </a:t>
            </a:r>
            <a:r>
              <a:rPr lang="en-US" sz="1600" b="1" dirty="0" err="1"/>
              <a:t>replevin</a:t>
            </a:r>
            <a:r>
              <a:rPr lang="en-US" sz="1600" b="1" dirty="0"/>
              <a:t> </a:t>
            </a:r>
            <a:r>
              <a:rPr lang="en-US" sz="1600" b="1" i="1" dirty="0"/>
              <a:t>(i.e., </a:t>
            </a:r>
            <a:r>
              <a:rPr lang="en-US" sz="1600" b="1" dirty="0"/>
              <a:t>sue for the return of the chattel).</a:t>
            </a:r>
          </a:p>
          <a:p>
            <a:pPr marL="342900" indent="-342900" algn="just">
              <a:lnSpc>
                <a:spcPct val="80000"/>
              </a:lnSpc>
              <a:spcBef>
                <a:spcPct val="20000"/>
              </a:spcBef>
              <a:buFontTx/>
              <a:buChar char="•"/>
            </a:pPr>
            <a:endParaRPr lang="en-US" sz="600" b="1" dirty="0">
              <a:solidFill>
                <a:srgbClr val="0033CC"/>
              </a:solidFill>
            </a:endParaRPr>
          </a:p>
          <a:p>
            <a:pPr marL="342900" indent="-342900" algn="just">
              <a:lnSpc>
                <a:spcPct val="80000"/>
              </a:lnSpc>
              <a:spcBef>
                <a:spcPct val="20000"/>
              </a:spcBef>
            </a:pPr>
            <a:r>
              <a:rPr lang="en-US" sz="1600" b="1" dirty="0">
                <a:solidFill>
                  <a:srgbClr val="0033CC"/>
                </a:solidFill>
              </a:rPr>
              <a:t>3) Exceptions</a:t>
            </a:r>
          </a:p>
          <a:p>
            <a:pPr marL="342900" indent="-342900" algn="just">
              <a:lnSpc>
                <a:spcPct val="80000"/>
              </a:lnSpc>
              <a:spcBef>
                <a:spcPct val="20000"/>
              </a:spcBef>
              <a:buFontTx/>
              <a:buChar char="•"/>
            </a:pPr>
            <a:endParaRPr lang="en-US" sz="400" b="1" dirty="0">
              <a:solidFill>
                <a:srgbClr val="0033CC"/>
              </a:solidFill>
            </a:endParaRPr>
          </a:p>
          <a:p>
            <a:pPr marL="342900" indent="-342900" algn="just">
              <a:lnSpc>
                <a:spcPct val="80000"/>
              </a:lnSpc>
              <a:spcBef>
                <a:spcPct val="20000"/>
              </a:spcBef>
              <a:buFontTx/>
              <a:buChar char="•"/>
            </a:pPr>
            <a:r>
              <a:rPr lang="en-US" sz="1600" b="1" dirty="0"/>
              <a:t>There are instances where the owner of the chattel will be restricted to a cause of action for damages </a:t>
            </a:r>
            <a:r>
              <a:rPr lang="en-US" sz="1600" b="1" i="1" dirty="0"/>
              <a:t>(</a:t>
            </a:r>
            <a:r>
              <a:rPr lang="en-US" sz="1600" b="1" i="1" dirty="0" err="1"/>
              <a:t>i;e</a:t>
            </a:r>
            <a:r>
              <a:rPr lang="en-US" sz="1600" b="1" i="1" dirty="0"/>
              <a:t>., </a:t>
            </a:r>
            <a:r>
              <a:rPr lang="en-US" sz="1600" b="1" dirty="0"/>
              <a:t>the value of the original chattel plus any consequential damages). </a:t>
            </a:r>
          </a:p>
          <a:p>
            <a:pPr marL="342900" indent="-342900" algn="just">
              <a:lnSpc>
                <a:spcPct val="80000"/>
              </a:lnSpc>
              <a:spcBef>
                <a:spcPct val="20000"/>
              </a:spcBef>
              <a:buFontTx/>
              <a:buChar char="•"/>
            </a:pPr>
            <a:endParaRPr lang="en-US" sz="400" b="1" dirty="0"/>
          </a:p>
          <a:p>
            <a:pPr marL="342900" indent="-342900" algn="just">
              <a:lnSpc>
                <a:spcPct val="80000"/>
              </a:lnSpc>
              <a:spcBef>
                <a:spcPct val="20000"/>
              </a:spcBef>
              <a:buFontTx/>
              <a:buChar char="•"/>
            </a:pPr>
            <a:r>
              <a:rPr lang="en-US" sz="1600" b="1" dirty="0"/>
              <a:t>In these instances, the former owner, by virtue of the act of accession, is </a:t>
            </a:r>
            <a:r>
              <a:rPr lang="en-US" sz="1600" b="1" i="1" dirty="0"/>
              <a:t>divested of title </a:t>
            </a:r>
            <a:r>
              <a:rPr lang="en-US" sz="1600" b="1" dirty="0"/>
              <a:t>and may not elect to sue in </a:t>
            </a:r>
            <a:r>
              <a:rPr lang="en-US" sz="1600" b="1" dirty="0" err="1"/>
              <a:t>replevin</a:t>
            </a:r>
            <a:r>
              <a:rPr lang="en-US" sz="1600" b="1" dirty="0"/>
              <a:t>.</a:t>
            </a:r>
          </a:p>
          <a:p>
            <a:pPr marL="342900" indent="-342900" algn="just">
              <a:spcBef>
                <a:spcPct val="20000"/>
              </a:spcBef>
              <a:buFontTx/>
              <a:buChar char="•"/>
            </a:pPr>
            <a:endParaRPr lang="en-US" dirty="0">
              <a:solidFill>
                <a:srgbClr val="0033CC"/>
              </a:solidFill>
            </a:endParaRPr>
          </a:p>
        </p:txBody>
      </p:sp>
      <p:sp>
        <p:nvSpPr>
          <p:cNvPr id="5" name="Slide Number Placeholder 4"/>
          <p:cNvSpPr>
            <a:spLocks noGrp="1"/>
          </p:cNvSpPr>
          <p:nvPr>
            <p:ph type="sldNum" sz="quarter" idx="12"/>
          </p:nvPr>
        </p:nvSpPr>
        <p:spPr/>
        <p:txBody>
          <a:bodyPr/>
          <a:lstStyle/>
          <a:p>
            <a:pPr>
              <a:defRPr/>
            </a:pPr>
            <a:fld id="{63FB85EA-9927-4C6A-BF53-47E89DE40945}"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auto">
          <a:xfrm>
            <a:off x="228600" y="914400"/>
            <a:ext cx="8763000" cy="5715000"/>
          </a:xfrm>
          <a:prstGeom prst="rect">
            <a:avLst/>
          </a:prstGeom>
          <a:noFill/>
          <a:ln w="9525">
            <a:noFill/>
            <a:miter lim="800000"/>
            <a:headEnd/>
            <a:tailEnd/>
          </a:ln>
        </p:spPr>
        <p:txBody>
          <a:bodyPr/>
          <a:lstStyle/>
          <a:p>
            <a:pPr marL="342900" indent="-342900">
              <a:lnSpc>
                <a:spcPct val="80000"/>
              </a:lnSpc>
              <a:spcBef>
                <a:spcPct val="20000"/>
              </a:spcBef>
            </a:pPr>
            <a:r>
              <a:rPr lang="en-US" sz="1900" b="1" i="1" dirty="0">
                <a:solidFill>
                  <a:srgbClr val="FF0000"/>
                </a:solidFill>
              </a:rPr>
              <a:t>ACQUISITION AND LOSS OF RIGHT OR TITLE TO PERSONAL PROPERTY</a:t>
            </a:r>
          </a:p>
          <a:p>
            <a:pPr marL="342900" indent="-342900">
              <a:lnSpc>
                <a:spcPct val="80000"/>
              </a:lnSpc>
              <a:spcBef>
                <a:spcPct val="20000"/>
              </a:spcBef>
              <a:buFontTx/>
              <a:buChar char="•"/>
            </a:pPr>
            <a:endParaRPr lang="en-US" sz="600" b="1" i="1" dirty="0">
              <a:solidFill>
                <a:srgbClr val="FF0000"/>
              </a:solidFill>
            </a:endParaRPr>
          </a:p>
          <a:p>
            <a:pPr marL="342900" indent="-342900">
              <a:lnSpc>
                <a:spcPct val="80000"/>
              </a:lnSpc>
              <a:spcBef>
                <a:spcPct val="20000"/>
              </a:spcBef>
            </a:pPr>
            <a:r>
              <a:rPr lang="en-US" sz="2800" b="1" dirty="0">
                <a:solidFill>
                  <a:srgbClr val="0033CC"/>
                </a:solidFill>
              </a:rPr>
              <a:t>Title by Judgment</a:t>
            </a:r>
          </a:p>
          <a:p>
            <a:pPr marL="342900" indent="-342900">
              <a:spcBef>
                <a:spcPct val="20000"/>
              </a:spcBef>
            </a:pPr>
            <a:endParaRPr lang="en-US" sz="400" b="1" i="1" dirty="0">
              <a:solidFill>
                <a:srgbClr val="FF0000"/>
              </a:solidFill>
            </a:endParaRPr>
          </a:p>
          <a:p>
            <a:pPr marL="342900" indent="-342900">
              <a:spcBef>
                <a:spcPct val="20000"/>
              </a:spcBef>
            </a:pPr>
            <a:r>
              <a:rPr lang="en-US" sz="1600" b="1" dirty="0">
                <a:solidFill>
                  <a:srgbClr val="C00000"/>
                </a:solidFill>
              </a:rPr>
              <a:t>	</a:t>
            </a:r>
            <a:r>
              <a:rPr lang="en-US" sz="2200" b="1" i="1" dirty="0">
                <a:solidFill>
                  <a:srgbClr val="C00000"/>
                </a:solidFill>
              </a:rPr>
              <a:t>a. Election of Remedies</a:t>
            </a:r>
          </a:p>
          <a:p>
            <a:pPr marL="342900" indent="-342900">
              <a:spcBef>
                <a:spcPct val="20000"/>
              </a:spcBef>
              <a:buFontTx/>
              <a:buChar char="•"/>
            </a:pPr>
            <a:endParaRPr lang="en-US" sz="500" b="1" i="1" dirty="0">
              <a:solidFill>
                <a:srgbClr val="FF0000"/>
              </a:solidFill>
            </a:endParaRPr>
          </a:p>
          <a:p>
            <a:pPr marL="342900" indent="-342900">
              <a:spcBef>
                <a:spcPct val="20000"/>
              </a:spcBef>
              <a:buFontTx/>
              <a:buChar char="•"/>
            </a:pPr>
            <a:r>
              <a:rPr lang="en-US" sz="2200" b="1" dirty="0"/>
              <a:t>One who destroys, misuses, </a:t>
            </a:r>
            <a:r>
              <a:rPr lang="en-US" sz="2200" b="1" dirty="0" err="1"/>
              <a:t>misdelivers</a:t>
            </a:r>
            <a:r>
              <a:rPr lang="en-US" sz="2200" b="1" dirty="0"/>
              <a:t>, or otherwise wrongfully deprives the owner of chattel of his possessory rights, may be liable to the owner under various theories of recovery.</a:t>
            </a:r>
          </a:p>
          <a:p>
            <a:pPr marL="342900" indent="-342900">
              <a:spcBef>
                <a:spcPct val="20000"/>
              </a:spcBef>
              <a:buFontTx/>
              <a:buChar char="•"/>
            </a:pPr>
            <a:endParaRPr lang="en-US" sz="500" b="1" dirty="0">
              <a:solidFill>
                <a:srgbClr val="0033CC"/>
              </a:solidFill>
            </a:endParaRPr>
          </a:p>
          <a:p>
            <a:pPr marL="342900" indent="-342900">
              <a:spcBef>
                <a:spcPct val="20000"/>
              </a:spcBef>
            </a:pPr>
            <a:r>
              <a:rPr lang="en-US" sz="2200" b="1" dirty="0">
                <a:solidFill>
                  <a:srgbClr val="0033CC"/>
                </a:solidFill>
              </a:rPr>
              <a:t>	1) </a:t>
            </a:r>
            <a:r>
              <a:rPr lang="en-US" sz="2200" b="1" i="1" dirty="0" err="1">
                <a:solidFill>
                  <a:srgbClr val="FF0000"/>
                </a:solidFill>
              </a:rPr>
              <a:t>Replevin</a:t>
            </a:r>
            <a:r>
              <a:rPr lang="en-US" sz="2200" b="1" dirty="0">
                <a:solidFill>
                  <a:srgbClr val="0033CC"/>
                </a:solidFill>
              </a:rPr>
              <a:t> - </a:t>
            </a:r>
            <a:r>
              <a:rPr lang="en-US" sz="2200" b="1" dirty="0" err="1">
                <a:solidFill>
                  <a:srgbClr val="0033CC"/>
                </a:solidFill>
              </a:rPr>
              <a:t>Replevin</a:t>
            </a:r>
            <a:r>
              <a:rPr lang="en-US" sz="2200" b="1" dirty="0">
                <a:solidFill>
                  <a:srgbClr val="0033CC"/>
                </a:solidFill>
              </a:rPr>
              <a:t> is an action to recover the chattel itself.</a:t>
            </a:r>
          </a:p>
          <a:p>
            <a:pPr marL="342900" indent="-342900">
              <a:spcBef>
                <a:spcPct val="20000"/>
              </a:spcBef>
            </a:pPr>
            <a:endParaRPr lang="en-US" sz="500" b="1" dirty="0">
              <a:solidFill>
                <a:srgbClr val="0033CC"/>
              </a:solidFill>
            </a:endParaRPr>
          </a:p>
          <a:p>
            <a:pPr marL="342900" indent="-342900">
              <a:spcBef>
                <a:spcPct val="20000"/>
              </a:spcBef>
            </a:pPr>
            <a:r>
              <a:rPr lang="en-US" sz="2200" b="1" dirty="0">
                <a:solidFill>
                  <a:srgbClr val="0033CC"/>
                </a:solidFill>
              </a:rPr>
              <a:t>	2) </a:t>
            </a:r>
            <a:r>
              <a:rPr lang="en-US" sz="2200" b="1" i="1" dirty="0">
                <a:solidFill>
                  <a:srgbClr val="FF0000"/>
                </a:solidFill>
              </a:rPr>
              <a:t>Trespass</a:t>
            </a:r>
            <a:r>
              <a:rPr lang="en-US" sz="2200" b="1" dirty="0">
                <a:solidFill>
                  <a:srgbClr val="0033CC"/>
                </a:solidFill>
              </a:rPr>
              <a:t> - The action in trespass is to recover money damages incurred by reason of the dispossession.</a:t>
            </a:r>
          </a:p>
          <a:p>
            <a:pPr marL="342900" indent="-342900">
              <a:spcBef>
                <a:spcPct val="20000"/>
              </a:spcBef>
            </a:pPr>
            <a:endParaRPr lang="en-US" sz="500" b="1" dirty="0">
              <a:solidFill>
                <a:srgbClr val="0033CC"/>
              </a:solidFill>
            </a:endParaRPr>
          </a:p>
          <a:p>
            <a:pPr marL="342900" indent="-342900">
              <a:spcBef>
                <a:spcPct val="20000"/>
              </a:spcBef>
            </a:pPr>
            <a:r>
              <a:rPr lang="en-US" sz="2200" b="1" dirty="0">
                <a:solidFill>
                  <a:srgbClr val="0033CC"/>
                </a:solidFill>
              </a:rPr>
              <a:t>	3) </a:t>
            </a:r>
            <a:r>
              <a:rPr lang="en-US" sz="2200" b="1" i="1" dirty="0" err="1">
                <a:solidFill>
                  <a:srgbClr val="FF0000"/>
                </a:solidFill>
              </a:rPr>
              <a:t>Trover</a:t>
            </a:r>
            <a:r>
              <a:rPr lang="en-US" sz="2200" b="1" dirty="0">
                <a:solidFill>
                  <a:srgbClr val="0033CC"/>
                </a:solidFill>
              </a:rPr>
              <a:t> - The action in </a:t>
            </a:r>
            <a:r>
              <a:rPr lang="en-US" sz="2200" b="1" dirty="0" err="1">
                <a:solidFill>
                  <a:srgbClr val="0033CC"/>
                </a:solidFill>
              </a:rPr>
              <a:t>trover</a:t>
            </a:r>
            <a:r>
              <a:rPr lang="en-US" sz="2200" b="1" dirty="0">
                <a:solidFill>
                  <a:srgbClr val="0033CC"/>
                </a:solidFill>
              </a:rPr>
              <a:t> is to recover the value of the chattel along with damages for dispossession.</a:t>
            </a:r>
          </a:p>
        </p:txBody>
      </p:sp>
      <p:sp>
        <p:nvSpPr>
          <p:cNvPr id="4" name="Slide Number Placeholder 3"/>
          <p:cNvSpPr>
            <a:spLocks noGrp="1"/>
          </p:cNvSpPr>
          <p:nvPr>
            <p:ph type="sldNum" sz="quarter" idx="12"/>
          </p:nvPr>
        </p:nvSpPr>
        <p:spPr/>
        <p:txBody>
          <a:bodyPr/>
          <a:lstStyle/>
          <a:p>
            <a:pPr>
              <a:defRPr/>
            </a:pPr>
            <a:fld id="{63FB85EA-9927-4C6A-BF53-47E89DE40945}"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8676" name="Rectangle 4"/>
          <p:cNvSpPr>
            <a:spLocks noChangeArrowheads="1"/>
          </p:cNvSpPr>
          <p:nvPr/>
        </p:nvSpPr>
        <p:spPr bwMode="auto">
          <a:xfrm>
            <a:off x="304800" y="1143000"/>
            <a:ext cx="8610600" cy="5562600"/>
          </a:xfrm>
          <a:prstGeom prst="rect">
            <a:avLst/>
          </a:prstGeom>
          <a:noFill/>
          <a:ln w="9525">
            <a:noFill/>
            <a:miter lim="800000"/>
            <a:headEnd/>
            <a:tailEnd/>
          </a:ln>
        </p:spPr>
        <p:txBody>
          <a:bodyPr/>
          <a:lstStyle/>
          <a:p>
            <a:pPr marL="342900" indent="-342900">
              <a:spcBef>
                <a:spcPts val="0"/>
              </a:spcBef>
            </a:pPr>
            <a:r>
              <a:rPr lang="en-US" sz="3600" b="1" dirty="0">
                <a:solidFill>
                  <a:srgbClr val="0033CC"/>
                </a:solidFill>
              </a:rPr>
              <a:t>GIFTS</a:t>
            </a:r>
          </a:p>
          <a:p>
            <a:pPr marL="342900" indent="-342900">
              <a:spcBef>
                <a:spcPts val="0"/>
              </a:spcBef>
            </a:pPr>
            <a:endParaRPr lang="en-US" sz="2400" b="1" dirty="0" smtClean="0">
              <a:solidFill>
                <a:srgbClr val="0033CC"/>
              </a:solidFill>
            </a:endParaRPr>
          </a:p>
          <a:p>
            <a:pPr marL="342900" indent="-342900">
              <a:spcBef>
                <a:spcPts val="0"/>
              </a:spcBef>
            </a:pPr>
            <a:r>
              <a:rPr lang="en-US" sz="3200" b="1" dirty="0">
                <a:solidFill>
                  <a:srgbClr val="C00000"/>
                </a:solidFill>
              </a:rPr>
              <a:t>	Types of Gifts</a:t>
            </a:r>
          </a:p>
          <a:p>
            <a:pPr marL="342900" indent="-342900">
              <a:spcBef>
                <a:spcPts val="0"/>
              </a:spcBef>
            </a:pPr>
            <a:r>
              <a:rPr lang="en-US" sz="1000" b="1" dirty="0">
                <a:solidFill>
                  <a:srgbClr val="0033CC"/>
                </a:solidFill>
              </a:rPr>
              <a:t>	</a:t>
            </a:r>
            <a:r>
              <a:rPr lang="en-US" sz="1000" b="1" dirty="0" smtClean="0">
                <a:solidFill>
                  <a:srgbClr val="0033CC"/>
                </a:solidFill>
              </a:rPr>
              <a:t>   </a:t>
            </a:r>
          </a:p>
          <a:p>
            <a:pPr marL="342900" indent="-342900">
              <a:spcBef>
                <a:spcPts val="0"/>
              </a:spcBef>
            </a:pPr>
            <a:r>
              <a:rPr lang="en-US" sz="2400" b="1" dirty="0">
                <a:solidFill>
                  <a:srgbClr val="0033CC"/>
                </a:solidFill>
              </a:rPr>
              <a:t>	 </a:t>
            </a:r>
            <a:r>
              <a:rPr lang="en-US" sz="2400" b="1" dirty="0" smtClean="0">
                <a:solidFill>
                  <a:srgbClr val="0033CC"/>
                </a:solidFill>
              </a:rPr>
              <a:t>  Gifts </a:t>
            </a:r>
            <a:r>
              <a:rPr lang="en-US" sz="2400" b="1" dirty="0">
                <a:solidFill>
                  <a:srgbClr val="0033CC"/>
                </a:solidFill>
              </a:rPr>
              <a:t>Inter </a:t>
            </a:r>
            <a:r>
              <a:rPr lang="en-US" sz="2400" b="1" dirty="0" err="1">
                <a:solidFill>
                  <a:srgbClr val="0033CC"/>
                </a:solidFill>
              </a:rPr>
              <a:t>Vivos</a:t>
            </a:r>
            <a:r>
              <a:rPr lang="en-US" sz="2400" b="1" dirty="0">
                <a:solidFill>
                  <a:srgbClr val="0033CC"/>
                </a:solidFill>
              </a:rPr>
              <a:t> (Gifts During Lifetime)</a:t>
            </a:r>
          </a:p>
          <a:p>
            <a:pPr marL="342900" indent="-342900">
              <a:spcBef>
                <a:spcPts val="0"/>
              </a:spcBef>
            </a:pPr>
            <a:r>
              <a:rPr lang="en-US" sz="2400" b="1" dirty="0">
                <a:solidFill>
                  <a:srgbClr val="0033CC"/>
                </a:solidFill>
              </a:rPr>
              <a:t>	</a:t>
            </a:r>
            <a:r>
              <a:rPr lang="en-US" sz="2400" b="1" dirty="0" smtClean="0">
                <a:solidFill>
                  <a:srgbClr val="0033CC"/>
                </a:solidFill>
              </a:rPr>
              <a:t>   Gifts </a:t>
            </a:r>
            <a:r>
              <a:rPr lang="en-US" sz="2400" b="1" dirty="0" err="1">
                <a:solidFill>
                  <a:srgbClr val="0033CC"/>
                </a:solidFill>
              </a:rPr>
              <a:t>Causa</a:t>
            </a:r>
            <a:r>
              <a:rPr lang="en-US" sz="2400" b="1" dirty="0">
                <a:solidFill>
                  <a:srgbClr val="0033CC"/>
                </a:solidFill>
              </a:rPr>
              <a:t> Mortis (Gifts in Contemplation of Death</a:t>
            </a:r>
            <a:r>
              <a:rPr lang="en-US" sz="2400" b="1" dirty="0" smtClean="0">
                <a:solidFill>
                  <a:srgbClr val="0033CC"/>
                </a:solidFill>
              </a:rPr>
              <a:t>)</a:t>
            </a:r>
          </a:p>
          <a:p>
            <a:pPr marL="342900" indent="-342900">
              <a:spcBef>
                <a:spcPts val="0"/>
              </a:spcBef>
            </a:pPr>
            <a:endParaRPr lang="en-US" sz="1000" b="1" dirty="0">
              <a:solidFill>
                <a:srgbClr val="0033CC"/>
              </a:solidFill>
            </a:endParaRPr>
          </a:p>
          <a:p>
            <a:pPr marL="342900" indent="-342900">
              <a:spcBef>
                <a:spcPts val="0"/>
              </a:spcBef>
            </a:pPr>
            <a:r>
              <a:rPr lang="en-US" sz="3200" b="1" dirty="0">
                <a:solidFill>
                  <a:srgbClr val="C00000"/>
                </a:solidFill>
              </a:rPr>
              <a:t>	The Three Factors that make a Gift</a:t>
            </a:r>
          </a:p>
          <a:p>
            <a:pPr marL="342900" indent="-342900">
              <a:spcBef>
                <a:spcPts val="0"/>
              </a:spcBef>
            </a:pPr>
            <a:r>
              <a:rPr lang="en-US" sz="2400" b="1" dirty="0">
                <a:solidFill>
                  <a:srgbClr val="0033CC"/>
                </a:solidFill>
              </a:rPr>
              <a:t>		a. </a:t>
            </a:r>
            <a:r>
              <a:rPr lang="en-US" sz="2400" b="1" i="1" dirty="0">
                <a:solidFill>
                  <a:srgbClr val="0033CC"/>
                </a:solidFill>
              </a:rPr>
              <a:t>Donor's Intent</a:t>
            </a:r>
          </a:p>
          <a:p>
            <a:pPr marL="342900" indent="-342900">
              <a:spcBef>
                <a:spcPts val="0"/>
              </a:spcBef>
            </a:pPr>
            <a:r>
              <a:rPr lang="en-US" sz="2400" b="1" dirty="0">
                <a:solidFill>
                  <a:srgbClr val="0033CC"/>
                </a:solidFill>
              </a:rPr>
              <a:t>		b. </a:t>
            </a:r>
            <a:r>
              <a:rPr lang="en-US" sz="2400" b="1" i="1" dirty="0">
                <a:solidFill>
                  <a:srgbClr val="0033CC"/>
                </a:solidFill>
              </a:rPr>
              <a:t>Delivery</a:t>
            </a:r>
          </a:p>
          <a:p>
            <a:pPr marL="342900" indent="-342900">
              <a:spcBef>
                <a:spcPts val="0"/>
              </a:spcBef>
            </a:pPr>
            <a:r>
              <a:rPr lang="en-US" sz="2400" b="1" i="1" dirty="0">
                <a:solidFill>
                  <a:srgbClr val="0033CC"/>
                </a:solidFill>
              </a:rPr>
              <a:t>		c. Acceptance </a:t>
            </a:r>
          </a:p>
          <a:p>
            <a:pPr marL="342900" indent="-342900">
              <a:spcBef>
                <a:spcPct val="20000"/>
              </a:spcBef>
              <a:buFontTx/>
              <a:buChar char="•"/>
            </a:pPr>
            <a:endParaRPr lang="en-US" sz="20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63FB85EA-9927-4C6A-BF53-47E89DE40945}"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9700" name="Rectangle 4"/>
          <p:cNvSpPr>
            <a:spLocks noChangeArrowheads="1"/>
          </p:cNvSpPr>
          <p:nvPr/>
        </p:nvSpPr>
        <p:spPr bwMode="auto">
          <a:xfrm>
            <a:off x="304800" y="1600200"/>
            <a:ext cx="8153400" cy="3886200"/>
          </a:xfrm>
          <a:prstGeom prst="rect">
            <a:avLst/>
          </a:prstGeom>
          <a:noFill/>
          <a:ln w="9525">
            <a:noFill/>
            <a:miter lim="800000"/>
            <a:headEnd/>
            <a:tailEnd/>
          </a:ln>
        </p:spPr>
        <p:txBody>
          <a:bodyPr/>
          <a:lstStyle/>
          <a:p>
            <a:pPr marL="342900" indent="-342900">
              <a:spcBef>
                <a:spcPct val="20000"/>
              </a:spcBef>
            </a:pPr>
            <a:r>
              <a:rPr lang="en-US" sz="2400" b="1" i="1" dirty="0">
                <a:solidFill>
                  <a:srgbClr val="FF0000"/>
                </a:solidFill>
              </a:rPr>
              <a:t>GIFTS</a:t>
            </a:r>
          </a:p>
          <a:p>
            <a:pPr marL="342900" indent="-342900">
              <a:spcBef>
                <a:spcPct val="20000"/>
              </a:spcBef>
            </a:pPr>
            <a:r>
              <a:rPr lang="en-US" sz="2400" b="1" dirty="0">
                <a:solidFill>
                  <a:srgbClr val="0033CC"/>
                </a:solidFill>
              </a:rPr>
              <a:t>	When it comes to gifts</a:t>
            </a:r>
          </a:p>
          <a:p>
            <a:pPr marL="342900" indent="-342900">
              <a:spcBef>
                <a:spcPct val="20000"/>
              </a:spcBef>
            </a:pPr>
            <a:r>
              <a:rPr lang="en-US" sz="2400" b="1" dirty="0">
                <a:solidFill>
                  <a:srgbClr val="0033CC"/>
                </a:solidFill>
              </a:rPr>
              <a:t>      remember your dear Aunt IDA</a:t>
            </a:r>
          </a:p>
          <a:p>
            <a:pPr marL="342900" indent="-342900">
              <a:spcBef>
                <a:spcPct val="20000"/>
              </a:spcBef>
            </a:pPr>
            <a:endParaRPr lang="en-US" sz="2400" b="1" dirty="0">
              <a:solidFill>
                <a:srgbClr val="0033CC"/>
              </a:solidFill>
            </a:endParaRPr>
          </a:p>
          <a:p>
            <a:pPr marL="342900" indent="-342900">
              <a:spcBef>
                <a:spcPct val="20000"/>
              </a:spcBef>
            </a:pPr>
            <a:r>
              <a:rPr lang="en-US" sz="2400" b="1" dirty="0">
                <a:solidFill>
                  <a:srgbClr val="0033CC"/>
                </a:solidFill>
              </a:rPr>
              <a:t>	</a:t>
            </a:r>
            <a:r>
              <a:rPr lang="en-US" sz="2400" b="1" dirty="0">
                <a:solidFill>
                  <a:srgbClr val="FF0000"/>
                </a:solidFill>
              </a:rPr>
              <a:t>The Three Factors that make </a:t>
            </a:r>
          </a:p>
          <a:p>
            <a:pPr marL="342900" indent="-342900">
              <a:spcBef>
                <a:spcPct val="20000"/>
              </a:spcBef>
            </a:pPr>
            <a:r>
              <a:rPr lang="en-US" sz="2400" b="1" dirty="0">
                <a:solidFill>
                  <a:srgbClr val="FF0000"/>
                </a:solidFill>
              </a:rPr>
              <a:t>     a valid Gift</a:t>
            </a:r>
          </a:p>
          <a:p>
            <a:pPr marL="342900" indent="-342900">
              <a:spcBef>
                <a:spcPct val="20000"/>
              </a:spcBef>
            </a:pPr>
            <a:r>
              <a:rPr lang="en-US" sz="2400" b="1" dirty="0">
                <a:solidFill>
                  <a:srgbClr val="0033CC"/>
                </a:solidFill>
              </a:rPr>
              <a:t>		a. </a:t>
            </a:r>
            <a:r>
              <a:rPr lang="en-US" sz="2400" b="1" i="1" dirty="0">
                <a:solidFill>
                  <a:srgbClr val="0033CC"/>
                </a:solidFill>
              </a:rPr>
              <a:t>Donor's Intent</a:t>
            </a:r>
          </a:p>
          <a:p>
            <a:pPr marL="342900" indent="-342900">
              <a:spcBef>
                <a:spcPct val="20000"/>
              </a:spcBef>
            </a:pPr>
            <a:r>
              <a:rPr lang="en-US" sz="2400" b="1" dirty="0">
                <a:solidFill>
                  <a:srgbClr val="0033CC"/>
                </a:solidFill>
              </a:rPr>
              <a:t>		b. </a:t>
            </a:r>
            <a:r>
              <a:rPr lang="en-US" sz="2400" b="1" i="1" dirty="0">
                <a:solidFill>
                  <a:srgbClr val="0033CC"/>
                </a:solidFill>
              </a:rPr>
              <a:t>Delivery</a:t>
            </a:r>
          </a:p>
          <a:p>
            <a:pPr marL="342900" indent="-342900">
              <a:spcBef>
                <a:spcPct val="20000"/>
              </a:spcBef>
            </a:pPr>
            <a:r>
              <a:rPr lang="en-US" sz="2400" b="1" i="1" dirty="0">
                <a:solidFill>
                  <a:srgbClr val="0033CC"/>
                </a:solidFill>
              </a:rPr>
              <a:t>		c. Acceptance </a:t>
            </a:r>
          </a:p>
          <a:p>
            <a:pPr marL="342900" indent="-342900">
              <a:spcBef>
                <a:spcPct val="20000"/>
              </a:spcBef>
              <a:buFontTx/>
              <a:buChar char="•"/>
            </a:pPr>
            <a:endParaRPr lang="en-US" sz="2000" b="1" dirty="0">
              <a:solidFill>
                <a:srgbClr val="0033CC"/>
              </a:solidFill>
            </a:endParaRPr>
          </a:p>
        </p:txBody>
      </p:sp>
      <p:pic>
        <p:nvPicPr>
          <p:cNvPr id="29701" name="Picture 6" descr="idamay5"/>
          <p:cNvPicPr>
            <a:picLocks noChangeAspect="1" noChangeArrowheads="1"/>
          </p:cNvPicPr>
          <p:nvPr/>
        </p:nvPicPr>
        <p:blipFill>
          <a:blip r:embed="rId3" cstate="print"/>
          <a:srcRect/>
          <a:stretch>
            <a:fillRect/>
          </a:stretch>
        </p:blipFill>
        <p:spPr bwMode="auto">
          <a:xfrm>
            <a:off x="5257800" y="1828800"/>
            <a:ext cx="3421063" cy="3581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63FB85EA-9927-4C6A-BF53-47E89DE40945}"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0724" name="Rectangle 4"/>
          <p:cNvSpPr>
            <a:spLocks noChangeArrowheads="1"/>
          </p:cNvSpPr>
          <p:nvPr/>
        </p:nvSpPr>
        <p:spPr bwMode="auto">
          <a:xfrm>
            <a:off x="304800" y="990600"/>
            <a:ext cx="7924800" cy="5715000"/>
          </a:xfrm>
          <a:prstGeom prst="rect">
            <a:avLst/>
          </a:prstGeom>
          <a:noFill/>
          <a:ln w="9525">
            <a:noFill/>
            <a:miter lim="800000"/>
            <a:headEnd/>
            <a:tailEnd/>
          </a:ln>
        </p:spPr>
        <p:txBody>
          <a:bodyPr/>
          <a:lstStyle/>
          <a:p>
            <a:pPr marL="342900" indent="-342900" algn="just">
              <a:lnSpc>
                <a:spcPct val="85000"/>
              </a:lnSpc>
              <a:spcBef>
                <a:spcPct val="20000"/>
              </a:spcBef>
            </a:pPr>
            <a:r>
              <a:rPr lang="en-US" sz="3200" b="1" i="1" dirty="0">
                <a:solidFill>
                  <a:srgbClr val="C00000"/>
                </a:solidFill>
              </a:rPr>
              <a:t>GIFTS</a:t>
            </a:r>
          </a:p>
          <a:p>
            <a:pPr marL="342900" indent="-342900" algn="just">
              <a:lnSpc>
                <a:spcPct val="85000"/>
              </a:lnSpc>
              <a:spcBef>
                <a:spcPct val="20000"/>
              </a:spcBef>
            </a:pPr>
            <a:r>
              <a:rPr lang="en-US" sz="2800" b="1" dirty="0">
                <a:solidFill>
                  <a:srgbClr val="0033CC"/>
                </a:solidFill>
              </a:rPr>
              <a:t>	Inter </a:t>
            </a:r>
            <a:r>
              <a:rPr lang="en-US" sz="2800" b="1" dirty="0" err="1">
                <a:solidFill>
                  <a:srgbClr val="0033CC"/>
                </a:solidFill>
              </a:rPr>
              <a:t>Vivos</a:t>
            </a:r>
            <a:r>
              <a:rPr lang="en-US" sz="2800" b="1" dirty="0">
                <a:solidFill>
                  <a:srgbClr val="0033CC"/>
                </a:solidFill>
              </a:rPr>
              <a:t> Gifts</a:t>
            </a:r>
          </a:p>
          <a:p>
            <a:pPr marL="342900" indent="-342900" algn="just">
              <a:lnSpc>
                <a:spcPct val="85000"/>
              </a:lnSpc>
              <a:spcBef>
                <a:spcPct val="20000"/>
              </a:spcBef>
            </a:pPr>
            <a:endParaRPr lang="en-US" sz="600" b="1" dirty="0">
              <a:solidFill>
                <a:srgbClr val="0033CC"/>
              </a:solidFill>
            </a:endParaRPr>
          </a:p>
          <a:p>
            <a:pPr marL="342900" indent="-342900" algn="just">
              <a:lnSpc>
                <a:spcPct val="85000"/>
              </a:lnSpc>
              <a:spcBef>
                <a:spcPct val="20000"/>
              </a:spcBef>
            </a:pPr>
            <a:r>
              <a:rPr lang="en-US" sz="1600" b="1" dirty="0">
                <a:solidFill>
                  <a:srgbClr val="0033CC"/>
                </a:solidFill>
              </a:rPr>
              <a:t>	</a:t>
            </a:r>
            <a:r>
              <a:rPr lang="en-US" sz="2400" b="1" i="1" dirty="0">
                <a:solidFill>
                  <a:schemeClr val="accent1">
                    <a:lumMod val="50000"/>
                  </a:schemeClr>
                </a:solidFill>
              </a:rPr>
              <a:t>Gifts in Contemplation of Marriage</a:t>
            </a:r>
            <a:endParaRPr lang="en-US" sz="2400" b="1" dirty="0">
              <a:solidFill>
                <a:schemeClr val="accent1">
                  <a:lumMod val="50000"/>
                </a:schemeClr>
              </a:solidFill>
            </a:endParaRPr>
          </a:p>
          <a:p>
            <a:pPr marL="342900" indent="-342900">
              <a:spcBef>
                <a:spcPct val="20000"/>
              </a:spcBef>
              <a:buFontTx/>
              <a:buChar char="•"/>
            </a:pPr>
            <a:endParaRPr lang="en-US" sz="400" b="1" dirty="0">
              <a:solidFill>
                <a:srgbClr val="0033CC"/>
              </a:solidFill>
            </a:endParaRPr>
          </a:p>
          <a:p>
            <a:pPr marL="342900" indent="-342900" algn="just">
              <a:spcBef>
                <a:spcPct val="20000"/>
              </a:spcBef>
              <a:buFontTx/>
              <a:buChar char="•"/>
            </a:pPr>
            <a:r>
              <a:rPr lang="en-US" sz="2000" b="1" dirty="0"/>
              <a:t>Engagement gifts </a:t>
            </a:r>
            <a:r>
              <a:rPr lang="en-US" sz="2000" b="1" i="1" dirty="0"/>
              <a:t>(e.g., </a:t>
            </a:r>
            <a:r>
              <a:rPr lang="en-US" sz="2000" b="1" dirty="0"/>
              <a:t>a diamond engagement ring) are made in contemplation of marriage and are conditioned upon the subsequent ceremonial marriage taking place. </a:t>
            </a:r>
          </a:p>
          <a:p>
            <a:pPr marL="342900" indent="-342900" algn="just">
              <a:spcBef>
                <a:spcPct val="20000"/>
              </a:spcBef>
              <a:buFontTx/>
              <a:buChar char="•"/>
            </a:pPr>
            <a:endParaRPr lang="en-US" sz="1000" b="1" dirty="0"/>
          </a:p>
          <a:p>
            <a:pPr marL="342900" indent="-342900" algn="just">
              <a:spcBef>
                <a:spcPct val="20000"/>
              </a:spcBef>
              <a:buFontTx/>
              <a:buChar char="•"/>
            </a:pPr>
            <a:r>
              <a:rPr lang="en-US" sz="2000" b="1" dirty="0"/>
              <a:t>If the marriage does not occur, engagement gifts must be returned regardless of who is at fault for breaking off the engagement. </a:t>
            </a:r>
          </a:p>
          <a:p>
            <a:pPr marL="342900" indent="-342900" algn="just">
              <a:spcBef>
                <a:spcPct val="20000"/>
              </a:spcBef>
              <a:buFontTx/>
              <a:buChar char="•"/>
            </a:pPr>
            <a:endParaRPr lang="en-US" sz="1000" b="1" dirty="0"/>
          </a:p>
          <a:p>
            <a:pPr marL="342900" indent="-342900" algn="just">
              <a:spcBef>
                <a:spcPct val="20000"/>
              </a:spcBef>
              <a:buFontTx/>
              <a:buChar char="•"/>
            </a:pPr>
            <a:r>
              <a:rPr lang="en-US" sz="2000" b="1" dirty="0"/>
              <a:t>The donor may recover gift even if donor is at fault.</a:t>
            </a:r>
          </a:p>
        </p:txBody>
      </p:sp>
      <p:sp>
        <p:nvSpPr>
          <p:cNvPr id="5" name="Slide Number Placeholder 4"/>
          <p:cNvSpPr>
            <a:spLocks noGrp="1"/>
          </p:cNvSpPr>
          <p:nvPr>
            <p:ph type="sldNum" sz="quarter" idx="12"/>
          </p:nvPr>
        </p:nvSpPr>
        <p:spPr/>
        <p:txBody>
          <a:bodyPr/>
          <a:lstStyle/>
          <a:p>
            <a:pPr>
              <a:defRPr/>
            </a:pPr>
            <a:fld id="{63FB85EA-9927-4C6A-BF53-47E89DE40945}"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076" name="Rectangle 5"/>
          <p:cNvSpPr>
            <a:spLocks noChangeArrowheads="1"/>
          </p:cNvSpPr>
          <p:nvPr/>
        </p:nvSpPr>
        <p:spPr bwMode="auto">
          <a:xfrm>
            <a:off x="304800" y="990600"/>
            <a:ext cx="8610600" cy="5334000"/>
          </a:xfrm>
          <a:prstGeom prst="rect">
            <a:avLst/>
          </a:prstGeom>
          <a:noFill/>
          <a:ln w="9525">
            <a:noFill/>
            <a:miter lim="800000"/>
            <a:headEnd/>
            <a:tailEnd/>
          </a:ln>
        </p:spPr>
        <p:txBody>
          <a:bodyPr/>
          <a:lstStyle/>
          <a:p>
            <a:pPr marL="342900" indent="-342900">
              <a:spcBef>
                <a:spcPct val="20000"/>
              </a:spcBef>
              <a:buFontTx/>
              <a:buChar char="•"/>
            </a:pPr>
            <a:r>
              <a:rPr lang="en-US" sz="2400" b="1" dirty="0">
                <a:latin typeface="Arial Narrow" pitchFamily="34" charset="0"/>
              </a:rPr>
              <a:t>In Review:</a:t>
            </a:r>
          </a:p>
          <a:p>
            <a:pPr marL="342900" indent="-342900" algn="ctr">
              <a:spcBef>
                <a:spcPct val="20000"/>
              </a:spcBef>
            </a:pPr>
            <a:r>
              <a:rPr lang="en-US" sz="3600" b="1" i="1" dirty="0" smtClean="0">
                <a:solidFill>
                  <a:srgbClr val="C00000"/>
                </a:solidFill>
              </a:rPr>
              <a:t>The Four Postulates </a:t>
            </a:r>
            <a:r>
              <a:rPr lang="en-US" sz="3600" b="1" i="1" dirty="0">
                <a:solidFill>
                  <a:srgbClr val="C00000"/>
                </a:solidFill>
              </a:rPr>
              <a:t>of Property Law:</a:t>
            </a:r>
          </a:p>
          <a:p>
            <a:pPr marL="342900" indent="-342900">
              <a:lnSpc>
                <a:spcPct val="90000"/>
              </a:lnSpc>
              <a:spcBef>
                <a:spcPct val="20000"/>
              </a:spcBef>
            </a:pPr>
            <a:endParaRPr lang="en-US" sz="500" b="1" i="1" dirty="0">
              <a:solidFill>
                <a:srgbClr val="0033CC"/>
              </a:solidFill>
            </a:endParaRPr>
          </a:p>
          <a:p>
            <a:pPr marL="342900" indent="-342900">
              <a:lnSpc>
                <a:spcPct val="90000"/>
              </a:lnSpc>
              <a:spcBef>
                <a:spcPct val="20000"/>
              </a:spcBef>
            </a:pPr>
            <a:r>
              <a:rPr lang="en-US" sz="2400" b="1" i="1" dirty="0">
                <a:solidFill>
                  <a:srgbClr val="0033CC"/>
                </a:solidFill>
              </a:rPr>
              <a:t>1. Property needs to be seen as a collection of “Rights” not a collection of “Things”;</a:t>
            </a:r>
          </a:p>
          <a:p>
            <a:pPr marL="342900" indent="-342900">
              <a:lnSpc>
                <a:spcPct val="90000"/>
              </a:lnSpc>
              <a:spcBef>
                <a:spcPct val="20000"/>
              </a:spcBef>
            </a:pPr>
            <a:endParaRPr lang="en-US" sz="500" b="1" i="1" dirty="0">
              <a:solidFill>
                <a:srgbClr val="0033CC"/>
              </a:solidFill>
            </a:endParaRPr>
          </a:p>
          <a:p>
            <a:pPr marL="342900" indent="-342900">
              <a:lnSpc>
                <a:spcPct val="90000"/>
              </a:lnSpc>
              <a:spcBef>
                <a:spcPct val="20000"/>
              </a:spcBef>
            </a:pPr>
            <a:r>
              <a:rPr lang="en-US" sz="2400" b="1" i="1" dirty="0">
                <a:solidFill>
                  <a:srgbClr val="0033CC"/>
                </a:solidFill>
              </a:rPr>
              <a:t>2. Property Rights are those recognized by Law                                                                            and the Law evolved from Property Rights;</a:t>
            </a:r>
          </a:p>
          <a:p>
            <a:pPr marL="342900" indent="-342900">
              <a:lnSpc>
                <a:spcPct val="90000"/>
              </a:lnSpc>
              <a:spcBef>
                <a:spcPct val="20000"/>
              </a:spcBef>
            </a:pPr>
            <a:endParaRPr lang="en-US" sz="500" b="1" i="1" dirty="0">
              <a:solidFill>
                <a:srgbClr val="0033CC"/>
              </a:solidFill>
            </a:endParaRPr>
          </a:p>
          <a:p>
            <a:pPr marL="342900" indent="-342900">
              <a:lnSpc>
                <a:spcPct val="90000"/>
              </a:lnSpc>
              <a:spcBef>
                <a:spcPct val="20000"/>
              </a:spcBef>
            </a:pPr>
            <a:r>
              <a:rPr lang="en-US" sz="2400" b="1" i="1" dirty="0">
                <a:solidFill>
                  <a:srgbClr val="0033CC"/>
                </a:solidFill>
              </a:rPr>
              <a:t>3. Our Foundations of Law recognized that we are endowed with Property Rights; and</a:t>
            </a:r>
          </a:p>
          <a:p>
            <a:pPr marL="342900" indent="-342900">
              <a:lnSpc>
                <a:spcPct val="90000"/>
              </a:lnSpc>
              <a:spcBef>
                <a:spcPct val="20000"/>
              </a:spcBef>
            </a:pPr>
            <a:endParaRPr lang="en-US" sz="500" b="1" i="1" dirty="0">
              <a:solidFill>
                <a:srgbClr val="0033CC"/>
              </a:solidFill>
            </a:endParaRPr>
          </a:p>
          <a:p>
            <a:pPr marL="342900" indent="-342900">
              <a:lnSpc>
                <a:spcPct val="90000"/>
              </a:lnSpc>
              <a:spcBef>
                <a:spcPct val="20000"/>
              </a:spcBef>
            </a:pPr>
            <a:r>
              <a:rPr lang="en-US" sz="2400" b="1" i="1" dirty="0">
                <a:solidFill>
                  <a:srgbClr val="0033CC"/>
                </a:solidFill>
              </a:rPr>
              <a:t>4. Property Rights can be summarized by E-PUT</a:t>
            </a:r>
          </a:p>
          <a:p>
            <a:pPr marL="342900" indent="-342900">
              <a:lnSpc>
                <a:spcPct val="90000"/>
              </a:lnSpc>
              <a:spcBef>
                <a:spcPct val="20000"/>
              </a:spcBef>
            </a:pPr>
            <a:r>
              <a:rPr lang="en-US" sz="2000" b="1" i="1" dirty="0"/>
              <a:t>		</a:t>
            </a:r>
          </a:p>
        </p:txBody>
      </p:sp>
      <p:sp>
        <p:nvSpPr>
          <p:cNvPr id="5" name="Slide Number Placeholder 4"/>
          <p:cNvSpPr>
            <a:spLocks noGrp="1"/>
          </p:cNvSpPr>
          <p:nvPr>
            <p:ph type="sldNum" sz="quarter" idx="12"/>
          </p:nvPr>
        </p:nvSpPr>
        <p:spPr/>
        <p:txBody>
          <a:bodyPr/>
          <a:lstStyle/>
          <a:p>
            <a:pPr>
              <a:defRPr/>
            </a:pPr>
            <a:fld id="{63FB85EA-9927-4C6A-BF53-47E89DE40945}"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1748" name="Rectangle 4"/>
          <p:cNvSpPr>
            <a:spLocks noChangeArrowheads="1"/>
          </p:cNvSpPr>
          <p:nvPr/>
        </p:nvSpPr>
        <p:spPr bwMode="auto">
          <a:xfrm>
            <a:off x="381000" y="990600"/>
            <a:ext cx="8382000" cy="5715000"/>
          </a:xfrm>
          <a:prstGeom prst="rect">
            <a:avLst/>
          </a:prstGeom>
          <a:noFill/>
          <a:ln w="9525">
            <a:noFill/>
            <a:miter lim="800000"/>
            <a:headEnd/>
            <a:tailEnd/>
          </a:ln>
        </p:spPr>
        <p:txBody>
          <a:bodyPr/>
          <a:lstStyle/>
          <a:p>
            <a:pPr marL="342900" indent="-342900" algn="just">
              <a:lnSpc>
                <a:spcPct val="85000"/>
              </a:lnSpc>
              <a:spcBef>
                <a:spcPct val="20000"/>
              </a:spcBef>
            </a:pPr>
            <a:r>
              <a:rPr lang="en-US" sz="3600" b="1" i="1" dirty="0">
                <a:solidFill>
                  <a:srgbClr val="C00000"/>
                </a:solidFill>
              </a:rPr>
              <a:t>GIFTS</a:t>
            </a:r>
          </a:p>
          <a:p>
            <a:pPr marL="342900" indent="-342900" algn="just">
              <a:lnSpc>
                <a:spcPct val="85000"/>
              </a:lnSpc>
              <a:spcBef>
                <a:spcPct val="20000"/>
              </a:spcBef>
            </a:pPr>
            <a:r>
              <a:rPr lang="en-US" sz="3200" b="1" dirty="0">
                <a:solidFill>
                  <a:srgbClr val="0033CC"/>
                </a:solidFill>
              </a:rPr>
              <a:t>	Gifts </a:t>
            </a:r>
            <a:r>
              <a:rPr lang="en-US" sz="3200" b="1" dirty="0" err="1">
                <a:solidFill>
                  <a:srgbClr val="0033CC"/>
                </a:solidFill>
              </a:rPr>
              <a:t>Causa</a:t>
            </a:r>
            <a:r>
              <a:rPr lang="en-US" sz="3200" b="1" dirty="0">
                <a:solidFill>
                  <a:srgbClr val="0033CC"/>
                </a:solidFill>
              </a:rPr>
              <a:t> Mortis</a:t>
            </a:r>
          </a:p>
          <a:p>
            <a:pPr marL="342900" indent="-342900" algn="just">
              <a:lnSpc>
                <a:spcPct val="85000"/>
              </a:lnSpc>
              <a:spcBef>
                <a:spcPct val="20000"/>
              </a:spcBef>
            </a:pPr>
            <a:endParaRPr lang="en-US" sz="600" b="1" dirty="0">
              <a:solidFill>
                <a:schemeClr val="accent1">
                  <a:lumMod val="50000"/>
                </a:schemeClr>
              </a:solidFill>
            </a:endParaRPr>
          </a:p>
          <a:p>
            <a:pPr marL="342900" indent="-342900" algn="just">
              <a:lnSpc>
                <a:spcPct val="85000"/>
              </a:lnSpc>
              <a:spcBef>
                <a:spcPct val="20000"/>
              </a:spcBef>
            </a:pPr>
            <a:r>
              <a:rPr lang="en-US" sz="2000" b="1" dirty="0">
                <a:solidFill>
                  <a:schemeClr val="accent1">
                    <a:lumMod val="50000"/>
                  </a:schemeClr>
                </a:solidFill>
              </a:rPr>
              <a:t>	</a:t>
            </a:r>
            <a:r>
              <a:rPr lang="en-US" sz="2000" b="1" i="1" dirty="0" smtClean="0">
                <a:solidFill>
                  <a:schemeClr val="accent1">
                    <a:lumMod val="50000"/>
                  </a:schemeClr>
                </a:solidFill>
              </a:rPr>
              <a:t>  a</a:t>
            </a:r>
            <a:r>
              <a:rPr lang="en-US" sz="2000" b="1" i="1" dirty="0">
                <a:solidFill>
                  <a:schemeClr val="accent1">
                    <a:lumMod val="50000"/>
                  </a:schemeClr>
                </a:solidFill>
              </a:rPr>
              <a:t>. Gifts of Personal Property Only</a:t>
            </a:r>
            <a:endParaRPr lang="en-US" sz="2000" b="1" dirty="0">
              <a:solidFill>
                <a:schemeClr val="accent1">
                  <a:lumMod val="50000"/>
                </a:schemeClr>
              </a:solidFill>
            </a:endParaRPr>
          </a:p>
          <a:p>
            <a:pPr marL="342900" indent="-342900" algn="just">
              <a:lnSpc>
                <a:spcPct val="80000"/>
              </a:lnSpc>
              <a:spcBef>
                <a:spcPct val="20000"/>
              </a:spcBef>
              <a:buFontTx/>
              <a:buChar char="•"/>
            </a:pPr>
            <a:endParaRPr lang="en-US" sz="400" b="1" dirty="0">
              <a:solidFill>
                <a:srgbClr val="0033CC"/>
              </a:solidFill>
            </a:endParaRPr>
          </a:p>
          <a:p>
            <a:pPr marL="342900" indent="-342900" algn="just">
              <a:lnSpc>
                <a:spcPct val="80000"/>
              </a:lnSpc>
              <a:spcBef>
                <a:spcPct val="20000"/>
              </a:spcBef>
              <a:buFontTx/>
              <a:buChar char="•"/>
            </a:pPr>
            <a:r>
              <a:rPr lang="en-US" sz="1600" b="1" dirty="0"/>
              <a:t>Only personal property may be transferred as a gift </a:t>
            </a:r>
            <a:r>
              <a:rPr lang="en-US" sz="1600" b="1" dirty="0" err="1"/>
              <a:t>causa</a:t>
            </a:r>
            <a:r>
              <a:rPr lang="en-US" sz="1600" b="1" dirty="0"/>
              <a:t> mortis.</a:t>
            </a:r>
          </a:p>
          <a:p>
            <a:pPr marL="342900" indent="-342900" algn="just">
              <a:lnSpc>
                <a:spcPct val="80000"/>
              </a:lnSpc>
              <a:spcBef>
                <a:spcPct val="20000"/>
              </a:spcBef>
              <a:buFontTx/>
              <a:buChar char="•"/>
            </a:pPr>
            <a:endParaRPr lang="en-US" sz="400" b="1" dirty="0">
              <a:solidFill>
                <a:srgbClr val="0033CC"/>
              </a:solidFill>
            </a:endParaRPr>
          </a:p>
          <a:p>
            <a:pPr marL="342900" indent="-342900" algn="just">
              <a:lnSpc>
                <a:spcPct val="80000"/>
              </a:lnSpc>
              <a:spcBef>
                <a:spcPct val="20000"/>
              </a:spcBef>
            </a:pPr>
            <a:r>
              <a:rPr lang="en-US" sz="2000" b="1" dirty="0">
                <a:solidFill>
                  <a:srgbClr val="0033CC"/>
                </a:solidFill>
              </a:rPr>
              <a:t>	</a:t>
            </a:r>
            <a:r>
              <a:rPr lang="en-US" sz="2000" b="1" dirty="0" smtClean="0">
                <a:solidFill>
                  <a:schemeClr val="accent1">
                    <a:lumMod val="50000"/>
                  </a:schemeClr>
                </a:solidFill>
              </a:rPr>
              <a:t>  </a:t>
            </a:r>
            <a:r>
              <a:rPr lang="en-US" sz="2000" b="1" i="1" dirty="0" smtClean="0">
                <a:solidFill>
                  <a:schemeClr val="accent1">
                    <a:lumMod val="50000"/>
                  </a:schemeClr>
                </a:solidFill>
              </a:rPr>
              <a:t>b</a:t>
            </a:r>
            <a:r>
              <a:rPr lang="en-US" sz="2000" b="1" i="1" dirty="0">
                <a:solidFill>
                  <a:schemeClr val="accent1">
                    <a:lumMod val="50000"/>
                  </a:schemeClr>
                </a:solidFill>
              </a:rPr>
              <a:t>. Delivery and Acceptance</a:t>
            </a:r>
          </a:p>
          <a:p>
            <a:pPr marL="342900" indent="-342900" algn="just">
              <a:lnSpc>
                <a:spcPct val="80000"/>
              </a:lnSpc>
              <a:spcBef>
                <a:spcPct val="20000"/>
              </a:spcBef>
              <a:buFontTx/>
              <a:buChar char="•"/>
            </a:pPr>
            <a:endParaRPr lang="en-US" sz="400" b="1" dirty="0">
              <a:solidFill>
                <a:srgbClr val="0033CC"/>
              </a:solidFill>
            </a:endParaRPr>
          </a:p>
          <a:p>
            <a:pPr marL="342900" indent="-342900" algn="just">
              <a:lnSpc>
                <a:spcPct val="80000"/>
              </a:lnSpc>
              <a:spcBef>
                <a:spcPct val="20000"/>
              </a:spcBef>
              <a:buFontTx/>
              <a:buChar char="•"/>
            </a:pPr>
            <a:r>
              <a:rPr lang="en-US" sz="1600" b="1" dirty="0"/>
              <a:t>Delivery and acceptance must be sufficient to vest control and dominion in the </a:t>
            </a:r>
            <a:r>
              <a:rPr lang="en-US" sz="1600" b="1" dirty="0" err="1"/>
              <a:t>donee</a:t>
            </a:r>
            <a:r>
              <a:rPr lang="en-US" sz="1600" b="1" dirty="0"/>
              <a:t>.</a:t>
            </a:r>
          </a:p>
          <a:p>
            <a:pPr marL="342900" indent="-342900" algn="just">
              <a:lnSpc>
                <a:spcPct val="80000"/>
              </a:lnSpc>
              <a:spcBef>
                <a:spcPct val="20000"/>
              </a:spcBef>
              <a:buFontTx/>
              <a:buChar char="•"/>
            </a:pPr>
            <a:endParaRPr lang="en-US" sz="400" b="1" dirty="0"/>
          </a:p>
          <a:p>
            <a:pPr marL="342900" indent="-342900" algn="just">
              <a:lnSpc>
                <a:spcPct val="80000"/>
              </a:lnSpc>
              <a:spcBef>
                <a:spcPct val="20000"/>
              </a:spcBef>
              <a:buFontTx/>
              <a:buChar char="•"/>
            </a:pPr>
            <a:r>
              <a:rPr lang="en-US" sz="1600" b="1" dirty="0"/>
              <a:t>Delivery to an agent does not complete the gift, since death is an event that terminates the agency.</a:t>
            </a:r>
          </a:p>
          <a:p>
            <a:pPr marL="342900" indent="-342900" algn="just">
              <a:lnSpc>
                <a:spcPct val="80000"/>
              </a:lnSpc>
              <a:spcBef>
                <a:spcPct val="20000"/>
              </a:spcBef>
              <a:buFontTx/>
              <a:buChar char="•"/>
            </a:pPr>
            <a:endParaRPr lang="en-US" sz="400" b="1" dirty="0">
              <a:solidFill>
                <a:srgbClr val="0033CC"/>
              </a:solidFill>
            </a:endParaRPr>
          </a:p>
          <a:p>
            <a:pPr marL="342900" indent="-342900" algn="just">
              <a:lnSpc>
                <a:spcPct val="80000"/>
              </a:lnSpc>
              <a:spcBef>
                <a:spcPct val="20000"/>
              </a:spcBef>
            </a:pPr>
            <a:r>
              <a:rPr lang="en-US" sz="2000" b="1" dirty="0">
                <a:solidFill>
                  <a:schemeClr val="accent1">
                    <a:lumMod val="50000"/>
                  </a:schemeClr>
                </a:solidFill>
              </a:rPr>
              <a:t>	</a:t>
            </a:r>
            <a:r>
              <a:rPr lang="en-US" sz="2000" b="1" dirty="0" smtClean="0">
                <a:solidFill>
                  <a:schemeClr val="accent1">
                    <a:lumMod val="50000"/>
                  </a:schemeClr>
                </a:solidFill>
              </a:rPr>
              <a:t>  </a:t>
            </a:r>
            <a:r>
              <a:rPr lang="en-US" sz="2000" b="1" i="1" dirty="0" smtClean="0">
                <a:solidFill>
                  <a:schemeClr val="accent1">
                    <a:lumMod val="50000"/>
                  </a:schemeClr>
                </a:solidFill>
              </a:rPr>
              <a:t>c</a:t>
            </a:r>
            <a:r>
              <a:rPr lang="en-US" sz="2000" b="1" i="1" dirty="0">
                <a:solidFill>
                  <a:schemeClr val="accent1">
                    <a:lumMod val="50000"/>
                  </a:schemeClr>
                </a:solidFill>
              </a:rPr>
              <a:t>. Connection Between the Gift and the Donor's Fear of Death</a:t>
            </a:r>
          </a:p>
          <a:p>
            <a:pPr marL="342900" indent="-342900" algn="just">
              <a:lnSpc>
                <a:spcPct val="80000"/>
              </a:lnSpc>
              <a:spcBef>
                <a:spcPct val="20000"/>
              </a:spcBef>
              <a:buFontTx/>
              <a:buChar char="•"/>
            </a:pPr>
            <a:endParaRPr lang="en-US" sz="600" b="1" i="1" dirty="0">
              <a:solidFill>
                <a:srgbClr val="FF0000"/>
              </a:solidFill>
            </a:endParaRPr>
          </a:p>
          <a:p>
            <a:pPr marL="342900" indent="-342900" algn="just">
              <a:lnSpc>
                <a:spcPct val="80000"/>
              </a:lnSpc>
              <a:spcBef>
                <a:spcPct val="20000"/>
              </a:spcBef>
              <a:buFontTx/>
              <a:buChar char="•"/>
            </a:pPr>
            <a:r>
              <a:rPr lang="en-US" sz="1600" b="1" dirty="0"/>
              <a:t>At the time of the gift, the donor must have an immediate and present fear of death.</a:t>
            </a:r>
          </a:p>
          <a:p>
            <a:pPr marL="342900" indent="-342900" algn="just">
              <a:lnSpc>
                <a:spcPct val="80000"/>
              </a:lnSpc>
              <a:spcBef>
                <a:spcPct val="20000"/>
              </a:spcBef>
              <a:buFontTx/>
              <a:buChar char="•"/>
            </a:pPr>
            <a:endParaRPr lang="en-US" sz="400" b="1" dirty="0"/>
          </a:p>
          <a:p>
            <a:pPr marL="342900" indent="-342900" algn="just">
              <a:lnSpc>
                <a:spcPct val="80000"/>
              </a:lnSpc>
              <a:spcBef>
                <a:spcPct val="20000"/>
              </a:spcBef>
              <a:buFontTx/>
              <a:buChar char="•"/>
            </a:pPr>
            <a:r>
              <a:rPr lang="en-US" sz="1600" b="1" dirty="0"/>
              <a:t>However, the actual cause of the death need not necessarily be the specific one the donor feared  (i.e.• donor hospitalized for cancer, but dies of stroke). </a:t>
            </a:r>
          </a:p>
          <a:p>
            <a:pPr marL="342900" indent="-342900" algn="just">
              <a:lnSpc>
                <a:spcPct val="80000"/>
              </a:lnSpc>
              <a:spcBef>
                <a:spcPct val="20000"/>
              </a:spcBef>
              <a:buFontTx/>
              <a:buChar char="•"/>
            </a:pPr>
            <a:endParaRPr lang="en-US" sz="400" b="1" dirty="0"/>
          </a:p>
          <a:p>
            <a:pPr marL="342900" indent="-342900" algn="just">
              <a:lnSpc>
                <a:spcPct val="80000"/>
              </a:lnSpc>
              <a:spcBef>
                <a:spcPct val="20000"/>
              </a:spcBef>
              <a:buFontTx/>
              <a:buChar char="•"/>
            </a:pPr>
            <a:r>
              <a:rPr lang="en-US" sz="1600" b="1" dirty="0"/>
              <a:t>A gift </a:t>
            </a:r>
            <a:r>
              <a:rPr lang="en-US" sz="1600" b="1" dirty="0" err="1"/>
              <a:t>causa</a:t>
            </a:r>
            <a:r>
              <a:rPr lang="en-US" sz="1600" b="1" dirty="0"/>
              <a:t> mortis is revocable and is automatically revoked by the donor's recovery or by the </a:t>
            </a:r>
            <a:r>
              <a:rPr lang="en-US" sz="1600" b="1" dirty="0" err="1"/>
              <a:t>donee's</a:t>
            </a:r>
            <a:r>
              <a:rPr lang="en-US" sz="1600" b="1" dirty="0"/>
              <a:t> death.</a:t>
            </a:r>
          </a:p>
          <a:p>
            <a:pPr marL="342900" indent="-342900" algn="just">
              <a:spcBef>
                <a:spcPct val="20000"/>
              </a:spcBef>
              <a:buFontTx/>
              <a:buChar char="•"/>
            </a:pPr>
            <a:endParaRPr lang="en-US" sz="16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63FB85EA-9927-4C6A-BF53-47E89DE40945}"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2772" name="Rectangle 3"/>
          <p:cNvSpPr>
            <a:spLocks noChangeArrowheads="1"/>
          </p:cNvSpPr>
          <p:nvPr/>
        </p:nvSpPr>
        <p:spPr bwMode="auto">
          <a:xfrm>
            <a:off x="304800" y="1143000"/>
            <a:ext cx="8458200" cy="5334000"/>
          </a:xfrm>
          <a:prstGeom prst="rect">
            <a:avLst/>
          </a:prstGeom>
          <a:noFill/>
          <a:ln w="9525">
            <a:noFill/>
            <a:miter lim="800000"/>
            <a:headEnd/>
            <a:tailEnd/>
          </a:ln>
        </p:spPr>
        <p:txBody>
          <a:bodyPr/>
          <a:lstStyle/>
          <a:p>
            <a:pPr marL="609600" indent="-609600">
              <a:lnSpc>
                <a:spcPct val="80000"/>
              </a:lnSpc>
              <a:spcBef>
                <a:spcPct val="20000"/>
              </a:spcBef>
            </a:pPr>
            <a:r>
              <a:rPr lang="en-US" sz="3200" b="1" i="1" dirty="0">
                <a:solidFill>
                  <a:srgbClr val="FF0000"/>
                </a:solidFill>
              </a:rPr>
              <a:t>Liens</a:t>
            </a:r>
          </a:p>
          <a:p>
            <a:pPr marL="609600" indent="-609600">
              <a:lnSpc>
                <a:spcPct val="80000"/>
              </a:lnSpc>
              <a:spcBef>
                <a:spcPct val="20000"/>
              </a:spcBef>
            </a:pPr>
            <a:endParaRPr lang="en-US" sz="500" b="1" i="1" dirty="0">
              <a:solidFill>
                <a:srgbClr val="0033CC"/>
              </a:solidFill>
            </a:endParaRPr>
          </a:p>
          <a:p>
            <a:pPr marL="609600" indent="-609600" algn="just">
              <a:lnSpc>
                <a:spcPct val="80000"/>
              </a:lnSpc>
              <a:spcBef>
                <a:spcPct val="20000"/>
              </a:spcBef>
            </a:pPr>
            <a:r>
              <a:rPr lang="en-US" sz="2400" b="1" i="1" dirty="0">
                <a:solidFill>
                  <a:srgbClr val="0033CC"/>
                </a:solidFill>
              </a:rPr>
              <a:t>So just what is a Lien?</a:t>
            </a:r>
          </a:p>
          <a:p>
            <a:pPr marL="609600" indent="-609600" algn="just">
              <a:lnSpc>
                <a:spcPct val="80000"/>
              </a:lnSpc>
              <a:spcBef>
                <a:spcPct val="20000"/>
              </a:spcBef>
            </a:pPr>
            <a:endParaRPr lang="en-US" sz="600" b="1" i="1" dirty="0">
              <a:solidFill>
                <a:srgbClr val="0033CC"/>
              </a:solidFill>
            </a:endParaRPr>
          </a:p>
          <a:p>
            <a:pPr marL="609600" indent="-609600" algn="just">
              <a:lnSpc>
                <a:spcPct val="80000"/>
              </a:lnSpc>
              <a:spcBef>
                <a:spcPct val="20000"/>
              </a:spcBef>
            </a:pPr>
            <a:r>
              <a:rPr lang="en-US" sz="2400" b="1" i="1" dirty="0"/>
              <a:t>	Well lets go to Blacks Law Dictionary, and remember we need to think of property as a collection of “Rights” and not a collection of “Things”;</a:t>
            </a:r>
          </a:p>
          <a:p>
            <a:pPr marL="609600" indent="-609600" algn="just">
              <a:lnSpc>
                <a:spcPct val="80000"/>
              </a:lnSpc>
              <a:spcBef>
                <a:spcPct val="20000"/>
              </a:spcBef>
            </a:pPr>
            <a:endParaRPr lang="en-US" sz="500" b="1" i="1" dirty="0">
              <a:solidFill>
                <a:srgbClr val="0033CC"/>
              </a:solidFill>
            </a:endParaRPr>
          </a:p>
          <a:p>
            <a:pPr marL="609600" indent="-609600" algn="just">
              <a:lnSpc>
                <a:spcPct val="80000"/>
              </a:lnSpc>
              <a:spcBef>
                <a:spcPct val="20000"/>
              </a:spcBef>
            </a:pPr>
            <a:r>
              <a:rPr lang="en-US" sz="2400" b="1" i="1" dirty="0">
                <a:solidFill>
                  <a:srgbClr val="0033CC"/>
                </a:solidFill>
              </a:rPr>
              <a:t>Blacks </a:t>
            </a:r>
            <a:r>
              <a:rPr lang="en-US" sz="2400" b="1" i="1" dirty="0" smtClean="0">
                <a:solidFill>
                  <a:srgbClr val="0033CC"/>
                </a:solidFill>
              </a:rPr>
              <a:t>Law Dictionary defines </a:t>
            </a:r>
            <a:r>
              <a:rPr lang="en-US" sz="2400" b="1" i="1" dirty="0">
                <a:solidFill>
                  <a:srgbClr val="0033CC"/>
                </a:solidFill>
              </a:rPr>
              <a:t>a </a:t>
            </a:r>
            <a:r>
              <a:rPr lang="en-US" sz="2400" b="1" i="1" dirty="0"/>
              <a:t>“LIEN”</a:t>
            </a:r>
            <a:r>
              <a:rPr lang="en-US" sz="2400" b="1" i="1" dirty="0">
                <a:solidFill>
                  <a:srgbClr val="0033CC"/>
                </a:solidFill>
              </a:rPr>
              <a:t> as:</a:t>
            </a:r>
          </a:p>
          <a:p>
            <a:pPr marL="609600" indent="-609600" algn="just">
              <a:lnSpc>
                <a:spcPct val="80000"/>
              </a:lnSpc>
              <a:spcBef>
                <a:spcPct val="20000"/>
              </a:spcBef>
            </a:pPr>
            <a:endParaRPr lang="en-US" sz="500" b="1" i="1" dirty="0">
              <a:solidFill>
                <a:srgbClr val="0033CC"/>
              </a:solidFill>
            </a:endParaRPr>
          </a:p>
          <a:p>
            <a:pPr marL="609600" indent="-609600" algn="just">
              <a:lnSpc>
                <a:spcPct val="80000"/>
              </a:lnSpc>
              <a:spcBef>
                <a:spcPct val="20000"/>
              </a:spcBef>
              <a:buFontTx/>
              <a:buAutoNum type="arabicPeriod"/>
            </a:pPr>
            <a:r>
              <a:rPr lang="en-US" sz="2400" b="1" i="1" dirty="0">
                <a:solidFill>
                  <a:schemeClr val="tx2"/>
                </a:solidFill>
              </a:rPr>
              <a:t>A charge or security or encumbrance upon property</a:t>
            </a:r>
          </a:p>
          <a:p>
            <a:pPr marL="609600" indent="-609600" algn="just">
              <a:lnSpc>
                <a:spcPct val="80000"/>
              </a:lnSpc>
              <a:spcBef>
                <a:spcPct val="20000"/>
              </a:spcBef>
              <a:buFontTx/>
              <a:buAutoNum type="arabicPeriod"/>
            </a:pPr>
            <a:r>
              <a:rPr lang="en-US" sz="2400" b="1" i="1" dirty="0">
                <a:solidFill>
                  <a:schemeClr val="tx2"/>
                </a:solidFill>
              </a:rPr>
              <a:t>A claim or charge on property for payment of some debt, obligation or duty</a:t>
            </a:r>
          </a:p>
          <a:p>
            <a:pPr marL="609600" indent="-609600" algn="just">
              <a:lnSpc>
                <a:spcPct val="80000"/>
              </a:lnSpc>
              <a:spcBef>
                <a:spcPct val="20000"/>
              </a:spcBef>
              <a:buFontTx/>
              <a:buAutoNum type="arabicPeriod"/>
            </a:pPr>
            <a:r>
              <a:rPr lang="en-US" sz="2400" b="1" i="1" dirty="0">
                <a:solidFill>
                  <a:schemeClr val="tx2"/>
                </a:solidFill>
              </a:rPr>
              <a:t>A right to retain property for payment of debt or demand</a:t>
            </a:r>
            <a:endParaRPr lang="en-US" sz="2400" b="1" i="1" dirty="0">
              <a:solidFill>
                <a:srgbClr val="0033CC"/>
              </a:solidFill>
            </a:endParaRPr>
          </a:p>
          <a:p>
            <a:pPr marL="609600" indent="-609600" algn="just">
              <a:lnSpc>
                <a:spcPct val="80000"/>
              </a:lnSpc>
              <a:spcBef>
                <a:spcPct val="20000"/>
              </a:spcBef>
            </a:pPr>
            <a:endParaRPr lang="en-US" sz="2400" b="1" i="1" dirty="0">
              <a:solidFill>
                <a:schemeClr val="tx2"/>
              </a:solidFill>
            </a:endParaRPr>
          </a:p>
          <a:p>
            <a:pPr marL="609600" indent="-609600">
              <a:lnSpc>
                <a:spcPct val="80000"/>
              </a:lnSpc>
              <a:spcBef>
                <a:spcPct val="20000"/>
              </a:spcBef>
            </a:pPr>
            <a:r>
              <a:rPr lang="en-US" sz="2000" b="1" i="1" dirty="0"/>
              <a:t>		</a:t>
            </a:r>
          </a:p>
        </p:txBody>
      </p:sp>
      <p:sp>
        <p:nvSpPr>
          <p:cNvPr id="5" name="Slide Number Placeholder 4"/>
          <p:cNvSpPr>
            <a:spLocks noGrp="1"/>
          </p:cNvSpPr>
          <p:nvPr>
            <p:ph type="sldNum" sz="quarter" idx="12"/>
          </p:nvPr>
        </p:nvSpPr>
        <p:spPr/>
        <p:txBody>
          <a:bodyPr/>
          <a:lstStyle/>
          <a:p>
            <a:pPr>
              <a:defRPr/>
            </a:pPr>
            <a:fld id="{63FB85EA-9927-4C6A-BF53-47E89DE40945}"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3796" name="Rectangle 3"/>
          <p:cNvSpPr>
            <a:spLocks noChangeArrowheads="1"/>
          </p:cNvSpPr>
          <p:nvPr/>
        </p:nvSpPr>
        <p:spPr bwMode="auto">
          <a:xfrm>
            <a:off x="304800" y="1066800"/>
            <a:ext cx="8458200" cy="5410200"/>
          </a:xfrm>
          <a:prstGeom prst="rect">
            <a:avLst/>
          </a:prstGeom>
          <a:noFill/>
          <a:ln w="9525">
            <a:noFill/>
            <a:miter lim="800000"/>
            <a:headEnd/>
            <a:tailEnd/>
          </a:ln>
        </p:spPr>
        <p:txBody>
          <a:bodyPr/>
          <a:lstStyle/>
          <a:p>
            <a:pPr marL="609600" indent="-609600">
              <a:lnSpc>
                <a:spcPct val="80000"/>
              </a:lnSpc>
              <a:spcBef>
                <a:spcPct val="20000"/>
              </a:spcBef>
            </a:pPr>
            <a:r>
              <a:rPr lang="en-US" sz="3200" b="1" i="1" dirty="0">
                <a:solidFill>
                  <a:srgbClr val="C00000"/>
                </a:solidFill>
              </a:rPr>
              <a:t>Liens</a:t>
            </a:r>
          </a:p>
          <a:p>
            <a:pPr marL="609600" indent="-609600">
              <a:lnSpc>
                <a:spcPct val="80000"/>
              </a:lnSpc>
              <a:spcBef>
                <a:spcPct val="20000"/>
              </a:spcBef>
            </a:pPr>
            <a:endParaRPr lang="en-US" sz="500" b="1" i="1" dirty="0">
              <a:solidFill>
                <a:srgbClr val="0033CC"/>
              </a:solidFill>
            </a:endParaRPr>
          </a:p>
          <a:p>
            <a:pPr marL="609600" indent="-609600" algn="just">
              <a:lnSpc>
                <a:spcPct val="80000"/>
              </a:lnSpc>
              <a:spcBef>
                <a:spcPct val="20000"/>
              </a:spcBef>
            </a:pPr>
            <a:r>
              <a:rPr lang="en-US" sz="2400" b="1" i="1" dirty="0">
                <a:solidFill>
                  <a:srgbClr val="0033CC"/>
                </a:solidFill>
              </a:rPr>
              <a:t>Types of Liens</a:t>
            </a:r>
          </a:p>
          <a:p>
            <a:pPr marL="609600" indent="-609600" algn="just">
              <a:lnSpc>
                <a:spcPct val="80000"/>
              </a:lnSpc>
              <a:spcBef>
                <a:spcPct val="20000"/>
              </a:spcBef>
            </a:pPr>
            <a:endParaRPr lang="en-US" sz="600" b="1" i="1" dirty="0">
              <a:solidFill>
                <a:srgbClr val="0033CC"/>
              </a:solidFill>
            </a:endParaRPr>
          </a:p>
          <a:p>
            <a:pPr marL="609600" indent="-609600" algn="just">
              <a:lnSpc>
                <a:spcPct val="80000"/>
              </a:lnSpc>
              <a:spcBef>
                <a:spcPct val="20000"/>
              </a:spcBef>
              <a:buFontTx/>
              <a:buAutoNum type="alphaUcPeriod"/>
            </a:pPr>
            <a:r>
              <a:rPr lang="en-US" sz="2000" b="1" i="1" dirty="0">
                <a:solidFill>
                  <a:schemeClr val="accent1">
                    <a:lumMod val="50000"/>
                  </a:schemeClr>
                </a:solidFill>
              </a:rPr>
              <a:t>Common Law Lien</a:t>
            </a:r>
          </a:p>
          <a:p>
            <a:pPr marL="609600" indent="-609600" algn="just">
              <a:lnSpc>
                <a:spcPct val="80000"/>
              </a:lnSpc>
              <a:spcBef>
                <a:spcPct val="20000"/>
              </a:spcBef>
            </a:pPr>
            <a:r>
              <a:rPr lang="en-US" sz="2400" b="1" i="1" dirty="0">
                <a:solidFill>
                  <a:srgbClr val="0033CC"/>
                </a:solidFill>
              </a:rPr>
              <a:t>	</a:t>
            </a:r>
            <a:r>
              <a:rPr lang="en-US" sz="1600" b="1" i="1" dirty="0"/>
              <a:t>A Common Law Lien is a common law, customary right to possess or retain personal property which has been improved or enhanced in value by the person who claims the lien until the person claiming the property pays in full all charges attaching to the property for such improvement.  Every lien requires that:</a:t>
            </a:r>
          </a:p>
          <a:p>
            <a:pPr marL="609600" indent="-609600" algn="just">
              <a:lnSpc>
                <a:spcPct val="80000"/>
              </a:lnSpc>
              <a:spcBef>
                <a:spcPct val="20000"/>
              </a:spcBef>
            </a:pPr>
            <a:r>
              <a:rPr lang="en-US" sz="1600" b="1" i="1" dirty="0">
                <a:solidFill>
                  <a:srgbClr val="0033CC"/>
                </a:solidFill>
              </a:rPr>
              <a:t>	1. A debt has arisen from services performed on the thing;</a:t>
            </a:r>
          </a:p>
          <a:p>
            <a:pPr marL="609600" indent="-609600" algn="just">
              <a:lnSpc>
                <a:spcPct val="80000"/>
              </a:lnSpc>
              <a:spcBef>
                <a:spcPct val="20000"/>
              </a:spcBef>
            </a:pPr>
            <a:r>
              <a:rPr lang="en-US" sz="1600" b="1" i="1" dirty="0">
                <a:solidFill>
                  <a:srgbClr val="0033CC"/>
                </a:solidFill>
              </a:rPr>
              <a:t>	2. Title to the thing is in the debtor; and</a:t>
            </a:r>
          </a:p>
          <a:p>
            <a:pPr marL="609600" indent="-609600" algn="just">
              <a:lnSpc>
                <a:spcPct val="80000"/>
              </a:lnSpc>
              <a:spcBef>
                <a:spcPct val="20000"/>
              </a:spcBef>
            </a:pPr>
            <a:r>
              <a:rPr lang="en-US" sz="1600" b="1" i="1" dirty="0">
                <a:solidFill>
                  <a:srgbClr val="0033CC"/>
                </a:solidFill>
              </a:rPr>
              <a:t>	3. Possession of the thing is in the creditor.</a:t>
            </a:r>
          </a:p>
          <a:p>
            <a:pPr marL="609600" indent="-609600" algn="just">
              <a:lnSpc>
                <a:spcPct val="80000"/>
              </a:lnSpc>
              <a:spcBef>
                <a:spcPct val="20000"/>
              </a:spcBef>
            </a:pPr>
            <a:endParaRPr lang="en-US" sz="600" b="1" i="1" dirty="0">
              <a:solidFill>
                <a:srgbClr val="0033CC"/>
              </a:solidFill>
            </a:endParaRPr>
          </a:p>
          <a:p>
            <a:pPr marL="609600" indent="-609600" algn="just">
              <a:lnSpc>
                <a:spcPct val="80000"/>
              </a:lnSpc>
              <a:spcBef>
                <a:spcPct val="20000"/>
              </a:spcBef>
            </a:pPr>
            <a:r>
              <a:rPr lang="en-US" sz="2000" b="1" i="1" dirty="0">
                <a:solidFill>
                  <a:schemeClr val="accent1">
                    <a:lumMod val="50000"/>
                  </a:schemeClr>
                </a:solidFill>
              </a:rPr>
              <a:t>B.	Statutory Lien</a:t>
            </a:r>
          </a:p>
          <a:p>
            <a:pPr marL="609600" indent="-609600" algn="just">
              <a:lnSpc>
                <a:spcPct val="80000"/>
              </a:lnSpc>
              <a:spcBef>
                <a:spcPct val="20000"/>
              </a:spcBef>
            </a:pPr>
            <a:r>
              <a:rPr lang="en-US" sz="2400" b="1" i="1" dirty="0"/>
              <a:t>	</a:t>
            </a:r>
            <a:r>
              <a:rPr lang="en-US" sz="1600" b="1" i="1" dirty="0"/>
              <a:t>A Statutory Lien is an express right to enforce a lien pursuant to statute. </a:t>
            </a:r>
            <a:r>
              <a:rPr lang="en-US" sz="2000" b="1" i="1" dirty="0"/>
              <a:t>	</a:t>
            </a:r>
          </a:p>
          <a:p>
            <a:pPr marL="609600" indent="-609600" algn="just">
              <a:lnSpc>
                <a:spcPct val="80000"/>
              </a:lnSpc>
              <a:spcBef>
                <a:spcPct val="20000"/>
              </a:spcBef>
            </a:pPr>
            <a:endParaRPr lang="en-US" sz="600" b="1" i="1" dirty="0"/>
          </a:p>
          <a:p>
            <a:pPr marL="609600" indent="-609600" algn="just">
              <a:lnSpc>
                <a:spcPct val="80000"/>
              </a:lnSpc>
              <a:spcBef>
                <a:spcPct val="20000"/>
              </a:spcBef>
            </a:pPr>
            <a:r>
              <a:rPr lang="en-US" sz="2000" b="1" i="1" dirty="0">
                <a:solidFill>
                  <a:srgbClr val="0033CC"/>
                </a:solidFill>
              </a:rPr>
              <a:t>	</a:t>
            </a:r>
            <a:r>
              <a:rPr lang="en-US" sz="2400" b="1" i="1" dirty="0">
                <a:solidFill>
                  <a:srgbClr val="C00000"/>
                </a:solidFill>
              </a:rPr>
              <a:t>A lien is a security device to enforce payment</a:t>
            </a:r>
          </a:p>
          <a:p>
            <a:pPr marL="609600" indent="-609600" algn="just">
              <a:lnSpc>
                <a:spcPct val="80000"/>
              </a:lnSpc>
              <a:spcBef>
                <a:spcPct val="20000"/>
              </a:spcBef>
            </a:pPr>
            <a:r>
              <a:rPr lang="en-US" sz="2000" b="1" i="1" dirty="0"/>
              <a:t>	</a:t>
            </a:r>
          </a:p>
        </p:txBody>
      </p:sp>
      <p:sp>
        <p:nvSpPr>
          <p:cNvPr id="5" name="Slide Number Placeholder 4"/>
          <p:cNvSpPr>
            <a:spLocks noGrp="1"/>
          </p:cNvSpPr>
          <p:nvPr>
            <p:ph type="sldNum" sz="quarter" idx="12"/>
          </p:nvPr>
        </p:nvSpPr>
        <p:spPr/>
        <p:txBody>
          <a:bodyPr/>
          <a:lstStyle/>
          <a:p>
            <a:pPr>
              <a:defRPr/>
            </a:pPr>
            <a:fld id="{63FB85EA-9927-4C6A-BF53-47E89DE40945}"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4820" name="Rectangle 3"/>
          <p:cNvSpPr>
            <a:spLocks noChangeArrowheads="1"/>
          </p:cNvSpPr>
          <p:nvPr/>
        </p:nvSpPr>
        <p:spPr bwMode="auto">
          <a:xfrm>
            <a:off x="304800" y="914400"/>
            <a:ext cx="8458200" cy="5562600"/>
          </a:xfrm>
          <a:prstGeom prst="rect">
            <a:avLst/>
          </a:prstGeom>
          <a:noFill/>
          <a:ln w="9525">
            <a:noFill/>
            <a:miter lim="800000"/>
            <a:headEnd/>
            <a:tailEnd/>
          </a:ln>
        </p:spPr>
        <p:txBody>
          <a:bodyPr/>
          <a:lstStyle/>
          <a:p>
            <a:pPr marL="609600" indent="-609600">
              <a:lnSpc>
                <a:spcPct val="80000"/>
              </a:lnSpc>
              <a:spcBef>
                <a:spcPts val="0"/>
              </a:spcBef>
            </a:pPr>
            <a:r>
              <a:rPr lang="en-US" sz="3200" b="1" i="1" dirty="0">
                <a:solidFill>
                  <a:srgbClr val="FF0000"/>
                </a:solidFill>
              </a:rPr>
              <a:t>Liens</a:t>
            </a:r>
          </a:p>
          <a:p>
            <a:pPr marL="609600" indent="-609600">
              <a:lnSpc>
                <a:spcPct val="80000"/>
              </a:lnSpc>
              <a:spcBef>
                <a:spcPts val="0"/>
              </a:spcBef>
            </a:pPr>
            <a:endParaRPr lang="en-US" sz="500" b="1" i="1" dirty="0">
              <a:solidFill>
                <a:srgbClr val="0033CC"/>
              </a:solidFill>
            </a:endParaRPr>
          </a:p>
          <a:p>
            <a:pPr marL="609600" indent="-609600" algn="just">
              <a:lnSpc>
                <a:spcPct val="80000"/>
              </a:lnSpc>
              <a:spcBef>
                <a:spcPts val="0"/>
              </a:spcBef>
            </a:pPr>
            <a:r>
              <a:rPr lang="en-US" sz="2400" b="1" i="1" dirty="0">
                <a:solidFill>
                  <a:srgbClr val="0033CC"/>
                </a:solidFill>
              </a:rPr>
              <a:t>A Lien:</a:t>
            </a:r>
          </a:p>
          <a:p>
            <a:pPr marL="609600" indent="-609600" algn="just">
              <a:lnSpc>
                <a:spcPct val="80000"/>
              </a:lnSpc>
              <a:spcBef>
                <a:spcPts val="0"/>
              </a:spcBef>
            </a:pPr>
            <a:endParaRPr lang="en-US" sz="600" b="1" i="1" dirty="0">
              <a:solidFill>
                <a:srgbClr val="0033CC"/>
              </a:solidFill>
            </a:endParaRPr>
          </a:p>
          <a:p>
            <a:pPr marL="609600" indent="-609600" algn="just">
              <a:lnSpc>
                <a:spcPct val="80000"/>
              </a:lnSpc>
              <a:spcBef>
                <a:spcPts val="0"/>
              </a:spcBef>
              <a:buFont typeface="Arial" charset="0"/>
              <a:buChar char="•"/>
            </a:pPr>
            <a:r>
              <a:rPr lang="en-US" b="1" i="1" dirty="0"/>
              <a:t>Gives the Lien holder the right to possess and retain certain property under certain circumstances</a:t>
            </a:r>
          </a:p>
          <a:p>
            <a:pPr marL="609600" indent="-609600" algn="just">
              <a:lnSpc>
                <a:spcPct val="80000"/>
              </a:lnSpc>
              <a:spcBef>
                <a:spcPts val="0"/>
              </a:spcBef>
              <a:buFont typeface="Arial" charset="0"/>
              <a:buChar char="•"/>
            </a:pPr>
            <a:endParaRPr lang="en-US" sz="700" b="1" i="1" dirty="0"/>
          </a:p>
          <a:p>
            <a:pPr marL="609600" indent="-609600" algn="just">
              <a:lnSpc>
                <a:spcPct val="80000"/>
              </a:lnSpc>
              <a:spcBef>
                <a:spcPts val="0"/>
              </a:spcBef>
              <a:buFont typeface="Arial" charset="0"/>
              <a:buChar char="•"/>
            </a:pPr>
            <a:r>
              <a:rPr lang="en-US" b="1" i="1" dirty="0"/>
              <a:t>Can not be levied against an item not given by its owner; and</a:t>
            </a:r>
          </a:p>
          <a:p>
            <a:pPr marL="609600" indent="-609600" algn="just">
              <a:lnSpc>
                <a:spcPct val="80000"/>
              </a:lnSpc>
              <a:spcBef>
                <a:spcPts val="0"/>
              </a:spcBef>
              <a:buFont typeface="Arial" charset="0"/>
              <a:buChar char="•"/>
            </a:pPr>
            <a:endParaRPr lang="en-US" sz="700" b="1" i="1" dirty="0"/>
          </a:p>
          <a:p>
            <a:pPr marL="609600" indent="-609600" algn="just">
              <a:lnSpc>
                <a:spcPct val="80000"/>
              </a:lnSpc>
              <a:spcBef>
                <a:spcPts val="0"/>
              </a:spcBef>
              <a:buFont typeface="Arial" charset="0"/>
              <a:buChar char="•"/>
            </a:pPr>
            <a:r>
              <a:rPr lang="en-US" b="1" i="1" dirty="0"/>
              <a:t>Can be deemed waived by contract, acceptance of other security, or by a demand for unlawful charges</a:t>
            </a:r>
            <a:r>
              <a:rPr lang="en-US" b="1" i="1" dirty="0" smtClean="0"/>
              <a:t>.</a:t>
            </a:r>
          </a:p>
          <a:p>
            <a:pPr marL="609600" indent="-609600" algn="just">
              <a:lnSpc>
                <a:spcPct val="80000"/>
              </a:lnSpc>
              <a:spcBef>
                <a:spcPts val="0"/>
              </a:spcBef>
              <a:buFont typeface="Arial" charset="0"/>
              <a:buChar char="•"/>
            </a:pPr>
            <a:endParaRPr lang="en-US" sz="2000" b="1" i="1" dirty="0"/>
          </a:p>
          <a:p>
            <a:pPr marL="609600" indent="-609600" algn="just">
              <a:lnSpc>
                <a:spcPct val="80000"/>
              </a:lnSpc>
              <a:spcBef>
                <a:spcPts val="0"/>
              </a:spcBef>
            </a:pPr>
            <a:r>
              <a:rPr lang="en-US" sz="2400" b="1" i="1" dirty="0" smtClean="0">
                <a:solidFill>
                  <a:srgbClr val="0033CC"/>
                </a:solidFill>
              </a:rPr>
              <a:t>Classes of Liens</a:t>
            </a:r>
          </a:p>
          <a:p>
            <a:pPr marL="609600" indent="-609600" algn="just">
              <a:lnSpc>
                <a:spcPct val="80000"/>
              </a:lnSpc>
              <a:spcBef>
                <a:spcPts val="0"/>
              </a:spcBef>
            </a:pPr>
            <a:endParaRPr lang="en-US" sz="2000" b="1" i="1" dirty="0" smtClean="0">
              <a:solidFill>
                <a:srgbClr val="0033CC"/>
              </a:solidFill>
            </a:endParaRPr>
          </a:p>
          <a:p>
            <a:pPr marL="609600" indent="-609600" algn="just">
              <a:lnSpc>
                <a:spcPct val="80000"/>
              </a:lnSpc>
              <a:spcBef>
                <a:spcPts val="0"/>
              </a:spcBef>
              <a:buFontTx/>
              <a:buAutoNum type="alphaUcPeriod"/>
            </a:pPr>
            <a:r>
              <a:rPr lang="en-US" sz="2000" b="1" i="1" dirty="0" smtClean="0">
                <a:solidFill>
                  <a:schemeClr val="accent1">
                    <a:lumMod val="50000"/>
                  </a:schemeClr>
                </a:solidFill>
              </a:rPr>
              <a:t>General Lien</a:t>
            </a:r>
          </a:p>
          <a:p>
            <a:pPr marL="609600" indent="-609600" algn="just">
              <a:lnSpc>
                <a:spcPct val="80000"/>
              </a:lnSpc>
              <a:spcBef>
                <a:spcPts val="0"/>
              </a:spcBef>
            </a:pPr>
            <a:r>
              <a:rPr lang="en-US" sz="2000" b="1" i="1" dirty="0" smtClean="0">
                <a:solidFill>
                  <a:srgbClr val="0033CC"/>
                </a:solidFill>
              </a:rPr>
              <a:t>	</a:t>
            </a:r>
            <a:r>
              <a:rPr lang="en-US" b="1" i="1" dirty="0" smtClean="0"/>
              <a:t>A general lien is the right to retain ALL OF THE PROPERTY of another person as security for a general balance due from such other person. Certain creditors and universal agents can have a general lien.</a:t>
            </a:r>
          </a:p>
          <a:p>
            <a:pPr marL="609600" indent="-609600" algn="just">
              <a:lnSpc>
                <a:spcPct val="80000"/>
              </a:lnSpc>
              <a:spcBef>
                <a:spcPts val="0"/>
              </a:spcBef>
            </a:pPr>
            <a:endParaRPr lang="en-US" sz="2000" b="1" i="1" dirty="0" smtClean="0">
              <a:solidFill>
                <a:schemeClr val="accent1">
                  <a:lumMod val="50000"/>
                </a:schemeClr>
              </a:solidFill>
            </a:endParaRPr>
          </a:p>
          <a:p>
            <a:pPr marL="609600" indent="-609600" algn="just">
              <a:lnSpc>
                <a:spcPct val="80000"/>
              </a:lnSpc>
              <a:spcBef>
                <a:spcPts val="0"/>
              </a:spcBef>
            </a:pPr>
            <a:r>
              <a:rPr lang="en-US" sz="2000" b="1" i="1" dirty="0" smtClean="0">
                <a:solidFill>
                  <a:schemeClr val="accent1">
                    <a:lumMod val="50000"/>
                  </a:schemeClr>
                </a:solidFill>
              </a:rPr>
              <a:t>B.	Special Lien</a:t>
            </a:r>
          </a:p>
          <a:p>
            <a:pPr marL="609600" indent="-609600" algn="just">
              <a:lnSpc>
                <a:spcPct val="80000"/>
              </a:lnSpc>
              <a:spcBef>
                <a:spcPts val="0"/>
              </a:spcBef>
            </a:pPr>
            <a:r>
              <a:rPr lang="en-US" sz="2000" b="1" i="1" dirty="0" smtClean="0">
                <a:solidFill>
                  <a:srgbClr val="0033CC"/>
                </a:solidFill>
              </a:rPr>
              <a:t>	</a:t>
            </a:r>
            <a:r>
              <a:rPr lang="en-US" b="1" i="1" dirty="0" smtClean="0"/>
              <a:t>A special lien is the right to retain SPECIFIC PROPERTY of another to secure some particular claim or charge which has attached to the property retained.  A common or private carrier, a </a:t>
            </a:r>
            <a:r>
              <a:rPr lang="en-US" b="1" i="1" dirty="0" err="1" smtClean="0"/>
              <a:t>warehouser</a:t>
            </a:r>
            <a:r>
              <a:rPr lang="en-US" b="1" i="1" dirty="0" smtClean="0"/>
              <a:t> or ordinary </a:t>
            </a:r>
            <a:r>
              <a:rPr lang="en-US" b="1" i="1" dirty="0" err="1" smtClean="0"/>
              <a:t>bailee</a:t>
            </a:r>
            <a:r>
              <a:rPr lang="en-US" b="1" i="1" dirty="0" smtClean="0"/>
              <a:t>, a trustee, attorney, arbitrator, and  a general or special agent may have a special lien. </a:t>
            </a:r>
            <a:endParaRPr lang="en-US" sz="2000" b="1" i="1" dirty="0"/>
          </a:p>
        </p:txBody>
      </p:sp>
      <p:sp>
        <p:nvSpPr>
          <p:cNvPr id="5" name="Slide Number Placeholder 4"/>
          <p:cNvSpPr>
            <a:spLocks noGrp="1"/>
          </p:cNvSpPr>
          <p:nvPr>
            <p:ph type="sldNum" sz="quarter" idx="12"/>
          </p:nvPr>
        </p:nvSpPr>
        <p:spPr/>
        <p:txBody>
          <a:bodyPr/>
          <a:lstStyle/>
          <a:p>
            <a:pPr>
              <a:defRPr/>
            </a:pPr>
            <a:fld id="{63FB85EA-9927-4C6A-BF53-47E89DE40945}"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6868" name="Rectangle 3"/>
          <p:cNvSpPr>
            <a:spLocks noChangeArrowheads="1"/>
          </p:cNvSpPr>
          <p:nvPr/>
        </p:nvSpPr>
        <p:spPr bwMode="auto">
          <a:xfrm>
            <a:off x="304800" y="1066800"/>
            <a:ext cx="8458200" cy="5562600"/>
          </a:xfrm>
          <a:prstGeom prst="rect">
            <a:avLst/>
          </a:prstGeom>
          <a:noFill/>
          <a:ln w="9525">
            <a:noFill/>
            <a:miter lim="800000"/>
            <a:headEnd/>
            <a:tailEnd/>
          </a:ln>
        </p:spPr>
        <p:txBody>
          <a:bodyPr/>
          <a:lstStyle/>
          <a:p>
            <a:pPr marL="609600" indent="-609600">
              <a:lnSpc>
                <a:spcPct val="80000"/>
              </a:lnSpc>
              <a:spcBef>
                <a:spcPct val="20000"/>
              </a:spcBef>
            </a:pPr>
            <a:r>
              <a:rPr lang="en-US" sz="3600" b="1" i="1" dirty="0">
                <a:solidFill>
                  <a:srgbClr val="C00000"/>
                </a:solidFill>
              </a:rPr>
              <a:t>Liens</a:t>
            </a:r>
          </a:p>
          <a:p>
            <a:pPr marL="609600" indent="-609600">
              <a:lnSpc>
                <a:spcPct val="80000"/>
              </a:lnSpc>
              <a:spcBef>
                <a:spcPct val="20000"/>
              </a:spcBef>
            </a:pPr>
            <a:endParaRPr lang="en-US" sz="500" b="1" i="1" dirty="0">
              <a:solidFill>
                <a:srgbClr val="0033CC"/>
              </a:solidFill>
            </a:endParaRPr>
          </a:p>
          <a:p>
            <a:pPr marL="609600" indent="-609600" algn="just">
              <a:lnSpc>
                <a:spcPct val="80000"/>
              </a:lnSpc>
              <a:spcBef>
                <a:spcPct val="20000"/>
              </a:spcBef>
            </a:pPr>
            <a:r>
              <a:rPr lang="en-US" sz="2800" b="1" i="1" dirty="0">
                <a:solidFill>
                  <a:srgbClr val="002060"/>
                </a:solidFill>
              </a:rPr>
              <a:t>Consequence of Classification</a:t>
            </a:r>
          </a:p>
          <a:p>
            <a:pPr marL="609600" indent="-609600" algn="just">
              <a:lnSpc>
                <a:spcPct val="80000"/>
              </a:lnSpc>
              <a:spcBef>
                <a:spcPct val="20000"/>
              </a:spcBef>
            </a:pPr>
            <a:endParaRPr lang="en-US" sz="600" b="1" i="1" dirty="0">
              <a:solidFill>
                <a:srgbClr val="0033CC"/>
              </a:solidFill>
            </a:endParaRPr>
          </a:p>
          <a:p>
            <a:pPr marL="609600" indent="-609600" algn="just">
              <a:lnSpc>
                <a:spcPct val="80000"/>
              </a:lnSpc>
              <a:spcBef>
                <a:spcPct val="20000"/>
              </a:spcBef>
            </a:pPr>
            <a:r>
              <a:rPr lang="en-US" sz="1700" b="1" i="1" dirty="0">
                <a:solidFill>
                  <a:srgbClr val="0033CC"/>
                </a:solidFill>
              </a:rPr>
              <a:t>	</a:t>
            </a:r>
            <a:r>
              <a:rPr lang="en-US" sz="2000" b="1" i="1" dirty="0"/>
              <a:t>The question as to whether a lien is general or special becomes important only when the </a:t>
            </a:r>
            <a:r>
              <a:rPr lang="en-US" sz="2000" b="1" i="1" dirty="0" err="1"/>
              <a:t>lienholder</a:t>
            </a:r>
            <a:r>
              <a:rPr lang="en-US" sz="2000" b="1" i="1" dirty="0"/>
              <a:t> releases a portion of the chattels held as security.  Where a doubt exists as to whether the </a:t>
            </a:r>
            <a:r>
              <a:rPr lang="en-US" sz="2000" b="1" i="1" dirty="0" err="1"/>
              <a:t>lienholder</a:t>
            </a:r>
            <a:r>
              <a:rPr lang="en-US" sz="2000" b="1" i="1" dirty="0"/>
              <a:t> has a general or special lien, the law presumes the lien to be special rather than general</a:t>
            </a:r>
            <a:r>
              <a:rPr lang="en-US" sz="1700" b="1" i="1" dirty="0">
                <a:solidFill>
                  <a:srgbClr val="0033CC"/>
                </a:solidFill>
              </a:rPr>
              <a:t>.</a:t>
            </a:r>
          </a:p>
          <a:p>
            <a:pPr marL="609600" indent="-609600" algn="just">
              <a:lnSpc>
                <a:spcPct val="80000"/>
              </a:lnSpc>
              <a:spcBef>
                <a:spcPct val="20000"/>
              </a:spcBef>
            </a:pPr>
            <a:endParaRPr lang="en-US" sz="1700" b="1" i="1" dirty="0">
              <a:solidFill>
                <a:srgbClr val="0033CC"/>
              </a:solidFill>
            </a:endParaRPr>
          </a:p>
          <a:p>
            <a:pPr marL="609600" indent="-609600" algn="just">
              <a:lnSpc>
                <a:spcPct val="80000"/>
              </a:lnSpc>
              <a:spcBef>
                <a:spcPct val="20000"/>
              </a:spcBef>
            </a:pPr>
            <a:r>
              <a:rPr lang="en-US" sz="2400" b="1" i="1" dirty="0">
                <a:solidFill>
                  <a:schemeClr val="accent1">
                    <a:lumMod val="50000"/>
                  </a:schemeClr>
                </a:solidFill>
              </a:rPr>
              <a:t>	General Lien</a:t>
            </a:r>
          </a:p>
          <a:p>
            <a:pPr marL="609600" indent="-609600" algn="just">
              <a:lnSpc>
                <a:spcPct val="80000"/>
              </a:lnSpc>
              <a:spcBef>
                <a:spcPct val="20000"/>
              </a:spcBef>
            </a:pPr>
            <a:r>
              <a:rPr lang="en-US" sz="1700" b="1" i="1" dirty="0">
                <a:solidFill>
                  <a:srgbClr val="0033CC"/>
                </a:solidFill>
              </a:rPr>
              <a:t>	</a:t>
            </a:r>
            <a:r>
              <a:rPr lang="en-US" sz="2000" b="1" i="1" dirty="0"/>
              <a:t>If the </a:t>
            </a:r>
            <a:r>
              <a:rPr lang="en-US" sz="2000" b="1" i="1" dirty="0" err="1"/>
              <a:t>lienholder</a:t>
            </a:r>
            <a:r>
              <a:rPr lang="en-US" sz="2000" b="1" i="1" dirty="0"/>
              <a:t> has a general lien and releases part of the chattels, he releases no portion of the lien and he may hold the unreleased portion until the entire lien charge is paid.</a:t>
            </a:r>
          </a:p>
          <a:p>
            <a:pPr marL="609600" indent="-609600" algn="just">
              <a:lnSpc>
                <a:spcPct val="80000"/>
              </a:lnSpc>
              <a:spcBef>
                <a:spcPct val="20000"/>
              </a:spcBef>
            </a:pPr>
            <a:endParaRPr lang="en-US" sz="1000" b="1" i="1" dirty="0">
              <a:solidFill>
                <a:srgbClr val="0033CC"/>
              </a:solidFill>
            </a:endParaRPr>
          </a:p>
          <a:p>
            <a:pPr marL="609600" indent="-609600" algn="just">
              <a:lnSpc>
                <a:spcPct val="80000"/>
              </a:lnSpc>
              <a:spcBef>
                <a:spcPct val="20000"/>
              </a:spcBef>
            </a:pPr>
            <a:r>
              <a:rPr lang="en-US" sz="2400" b="1" i="1" dirty="0">
                <a:solidFill>
                  <a:schemeClr val="accent1">
                    <a:lumMod val="50000"/>
                  </a:schemeClr>
                </a:solidFill>
              </a:rPr>
              <a:t>	Special Lien</a:t>
            </a:r>
          </a:p>
          <a:p>
            <a:pPr marL="609600" indent="-609600" algn="just">
              <a:lnSpc>
                <a:spcPct val="80000"/>
              </a:lnSpc>
              <a:spcBef>
                <a:spcPct val="20000"/>
              </a:spcBef>
            </a:pPr>
            <a:r>
              <a:rPr lang="en-US" sz="1700" b="1" i="1" dirty="0">
                <a:solidFill>
                  <a:srgbClr val="0033CC"/>
                </a:solidFill>
              </a:rPr>
              <a:t>	</a:t>
            </a:r>
            <a:r>
              <a:rPr lang="en-US" sz="2000" b="1" i="1" dirty="0"/>
              <a:t>If the lien is a special </a:t>
            </a:r>
            <a:r>
              <a:rPr lang="en-US" sz="2000" b="1" i="1" dirty="0" err="1"/>
              <a:t>lienand</a:t>
            </a:r>
            <a:r>
              <a:rPr lang="en-US" sz="2000" b="1" i="1" dirty="0"/>
              <a:t> the </a:t>
            </a:r>
            <a:r>
              <a:rPr lang="en-US" sz="2000" b="1" i="1" dirty="0" err="1"/>
              <a:t>lienholder</a:t>
            </a:r>
            <a:r>
              <a:rPr lang="en-US" sz="2000" b="1" i="1" dirty="0"/>
              <a:t> releases a portion of the chattels held, he thereby waives the lien to the extent of the chattels released. </a:t>
            </a:r>
          </a:p>
          <a:p>
            <a:pPr marL="609600" indent="-609600" algn="just">
              <a:lnSpc>
                <a:spcPct val="80000"/>
              </a:lnSpc>
              <a:spcBef>
                <a:spcPct val="20000"/>
              </a:spcBef>
            </a:pPr>
            <a:r>
              <a:rPr lang="en-US" sz="1600" b="1" i="1" dirty="0"/>
              <a:t>	</a:t>
            </a:r>
          </a:p>
        </p:txBody>
      </p:sp>
      <p:sp>
        <p:nvSpPr>
          <p:cNvPr id="5" name="Slide Number Placeholder 4"/>
          <p:cNvSpPr>
            <a:spLocks noGrp="1"/>
          </p:cNvSpPr>
          <p:nvPr>
            <p:ph type="sldNum" sz="quarter" idx="12"/>
          </p:nvPr>
        </p:nvSpPr>
        <p:spPr/>
        <p:txBody>
          <a:bodyPr/>
          <a:lstStyle/>
          <a:p>
            <a:pPr>
              <a:defRPr/>
            </a:pPr>
            <a:fld id="{63FB85EA-9927-4C6A-BF53-47E89DE40945}"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7892" name="Rectangle 3"/>
          <p:cNvSpPr>
            <a:spLocks noChangeArrowheads="1"/>
          </p:cNvSpPr>
          <p:nvPr/>
        </p:nvSpPr>
        <p:spPr bwMode="auto">
          <a:xfrm>
            <a:off x="304800" y="914400"/>
            <a:ext cx="8458200" cy="5562600"/>
          </a:xfrm>
          <a:prstGeom prst="rect">
            <a:avLst/>
          </a:prstGeom>
          <a:noFill/>
          <a:ln w="9525">
            <a:noFill/>
            <a:miter lim="800000"/>
            <a:headEnd/>
            <a:tailEnd/>
          </a:ln>
        </p:spPr>
        <p:txBody>
          <a:bodyPr/>
          <a:lstStyle/>
          <a:p>
            <a:pPr marL="342900" indent="-342900">
              <a:spcBef>
                <a:spcPct val="20000"/>
              </a:spcBef>
            </a:pPr>
            <a:r>
              <a:rPr lang="en-US" sz="36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spcBef>
                <a:spcPct val="20000"/>
              </a:spcBef>
              <a:buFontTx/>
              <a:buChar char="•"/>
            </a:pPr>
            <a:endParaRPr lang="en-US" sz="600" b="1" dirty="0">
              <a:solidFill>
                <a:srgbClr val="CC0000"/>
              </a:solidFill>
            </a:endParaRPr>
          </a:p>
          <a:p>
            <a:pPr marL="342900" indent="-342900">
              <a:spcBef>
                <a:spcPct val="20000"/>
              </a:spcBef>
            </a:pPr>
            <a:r>
              <a:rPr lang="en-US" sz="2800" b="1" dirty="0" smtClean="0">
                <a:solidFill>
                  <a:srgbClr val="002060"/>
                </a:solidFill>
              </a:rPr>
              <a:t>   A</a:t>
            </a:r>
            <a:r>
              <a:rPr lang="en-US" sz="2800" b="1" dirty="0">
                <a:solidFill>
                  <a:srgbClr val="002060"/>
                </a:solidFill>
              </a:rPr>
              <a:t>. DEFINITION </a:t>
            </a:r>
          </a:p>
          <a:p>
            <a:pPr marL="342900" indent="-342900" algn="just">
              <a:spcBef>
                <a:spcPct val="20000"/>
              </a:spcBef>
              <a:buFontTx/>
              <a:buChar char="•"/>
            </a:pPr>
            <a:endParaRPr lang="en-US" b="1" dirty="0">
              <a:solidFill>
                <a:srgbClr val="0033CC"/>
              </a:solidFill>
            </a:endParaRPr>
          </a:p>
          <a:p>
            <a:pPr marL="342900" indent="-342900" algn="just">
              <a:spcBef>
                <a:spcPct val="20000"/>
              </a:spcBef>
              <a:buFontTx/>
              <a:buChar char="•"/>
            </a:pPr>
            <a:r>
              <a:rPr lang="en-US" b="1" dirty="0">
                <a:solidFill>
                  <a:srgbClr val="0033CC"/>
                </a:solidFill>
              </a:rPr>
              <a:t>A bailment is the relationship created by the transfer of possession of an item of personal property by one called the </a:t>
            </a:r>
            <a:r>
              <a:rPr lang="en-US" b="1" dirty="0" err="1">
                <a:solidFill>
                  <a:srgbClr val="0033CC"/>
                </a:solidFill>
              </a:rPr>
              <a:t>bailor</a:t>
            </a:r>
            <a:r>
              <a:rPr lang="en-US" b="1" dirty="0">
                <a:solidFill>
                  <a:srgbClr val="0033CC"/>
                </a:solidFill>
              </a:rPr>
              <a:t> to another called the </a:t>
            </a:r>
            <a:r>
              <a:rPr lang="en-US" b="1" dirty="0" err="1">
                <a:solidFill>
                  <a:srgbClr val="0033CC"/>
                </a:solidFill>
              </a:rPr>
              <a:t>bailee</a:t>
            </a:r>
            <a:r>
              <a:rPr lang="en-US" b="1" dirty="0">
                <a:solidFill>
                  <a:srgbClr val="0033CC"/>
                </a:solidFill>
              </a:rPr>
              <a:t> for the accomplishment of a certain purpose. </a:t>
            </a:r>
          </a:p>
          <a:p>
            <a:pPr marL="342900" indent="-342900" algn="just">
              <a:spcBef>
                <a:spcPct val="20000"/>
              </a:spcBef>
              <a:buFontTx/>
              <a:buChar char="•"/>
            </a:pPr>
            <a:endParaRPr lang="en-US" b="1" dirty="0">
              <a:solidFill>
                <a:srgbClr val="0033CC"/>
              </a:solidFill>
            </a:endParaRPr>
          </a:p>
          <a:p>
            <a:pPr marL="342900" indent="-342900" algn="just">
              <a:spcBef>
                <a:spcPct val="20000"/>
              </a:spcBef>
              <a:buFontTx/>
              <a:buChar char="•"/>
            </a:pPr>
            <a:r>
              <a:rPr lang="en-US" b="1" dirty="0">
                <a:solidFill>
                  <a:srgbClr val="0033CC"/>
                </a:solidFill>
              </a:rPr>
              <a:t>Blacks defines Bailment as: </a:t>
            </a:r>
            <a:r>
              <a:rPr lang="en-US" b="1" i="1" dirty="0">
                <a:solidFill>
                  <a:schemeClr val="tx2"/>
                </a:solidFill>
              </a:rPr>
              <a:t>“A delivery of goods or personal property, by one person to another, in trust for the execution of a special object upon or in relation to such goods, beneficial to the </a:t>
            </a:r>
            <a:r>
              <a:rPr lang="en-US" b="1" i="1" dirty="0" err="1">
                <a:solidFill>
                  <a:schemeClr val="tx2"/>
                </a:solidFill>
              </a:rPr>
              <a:t>bailor</a:t>
            </a:r>
            <a:r>
              <a:rPr lang="en-US" b="1" i="1" dirty="0">
                <a:solidFill>
                  <a:schemeClr val="tx2"/>
                </a:solidFill>
              </a:rPr>
              <a:t> or the </a:t>
            </a:r>
            <a:r>
              <a:rPr lang="en-US" b="1" i="1" dirty="0" err="1">
                <a:solidFill>
                  <a:schemeClr val="tx2"/>
                </a:solidFill>
              </a:rPr>
              <a:t>bailee</a:t>
            </a:r>
            <a:r>
              <a:rPr lang="en-US" b="1" i="1" dirty="0">
                <a:solidFill>
                  <a:schemeClr val="tx2"/>
                </a:solidFill>
              </a:rPr>
              <a:t> or both, and upon a contract, express or implied, to perform the trust and carry out such object, and thereupon redeliver the goods to the </a:t>
            </a:r>
            <a:r>
              <a:rPr lang="en-US" b="1" i="1" dirty="0" err="1">
                <a:solidFill>
                  <a:schemeClr val="tx2"/>
                </a:solidFill>
              </a:rPr>
              <a:t>bailor</a:t>
            </a:r>
            <a:r>
              <a:rPr lang="en-US" b="1" i="1" dirty="0">
                <a:solidFill>
                  <a:schemeClr val="tx2"/>
                </a:solidFill>
              </a:rPr>
              <a:t> or otherwise dispose of the same in conformity with the purpose of the trust.”	</a:t>
            </a:r>
          </a:p>
        </p:txBody>
      </p:sp>
      <p:sp>
        <p:nvSpPr>
          <p:cNvPr id="37893" name="Text Box 6"/>
          <p:cNvSpPr txBox="1">
            <a:spLocks noChangeArrowheads="1"/>
          </p:cNvSpPr>
          <p:nvPr/>
        </p:nvSpPr>
        <p:spPr bwMode="auto">
          <a:xfrm>
            <a:off x="381000" y="2362200"/>
            <a:ext cx="8458200" cy="366713"/>
          </a:xfrm>
          <a:prstGeom prst="rect">
            <a:avLst/>
          </a:prstGeom>
          <a:noFill/>
          <a:ln w="9525">
            <a:noFill/>
            <a:miter lim="800000"/>
            <a:headEnd/>
            <a:tailEnd/>
          </a:ln>
        </p:spPr>
        <p:txBody>
          <a:bodyPr>
            <a:spAutoFit/>
          </a:bodyPr>
          <a:lstStyle/>
          <a:p>
            <a:endParaRPr lang="en-US"/>
          </a:p>
        </p:txBody>
      </p:sp>
      <p:sp>
        <p:nvSpPr>
          <p:cNvPr id="6" name="Slide Number Placeholder 5"/>
          <p:cNvSpPr>
            <a:spLocks noGrp="1"/>
          </p:cNvSpPr>
          <p:nvPr>
            <p:ph type="sldNum" sz="quarter" idx="12"/>
          </p:nvPr>
        </p:nvSpPr>
        <p:spPr/>
        <p:txBody>
          <a:bodyPr/>
          <a:lstStyle/>
          <a:p>
            <a:pPr>
              <a:defRPr/>
            </a:pPr>
            <a:fld id="{63FB85EA-9927-4C6A-BF53-47E89DE40945}"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8916" name="Rectangle 3"/>
          <p:cNvSpPr>
            <a:spLocks noChangeArrowheads="1"/>
          </p:cNvSpPr>
          <p:nvPr/>
        </p:nvSpPr>
        <p:spPr bwMode="auto">
          <a:xfrm>
            <a:off x="304800" y="990600"/>
            <a:ext cx="8610600" cy="5867400"/>
          </a:xfrm>
          <a:prstGeom prst="rect">
            <a:avLst/>
          </a:prstGeom>
          <a:noFill/>
          <a:ln w="9525">
            <a:noFill/>
            <a:miter lim="800000"/>
            <a:headEnd/>
            <a:tailEnd/>
          </a:ln>
        </p:spPr>
        <p:txBody>
          <a:bodyPr/>
          <a:lstStyle/>
          <a:p>
            <a:pPr marL="342900" indent="-342900">
              <a:spcBef>
                <a:spcPct val="20000"/>
              </a:spcBef>
            </a:pPr>
            <a:r>
              <a:rPr lang="en-US" sz="36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spcBef>
                <a:spcPct val="20000"/>
              </a:spcBef>
              <a:buFontTx/>
              <a:buChar char="•"/>
            </a:pPr>
            <a:endParaRPr lang="en-US" sz="600" b="1" dirty="0">
              <a:solidFill>
                <a:srgbClr val="CC0000"/>
              </a:solidFill>
            </a:endParaRPr>
          </a:p>
          <a:p>
            <a:pPr marL="342900" indent="-342900">
              <a:spcBef>
                <a:spcPct val="20000"/>
              </a:spcBef>
            </a:pPr>
            <a:r>
              <a:rPr lang="en-US" sz="2800" b="1" dirty="0">
                <a:solidFill>
                  <a:srgbClr val="002060"/>
                </a:solidFill>
              </a:rPr>
              <a:t>A. DEFINITION </a:t>
            </a:r>
          </a:p>
          <a:p>
            <a:pPr marL="342900" indent="-342900" algn="just">
              <a:spcBef>
                <a:spcPct val="20000"/>
              </a:spcBef>
            </a:pPr>
            <a:endParaRPr lang="en-US" sz="600" b="1" dirty="0">
              <a:solidFill>
                <a:srgbClr val="0033CC"/>
              </a:solidFill>
            </a:endParaRPr>
          </a:p>
          <a:p>
            <a:pPr marL="342900" indent="-342900" algn="just">
              <a:spcBef>
                <a:spcPct val="20000"/>
              </a:spcBef>
            </a:pPr>
            <a:r>
              <a:rPr lang="en-US" sz="2400" b="1" dirty="0">
                <a:solidFill>
                  <a:schemeClr val="accent1">
                    <a:lumMod val="25000"/>
                  </a:schemeClr>
                </a:solidFill>
              </a:rPr>
              <a:t>1. Elements of a Bailment</a:t>
            </a:r>
          </a:p>
          <a:p>
            <a:pPr marL="342900" indent="-342900">
              <a:spcBef>
                <a:spcPct val="20000"/>
              </a:spcBef>
              <a:buFontTx/>
              <a:buChar char="•"/>
            </a:pPr>
            <a:endParaRPr lang="en-US" sz="600" b="1" dirty="0">
              <a:solidFill>
                <a:srgbClr val="0033CC"/>
              </a:solidFill>
            </a:endParaRPr>
          </a:p>
          <a:p>
            <a:pPr marL="342900" indent="-342900">
              <a:spcBef>
                <a:spcPct val="20000"/>
              </a:spcBef>
            </a:pPr>
            <a:r>
              <a:rPr lang="en-US" sz="4400" b="1" dirty="0">
                <a:solidFill>
                  <a:srgbClr val="0033CC"/>
                </a:solidFill>
              </a:rPr>
              <a:t>	</a:t>
            </a:r>
            <a:r>
              <a:rPr lang="en-US" sz="4400" b="1" dirty="0" smtClean="0">
                <a:solidFill>
                  <a:srgbClr val="0033CC"/>
                </a:solidFill>
              </a:rPr>
              <a:t>  DAPPER</a:t>
            </a:r>
            <a:endParaRPr lang="en-US" sz="4400" b="1" dirty="0">
              <a:solidFill>
                <a:srgbClr val="0033CC"/>
              </a:solidFill>
            </a:endParaRPr>
          </a:p>
          <a:p>
            <a:pPr marL="342900" indent="-342900">
              <a:spcBef>
                <a:spcPct val="20000"/>
              </a:spcBef>
              <a:buFontTx/>
              <a:buChar char="•"/>
            </a:pPr>
            <a:endParaRPr lang="en-US" sz="600" b="1" dirty="0">
              <a:solidFill>
                <a:srgbClr val="0033CC"/>
              </a:solidFill>
            </a:endParaRPr>
          </a:p>
          <a:p>
            <a:pPr marL="342900" indent="-342900">
              <a:spcBef>
                <a:spcPct val="20000"/>
              </a:spcBef>
              <a:buFontTx/>
              <a:buChar char="•"/>
            </a:pPr>
            <a:r>
              <a:rPr lang="en-US" b="1" dirty="0"/>
              <a:t>* Delivery</a:t>
            </a:r>
          </a:p>
          <a:p>
            <a:pPr marL="342900" indent="-342900">
              <a:spcBef>
                <a:spcPct val="20000"/>
              </a:spcBef>
              <a:buFontTx/>
              <a:buChar char="•"/>
            </a:pPr>
            <a:r>
              <a:rPr lang="en-US" b="1" dirty="0"/>
              <a:t>* Agreement</a:t>
            </a:r>
          </a:p>
          <a:p>
            <a:pPr marL="342900" indent="-342900">
              <a:spcBef>
                <a:spcPct val="20000"/>
              </a:spcBef>
              <a:buFontTx/>
              <a:buChar char="•"/>
            </a:pPr>
            <a:r>
              <a:rPr lang="en-US" b="1" dirty="0"/>
              <a:t>* Personal Property</a:t>
            </a:r>
          </a:p>
          <a:p>
            <a:pPr marL="342900" indent="-342900">
              <a:spcBef>
                <a:spcPct val="20000"/>
              </a:spcBef>
              <a:buFontTx/>
              <a:buChar char="•"/>
            </a:pPr>
            <a:r>
              <a:rPr lang="en-US" b="1" dirty="0"/>
              <a:t>* Purpose</a:t>
            </a:r>
          </a:p>
          <a:p>
            <a:pPr marL="342900" indent="-342900">
              <a:spcBef>
                <a:spcPct val="20000"/>
              </a:spcBef>
              <a:buFontTx/>
              <a:buChar char="•"/>
            </a:pPr>
            <a:r>
              <a:rPr lang="en-US" b="1" dirty="0"/>
              <a:t>* Entered into for the Benefit of one or both parties; and</a:t>
            </a:r>
          </a:p>
          <a:p>
            <a:pPr marL="342900" indent="-342900">
              <a:spcBef>
                <a:spcPct val="20000"/>
              </a:spcBef>
              <a:buFontTx/>
              <a:buChar char="•"/>
            </a:pPr>
            <a:r>
              <a:rPr lang="en-US" b="1" dirty="0"/>
              <a:t>* ended with Redelivery</a:t>
            </a:r>
            <a:r>
              <a:rPr lang="en-US" b="1" i="1" dirty="0">
                <a:solidFill>
                  <a:schemeClr val="tx2"/>
                </a:solidFill>
              </a:rPr>
              <a:t>	</a:t>
            </a:r>
          </a:p>
        </p:txBody>
      </p:sp>
      <p:sp>
        <p:nvSpPr>
          <p:cNvPr id="38917" name="Text Box 5"/>
          <p:cNvSpPr txBox="1">
            <a:spLocks noChangeArrowheads="1"/>
          </p:cNvSpPr>
          <p:nvPr/>
        </p:nvSpPr>
        <p:spPr bwMode="auto">
          <a:xfrm>
            <a:off x="381000" y="2362200"/>
            <a:ext cx="8458200" cy="366713"/>
          </a:xfrm>
          <a:prstGeom prst="rect">
            <a:avLst/>
          </a:prstGeom>
          <a:noFill/>
          <a:ln w="9525">
            <a:noFill/>
            <a:miter lim="800000"/>
            <a:headEnd/>
            <a:tailEnd/>
          </a:ln>
        </p:spPr>
        <p:txBody>
          <a:bodyPr>
            <a:spAutoFit/>
          </a:bodyPr>
          <a:lstStyle/>
          <a:p>
            <a:endParaRPr lang="en-US"/>
          </a:p>
        </p:txBody>
      </p:sp>
      <p:pic>
        <p:nvPicPr>
          <p:cNvPr id="38918" name="Picture 7" descr="u-0018"/>
          <p:cNvPicPr>
            <a:picLocks noChangeAspect="1" noChangeArrowheads="1"/>
          </p:cNvPicPr>
          <p:nvPr/>
        </p:nvPicPr>
        <p:blipFill>
          <a:blip r:embed="rId3" cstate="print"/>
          <a:srcRect/>
          <a:stretch>
            <a:fillRect/>
          </a:stretch>
        </p:blipFill>
        <p:spPr bwMode="auto">
          <a:xfrm>
            <a:off x="4648200" y="1905000"/>
            <a:ext cx="3810000" cy="29337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63FB85EA-9927-4C6A-BF53-47E89DE40945}"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9940" name="Rectangle 3"/>
          <p:cNvSpPr>
            <a:spLocks noChangeArrowheads="1"/>
          </p:cNvSpPr>
          <p:nvPr/>
        </p:nvSpPr>
        <p:spPr bwMode="auto">
          <a:xfrm>
            <a:off x="304800" y="990600"/>
            <a:ext cx="8458200" cy="5486400"/>
          </a:xfrm>
          <a:prstGeom prst="rect">
            <a:avLst/>
          </a:prstGeom>
          <a:noFill/>
          <a:ln w="9525">
            <a:noFill/>
            <a:miter lim="800000"/>
            <a:headEnd/>
            <a:tailEnd/>
          </a:ln>
        </p:spPr>
        <p:txBody>
          <a:bodyPr/>
          <a:lstStyle/>
          <a:p>
            <a:pPr marL="342900" indent="-342900">
              <a:lnSpc>
                <a:spcPct val="90000"/>
              </a:lnSpc>
              <a:spcBef>
                <a:spcPct val="20000"/>
              </a:spcBef>
            </a:pPr>
            <a:r>
              <a:rPr lang="en-US" sz="36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lnSpc>
                <a:spcPct val="90000"/>
              </a:lnSpc>
              <a:spcBef>
                <a:spcPct val="20000"/>
              </a:spcBef>
              <a:buFontTx/>
              <a:buChar char="•"/>
            </a:pPr>
            <a:endParaRPr lang="en-US" sz="600" b="1" dirty="0">
              <a:solidFill>
                <a:srgbClr val="CC0000"/>
              </a:solidFill>
            </a:endParaRPr>
          </a:p>
          <a:p>
            <a:pPr marL="342900" indent="-342900">
              <a:lnSpc>
                <a:spcPct val="130000"/>
              </a:lnSpc>
              <a:spcBef>
                <a:spcPts val="0"/>
              </a:spcBef>
            </a:pPr>
            <a:r>
              <a:rPr lang="en-US" sz="1900" b="1" dirty="0">
                <a:solidFill>
                  <a:srgbClr val="002060"/>
                </a:solidFill>
              </a:rPr>
              <a:t>A. Valid </a:t>
            </a:r>
            <a:r>
              <a:rPr lang="en-US" sz="1900" b="1" dirty="0" err="1">
                <a:solidFill>
                  <a:srgbClr val="002060"/>
                </a:solidFill>
              </a:rPr>
              <a:t>Bailments</a:t>
            </a:r>
            <a:r>
              <a:rPr lang="en-US" sz="1900" b="1" dirty="0">
                <a:solidFill>
                  <a:srgbClr val="002060"/>
                </a:solidFill>
              </a:rPr>
              <a:t> – For a Bailment to be Valid, there must be: </a:t>
            </a:r>
          </a:p>
          <a:p>
            <a:pPr marL="342900" indent="-342900" algn="just">
              <a:lnSpc>
                <a:spcPct val="130000"/>
              </a:lnSpc>
              <a:spcBef>
                <a:spcPts val="0"/>
              </a:spcBef>
            </a:pPr>
            <a:endParaRPr lang="en-US" sz="400" b="1" dirty="0">
              <a:solidFill>
                <a:srgbClr val="0033CC"/>
              </a:solidFill>
            </a:endParaRPr>
          </a:p>
          <a:p>
            <a:pPr marL="342900" indent="-342900" algn="just">
              <a:lnSpc>
                <a:spcPct val="130000"/>
              </a:lnSpc>
              <a:spcBef>
                <a:spcPts val="0"/>
              </a:spcBef>
              <a:buFont typeface="Arial" charset="0"/>
              <a:buChar char="•"/>
            </a:pPr>
            <a:r>
              <a:rPr lang="en-US" sz="1400" b="1" dirty="0"/>
              <a:t>A transfer of possession; and</a:t>
            </a:r>
          </a:p>
          <a:p>
            <a:pPr marL="342900" indent="-342900" algn="just">
              <a:lnSpc>
                <a:spcPct val="130000"/>
              </a:lnSpc>
              <a:spcBef>
                <a:spcPts val="0"/>
              </a:spcBef>
              <a:buFont typeface="Arial" charset="0"/>
              <a:buChar char="•"/>
            </a:pPr>
            <a:r>
              <a:rPr lang="en-US" sz="1400" b="1" dirty="0"/>
              <a:t>A demonstrated intent for the </a:t>
            </a:r>
            <a:r>
              <a:rPr lang="en-US" sz="1400" b="1" dirty="0" err="1"/>
              <a:t>bailee</a:t>
            </a:r>
            <a:r>
              <a:rPr lang="en-US" sz="1400" b="1" dirty="0"/>
              <a:t> to take control of the bailed item.</a:t>
            </a:r>
          </a:p>
          <a:p>
            <a:pPr marL="342900" indent="-342900" algn="just">
              <a:lnSpc>
                <a:spcPct val="130000"/>
              </a:lnSpc>
              <a:spcBef>
                <a:spcPts val="0"/>
              </a:spcBef>
            </a:pPr>
            <a:endParaRPr lang="en-US" sz="400" b="1" dirty="0">
              <a:solidFill>
                <a:srgbClr val="0033CC"/>
              </a:solidFill>
            </a:endParaRPr>
          </a:p>
          <a:p>
            <a:pPr marL="342900" indent="-342900">
              <a:lnSpc>
                <a:spcPct val="130000"/>
              </a:lnSpc>
              <a:spcBef>
                <a:spcPts val="0"/>
              </a:spcBef>
            </a:pPr>
            <a:r>
              <a:rPr lang="en-US" sz="1900" b="1" dirty="0">
                <a:solidFill>
                  <a:srgbClr val="002060"/>
                </a:solidFill>
              </a:rPr>
              <a:t>B. Care – The Legal Level of the Duty of Care for a </a:t>
            </a:r>
            <a:r>
              <a:rPr lang="en-US" sz="1900" b="1" dirty="0" err="1">
                <a:solidFill>
                  <a:srgbClr val="002060"/>
                </a:solidFill>
              </a:rPr>
              <a:t>Bailee</a:t>
            </a:r>
            <a:r>
              <a:rPr lang="en-US" sz="1900" b="1" dirty="0">
                <a:solidFill>
                  <a:srgbClr val="002060"/>
                </a:solidFill>
              </a:rPr>
              <a:t> depends on: </a:t>
            </a:r>
          </a:p>
          <a:p>
            <a:pPr marL="342900" indent="-342900" algn="just">
              <a:lnSpc>
                <a:spcPct val="130000"/>
              </a:lnSpc>
              <a:spcBef>
                <a:spcPts val="0"/>
              </a:spcBef>
            </a:pPr>
            <a:endParaRPr lang="en-US" sz="400" b="1" dirty="0">
              <a:solidFill>
                <a:srgbClr val="0033CC"/>
              </a:solidFill>
            </a:endParaRPr>
          </a:p>
          <a:p>
            <a:pPr marL="342900" indent="-342900">
              <a:lnSpc>
                <a:spcPct val="130000"/>
              </a:lnSpc>
              <a:spcBef>
                <a:spcPts val="0"/>
              </a:spcBef>
              <a:buFont typeface="Arial" charset="0"/>
              <a:buChar char="•"/>
            </a:pPr>
            <a:r>
              <a:rPr lang="en-US" sz="1400" b="1" dirty="0"/>
              <a:t>Sole Benefit of the </a:t>
            </a:r>
            <a:r>
              <a:rPr lang="en-US" sz="1400" b="1" dirty="0" err="1"/>
              <a:t>Bailor</a:t>
            </a:r>
            <a:r>
              <a:rPr lang="en-US" sz="1400" b="1" dirty="0"/>
              <a:t> (Gratuitous) - the </a:t>
            </a:r>
            <a:r>
              <a:rPr lang="en-US" sz="1400" b="1" dirty="0" err="1"/>
              <a:t>bailee</a:t>
            </a:r>
            <a:r>
              <a:rPr lang="en-US" sz="1400" b="1" dirty="0"/>
              <a:t> must exercise only slight care with respect to the goods bailed and is liable only for gross negligence with respect to the bailed goods.</a:t>
            </a:r>
          </a:p>
          <a:p>
            <a:pPr marL="342900" indent="-342900">
              <a:lnSpc>
                <a:spcPct val="130000"/>
              </a:lnSpc>
              <a:spcBef>
                <a:spcPts val="0"/>
              </a:spcBef>
              <a:buFont typeface="Arial" charset="0"/>
              <a:buChar char="•"/>
            </a:pPr>
            <a:r>
              <a:rPr lang="en-US" sz="1400" b="1" dirty="0"/>
              <a:t>Mutual Benefit Bailment (Commercial) – where the bailment is for hire and pledges are for the mutual benefit of the </a:t>
            </a:r>
            <a:r>
              <a:rPr lang="en-US" sz="1400" b="1" dirty="0" err="1"/>
              <a:t>bailor</a:t>
            </a:r>
            <a:r>
              <a:rPr lang="en-US" sz="1400" b="1" dirty="0"/>
              <a:t> and </a:t>
            </a:r>
            <a:r>
              <a:rPr lang="en-US" sz="1400" b="1" dirty="0" err="1"/>
              <a:t>bailee</a:t>
            </a:r>
            <a:r>
              <a:rPr lang="en-US" sz="1400" b="1" dirty="0"/>
              <a:t>, in such instances, the </a:t>
            </a:r>
            <a:r>
              <a:rPr lang="en-US" sz="1400" b="1" dirty="0" err="1"/>
              <a:t>bailee</a:t>
            </a:r>
            <a:r>
              <a:rPr lang="en-US" sz="1400" b="1" dirty="0"/>
              <a:t> must exercise a duty of ordinary care, and the </a:t>
            </a:r>
            <a:r>
              <a:rPr lang="en-US" sz="1400" b="1" dirty="0" err="1"/>
              <a:t>bailee</a:t>
            </a:r>
            <a:r>
              <a:rPr lang="en-US" sz="1400" b="1" dirty="0"/>
              <a:t> will be liable for her ordinary negligence.</a:t>
            </a:r>
          </a:p>
          <a:p>
            <a:pPr marL="342900" indent="-342900">
              <a:lnSpc>
                <a:spcPct val="130000"/>
              </a:lnSpc>
              <a:spcBef>
                <a:spcPts val="0"/>
              </a:spcBef>
              <a:buFont typeface="Arial" charset="0"/>
              <a:buChar char="•"/>
            </a:pPr>
            <a:r>
              <a:rPr lang="en-US" sz="1400" b="1" dirty="0"/>
              <a:t>Sole Benefit of the </a:t>
            </a:r>
            <a:r>
              <a:rPr lang="en-US" sz="1400" b="1" dirty="0" err="1"/>
              <a:t>Bailee</a:t>
            </a:r>
            <a:r>
              <a:rPr lang="en-US" sz="1400" b="1" dirty="0"/>
              <a:t> – the </a:t>
            </a:r>
            <a:r>
              <a:rPr lang="en-US" sz="1400" b="1" dirty="0" err="1"/>
              <a:t>bailee</a:t>
            </a:r>
            <a:r>
              <a:rPr lang="en-US" sz="1400" b="1" dirty="0"/>
              <a:t> must exercise the highest level of care with respect to the bailed goods and is liable for negligence in the slightest degree. </a:t>
            </a:r>
          </a:p>
          <a:p>
            <a:pPr marL="342900" indent="-342900">
              <a:lnSpc>
                <a:spcPct val="130000"/>
              </a:lnSpc>
              <a:spcBef>
                <a:spcPts val="0"/>
              </a:spcBef>
              <a:buFont typeface="Arial" charset="0"/>
              <a:buChar char="•"/>
            </a:pPr>
            <a:endParaRPr lang="en-US" sz="400" b="1" dirty="0">
              <a:solidFill>
                <a:srgbClr val="0033CC"/>
              </a:solidFill>
            </a:endParaRPr>
          </a:p>
          <a:p>
            <a:pPr marL="342900" indent="-342900">
              <a:lnSpc>
                <a:spcPct val="130000"/>
              </a:lnSpc>
              <a:spcBef>
                <a:spcPts val="0"/>
              </a:spcBef>
            </a:pPr>
            <a:r>
              <a:rPr lang="en-US" sz="1900" b="1" dirty="0">
                <a:solidFill>
                  <a:srgbClr val="002060"/>
                </a:solidFill>
              </a:rPr>
              <a:t>C. Redelivery </a:t>
            </a:r>
          </a:p>
          <a:p>
            <a:pPr marL="342900" indent="-342900" algn="just">
              <a:lnSpc>
                <a:spcPct val="130000"/>
              </a:lnSpc>
              <a:spcBef>
                <a:spcPts val="0"/>
              </a:spcBef>
            </a:pPr>
            <a:endParaRPr lang="en-US" sz="400" b="1" dirty="0">
              <a:solidFill>
                <a:srgbClr val="0033CC"/>
              </a:solidFill>
            </a:endParaRPr>
          </a:p>
          <a:p>
            <a:pPr marL="342900" indent="-342900">
              <a:lnSpc>
                <a:spcPct val="130000"/>
              </a:lnSpc>
              <a:spcBef>
                <a:spcPts val="0"/>
              </a:spcBef>
              <a:buFont typeface="Arial" charset="0"/>
              <a:buChar char="•"/>
            </a:pPr>
            <a:r>
              <a:rPr lang="en-US" sz="1400" b="1" dirty="0"/>
              <a:t>A </a:t>
            </a:r>
            <a:r>
              <a:rPr lang="en-US" sz="1400" b="1" dirty="0" err="1"/>
              <a:t>Bailee</a:t>
            </a:r>
            <a:r>
              <a:rPr lang="en-US" sz="1400" b="1" dirty="0"/>
              <a:t> must always redeliver the bailed item and is only entitled to use it if it must be used for the item’s protection (i.e. to milk a cow).</a:t>
            </a:r>
          </a:p>
        </p:txBody>
      </p:sp>
      <p:sp>
        <p:nvSpPr>
          <p:cNvPr id="6" name="Slide Number Placeholder 5"/>
          <p:cNvSpPr>
            <a:spLocks noGrp="1"/>
          </p:cNvSpPr>
          <p:nvPr>
            <p:ph type="sldNum" sz="quarter" idx="12"/>
          </p:nvPr>
        </p:nvSpPr>
        <p:spPr/>
        <p:txBody>
          <a:bodyPr/>
          <a:lstStyle/>
          <a:p>
            <a:pPr>
              <a:defRPr/>
            </a:pPr>
            <a:fld id="{63FB85EA-9927-4C6A-BF53-47E89DE40945}"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ChangeArrowheads="1"/>
          </p:cNvSpPr>
          <p:nvPr/>
        </p:nvSpPr>
        <p:spPr bwMode="auto">
          <a:xfrm>
            <a:off x="304800" y="1066800"/>
            <a:ext cx="8610600" cy="3886200"/>
          </a:xfrm>
          <a:prstGeom prst="rect">
            <a:avLst/>
          </a:prstGeom>
          <a:noFill/>
          <a:ln w="9525">
            <a:noFill/>
            <a:miter lim="800000"/>
            <a:headEnd/>
            <a:tailEnd/>
          </a:ln>
        </p:spPr>
        <p:txBody>
          <a:bodyPr/>
          <a:lstStyle/>
          <a:p>
            <a:pPr marL="342900" indent="-342900">
              <a:spcBef>
                <a:spcPct val="20000"/>
              </a:spcBef>
            </a:pPr>
            <a:r>
              <a:rPr lang="en-US" sz="4000" b="1" dirty="0">
                <a:solidFill>
                  <a:srgbClr val="CC0000"/>
                </a:solidFill>
              </a:rPr>
              <a:t>The Case of Regulation vs. Statute</a:t>
            </a:r>
            <a:endParaRPr lang="en-US" sz="2400" b="1" dirty="0">
              <a:solidFill>
                <a:srgbClr val="0033CC"/>
              </a:solidFill>
            </a:endParaRPr>
          </a:p>
          <a:p>
            <a:pPr marL="342900" indent="-342900">
              <a:spcBef>
                <a:spcPct val="20000"/>
              </a:spcBef>
            </a:pPr>
            <a:r>
              <a:rPr lang="en-US" sz="2600" b="1" dirty="0" smtClean="0">
                <a:solidFill>
                  <a:srgbClr val="002060"/>
                </a:solidFill>
              </a:rPr>
              <a:t>The order of priority of laws in the United States is:</a:t>
            </a:r>
          </a:p>
          <a:p>
            <a:pPr marL="342900" indent="-342900">
              <a:spcBef>
                <a:spcPct val="20000"/>
              </a:spcBef>
              <a:buFont typeface="Arial" pitchFamily="34" charset="0"/>
              <a:buChar char="•"/>
            </a:pPr>
            <a:r>
              <a:rPr lang="en-US" sz="4000" b="1" dirty="0" smtClean="0">
                <a:solidFill>
                  <a:srgbClr val="0033CC"/>
                </a:solidFill>
              </a:rPr>
              <a:t>Constitution</a:t>
            </a:r>
          </a:p>
          <a:p>
            <a:pPr marL="342900" indent="-342900">
              <a:spcBef>
                <a:spcPct val="20000"/>
              </a:spcBef>
              <a:buFont typeface="Arial" pitchFamily="34" charset="0"/>
              <a:buChar char="•"/>
            </a:pPr>
            <a:r>
              <a:rPr lang="en-US" sz="4000" b="1" dirty="0" smtClean="0">
                <a:solidFill>
                  <a:srgbClr val="0033CC"/>
                </a:solidFill>
              </a:rPr>
              <a:t>Statute</a:t>
            </a:r>
          </a:p>
          <a:p>
            <a:pPr marL="342900" indent="-342900">
              <a:spcBef>
                <a:spcPct val="20000"/>
              </a:spcBef>
              <a:buFont typeface="Arial" pitchFamily="34" charset="0"/>
              <a:buChar char="•"/>
            </a:pPr>
            <a:r>
              <a:rPr lang="en-US" sz="4000" b="1" dirty="0" smtClean="0">
                <a:solidFill>
                  <a:srgbClr val="0033CC"/>
                </a:solidFill>
              </a:rPr>
              <a:t>Regulation</a:t>
            </a:r>
          </a:p>
          <a:p>
            <a:pPr marL="342900" indent="-342900">
              <a:spcBef>
                <a:spcPct val="20000"/>
              </a:spcBef>
              <a:buFont typeface="Arial" pitchFamily="34" charset="0"/>
              <a:buChar char="•"/>
            </a:pPr>
            <a:r>
              <a:rPr lang="en-US" sz="4000" b="1" dirty="0" smtClean="0">
                <a:solidFill>
                  <a:srgbClr val="0033CC"/>
                </a:solidFill>
              </a:rPr>
              <a:t>Executive </a:t>
            </a:r>
            <a:r>
              <a:rPr lang="en-US" sz="4000" b="1" dirty="0">
                <a:solidFill>
                  <a:srgbClr val="0033CC"/>
                </a:solidFill>
              </a:rPr>
              <a:t>Order</a:t>
            </a:r>
          </a:p>
        </p:txBody>
      </p:sp>
      <p:sp>
        <p:nvSpPr>
          <p:cNvPr id="4" name="Slide Number Placeholder 3"/>
          <p:cNvSpPr>
            <a:spLocks noGrp="1"/>
          </p:cNvSpPr>
          <p:nvPr>
            <p:ph type="sldNum" sz="quarter" idx="12"/>
          </p:nvPr>
        </p:nvSpPr>
        <p:spPr/>
        <p:txBody>
          <a:bodyPr/>
          <a:lstStyle/>
          <a:p>
            <a:pPr>
              <a:defRPr/>
            </a:pPr>
            <a:fld id="{63FB85EA-9927-4C6A-BF53-47E89DE40945}"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
          <p:cNvSpPr>
            <a:spLocks noChangeArrowheads="1"/>
          </p:cNvSpPr>
          <p:nvPr/>
        </p:nvSpPr>
        <p:spPr bwMode="auto">
          <a:xfrm>
            <a:off x="381000" y="1066800"/>
            <a:ext cx="8534400" cy="5410200"/>
          </a:xfrm>
          <a:prstGeom prst="rect">
            <a:avLst/>
          </a:prstGeom>
          <a:noFill/>
          <a:ln w="9525">
            <a:noFill/>
            <a:miter lim="800000"/>
            <a:headEnd/>
            <a:tailEnd/>
          </a:ln>
        </p:spPr>
        <p:txBody>
          <a:bodyPr/>
          <a:lstStyle/>
          <a:p>
            <a:pPr marL="342900" indent="-342900">
              <a:spcBef>
                <a:spcPct val="20000"/>
              </a:spcBef>
            </a:pPr>
            <a:r>
              <a:rPr lang="en-US" sz="4000" b="1" dirty="0">
                <a:solidFill>
                  <a:srgbClr val="CC0000"/>
                </a:solidFill>
              </a:rPr>
              <a:t>Intellectual Property</a:t>
            </a:r>
            <a:endParaRPr lang="en-US" sz="2400" b="1" dirty="0">
              <a:solidFill>
                <a:srgbClr val="0033CC"/>
              </a:solidFill>
            </a:endParaRPr>
          </a:p>
          <a:p>
            <a:pPr marL="342900" indent="-342900">
              <a:spcBef>
                <a:spcPct val="20000"/>
              </a:spcBef>
              <a:buFont typeface="Arial" pitchFamily="34" charset="0"/>
              <a:buChar char="•"/>
            </a:pPr>
            <a:endParaRPr lang="en-US" sz="1000" b="1" dirty="0" smtClean="0">
              <a:solidFill>
                <a:srgbClr val="0033CC"/>
              </a:solidFill>
            </a:endParaRPr>
          </a:p>
          <a:p>
            <a:pPr marL="342900" indent="-342900">
              <a:spcBef>
                <a:spcPct val="20000"/>
              </a:spcBef>
              <a:buFont typeface="Arial" pitchFamily="34" charset="0"/>
              <a:buChar char="•"/>
            </a:pPr>
            <a:r>
              <a:rPr lang="en-US" sz="2400" b="1" dirty="0" smtClean="0">
                <a:solidFill>
                  <a:srgbClr val="0033CC"/>
                </a:solidFill>
              </a:rPr>
              <a:t>Copyrights </a:t>
            </a:r>
            <a:r>
              <a:rPr lang="en-US" sz="2400" b="1" dirty="0">
                <a:solidFill>
                  <a:srgbClr val="0033CC"/>
                </a:solidFill>
              </a:rPr>
              <a:t>– Rights in Writings, Arts or </a:t>
            </a:r>
            <a:r>
              <a:rPr lang="en-US" sz="2400" b="1" dirty="0" smtClean="0">
                <a:solidFill>
                  <a:srgbClr val="0033CC"/>
                </a:solidFill>
              </a:rPr>
              <a:t>Expression</a:t>
            </a:r>
          </a:p>
          <a:p>
            <a:pPr marL="342900" indent="-342900">
              <a:spcBef>
                <a:spcPct val="20000"/>
              </a:spcBef>
              <a:buFont typeface="Arial" pitchFamily="34" charset="0"/>
              <a:buChar char="•"/>
            </a:pPr>
            <a:r>
              <a:rPr lang="en-US" sz="2400" b="1" dirty="0" smtClean="0">
                <a:solidFill>
                  <a:srgbClr val="0033CC"/>
                </a:solidFill>
              </a:rPr>
              <a:t>Patents </a:t>
            </a:r>
            <a:r>
              <a:rPr lang="en-US" sz="2400" b="1" dirty="0">
                <a:solidFill>
                  <a:srgbClr val="0033CC"/>
                </a:solidFill>
              </a:rPr>
              <a:t>– Rights in Inventions or </a:t>
            </a:r>
            <a:r>
              <a:rPr lang="en-US" sz="2400" b="1" dirty="0" smtClean="0">
                <a:solidFill>
                  <a:srgbClr val="0033CC"/>
                </a:solidFill>
              </a:rPr>
              <a:t>Discoveries</a:t>
            </a:r>
          </a:p>
          <a:p>
            <a:pPr marL="342900" indent="-342900">
              <a:spcBef>
                <a:spcPct val="20000"/>
              </a:spcBef>
              <a:buFont typeface="Arial" pitchFamily="34" charset="0"/>
              <a:buChar char="•"/>
            </a:pPr>
            <a:r>
              <a:rPr lang="en-US" sz="2400" b="1" dirty="0" smtClean="0">
                <a:solidFill>
                  <a:srgbClr val="0033CC"/>
                </a:solidFill>
              </a:rPr>
              <a:t>Trademarks </a:t>
            </a:r>
            <a:r>
              <a:rPr lang="en-US" sz="2400" b="1" dirty="0">
                <a:solidFill>
                  <a:srgbClr val="0033CC"/>
                </a:solidFill>
              </a:rPr>
              <a:t>– Rights in a Word, Name or Symbol</a:t>
            </a:r>
          </a:p>
          <a:p>
            <a:pPr marL="342900" indent="-342900">
              <a:spcBef>
                <a:spcPct val="20000"/>
              </a:spcBef>
            </a:pPr>
            <a:endParaRPr lang="en-US" sz="2400" b="1" dirty="0">
              <a:solidFill>
                <a:srgbClr val="0033CC"/>
              </a:solidFill>
            </a:endParaRPr>
          </a:p>
          <a:p>
            <a:pPr marL="342900" indent="-342900">
              <a:spcBef>
                <a:spcPct val="20000"/>
              </a:spcBef>
              <a:buFont typeface="Arial" pitchFamily="34" charset="0"/>
              <a:buChar char="•"/>
            </a:pPr>
            <a:r>
              <a:rPr lang="en-US" sz="2000" b="1" dirty="0"/>
              <a:t>These rights were not widely recognized in common </a:t>
            </a:r>
            <a:r>
              <a:rPr lang="en-US" sz="2000" b="1" dirty="0" smtClean="0"/>
              <a:t>law</a:t>
            </a:r>
          </a:p>
          <a:p>
            <a:pPr marL="342900" indent="-342900">
              <a:spcBef>
                <a:spcPct val="20000"/>
              </a:spcBef>
              <a:buFont typeface="Arial" pitchFamily="34" charset="0"/>
              <a:buChar char="•"/>
            </a:pPr>
            <a:endParaRPr lang="en-US" sz="1000" b="1" dirty="0"/>
          </a:p>
          <a:p>
            <a:pPr marL="342900" indent="-342900">
              <a:spcBef>
                <a:spcPct val="20000"/>
              </a:spcBef>
              <a:buFont typeface="Arial" pitchFamily="34" charset="0"/>
              <a:buChar char="•"/>
            </a:pPr>
            <a:r>
              <a:rPr lang="en-US" sz="2000" b="1" dirty="0" smtClean="0"/>
              <a:t>Are </a:t>
            </a:r>
            <a:r>
              <a:rPr lang="en-US" sz="2000" b="1" dirty="0"/>
              <a:t>not enforceable world </a:t>
            </a:r>
            <a:r>
              <a:rPr lang="en-US" sz="2000" b="1" dirty="0" smtClean="0"/>
              <a:t>wide</a:t>
            </a:r>
          </a:p>
          <a:p>
            <a:pPr marL="342900" indent="-342900">
              <a:spcBef>
                <a:spcPct val="20000"/>
              </a:spcBef>
              <a:buFont typeface="Arial" pitchFamily="34" charset="0"/>
              <a:buChar char="•"/>
            </a:pPr>
            <a:endParaRPr lang="en-US" sz="1000" b="1" dirty="0"/>
          </a:p>
          <a:p>
            <a:pPr marL="342900" indent="-342900">
              <a:spcBef>
                <a:spcPct val="20000"/>
              </a:spcBef>
              <a:buFont typeface="Arial" pitchFamily="34" charset="0"/>
              <a:buChar char="•"/>
            </a:pPr>
            <a:r>
              <a:rPr lang="en-US" sz="2000" b="1" dirty="0" smtClean="0"/>
              <a:t>Are </a:t>
            </a:r>
            <a:r>
              <a:rPr lang="en-US" sz="2000" b="1" dirty="0"/>
              <a:t>recognized in modern law pursuant to federal statutes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63FB85EA-9927-4C6A-BF53-47E89DE40945}"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5"/>
          <p:cNvSpPr>
            <a:spLocks noChangeArrowheads="1"/>
          </p:cNvSpPr>
          <p:nvPr/>
        </p:nvSpPr>
        <p:spPr bwMode="auto">
          <a:xfrm>
            <a:off x="304800" y="1066800"/>
            <a:ext cx="8610600" cy="5181600"/>
          </a:xfrm>
          <a:prstGeom prst="rect">
            <a:avLst/>
          </a:prstGeom>
          <a:noFill/>
          <a:ln w="9525">
            <a:noFill/>
            <a:miter lim="800000"/>
            <a:headEnd/>
            <a:tailEnd/>
          </a:ln>
        </p:spPr>
        <p:txBody>
          <a:bodyPr/>
          <a:lstStyle/>
          <a:p>
            <a:pPr marL="342900" indent="-342900">
              <a:spcBef>
                <a:spcPct val="20000"/>
              </a:spcBef>
              <a:buFontTx/>
              <a:buChar char="•"/>
            </a:pPr>
            <a:r>
              <a:rPr lang="en-US" sz="2200" b="1" dirty="0">
                <a:solidFill>
                  <a:srgbClr val="0033CC"/>
                </a:solidFill>
                <a:latin typeface="Arial Narrow" pitchFamily="34" charset="0"/>
              </a:rPr>
              <a:t>E-PUT – </a:t>
            </a:r>
            <a:r>
              <a:rPr lang="en-US" sz="2200" b="1" dirty="0" smtClean="0">
                <a:solidFill>
                  <a:srgbClr val="0033CC"/>
                </a:solidFill>
                <a:latin typeface="Arial Narrow" pitchFamily="34" charset="0"/>
              </a:rPr>
              <a:t>Just What are your property rights?  They can be summarized by the initials </a:t>
            </a:r>
            <a:r>
              <a:rPr lang="en-US" sz="2200" b="1" dirty="0" err="1" smtClean="0">
                <a:solidFill>
                  <a:srgbClr val="0033CC"/>
                </a:solidFill>
                <a:latin typeface="Arial Narrow" pitchFamily="34" charset="0"/>
              </a:rPr>
              <a:t>EPUT</a:t>
            </a:r>
            <a:r>
              <a:rPr lang="en-US" sz="2200" b="1" dirty="0" smtClean="0">
                <a:solidFill>
                  <a:srgbClr val="0033CC"/>
                </a:solidFill>
                <a:latin typeface="Arial Narrow" pitchFamily="34" charset="0"/>
              </a:rPr>
              <a:t>.  These initials stand for:</a:t>
            </a:r>
          </a:p>
          <a:p>
            <a:pPr marL="342900" indent="-342900">
              <a:spcBef>
                <a:spcPct val="20000"/>
              </a:spcBef>
            </a:pPr>
            <a:endParaRPr lang="en-US" sz="2200" b="1" dirty="0">
              <a:solidFill>
                <a:srgbClr val="0033CC"/>
              </a:solidFill>
              <a:latin typeface="Arial Narrow" pitchFamily="34" charset="0"/>
            </a:endParaRPr>
          </a:p>
          <a:p>
            <a:pPr marL="342900" indent="-342900">
              <a:spcBef>
                <a:spcPct val="20000"/>
              </a:spcBef>
              <a:buFontTx/>
              <a:buChar char="•"/>
            </a:pPr>
            <a:r>
              <a:rPr lang="en-US" sz="4000" b="1" dirty="0">
                <a:latin typeface="Arial Narrow" pitchFamily="34" charset="0"/>
              </a:rPr>
              <a:t>E-PUT</a:t>
            </a:r>
          </a:p>
          <a:p>
            <a:pPr marL="342900" indent="-342900">
              <a:spcBef>
                <a:spcPct val="20000"/>
              </a:spcBef>
            </a:pPr>
            <a:r>
              <a:rPr lang="en-US" sz="4000" b="1" dirty="0">
                <a:latin typeface="Arial Narrow" pitchFamily="34" charset="0"/>
              </a:rPr>
              <a:t>		1. The Right to Exclude;</a:t>
            </a:r>
          </a:p>
          <a:p>
            <a:pPr marL="342900" indent="-342900">
              <a:spcBef>
                <a:spcPct val="20000"/>
              </a:spcBef>
            </a:pPr>
            <a:r>
              <a:rPr lang="en-US" sz="4000" b="1" dirty="0">
                <a:latin typeface="Arial Narrow" pitchFamily="34" charset="0"/>
              </a:rPr>
              <a:t>		2. The Right to Possess;</a:t>
            </a:r>
          </a:p>
          <a:p>
            <a:pPr marL="342900" indent="-342900">
              <a:spcBef>
                <a:spcPct val="20000"/>
              </a:spcBef>
            </a:pPr>
            <a:r>
              <a:rPr lang="en-US" sz="4000" b="1" dirty="0">
                <a:latin typeface="Arial Narrow" pitchFamily="34" charset="0"/>
              </a:rPr>
              <a:t>		3. The Right to Use; and</a:t>
            </a:r>
          </a:p>
          <a:p>
            <a:pPr marL="342900" indent="-342900">
              <a:spcBef>
                <a:spcPct val="20000"/>
              </a:spcBef>
            </a:pPr>
            <a:r>
              <a:rPr lang="en-US" sz="4000" b="1" dirty="0">
                <a:latin typeface="Arial Narrow" pitchFamily="34" charset="0"/>
              </a:rPr>
              <a:t>		4. The Right to Transfer.  </a:t>
            </a:r>
          </a:p>
        </p:txBody>
      </p:sp>
      <p:sp>
        <p:nvSpPr>
          <p:cNvPr id="5" name="Slide Number Placeholder 4"/>
          <p:cNvSpPr>
            <a:spLocks noGrp="1"/>
          </p:cNvSpPr>
          <p:nvPr>
            <p:ph type="sldNum" sz="quarter" idx="12"/>
          </p:nvPr>
        </p:nvSpPr>
        <p:spPr/>
        <p:txBody>
          <a:bodyPr/>
          <a:lstStyle/>
          <a:p>
            <a:pPr>
              <a:defRPr/>
            </a:pPr>
            <a:fld id="{63FB85EA-9927-4C6A-BF53-47E89DE40945}"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2"/>
          <p:cNvSpPr>
            <a:spLocks noGrp="1" noChangeArrowheads="1"/>
          </p:cNvSpPr>
          <p:nvPr>
            <p:ph type="ctrTitle"/>
          </p:nvPr>
        </p:nvSpPr>
        <p:spPr>
          <a:xfrm>
            <a:off x="609600" y="1143000"/>
            <a:ext cx="7772400" cy="5486400"/>
          </a:xfrm>
        </p:spPr>
        <p:txBody>
          <a:bodyPr/>
          <a:lstStyle/>
          <a:p>
            <a:pPr eaLnBrk="1" hangingPunct="1"/>
            <a:r>
              <a:rPr lang="en-US" sz="3200" b="1" dirty="0" smtClean="0">
                <a:solidFill>
                  <a:srgbClr val="0033CC"/>
                </a:solidFill>
              </a:rPr>
              <a:t>Common Law Felonies:</a:t>
            </a:r>
            <a:r>
              <a:rPr lang="en-US" sz="2800" b="1" dirty="0" smtClean="0">
                <a:solidFill>
                  <a:srgbClr val="0033CC"/>
                </a:solidFill>
              </a:rPr>
              <a:t> </a:t>
            </a:r>
            <a:br>
              <a:rPr lang="en-US" sz="2800" b="1" dirty="0" smtClean="0">
                <a:solidFill>
                  <a:srgbClr val="0033CC"/>
                </a:solidFill>
              </a:rPr>
            </a:br>
            <a:r>
              <a:rPr lang="en-US" sz="1000" b="1" dirty="0" smtClean="0">
                <a:solidFill>
                  <a:srgbClr val="0033CC"/>
                </a:solidFill>
              </a:rPr>
              <a:t/>
            </a:r>
            <a:br>
              <a:rPr lang="en-US" sz="1000" b="1" dirty="0" smtClean="0">
                <a:solidFill>
                  <a:srgbClr val="0033CC"/>
                </a:solidFill>
              </a:rPr>
            </a:br>
            <a:r>
              <a:rPr lang="en-US" sz="2800" b="1" dirty="0" smtClean="0">
                <a:solidFill>
                  <a:schemeClr val="tx1"/>
                </a:solidFill>
              </a:rPr>
              <a:t>Remember - </a:t>
            </a:r>
            <a:r>
              <a:rPr lang="en-US" sz="2800" b="1" dirty="0" err="1" smtClean="0">
                <a:solidFill>
                  <a:schemeClr val="tx1"/>
                </a:solidFill>
              </a:rPr>
              <a:t>Mr</a:t>
            </a:r>
            <a:r>
              <a:rPr lang="en-US" sz="2800" b="1" dirty="0" smtClean="0">
                <a:solidFill>
                  <a:schemeClr val="tx1"/>
                </a:solidFill>
              </a:rPr>
              <a:t> &amp; </a:t>
            </a:r>
            <a:r>
              <a:rPr lang="en-US" sz="2800" b="1" dirty="0" err="1" smtClean="0">
                <a:solidFill>
                  <a:schemeClr val="tx1"/>
                </a:solidFill>
              </a:rPr>
              <a:t>Mrs</a:t>
            </a:r>
            <a:r>
              <a:rPr lang="en-US" sz="2800" b="1" dirty="0" smtClean="0">
                <a:solidFill>
                  <a:schemeClr val="tx1"/>
                </a:solidFill>
              </a:rPr>
              <a:t> Lamb</a:t>
            </a:r>
            <a:r>
              <a:rPr lang="en-US" sz="1000" dirty="0" smtClean="0"/>
              <a:t/>
            </a:r>
            <a:br>
              <a:rPr lang="en-US" sz="1000" dirty="0" smtClean="0"/>
            </a:br>
            <a:r>
              <a:rPr lang="en-US" sz="1000" dirty="0" smtClean="0"/>
              <a:t/>
            </a:r>
            <a:br>
              <a:rPr lang="en-US" sz="1000" dirty="0" smtClean="0"/>
            </a:br>
            <a:r>
              <a:rPr lang="en-US" sz="2800" b="1" i="1" dirty="0" smtClean="0">
                <a:solidFill>
                  <a:srgbClr val="FF0000"/>
                </a:solidFill>
              </a:rPr>
              <a:t>M</a:t>
            </a:r>
            <a:r>
              <a:rPr lang="en-US" sz="2800" b="1" i="1" dirty="0" smtClean="0">
                <a:solidFill>
                  <a:srgbClr val="003399"/>
                </a:solidFill>
              </a:rPr>
              <a:t>urder</a:t>
            </a:r>
            <a:br>
              <a:rPr lang="en-US" sz="2800" b="1" i="1" dirty="0" smtClean="0">
                <a:solidFill>
                  <a:srgbClr val="003399"/>
                </a:solidFill>
              </a:rPr>
            </a:br>
            <a:r>
              <a:rPr lang="en-US" sz="2800" b="1" i="1" dirty="0" smtClean="0">
                <a:solidFill>
                  <a:srgbClr val="FF0000"/>
                </a:solidFill>
              </a:rPr>
              <a:t>R</a:t>
            </a:r>
            <a:r>
              <a:rPr lang="en-US" sz="2800" b="1" i="1" dirty="0" smtClean="0">
                <a:solidFill>
                  <a:srgbClr val="003399"/>
                </a:solidFill>
              </a:rPr>
              <a:t>ape</a:t>
            </a:r>
            <a:br>
              <a:rPr lang="en-US" sz="2800" b="1" i="1" dirty="0" smtClean="0">
                <a:solidFill>
                  <a:srgbClr val="003399"/>
                </a:solidFill>
              </a:rPr>
            </a:br>
            <a:r>
              <a:rPr lang="en-US" sz="2800" b="1" i="1" dirty="0" smtClean="0">
                <a:solidFill>
                  <a:srgbClr val="FF0000"/>
                </a:solidFill>
              </a:rPr>
              <a:t>M</a:t>
            </a:r>
            <a:r>
              <a:rPr lang="en-US" sz="2800" b="1" i="1" dirty="0" smtClean="0">
                <a:solidFill>
                  <a:srgbClr val="003399"/>
                </a:solidFill>
              </a:rPr>
              <a:t>anslaughter</a:t>
            </a:r>
            <a:br>
              <a:rPr lang="en-US" sz="2800" b="1" i="1" dirty="0" smtClean="0">
                <a:solidFill>
                  <a:srgbClr val="003399"/>
                </a:solidFill>
              </a:rPr>
            </a:br>
            <a:r>
              <a:rPr lang="en-US" sz="2800" b="1" i="1" dirty="0" smtClean="0">
                <a:solidFill>
                  <a:srgbClr val="FF0000"/>
                </a:solidFill>
              </a:rPr>
              <a:t>R</a:t>
            </a:r>
            <a:r>
              <a:rPr lang="en-US" sz="2800" b="1" i="1" dirty="0" smtClean="0">
                <a:solidFill>
                  <a:srgbClr val="003399"/>
                </a:solidFill>
              </a:rPr>
              <a:t>obbery</a:t>
            </a:r>
            <a:br>
              <a:rPr lang="en-US" sz="2800" b="1" i="1" dirty="0" smtClean="0">
                <a:solidFill>
                  <a:srgbClr val="003399"/>
                </a:solidFill>
              </a:rPr>
            </a:br>
            <a:r>
              <a:rPr lang="en-US" sz="2800" b="1" i="1" dirty="0" smtClean="0">
                <a:solidFill>
                  <a:srgbClr val="FF0000"/>
                </a:solidFill>
              </a:rPr>
              <a:t>S</a:t>
            </a:r>
            <a:r>
              <a:rPr lang="en-US" sz="2800" b="1" i="1" dirty="0" smtClean="0">
                <a:solidFill>
                  <a:srgbClr val="003399"/>
                </a:solidFill>
              </a:rPr>
              <a:t>odomy</a:t>
            </a:r>
            <a:br>
              <a:rPr lang="en-US" sz="2800" b="1" i="1" dirty="0" smtClean="0">
                <a:solidFill>
                  <a:srgbClr val="003399"/>
                </a:solidFill>
              </a:rPr>
            </a:br>
            <a:r>
              <a:rPr lang="en-US" sz="2800" b="1" i="1" dirty="0" smtClean="0">
                <a:solidFill>
                  <a:srgbClr val="FF0000"/>
                </a:solidFill>
              </a:rPr>
              <a:t>L</a:t>
            </a:r>
            <a:r>
              <a:rPr lang="en-US" sz="2800" b="1" i="1" dirty="0" smtClean="0">
                <a:solidFill>
                  <a:srgbClr val="003399"/>
                </a:solidFill>
              </a:rPr>
              <a:t>arceny</a:t>
            </a:r>
            <a:br>
              <a:rPr lang="en-US" sz="2800" b="1" i="1" dirty="0" smtClean="0">
                <a:solidFill>
                  <a:srgbClr val="003399"/>
                </a:solidFill>
              </a:rPr>
            </a:br>
            <a:r>
              <a:rPr lang="en-US" sz="2800" b="1" i="1" dirty="0" smtClean="0">
                <a:solidFill>
                  <a:srgbClr val="FF0000"/>
                </a:solidFill>
              </a:rPr>
              <a:t>A</a:t>
            </a:r>
            <a:r>
              <a:rPr lang="en-US" sz="2800" b="1" i="1" dirty="0" smtClean="0">
                <a:solidFill>
                  <a:srgbClr val="003399"/>
                </a:solidFill>
              </a:rPr>
              <a:t>rson</a:t>
            </a:r>
            <a:br>
              <a:rPr lang="en-US" sz="2800" b="1" i="1" dirty="0" smtClean="0">
                <a:solidFill>
                  <a:srgbClr val="003399"/>
                </a:solidFill>
              </a:rPr>
            </a:br>
            <a:r>
              <a:rPr lang="en-US" sz="2800" b="1" i="1" dirty="0" smtClean="0">
                <a:solidFill>
                  <a:srgbClr val="FF0000"/>
                </a:solidFill>
              </a:rPr>
              <a:t>M</a:t>
            </a:r>
            <a:r>
              <a:rPr lang="en-US" sz="2800" b="1" i="1" dirty="0" smtClean="0">
                <a:solidFill>
                  <a:srgbClr val="003399"/>
                </a:solidFill>
              </a:rPr>
              <a:t>ayhem</a:t>
            </a:r>
            <a:br>
              <a:rPr lang="en-US" sz="2800" b="1" i="1" dirty="0" smtClean="0">
                <a:solidFill>
                  <a:srgbClr val="003399"/>
                </a:solidFill>
              </a:rPr>
            </a:br>
            <a:r>
              <a:rPr lang="en-US" sz="2800" b="1" i="1" dirty="0" smtClean="0">
                <a:solidFill>
                  <a:srgbClr val="FF0000"/>
                </a:solidFill>
              </a:rPr>
              <a:t>B</a:t>
            </a:r>
            <a:r>
              <a:rPr lang="en-US" sz="2800" b="1" i="1" dirty="0" smtClean="0">
                <a:solidFill>
                  <a:srgbClr val="003399"/>
                </a:solidFill>
              </a:rPr>
              <a:t>urglary</a:t>
            </a:r>
            <a:br>
              <a:rPr lang="en-US" sz="2800" b="1" i="1" dirty="0" smtClean="0">
                <a:solidFill>
                  <a:srgbClr val="003399"/>
                </a:solidFill>
              </a:rPr>
            </a:br>
            <a:endParaRPr lang="en-US" sz="2800" b="1" i="1" dirty="0" smtClean="0">
              <a:solidFill>
                <a:srgbClr val="003399"/>
              </a:solidFill>
            </a:endParaRPr>
          </a:p>
        </p:txBody>
      </p:sp>
      <p:graphicFrame>
        <p:nvGraphicFramePr>
          <p:cNvPr id="43010" name="Object 2"/>
          <p:cNvGraphicFramePr>
            <a:graphicFrameLocks noChangeAspect="1"/>
          </p:cNvGraphicFramePr>
          <p:nvPr/>
        </p:nvGraphicFramePr>
        <p:xfrm>
          <a:off x="457200" y="2590800"/>
          <a:ext cx="6248400" cy="3886200"/>
        </p:xfrm>
        <a:graphic>
          <a:graphicData uri="http://schemas.openxmlformats.org/presentationml/2006/ole">
            <p:oleObj spid="_x0000_s43010" name="Document" r:id="rId4" imgW="5705280" imgH="2438280" progId="WP13Doc">
              <p:embed/>
            </p:oleObj>
          </a:graphicData>
        </a:graphic>
      </p:graphicFrame>
      <p:graphicFrame>
        <p:nvGraphicFramePr>
          <p:cNvPr id="43011" name="Object 3"/>
          <p:cNvGraphicFramePr>
            <a:graphicFrameLocks noChangeAspect="1"/>
          </p:cNvGraphicFramePr>
          <p:nvPr/>
        </p:nvGraphicFramePr>
        <p:xfrm>
          <a:off x="2133600" y="2743200"/>
          <a:ext cx="6858000" cy="3810000"/>
        </p:xfrm>
        <a:graphic>
          <a:graphicData uri="http://schemas.openxmlformats.org/presentationml/2006/ole">
            <p:oleObj spid="_x0000_s43011" name="Document" r:id="rId5" imgW="5705280" imgH="2476440" progId="WP13Doc">
              <p:embed/>
            </p:oleObj>
          </a:graphicData>
        </a:graphic>
      </p:graphicFrame>
      <p:sp>
        <p:nvSpPr>
          <p:cNvPr id="6" name="Slide Number Placeholder 5"/>
          <p:cNvSpPr>
            <a:spLocks noGrp="1"/>
          </p:cNvSpPr>
          <p:nvPr>
            <p:ph type="sldNum" sz="quarter" idx="12"/>
          </p:nvPr>
        </p:nvSpPr>
        <p:spPr/>
        <p:txBody>
          <a:bodyPr/>
          <a:lstStyle/>
          <a:p>
            <a:pPr>
              <a:defRPr/>
            </a:pPr>
            <a:fld id="{358C07E5-721F-41F0-8A18-04217786ABC6}"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ctrTitle"/>
          </p:nvPr>
        </p:nvSpPr>
        <p:spPr>
          <a:xfrm>
            <a:off x="609600" y="685800"/>
            <a:ext cx="7772400" cy="5867400"/>
          </a:xfrm>
        </p:spPr>
        <p:txBody>
          <a:bodyPr/>
          <a:lstStyle/>
          <a:p>
            <a:pPr algn="l" eaLnBrk="1" hangingPunct="1"/>
            <a:r>
              <a:rPr lang="en-US" sz="3200" b="1" smtClean="0">
                <a:solidFill>
                  <a:srgbClr val="0033CC"/>
                </a:solidFill>
              </a:rPr>
              <a:t>Murder</a:t>
            </a:r>
            <a:r>
              <a:rPr lang="en-US" sz="1200" smtClean="0"/>
              <a:t/>
            </a:r>
            <a:br>
              <a:rPr lang="en-US" sz="1200" smtClean="0"/>
            </a:br>
            <a:r>
              <a:rPr lang="en-US" sz="1200" smtClean="0"/>
              <a:t/>
            </a:r>
            <a:br>
              <a:rPr lang="en-US" sz="1200" smtClean="0"/>
            </a:br>
            <a:r>
              <a:rPr lang="en-US" sz="1600" b="1" smtClean="0"/>
              <a:t>A person is guilty of murder when: </a:t>
            </a:r>
            <a:br>
              <a:rPr lang="en-US" sz="1600" b="1" smtClean="0"/>
            </a:br>
            <a:r>
              <a:rPr lang="en-US" sz="1600" b="1" smtClean="0"/>
              <a:t/>
            </a:r>
            <a:br>
              <a:rPr lang="en-US" sz="1600" b="1" smtClean="0"/>
            </a:br>
            <a:r>
              <a:rPr lang="en-US" sz="1600" b="1" smtClean="0"/>
              <a:t>1. With intent to cause the death of another person, he causes the death of such person or of a third person; </a:t>
            </a:r>
            <a:br>
              <a:rPr lang="en-US" sz="1600" b="1" smtClean="0"/>
            </a:br>
            <a:r>
              <a:rPr lang="en-US" sz="1600" b="1" smtClean="0"/>
              <a:t/>
            </a:r>
            <a:br>
              <a:rPr lang="en-US" sz="1600" b="1" smtClean="0"/>
            </a:br>
            <a:r>
              <a:rPr lang="en-US" sz="1600" b="1" smtClean="0"/>
              <a:t>2. Under circumstances evincing a depraved indifference to human life, he recklessly engages in conduct which creates a grave risk of death to another person, and thereby causes the death of another person; or </a:t>
            </a:r>
            <a:br>
              <a:rPr lang="en-US" sz="1600" b="1" smtClean="0"/>
            </a:br>
            <a:r>
              <a:rPr lang="en-US" sz="1600" b="1" smtClean="0"/>
              <a:t/>
            </a:r>
            <a:br>
              <a:rPr lang="en-US" sz="1600" b="1" smtClean="0"/>
            </a:br>
            <a:r>
              <a:rPr lang="en-US" sz="1600" b="1" smtClean="0"/>
              <a:t>3. Acting either alone or with one or more other persons, he commits or attempts to a felony, and, in the course of and in furtherance of such crime or of immediate flight therefrom, he, or another participant, if there be any, causes the death of a person other than one of the participants.</a:t>
            </a:r>
            <a:br>
              <a:rPr lang="en-US" sz="1600" b="1" smtClean="0"/>
            </a:br>
            <a:r>
              <a:rPr lang="en-US" sz="1400" smtClean="0"/>
              <a:t/>
            </a:r>
            <a:br>
              <a:rPr lang="en-US" sz="1400" smtClean="0"/>
            </a:br>
            <a:r>
              <a:rPr lang="en-US" sz="1400" smtClean="0"/>
              <a:t/>
            </a:r>
            <a:br>
              <a:rPr lang="en-US" sz="1400" smtClean="0"/>
            </a:br>
            <a:endParaRPr lang="en-US" sz="1400" smtClean="0"/>
          </a:p>
        </p:txBody>
      </p:sp>
      <p:sp>
        <p:nvSpPr>
          <p:cNvPr id="4" name="Slide Number Placeholder 3"/>
          <p:cNvSpPr>
            <a:spLocks noGrp="1"/>
          </p:cNvSpPr>
          <p:nvPr>
            <p:ph type="sldNum" sz="quarter" idx="12"/>
          </p:nvPr>
        </p:nvSpPr>
        <p:spPr/>
        <p:txBody>
          <a:bodyPr/>
          <a:lstStyle/>
          <a:p>
            <a:pPr>
              <a:defRPr/>
            </a:pPr>
            <a:fld id="{358C07E5-721F-41F0-8A18-04217786ABC6}"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ctrTitle"/>
          </p:nvPr>
        </p:nvSpPr>
        <p:spPr>
          <a:xfrm>
            <a:off x="609600" y="1295400"/>
            <a:ext cx="7772400" cy="5181600"/>
          </a:xfrm>
        </p:spPr>
        <p:txBody>
          <a:bodyPr/>
          <a:lstStyle/>
          <a:p>
            <a:pPr algn="l" eaLnBrk="1" hangingPunct="1"/>
            <a:r>
              <a:rPr lang="en-US" sz="3200" b="1" smtClean="0">
                <a:solidFill>
                  <a:srgbClr val="0033CC"/>
                </a:solidFill>
              </a:rPr>
              <a:t>Rape</a:t>
            </a:r>
            <a:r>
              <a:rPr lang="en-US" sz="1200" smtClean="0"/>
              <a:t/>
            </a:r>
            <a:br>
              <a:rPr lang="en-US" sz="1200" smtClean="0"/>
            </a:br>
            <a:r>
              <a:rPr lang="en-US" sz="1200" smtClean="0"/>
              <a:t/>
            </a:r>
            <a:br>
              <a:rPr lang="en-US" sz="1200" smtClean="0"/>
            </a:br>
            <a:r>
              <a:rPr lang="en-US" sz="1800" smtClean="0"/>
              <a:t>A person is guilty of rape when:</a:t>
            </a:r>
            <a:br>
              <a:rPr lang="en-US" sz="1800" smtClean="0"/>
            </a:br>
            <a:r>
              <a:rPr lang="en-US" sz="1800" smtClean="0"/>
              <a:t/>
            </a:r>
            <a:br>
              <a:rPr lang="en-US" sz="1800" smtClean="0"/>
            </a:br>
            <a:r>
              <a:rPr lang="en-US" sz="1800" smtClean="0"/>
              <a:t>He or she engages in sexual intercourse with another person: </a:t>
            </a:r>
            <a:br>
              <a:rPr lang="en-US" sz="1800" smtClean="0"/>
            </a:br>
            <a:r>
              <a:rPr lang="en-US" sz="1800" smtClean="0"/>
              <a:t/>
            </a:r>
            <a:br>
              <a:rPr lang="en-US" sz="1800" smtClean="0"/>
            </a:br>
            <a:r>
              <a:rPr lang="en-US" sz="1800" smtClean="0"/>
              <a:t>1. By forcible compulsion; or </a:t>
            </a:r>
            <a:br>
              <a:rPr lang="en-US" sz="1800" smtClean="0"/>
            </a:br>
            <a:r>
              <a:rPr lang="en-US" sz="1800" smtClean="0"/>
              <a:t/>
            </a:r>
            <a:br>
              <a:rPr lang="en-US" sz="1800" smtClean="0"/>
            </a:br>
            <a:r>
              <a:rPr lang="en-US" sz="1800" smtClean="0"/>
              <a:t>2. Who is incapable of consent by reason of being physically helpless; or </a:t>
            </a:r>
            <a:br>
              <a:rPr lang="en-US" sz="1800" smtClean="0"/>
            </a:br>
            <a:r>
              <a:rPr lang="en-US" sz="1800" smtClean="0"/>
              <a:t/>
            </a:r>
            <a:br>
              <a:rPr lang="en-US" sz="1800" smtClean="0"/>
            </a:br>
            <a:r>
              <a:rPr lang="en-US" sz="1800" smtClean="0"/>
              <a:t>3. Who is less than eleven years old; or </a:t>
            </a:r>
            <a:br>
              <a:rPr lang="en-US" sz="1800" smtClean="0"/>
            </a:br>
            <a:r>
              <a:rPr lang="en-US" sz="1800" smtClean="0"/>
              <a:t/>
            </a:r>
            <a:br>
              <a:rPr lang="en-US" sz="1800" smtClean="0"/>
            </a:br>
            <a:r>
              <a:rPr lang="en-US" sz="1800" smtClean="0"/>
              <a:t>4. Who is less than thirteen years old and the actor is eighteen years old or more.</a:t>
            </a:r>
            <a:br>
              <a:rPr lang="en-US" sz="1800" smtClean="0"/>
            </a:br>
            <a:r>
              <a:rPr lang="en-US" sz="1800" smtClean="0"/>
              <a:t/>
            </a:r>
            <a:br>
              <a:rPr lang="en-US" sz="1800" smtClean="0"/>
            </a:br>
            <a:r>
              <a:rPr lang="en-US" smtClean="0"/>
              <a:t> </a:t>
            </a:r>
          </a:p>
        </p:txBody>
      </p:sp>
      <p:sp>
        <p:nvSpPr>
          <p:cNvPr id="4" name="Slide Number Placeholder 3"/>
          <p:cNvSpPr>
            <a:spLocks noGrp="1"/>
          </p:cNvSpPr>
          <p:nvPr>
            <p:ph type="sldNum" sz="quarter" idx="12"/>
          </p:nvPr>
        </p:nvSpPr>
        <p:spPr/>
        <p:txBody>
          <a:bodyPr/>
          <a:lstStyle/>
          <a:p>
            <a:pPr>
              <a:defRPr/>
            </a:pPr>
            <a:fld id="{358C07E5-721F-41F0-8A18-04217786ABC6}"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ctrTitle"/>
          </p:nvPr>
        </p:nvSpPr>
        <p:spPr>
          <a:xfrm>
            <a:off x="533400" y="1752600"/>
            <a:ext cx="7772400" cy="4267200"/>
          </a:xfrm>
        </p:spPr>
        <p:txBody>
          <a:bodyPr/>
          <a:lstStyle/>
          <a:p>
            <a:pPr algn="l" eaLnBrk="1" hangingPunct="1"/>
            <a:r>
              <a:rPr lang="en-US" sz="3200" b="1" smtClean="0">
                <a:solidFill>
                  <a:srgbClr val="0033CC"/>
                </a:solidFill>
              </a:rPr>
              <a:t>Manslaughter</a:t>
            </a:r>
            <a:r>
              <a:rPr lang="en-US" sz="1200" smtClean="0"/>
              <a:t/>
            </a:r>
            <a:br>
              <a:rPr lang="en-US" sz="1200" smtClean="0"/>
            </a:br>
            <a:r>
              <a:rPr lang="en-US" sz="1200" smtClean="0"/>
              <a:t/>
            </a:r>
            <a:br>
              <a:rPr lang="en-US" sz="1200" smtClean="0"/>
            </a:br>
            <a:r>
              <a:rPr lang="en-US" sz="1800" b="1" smtClean="0"/>
              <a:t>A person is guilty of manslaughter when: </a:t>
            </a:r>
            <a:br>
              <a:rPr lang="en-US" sz="1800" b="1" smtClean="0"/>
            </a:br>
            <a:r>
              <a:rPr lang="en-US" sz="1800" b="1" smtClean="0"/>
              <a:t/>
            </a:r>
            <a:br>
              <a:rPr lang="en-US" sz="1800" b="1" smtClean="0"/>
            </a:br>
            <a:r>
              <a:rPr lang="en-US" sz="1800" b="1" smtClean="0"/>
              <a:t>1. With intent to cause serious physical injury to another person, he causes the death of such person or of a third person; or </a:t>
            </a:r>
            <a:br>
              <a:rPr lang="en-US" sz="1800" b="1" smtClean="0"/>
            </a:br>
            <a:r>
              <a:rPr lang="en-US" sz="1800" b="1" smtClean="0"/>
              <a:t/>
            </a:r>
            <a:br>
              <a:rPr lang="en-US" sz="1800" b="1" smtClean="0"/>
            </a:br>
            <a:r>
              <a:rPr lang="en-US" sz="1800" b="1" smtClean="0"/>
              <a:t>2. With intent to cause the death of another person, he causes the death of such person or of a third person under circumstances which do not constitute murder because he acts under the influence of extreme emotional disturbance.</a:t>
            </a:r>
            <a:br>
              <a:rPr lang="en-US" sz="1800" b="1" smtClean="0"/>
            </a:br>
            <a:r>
              <a:rPr lang="en-US" sz="1800" b="1" smtClean="0"/>
              <a:t/>
            </a:r>
            <a:br>
              <a:rPr lang="en-US" sz="1800" b="1" smtClean="0"/>
            </a:br>
            <a:r>
              <a:rPr lang="en-US" sz="1800" b="1" smtClean="0"/>
              <a:t/>
            </a:r>
            <a:br>
              <a:rPr lang="en-US" sz="1800" b="1" smtClean="0"/>
            </a:br>
            <a:r>
              <a:rPr lang="en-US" sz="1800" b="1" smtClean="0"/>
              <a:t/>
            </a:r>
            <a:br>
              <a:rPr lang="en-US" sz="1800" b="1" smtClean="0"/>
            </a:br>
            <a:r>
              <a:rPr lang="en-US" sz="1800" b="1" smtClean="0"/>
              <a:t/>
            </a:r>
            <a:br>
              <a:rPr lang="en-US" sz="1800" b="1" smtClean="0"/>
            </a:br>
            <a:r>
              <a:rPr lang="en-US" sz="1400" smtClean="0"/>
              <a:t/>
            </a:r>
            <a:br>
              <a:rPr lang="en-US" sz="1400" smtClean="0"/>
            </a:br>
            <a:endParaRPr lang="en-US" sz="1400" smtClean="0"/>
          </a:p>
        </p:txBody>
      </p:sp>
      <p:sp>
        <p:nvSpPr>
          <p:cNvPr id="4" name="Slide Number Placeholder 3"/>
          <p:cNvSpPr>
            <a:spLocks noGrp="1"/>
          </p:cNvSpPr>
          <p:nvPr>
            <p:ph type="sldNum" sz="quarter" idx="12"/>
          </p:nvPr>
        </p:nvSpPr>
        <p:spPr/>
        <p:txBody>
          <a:bodyPr/>
          <a:lstStyle/>
          <a:p>
            <a:pPr>
              <a:defRPr/>
            </a:pPr>
            <a:fld id="{358C07E5-721F-41F0-8A18-04217786ABC6}"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ctrTitle"/>
          </p:nvPr>
        </p:nvSpPr>
        <p:spPr>
          <a:xfrm>
            <a:off x="609600" y="1447800"/>
            <a:ext cx="7772400" cy="4800600"/>
          </a:xfrm>
        </p:spPr>
        <p:txBody>
          <a:bodyPr/>
          <a:lstStyle/>
          <a:p>
            <a:pPr algn="l" eaLnBrk="1" hangingPunct="1"/>
            <a:r>
              <a:rPr lang="en-US" sz="3200" b="1" smtClean="0">
                <a:solidFill>
                  <a:srgbClr val="0033CC"/>
                </a:solidFill>
              </a:rPr>
              <a:t>Robbery</a:t>
            </a:r>
            <a:r>
              <a:rPr lang="en-US" sz="1200" smtClean="0"/>
              <a:t/>
            </a:r>
            <a:br>
              <a:rPr lang="en-US" sz="1200" smtClean="0"/>
            </a:br>
            <a:r>
              <a:rPr lang="en-US" sz="1800" smtClean="0"/>
              <a:t/>
            </a:r>
            <a:br>
              <a:rPr lang="en-US" sz="1800" smtClean="0"/>
            </a:br>
            <a:r>
              <a:rPr lang="en-US" sz="1800" smtClean="0"/>
              <a:t>Robbery is forcible stealing. </a:t>
            </a:r>
            <a:br>
              <a:rPr lang="en-US" sz="1800" smtClean="0"/>
            </a:br>
            <a:r>
              <a:rPr lang="en-US" sz="1800" smtClean="0"/>
              <a:t/>
            </a:r>
            <a:br>
              <a:rPr lang="en-US" sz="1800" smtClean="0"/>
            </a:br>
            <a:r>
              <a:rPr lang="en-US" sz="1800" smtClean="0"/>
              <a:t>A person forcibly steals property and commits robbery when:</a:t>
            </a:r>
            <a:br>
              <a:rPr lang="en-US" sz="1800" smtClean="0"/>
            </a:br>
            <a:r>
              <a:rPr lang="en-US" sz="1800" smtClean="0"/>
              <a:t/>
            </a:r>
            <a:br>
              <a:rPr lang="en-US" sz="1800" smtClean="0"/>
            </a:br>
            <a:r>
              <a:rPr lang="en-US" sz="1800" smtClean="0"/>
              <a:t>In the course of committing a larceny, he uses or threatens the immediate use of physical force upon another person for the purpose of: </a:t>
            </a:r>
            <a:br>
              <a:rPr lang="en-US" sz="1800" smtClean="0"/>
            </a:br>
            <a:r>
              <a:rPr lang="en-US" sz="1800" smtClean="0"/>
              <a:t/>
            </a:r>
            <a:br>
              <a:rPr lang="en-US" sz="1800" smtClean="0"/>
            </a:br>
            <a:r>
              <a:rPr lang="en-US" sz="1800" smtClean="0"/>
              <a:t>1. Preventing or overcoming resistance to the taking of the property or to the retention thereof immediately after the taking; or </a:t>
            </a:r>
            <a:br>
              <a:rPr lang="en-US" sz="1800" smtClean="0"/>
            </a:br>
            <a:r>
              <a:rPr lang="en-US" sz="1800" smtClean="0"/>
              <a:t/>
            </a:r>
            <a:br>
              <a:rPr lang="en-US" sz="1800" smtClean="0"/>
            </a:br>
            <a:r>
              <a:rPr lang="en-US" sz="1800" smtClean="0"/>
              <a:t>2. Compelling the owner of such property or another person to deliver up the property or to engage in other conduct which aids in the commission of the larceny.</a:t>
            </a:r>
            <a:br>
              <a:rPr lang="en-US" sz="1800" smtClean="0"/>
            </a:br>
            <a:r>
              <a:rPr lang="en-US" smtClean="0"/>
              <a:t> </a:t>
            </a:r>
          </a:p>
        </p:txBody>
      </p:sp>
      <p:sp>
        <p:nvSpPr>
          <p:cNvPr id="4" name="Slide Number Placeholder 3"/>
          <p:cNvSpPr>
            <a:spLocks noGrp="1"/>
          </p:cNvSpPr>
          <p:nvPr>
            <p:ph type="sldNum" sz="quarter" idx="12"/>
          </p:nvPr>
        </p:nvSpPr>
        <p:spPr/>
        <p:txBody>
          <a:bodyPr/>
          <a:lstStyle/>
          <a:p>
            <a:pPr>
              <a:defRPr/>
            </a:pPr>
            <a:fld id="{358C07E5-721F-41F0-8A18-04217786ABC6}"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ctrTitle"/>
          </p:nvPr>
        </p:nvSpPr>
        <p:spPr>
          <a:xfrm>
            <a:off x="609600" y="1600200"/>
            <a:ext cx="7772400" cy="4648200"/>
          </a:xfrm>
        </p:spPr>
        <p:txBody>
          <a:bodyPr/>
          <a:lstStyle/>
          <a:p>
            <a:pPr algn="l" eaLnBrk="1" hangingPunct="1"/>
            <a:r>
              <a:rPr lang="en-US" sz="3200" b="1" smtClean="0">
                <a:solidFill>
                  <a:srgbClr val="0033CC"/>
                </a:solidFill>
              </a:rPr>
              <a:t>Sodomy</a:t>
            </a:r>
            <a:r>
              <a:rPr lang="en-US" sz="1200" smtClean="0"/>
              <a:t/>
            </a:r>
            <a:br>
              <a:rPr lang="en-US" sz="1200" smtClean="0"/>
            </a:br>
            <a:r>
              <a:rPr lang="en-US" sz="1200" smtClean="0"/>
              <a:t/>
            </a:r>
            <a:br>
              <a:rPr lang="en-US" sz="1200" smtClean="0"/>
            </a:br>
            <a:r>
              <a:rPr lang="en-US" sz="1600" b="1" smtClean="0"/>
              <a:t>(No long referred to in New York’s Penal Law) </a:t>
            </a:r>
            <a:br>
              <a:rPr lang="en-US" sz="1600" b="1" smtClean="0"/>
            </a:br>
            <a:r>
              <a:rPr lang="en-US" sz="1600" b="1" smtClean="0"/>
              <a:t/>
            </a:r>
            <a:br>
              <a:rPr lang="en-US" sz="1600" b="1" smtClean="0"/>
            </a:br>
            <a:r>
              <a:rPr lang="en-US" sz="1600" smtClean="0"/>
              <a:t>Under common law, a person was guilty of Sodomy when:</a:t>
            </a:r>
            <a:br>
              <a:rPr lang="en-US" sz="1600" smtClean="0"/>
            </a:br>
            <a:r>
              <a:rPr lang="en-US" sz="1600" b="1" smtClean="0"/>
              <a:t/>
            </a:r>
            <a:br>
              <a:rPr lang="en-US" sz="1600" b="1" smtClean="0"/>
            </a:br>
            <a:r>
              <a:rPr lang="en-US" sz="1800" smtClean="0"/>
              <a:t>He or she engages in deviate sexual intercourse with another person: </a:t>
            </a:r>
            <a:br>
              <a:rPr lang="en-US" sz="1800" smtClean="0"/>
            </a:br>
            <a:r>
              <a:rPr lang="en-US" sz="1800" smtClean="0"/>
              <a:t/>
            </a:r>
            <a:br>
              <a:rPr lang="en-US" sz="1800" smtClean="0"/>
            </a:br>
            <a:r>
              <a:rPr lang="en-US" sz="1800" smtClean="0"/>
              <a:t>1. By forcible compulsion; or </a:t>
            </a:r>
            <a:br>
              <a:rPr lang="en-US" sz="1800" smtClean="0"/>
            </a:br>
            <a:r>
              <a:rPr lang="en-US" sz="1800" smtClean="0"/>
              <a:t/>
            </a:r>
            <a:br>
              <a:rPr lang="en-US" sz="1800" smtClean="0"/>
            </a:br>
            <a:r>
              <a:rPr lang="en-US" sz="1800" smtClean="0"/>
              <a:t>2. Who is incapable of consent by reason of being physically helpless; or </a:t>
            </a:r>
            <a:br>
              <a:rPr lang="en-US" sz="1800" smtClean="0"/>
            </a:br>
            <a:r>
              <a:rPr lang="en-US" sz="1800" smtClean="0"/>
              <a:t/>
            </a:r>
            <a:br>
              <a:rPr lang="en-US" sz="1800" smtClean="0"/>
            </a:br>
            <a:r>
              <a:rPr lang="en-US" sz="1800" smtClean="0"/>
              <a:t>3. Who is less than eleven years old; or </a:t>
            </a:r>
            <a:br>
              <a:rPr lang="en-US" sz="1800" smtClean="0"/>
            </a:br>
            <a:r>
              <a:rPr lang="en-US" sz="1800" smtClean="0"/>
              <a:t/>
            </a:r>
            <a:br>
              <a:rPr lang="en-US" sz="1800" smtClean="0"/>
            </a:br>
            <a:r>
              <a:rPr lang="en-US" sz="1800" smtClean="0"/>
              <a:t>4. Who is less than thirteen years old and the actor is eighteen years old or more.</a:t>
            </a:r>
            <a:br>
              <a:rPr lang="en-US" sz="1800" smtClean="0"/>
            </a:br>
            <a:r>
              <a:rPr lang="en-US" sz="1400" smtClean="0"/>
              <a:t/>
            </a:r>
            <a:br>
              <a:rPr lang="en-US" sz="1400" smtClean="0"/>
            </a:br>
            <a:endParaRPr lang="en-US" sz="1400" smtClean="0"/>
          </a:p>
        </p:txBody>
      </p:sp>
      <p:sp>
        <p:nvSpPr>
          <p:cNvPr id="4" name="Slide Number Placeholder 3"/>
          <p:cNvSpPr>
            <a:spLocks noGrp="1"/>
          </p:cNvSpPr>
          <p:nvPr>
            <p:ph type="sldNum" sz="quarter" idx="12"/>
          </p:nvPr>
        </p:nvSpPr>
        <p:spPr/>
        <p:txBody>
          <a:bodyPr/>
          <a:lstStyle/>
          <a:p>
            <a:pPr>
              <a:defRPr/>
            </a:pPr>
            <a:fld id="{358C07E5-721F-41F0-8A18-04217786ABC6}"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a:xfrm>
            <a:off x="228600" y="381000"/>
            <a:ext cx="8610600" cy="5867400"/>
          </a:xfrm>
        </p:spPr>
        <p:txBody>
          <a:bodyPr/>
          <a:lstStyle/>
          <a:p>
            <a:pPr algn="l" eaLnBrk="1" hangingPunct="1">
              <a:lnSpc>
                <a:spcPct val="80000"/>
              </a:lnSpc>
            </a:pPr>
            <a:r>
              <a:rPr lang="en-US" sz="3200" b="1" dirty="0" smtClean="0">
                <a:solidFill>
                  <a:srgbClr val="0033CC"/>
                </a:solidFill>
              </a:rPr>
              <a:t/>
            </a:r>
            <a:br>
              <a:rPr lang="en-US" sz="3200" b="1" dirty="0" smtClean="0">
                <a:solidFill>
                  <a:srgbClr val="0033CC"/>
                </a:solidFill>
              </a:rPr>
            </a:br>
            <a:r>
              <a:rPr lang="en-US" sz="3200" b="1" dirty="0" smtClean="0">
                <a:solidFill>
                  <a:srgbClr val="0033CC"/>
                </a:solidFill>
              </a:rPr>
              <a:t/>
            </a:r>
            <a:br>
              <a:rPr lang="en-US" sz="3200" b="1" dirty="0" smtClean="0">
                <a:solidFill>
                  <a:srgbClr val="0033CC"/>
                </a:solidFill>
              </a:rPr>
            </a:br>
            <a:r>
              <a:rPr lang="en-US" sz="3200" b="1" dirty="0" smtClean="0">
                <a:solidFill>
                  <a:srgbClr val="0033CC"/>
                </a:solidFill>
              </a:rPr>
              <a:t>Larceny</a:t>
            </a:r>
            <a:r>
              <a:rPr lang="en-US" sz="3200" dirty="0" smtClean="0"/>
              <a:t/>
            </a:r>
            <a:br>
              <a:rPr lang="en-US" sz="3200" dirty="0" smtClean="0"/>
            </a:br>
            <a:r>
              <a:rPr lang="en-US" sz="1000" dirty="0" smtClean="0"/>
              <a:t/>
            </a:r>
            <a:br>
              <a:rPr lang="en-US" sz="1000" dirty="0" smtClean="0"/>
            </a:br>
            <a:r>
              <a:rPr lang="en-US" sz="1000" b="1" dirty="0" smtClean="0"/>
              <a:t> </a:t>
            </a:r>
            <a:r>
              <a:rPr lang="en-US" sz="1600" b="1" dirty="0" smtClean="0"/>
              <a:t>A person steals property and commits larceny when:</a:t>
            </a:r>
            <a:br>
              <a:rPr lang="en-US" sz="1600" b="1" dirty="0" smtClean="0"/>
            </a:br>
            <a:r>
              <a:rPr lang="en-US" sz="800" b="1" dirty="0" smtClean="0"/>
              <a:t/>
            </a:r>
            <a:br>
              <a:rPr lang="en-US" sz="800" b="1" dirty="0" smtClean="0"/>
            </a:br>
            <a:r>
              <a:rPr lang="en-US" sz="1600" b="1" dirty="0" smtClean="0"/>
              <a:t>With intent to deprive another of property, </a:t>
            </a:r>
            <a:br>
              <a:rPr lang="en-US" sz="1600" b="1" dirty="0" smtClean="0"/>
            </a:br>
            <a:r>
              <a:rPr lang="en-US" sz="1600" b="1" dirty="0" smtClean="0"/>
              <a:t>or to appropriate the same to himself or to a third person, </a:t>
            </a:r>
            <a:br>
              <a:rPr lang="en-US" sz="1600" b="1" dirty="0" smtClean="0"/>
            </a:br>
            <a:r>
              <a:rPr lang="en-US" sz="1600" b="1" dirty="0" smtClean="0"/>
              <a:t>he wrongfully takes, obtains or withholds such property from an owner thereof.</a:t>
            </a:r>
            <a:r>
              <a:rPr lang="en-US" sz="1000" b="1" dirty="0" smtClean="0"/>
              <a:t> </a:t>
            </a:r>
            <a:br>
              <a:rPr lang="en-US" sz="1000" b="1" dirty="0" smtClean="0"/>
            </a:br>
            <a:r>
              <a:rPr lang="en-US" sz="1000" b="1" dirty="0" smtClean="0"/>
              <a:t/>
            </a:r>
            <a:br>
              <a:rPr lang="en-US" sz="1000" b="1" dirty="0" smtClean="0"/>
            </a:br>
            <a:r>
              <a:rPr lang="en-US" sz="1000" b="1" dirty="0" smtClean="0">
                <a:solidFill>
                  <a:srgbClr val="003399"/>
                </a:solidFill>
              </a:rPr>
              <a:t>Larceny includes a wrongful taking, obtaining or withholding of another's property, committed in any of the following ways: </a:t>
            </a:r>
            <a:br>
              <a:rPr lang="en-US" sz="1000" b="1" dirty="0" smtClean="0">
                <a:solidFill>
                  <a:srgbClr val="003399"/>
                </a:solidFill>
              </a:rPr>
            </a:br>
            <a:r>
              <a:rPr lang="en-US" sz="1000" b="1" dirty="0" smtClean="0">
                <a:solidFill>
                  <a:srgbClr val="003399"/>
                </a:solidFill>
              </a:rPr>
              <a:t/>
            </a:r>
            <a:br>
              <a:rPr lang="en-US" sz="1000" b="1" dirty="0" smtClean="0">
                <a:solidFill>
                  <a:srgbClr val="003399"/>
                </a:solidFill>
              </a:rPr>
            </a:br>
            <a:r>
              <a:rPr lang="en-US" sz="1000" b="1" dirty="0" smtClean="0">
                <a:solidFill>
                  <a:srgbClr val="003399"/>
                </a:solidFill>
              </a:rPr>
              <a:t>(a) By conduct known as larceny by </a:t>
            </a:r>
            <a:r>
              <a:rPr lang="en-US" sz="1000" b="1" dirty="0" err="1" smtClean="0">
                <a:solidFill>
                  <a:srgbClr val="003399"/>
                </a:solidFill>
              </a:rPr>
              <a:t>trespassory</a:t>
            </a:r>
            <a:r>
              <a:rPr lang="en-US" sz="1000" b="1" dirty="0" smtClean="0">
                <a:solidFill>
                  <a:srgbClr val="003399"/>
                </a:solidFill>
              </a:rPr>
              <a:t> taking, larceny by trick, embezzlement, or by obtaining property by false pretenses; or</a:t>
            </a:r>
            <a:br>
              <a:rPr lang="en-US" sz="1000" b="1" dirty="0" smtClean="0">
                <a:solidFill>
                  <a:srgbClr val="003399"/>
                </a:solidFill>
              </a:rPr>
            </a:br>
            <a:r>
              <a:rPr lang="en-US" sz="1000" b="1" dirty="0" smtClean="0">
                <a:solidFill>
                  <a:srgbClr val="003399"/>
                </a:solidFill>
              </a:rPr>
              <a:t/>
            </a:r>
            <a:br>
              <a:rPr lang="en-US" sz="1000" b="1" dirty="0" smtClean="0">
                <a:solidFill>
                  <a:srgbClr val="003399"/>
                </a:solidFill>
              </a:rPr>
            </a:br>
            <a:r>
              <a:rPr lang="en-US" sz="1000" b="1" dirty="0" smtClean="0">
                <a:solidFill>
                  <a:srgbClr val="003399"/>
                </a:solidFill>
              </a:rPr>
              <a:t>(b) By acquiring lost property, when during such acquisition he exercises control over property of another which he knows to have been lost or mislaid, or to have been delivered under a mistake as to the identity of the recipient or the nature or amount of the property, without taking reasonable measures to return such property to the owner; or</a:t>
            </a:r>
            <a:br>
              <a:rPr lang="en-US" sz="1000" b="1" dirty="0" smtClean="0">
                <a:solidFill>
                  <a:srgbClr val="003399"/>
                </a:solidFill>
              </a:rPr>
            </a:br>
            <a:r>
              <a:rPr lang="en-US" sz="1000" b="1" dirty="0" smtClean="0">
                <a:solidFill>
                  <a:srgbClr val="003399"/>
                </a:solidFill>
              </a:rPr>
              <a:t/>
            </a:r>
            <a:br>
              <a:rPr lang="en-US" sz="1000" b="1" dirty="0" smtClean="0">
                <a:solidFill>
                  <a:srgbClr val="003399"/>
                </a:solidFill>
              </a:rPr>
            </a:br>
            <a:r>
              <a:rPr lang="en-US" sz="1000" b="1" dirty="0" smtClean="0">
                <a:solidFill>
                  <a:srgbClr val="003399"/>
                </a:solidFill>
              </a:rPr>
              <a:t>(c) By committing the crime of issuing a bad check; or</a:t>
            </a:r>
            <a:br>
              <a:rPr lang="en-US" sz="1000" b="1" dirty="0" smtClean="0">
                <a:solidFill>
                  <a:srgbClr val="003399"/>
                </a:solidFill>
              </a:rPr>
            </a:br>
            <a:r>
              <a:rPr lang="en-US" sz="1000" b="1" dirty="0" smtClean="0">
                <a:solidFill>
                  <a:srgbClr val="003399"/>
                </a:solidFill>
              </a:rPr>
              <a:t/>
            </a:r>
            <a:br>
              <a:rPr lang="en-US" sz="1000" b="1" dirty="0" smtClean="0">
                <a:solidFill>
                  <a:srgbClr val="003399"/>
                </a:solidFill>
              </a:rPr>
            </a:br>
            <a:r>
              <a:rPr lang="en-US" sz="1000" b="1" dirty="0" smtClean="0">
                <a:solidFill>
                  <a:srgbClr val="003399"/>
                </a:solidFill>
              </a:rPr>
              <a:t>(d) By false promise, when, pursuant to a scheme to defraud, he obtains property of another by means of a representation, express or implied, that he or a third person will in the future engage in particular conduct, and when he or the third person does not intend to do so; or </a:t>
            </a:r>
            <a:br>
              <a:rPr lang="en-US" sz="1000" b="1" dirty="0" smtClean="0">
                <a:solidFill>
                  <a:srgbClr val="003399"/>
                </a:solidFill>
              </a:rPr>
            </a:br>
            <a:r>
              <a:rPr lang="en-US" sz="1000" b="1" dirty="0" smtClean="0">
                <a:solidFill>
                  <a:srgbClr val="003399"/>
                </a:solidFill>
              </a:rPr>
              <a:t/>
            </a:r>
            <a:br>
              <a:rPr lang="en-US" sz="1000" b="1" dirty="0" smtClean="0">
                <a:solidFill>
                  <a:srgbClr val="003399"/>
                </a:solidFill>
              </a:rPr>
            </a:br>
            <a:r>
              <a:rPr lang="en-US" sz="1000" b="1" dirty="0" smtClean="0">
                <a:solidFill>
                  <a:srgbClr val="003399"/>
                </a:solidFill>
              </a:rPr>
              <a:t>(e) By extortion, when he compels or induces another person to deliver such property to himself or to a third person by means of instilling in him a fear that, if the property is not so delivered, the actor or another will: </a:t>
            </a:r>
            <a:br>
              <a:rPr lang="en-US" sz="1000" b="1" dirty="0" smtClean="0">
                <a:solidFill>
                  <a:srgbClr val="003399"/>
                </a:solidFill>
              </a:rPr>
            </a:br>
            <a:r>
              <a:rPr lang="en-US" sz="1000" b="1" dirty="0" smtClean="0">
                <a:solidFill>
                  <a:srgbClr val="003399"/>
                </a:solidFill>
              </a:rPr>
              <a:t/>
            </a:r>
            <a:br>
              <a:rPr lang="en-US" sz="1000" b="1" dirty="0" smtClean="0">
                <a:solidFill>
                  <a:srgbClr val="003399"/>
                </a:solidFill>
              </a:rPr>
            </a:br>
            <a:r>
              <a:rPr lang="en-US" sz="1000" b="1" dirty="0" smtClean="0">
                <a:solidFill>
                  <a:srgbClr val="003399"/>
                </a:solidFill>
              </a:rPr>
              <a:t>(</a:t>
            </a:r>
            <a:r>
              <a:rPr lang="en-US" sz="1000" b="1" dirty="0" err="1" smtClean="0">
                <a:solidFill>
                  <a:srgbClr val="003399"/>
                </a:solidFill>
              </a:rPr>
              <a:t>i</a:t>
            </a:r>
            <a:r>
              <a:rPr lang="en-US" sz="1000" b="1" dirty="0" smtClean="0">
                <a:solidFill>
                  <a:srgbClr val="003399"/>
                </a:solidFill>
              </a:rPr>
              <a:t>) Cause physical injury to some person in the future; or </a:t>
            </a:r>
            <a:br>
              <a:rPr lang="en-US" sz="1000" b="1" dirty="0" smtClean="0">
                <a:solidFill>
                  <a:srgbClr val="003399"/>
                </a:solidFill>
              </a:rPr>
            </a:br>
            <a:r>
              <a:rPr lang="en-US" sz="1000" b="1" dirty="0" smtClean="0">
                <a:solidFill>
                  <a:srgbClr val="003399"/>
                </a:solidFill>
              </a:rPr>
              <a:t/>
            </a:r>
            <a:br>
              <a:rPr lang="en-US" sz="1000" b="1" dirty="0" smtClean="0">
                <a:solidFill>
                  <a:srgbClr val="003399"/>
                </a:solidFill>
              </a:rPr>
            </a:br>
            <a:r>
              <a:rPr lang="en-US" sz="1000" b="1" dirty="0" smtClean="0">
                <a:solidFill>
                  <a:srgbClr val="003399"/>
                </a:solidFill>
              </a:rPr>
              <a:t>(ii) Cause damage to property; or </a:t>
            </a:r>
            <a:br>
              <a:rPr lang="en-US" sz="1000" b="1" dirty="0" smtClean="0">
                <a:solidFill>
                  <a:srgbClr val="003399"/>
                </a:solidFill>
              </a:rPr>
            </a:br>
            <a:r>
              <a:rPr lang="en-US" sz="1000" b="1" dirty="0" smtClean="0">
                <a:solidFill>
                  <a:srgbClr val="003399"/>
                </a:solidFill>
              </a:rPr>
              <a:t/>
            </a:r>
            <a:br>
              <a:rPr lang="en-US" sz="1000" b="1" dirty="0" smtClean="0">
                <a:solidFill>
                  <a:srgbClr val="003399"/>
                </a:solidFill>
              </a:rPr>
            </a:br>
            <a:r>
              <a:rPr lang="en-US" sz="1000" b="1" dirty="0" smtClean="0">
                <a:solidFill>
                  <a:srgbClr val="003399"/>
                </a:solidFill>
              </a:rPr>
              <a:t>(iii) Engage in other conduct constituting a crime; or </a:t>
            </a:r>
            <a:br>
              <a:rPr lang="en-US" sz="1000" b="1" dirty="0" smtClean="0">
                <a:solidFill>
                  <a:srgbClr val="003399"/>
                </a:solidFill>
              </a:rPr>
            </a:br>
            <a:r>
              <a:rPr lang="en-US" sz="1000" b="1" dirty="0" smtClean="0">
                <a:solidFill>
                  <a:srgbClr val="003399"/>
                </a:solidFill>
              </a:rPr>
              <a:t/>
            </a:r>
            <a:br>
              <a:rPr lang="en-US" sz="1000" b="1" dirty="0" smtClean="0">
                <a:solidFill>
                  <a:srgbClr val="003399"/>
                </a:solidFill>
              </a:rPr>
            </a:br>
            <a:r>
              <a:rPr lang="en-US" sz="1000" b="1" dirty="0" smtClean="0">
                <a:solidFill>
                  <a:srgbClr val="003399"/>
                </a:solidFill>
              </a:rPr>
              <a:t>(iv) Accuse some person of a crime or cause criminal charges to be instituted against him; or </a:t>
            </a:r>
            <a:br>
              <a:rPr lang="en-US" sz="1000" b="1" dirty="0" smtClean="0">
                <a:solidFill>
                  <a:srgbClr val="003399"/>
                </a:solidFill>
              </a:rPr>
            </a:br>
            <a:r>
              <a:rPr lang="en-US" sz="1000" b="1" dirty="0" smtClean="0">
                <a:solidFill>
                  <a:srgbClr val="003399"/>
                </a:solidFill>
              </a:rPr>
              <a:t/>
            </a:r>
            <a:br>
              <a:rPr lang="en-US" sz="1000" b="1" dirty="0" smtClean="0">
                <a:solidFill>
                  <a:srgbClr val="003399"/>
                </a:solidFill>
              </a:rPr>
            </a:br>
            <a:r>
              <a:rPr lang="en-US" sz="1000" b="1" dirty="0" smtClean="0">
                <a:solidFill>
                  <a:srgbClr val="003399"/>
                </a:solidFill>
              </a:rPr>
              <a:t>(v) Expose a secret or publicize an asserted fact, whether true or false, tending to subject some person to hatred, contempt or ridicule; or </a:t>
            </a:r>
            <a:br>
              <a:rPr lang="en-US" sz="1000" b="1" dirty="0" smtClean="0">
                <a:solidFill>
                  <a:srgbClr val="003399"/>
                </a:solidFill>
              </a:rPr>
            </a:br>
            <a:r>
              <a:rPr lang="en-US" sz="1000" b="1" dirty="0" smtClean="0">
                <a:solidFill>
                  <a:srgbClr val="003399"/>
                </a:solidFill>
              </a:rPr>
              <a:t/>
            </a:r>
            <a:br>
              <a:rPr lang="en-US" sz="1000" b="1" dirty="0" smtClean="0">
                <a:solidFill>
                  <a:srgbClr val="003399"/>
                </a:solidFill>
              </a:rPr>
            </a:br>
            <a:r>
              <a:rPr lang="en-US" sz="1000" b="1" dirty="0" smtClean="0">
                <a:solidFill>
                  <a:srgbClr val="003399"/>
                </a:solidFill>
              </a:rPr>
              <a:t>(vi) Cause a strike, boycott or other collective labor group action injurious to some person's business; except that such a threat shall not be deemed extortion when the property is demanded or received for the benefit of the group in whose interest the actor purports to act; or </a:t>
            </a:r>
            <a:br>
              <a:rPr lang="en-US" sz="1000" b="1" dirty="0" smtClean="0">
                <a:solidFill>
                  <a:srgbClr val="003399"/>
                </a:solidFill>
              </a:rPr>
            </a:br>
            <a:r>
              <a:rPr lang="en-US" sz="1000" b="1" dirty="0" smtClean="0">
                <a:solidFill>
                  <a:srgbClr val="003399"/>
                </a:solidFill>
              </a:rPr>
              <a:t/>
            </a:r>
            <a:br>
              <a:rPr lang="en-US" sz="1000" b="1" dirty="0" smtClean="0">
                <a:solidFill>
                  <a:srgbClr val="003399"/>
                </a:solidFill>
              </a:rPr>
            </a:br>
            <a:r>
              <a:rPr lang="en-US" sz="1000" b="1" dirty="0" smtClean="0">
                <a:solidFill>
                  <a:srgbClr val="003399"/>
                </a:solidFill>
              </a:rPr>
              <a:t>(vii) Testify or provide information or withhold testimony or information with respect to another's legal claim or defense; or </a:t>
            </a:r>
            <a:br>
              <a:rPr lang="en-US" sz="1000" b="1" dirty="0" smtClean="0">
                <a:solidFill>
                  <a:srgbClr val="003399"/>
                </a:solidFill>
              </a:rPr>
            </a:br>
            <a:r>
              <a:rPr lang="en-US" sz="1000" b="1" dirty="0" smtClean="0">
                <a:solidFill>
                  <a:srgbClr val="003399"/>
                </a:solidFill>
              </a:rPr>
              <a:t/>
            </a:r>
            <a:br>
              <a:rPr lang="en-US" sz="1000" b="1" dirty="0" smtClean="0">
                <a:solidFill>
                  <a:srgbClr val="003399"/>
                </a:solidFill>
              </a:rPr>
            </a:br>
            <a:r>
              <a:rPr lang="en-US" sz="1000" b="1" dirty="0" smtClean="0">
                <a:solidFill>
                  <a:srgbClr val="003399"/>
                </a:solidFill>
              </a:rPr>
              <a:t>(viii) Use or abuse his position as a public servant by performing some act within or related to his official duties, or by failing or refusing to perform an official duty, in such manner as to affect some person adversely; or </a:t>
            </a:r>
            <a:br>
              <a:rPr lang="en-US" sz="1000" b="1" dirty="0" smtClean="0">
                <a:solidFill>
                  <a:srgbClr val="003399"/>
                </a:solidFill>
              </a:rPr>
            </a:br>
            <a:r>
              <a:rPr lang="en-US" sz="1000" b="1" dirty="0" smtClean="0">
                <a:solidFill>
                  <a:srgbClr val="003399"/>
                </a:solidFill>
              </a:rPr>
              <a:t/>
            </a:r>
            <a:br>
              <a:rPr lang="en-US" sz="1000" b="1" dirty="0" smtClean="0">
                <a:solidFill>
                  <a:srgbClr val="003399"/>
                </a:solidFill>
              </a:rPr>
            </a:br>
            <a:r>
              <a:rPr lang="en-US" sz="1000" b="1" dirty="0" smtClean="0">
                <a:solidFill>
                  <a:srgbClr val="003399"/>
                </a:solidFill>
              </a:rPr>
              <a:t>(ix) Perform any other act which would not in itself materially benefit the actor but which is calculated to harm another person materially with respect to his health, safety, business, calling, career, financial condition, reputation or personal relationships.</a:t>
            </a:r>
            <a:br>
              <a:rPr lang="en-US" sz="1000" b="1" dirty="0" smtClean="0">
                <a:solidFill>
                  <a:srgbClr val="003399"/>
                </a:solidFill>
              </a:rPr>
            </a:br>
            <a:endParaRPr lang="en-US" sz="1000" b="1" dirty="0" smtClean="0">
              <a:solidFill>
                <a:srgbClr val="003399"/>
              </a:solidFill>
            </a:endParaRPr>
          </a:p>
        </p:txBody>
      </p:sp>
      <p:sp>
        <p:nvSpPr>
          <p:cNvPr id="3" name="Slide Number Placeholder 2"/>
          <p:cNvSpPr>
            <a:spLocks noGrp="1"/>
          </p:cNvSpPr>
          <p:nvPr>
            <p:ph type="sldNum" sz="quarter" idx="12"/>
          </p:nvPr>
        </p:nvSpPr>
        <p:spPr/>
        <p:txBody>
          <a:bodyPr/>
          <a:lstStyle/>
          <a:p>
            <a:pPr>
              <a:defRPr/>
            </a:pPr>
            <a:fld id="{358C07E5-721F-41F0-8A18-04217786ABC6}"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ctrTitle"/>
          </p:nvPr>
        </p:nvSpPr>
        <p:spPr>
          <a:xfrm>
            <a:off x="228600" y="1143000"/>
            <a:ext cx="8763000" cy="5105400"/>
          </a:xfrm>
        </p:spPr>
        <p:txBody>
          <a:bodyPr/>
          <a:lstStyle/>
          <a:p>
            <a:pPr algn="l" eaLnBrk="1" hangingPunct="1"/>
            <a:r>
              <a:rPr lang="en-US" sz="2800" b="1" smtClean="0">
                <a:solidFill>
                  <a:srgbClr val="0033CC"/>
                </a:solidFill>
              </a:rPr>
              <a:t>Arson</a:t>
            </a:r>
            <a:r>
              <a:rPr lang="en-US" sz="1000" smtClean="0"/>
              <a:t/>
            </a:r>
            <a:br>
              <a:rPr lang="en-US" sz="1000" smtClean="0"/>
            </a:br>
            <a:r>
              <a:rPr lang="en-US" sz="1000" smtClean="0"/>
              <a:t/>
            </a:r>
            <a:br>
              <a:rPr lang="en-US" sz="1000" smtClean="0"/>
            </a:br>
            <a:r>
              <a:rPr lang="en-US" sz="1600" b="1" smtClean="0"/>
              <a:t>A person is guilty of arson when:</a:t>
            </a:r>
            <a:br>
              <a:rPr lang="en-US" sz="1600" b="1" smtClean="0"/>
            </a:br>
            <a:r>
              <a:rPr lang="en-US" sz="800" b="1" smtClean="0"/>
              <a:t/>
            </a:r>
            <a:br>
              <a:rPr lang="en-US" sz="800" b="1" smtClean="0"/>
            </a:br>
            <a:r>
              <a:rPr lang="en-US" sz="1600" b="1" smtClean="0"/>
              <a:t>He intentionally damages a building or motor vehicle by causing an explosion or a fire; </a:t>
            </a:r>
            <a:br>
              <a:rPr lang="en-US" sz="1600" b="1" smtClean="0"/>
            </a:br>
            <a:r>
              <a:rPr lang="en-US" sz="800" b="1" smtClean="0"/>
              <a:t/>
            </a:r>
            <a:br>
              <a:rPr lang="en-US" sz="800" b="1" smtClean="0"/>
            </a:br>
            <a:r>
              <a:rPr lang="en-US" sz="1600" b="1" smtClean="0"/>
              <a:t>1. When: </a:t>
            </a:r>
            <a:br>
              <a:rPr lang="en-US" sz="1600" b="1" smtClean="0"/>
            </a:br>
            <a:r>
              <a:rPr lang="en-US" sz="800" b="1" smtClean="0"/>
              <a:t/>
            </a:r>
            <a:br>
              <a:rPr lang="en-US" sz="800" b="1" smtClean="0"/>
            </a:br>
            <a:r>
              <a:rPr lang="en-US" sz="1600" b="1" smtClean="0"/>
              <a:t>	A. Such explosion or fire is caused by an incendiary device propelled, thrown or placed inside or near such building or motor vehicle; or </a:t>
            </a:r>
            <a:br>
              <a:rPr lang="en-US" sz="1600" b="1" smtClean="0"/>
            </a:br>
            <a:r>
              <a:rPr lang="en-US" sz="800" b="1" smtClean="0"/>
              <a:t/>
            </a:r>
            <a:br>
              <a:rPr lang="en-US" sz="800" b="1" smtClean="0"/>
            </a:br>
            <a:r>
              <a:rPr lang="en-US" sz="1600" b="1" smtClean="0"/>
              <a:t>	B. Such explosion or fire is caused by an explosive; or </a:t>
            </a:r>
            <a:br>
              <a:rPr lang="en-US" sz="1600" b="1" smtClean="0"/>
            </a:br>
            <a:r>
              <a:rPr lang="en-US" sz="800" b="1" smtClean="0"/>
              <a:t/>
            </a:r>
            <a:br>
              <a:rPr lang="en-US" sz="800" b="1" smtClean="0"/>
            </a:br>
            <a:r>
              <a:rPr lang="en-US" sz="1600" b="1" smtClean="0"/>
              <a:t>	C. Such explosion or fire either: </a:t>
            </a:r>
            <a:br>
              <a:rPr lang="en-US" sz="1600" b="1" smtClean="0"/>
            </a:br>
            <a:r>
              <a:rPr lang="en-US" sz="800" b="1" smtClean="0"/>
              <a:t/>
            </a:r>
            <a:br>
              <a:rPr lang="en-US" sz="800" b="1" smtClean="0"/>
            </a:br>
            <a:r>
              <a:rPr lang="en-US" sz="1600" b="1" smtClean="0"/>
              <a:t>	(i) causes serious physical injury to another person other than a participant, or </a:t>
            </a:r>
            <a:br>
              <a:rPr lang="en-US" sz="1600" b="1" smtClean="0"/>
            </a:br>
            <a:r>
              <a:rPr lang="en-US" sz="800" b="1" smtClean="0"/>
              <a:t/>
            </a:r>
            <a:br>
              <a:rPr lang="en-US" sz="800" b="1" smtClean="0"/>
            </a:br>
            <a:r>
              <a:rPr lang="en-US" sz="1600" b="1" smtClean="0"/>
              <a:t>	(ii) the explosion or fire was caused with the expectation or receipt of financial advantage or pecuniary profit by the actor; and </a:t>
            </a:r>
            <a:br>
              <a:rPr lang="en-US" sz="1600" b="1" smtClean="0"/>
            </a:br>
            <a:r>
              <a:rPr lang="en-US" sz="800" b="1" smtClean="0"/>
              <a:t/>
            </a:r>
            <a:br>
              <a:rPr lang="en-US" sz="800" b="1" smtClean="0"/>
            </a:br>
            <a:r>
              <a:rPr lang="en-US" sz="1600" b="1" smtClean="0"/>
              <a:t>2. When another person who is not a participant in the crime is present in such building or motor vehicle at the time; and </a:t>
            </a:r>
            <a:br>
              <a:rPr lang="en-US" sz="1600" b="1" smtClean="0"/>
            </a:br>
            <a:r>
              <a:rPr lang="en-US" sz="800" b="1" smtClean="0"/>
              <a:t/>
            </a:r>
            <a:br>
              <a:rPr lang="en-US" sz="800" b="1" smtClean="0"/>
            </a:br>
            <a:r>
              <a:rPr lang="en-US" sz="1600" b="1" smtClean="0"/>
              <a:t>3. When the defendant knows that fact or the circumstances are such as to render the presence of such person therein a reasonable possibility. </a:t>
            </a:r>
            <a:r>
              <a:rPr lang="en-US" sz="1200" smtClean="0"/>
              <a:t/>
            </a:r>
            <a:br>
              <a:rPr lang="en-US" sz="1200" smtClean="0"/>
            </a:br>
            <a:endParaRPr lang="en-US" sz="1200" smtClean="0"/>
          </a:p>
        </p:txBody>
      </p:sp>
      <p:sp>
        <p:nvSpPr>
          <p:cNvPr id="4" name="Slide Number Placeholder 3"/>
          <p:cNvSpPr>
            <a:spLocks noGrp="1"/>
          </p:cNvSpPr>
          <p:nvPr>
            <p:ph type="sldNum" sz="quarter" idx="12"/>
          </p:nvPr>
        </p:nvSpPr>
        <p:spPr/>
        <p:txBody>
          <a:bodyPr/>
          <a:lstStyle/>
          <a:p>
            <a:pPr>
              <a:defRPr/>
            </a:pPr>
            <a:fld id="{358C07E5-721F-41F0-8A18-04217786ABC6}"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ctrTitle"/>
          </p:nvPr>
        </p:nvSpPr>
        <p:spPr>
          <a:xfrm>
            <a:off x="609600" y="1295400"/>
            <a:ext cx="7772400" cy="4953000"/>
          </a:xfrm>
        </p:spPr>
        <p:txBody>
          <a:bodyPr/>
          <a:lstStyle/>
          <a:p>
            <a:pPr algn="l" eaLnBrk="1" hangingPunct="1"/>
            <a:r>
              <a:rPr lang="en-US" sz="3200" b="1" smtClean="0">
                <a:solidFill>
                  <a:srgbClr val="0033CC"/>
                </a:solidFill>
              </a:rPr>
              <a:t>Mayhem</a:t>
            </a:r>
            <a:r>
              <a:rPr lang="en-US" sz="1200" smtClean="0"/>
              <a:t/>
            </a:r>
            <a:br>
              <a:rPr lang="en-US" sz="1200" smtClean="0"/>
            </a:br>
            <a:r>
              <a:rPr lang="en-US" sz="1200" smtClean="0"/>
              <a:t/>
            </a:r>
            <a:br>
              <a:rPr lang="en-US" sz="1200" smtClean="0"/>
            </a:br>
            <a:r>
              <a:rPr lang="en-US" sz="1600" b="1" smtClean="0"/>
              <a:t>(Merged under Crime of First Degree Assault in Present Day NY Law)</a:t>
            </a:r>
            <a:br>
              <a:rPr lang="en-US" sz="1600" b="1" smtClean="0"/>
            </a:br>
            <a:r>
              <a:rPr lang="en-US" sz="1600" b="1" smtClean="0"/>
              <a:t/>
            </a:r>
            <a:br>
              <a:rPr lang="en-US" sz="1600" b="1" smtClean="0"/>
            </a:br>
            <a:r>
              <a:rPr lang="en-US" sz="1600" b="1" smtClean="0"/>
              <a:t>At Common Law, Mayhem Was defined as:</a:t>
            </a:r>
            <a:br>
              <a:rPr lang="en-US" sz="1600" b="1" smtClean="0"/>
            </a:br>
            <a:r>
              <a:rPr lang="en-US" sz="1600" b="1" smtClean="0"/>
              <a:t/>
            </a:r>
            <a:br>
              <a:rPr lang="en-US" sz="1600" b="1" smtClean="0"/>
            </a:br>
            <a:r>
              <a:rPr lang="en-US" sz="1600" b="1" smtClean="0"/>
              <a:t>The intentional disfigurement of any part of the male body useful in time of war.</a:t>
            </a:r>
            <a:br>
              <a:rPr lang="en-US" sz="1600" b="1" smtClean="0"/>
            </a:br>
            <a:r>
              <a:rPr lang="en-US" sz="1600" b="1" smtClean="0"/>
              <a:t/>
            </a:r>
            <a:br>
              <a:rPr lang="en-US" sz="1600" b="1" smtClean="0"/>
            </a:br>
            <a:r>
              <a:rPr lang="en-US" sz="1600" b="1" smtClean="0"/>
              <a:t/>
            </a:r>
            <a:br>
              <a:rPr lang="en-US" sz="1600" b="1" smtClean="0"/>
            </a:br>
            <a:r>
              <a:rPr lang="en-US" sz="1600" b="1" smtClean="0"/>
              <a:t/>
            </a:r>
            <a:br>
              <a:rPr lang="en-US" sz="1600" b="1" smtClean="0"/>
            </a:br>
            <a:r>
              <a:rPr lang="en-US" sz="1600" b="1" smtClean="0"/>
              <a:t/>
            </a:r>
            <a:br>
              <a:rPr lang="en-US" sz="1600" b="1" smtClean="0"/>
            </a:br>
            <a:r>
              <a:rPr lang="en-US" sz="1600" b="1" smtClean="0"/>
              <a:t/>
            </a:r>
            <a:br>
              <a:rPr lang="en-US" sz="1600" b="1" smtClean="0"/>
            </a:br>
            <a:r>
              <a:rPr lang="en-US" sz="1600" b="1" smtClean="0"/>
              <a:t/>
            </a:r>
            <a:br>
              <a:rPr lang="en-US" sz="1600" b="1" smtClean="0"/>
            </a:br>
            <a:r>
              <a:rPr lang="en-US" sz="1600" b="1" smtClean="0"/>
              <a:t/>
            </a:r>
            <a:br>
              <a:rPr lang="en-US" sz="1600" b="1" smtClean="0"/>
            </a:br>
            <a:r>
              <a:rPr lang="en-US" sz="1600" b="1" smtClean="0"/>
              <a:t/>
            </a:r>
            <a:br>
              <a:rPr lang="en-US" sz="1600" b="1" smtClean="0"/>
            </a:br>
            <a:r>
              <a:rPr lang="en-US" sz="1600" b="1" smtClean="0"/>
              <a:t/>
            </a:r>
            <a:br>
              <a:rPr lang="en-US" sz="1600" b="1" smtClean="0"/>
            </a:br>
            <a:r>
              <a:rPr lang="en-US" sz="1600" b="1" smtClean="0"/>
              <a:t/>
            </a:r>
            <a:br>
              <a:rPr lang="en-US" sz="1600" b="1" smtClean="0"/>
            </a:br>
            <a:r>
              <a:rPr lang="en-US" sz="1400" smtClean="0"/>
              <a:t/>
            </a:r>
            <a:br>
              <a:rPr lang="en-US" sz="1400" smtClean="0"/>
            </a:br>
            <a:r>
              <a:rPr lang="en-US" sz="1400" smtClean="0"/>
              <a:t/>
            </a:r>
            <a:br>
              <a:rPr lang="en-US" sz="1400" smtClean="0"/>
            </a:br>
            <a:endParaRPr lang="en-US" sz="1400" smtClean="0"/>
          </a:p>
        </p:txBody>
      </p:sp>
      <p:sp>
        <p:nvSpPr>
          <p:cNvPr id="4" name="Slide Number Placeholder 3"/>
          <p:cNvSpPr>
            <a:spLocks noGrp="1"/>
          </p:cNvSpPr>
          <p:nvPr>
            <p:ph type="sldNum" sz="quarter" idx="12"/>
          </p:nvPr>
        </p:nvSpPr>
        <p:spPr/>
        <p:txBody>
          <a:bodyPr/>
          <a:lstStyle/>
          <a:p>
            <a:pPr>
              <a:defRPr/>
            </a:pPr>
            <a:fld id="{358C07E5-721F-41F0-8A18-04217786ABC6}"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ctrTitle"/>
          </p:nvPr>
        </p:nvSpPr>
        <p:spPr>
          <a:xfrm>
            <a:off x="609600" y="1066800"/>
            <a:ext cx="7772400" cy="5181600"/>
          </a:xfrm>
        </p:spPr>
        <p:txBody>
          <a:bodyPr/>
          <a:lstStyle/>
          <a:p>
            <a:pPr algn="l" eaLnBrk="1" hangingPunct="1"/>
            <a:r>
              <a:rPr lang="en-US" sz="3200" b="1" smtClean="0">
                <a:solidFill>
                  <a:srgbClr val="0033CC"/>
                </a:solidFill>
              </a:rPr>
              <a:t>Burglary</a:t>
            </a:r>
            <a:r>
              <a:rPr lang="en-US" sz="1200" smtClean="0"/>
              <a:t/>
            </a:r>
            <a:br>
              <a:rPr lang="en-US" sz="1200" smtClean="0"/>
            </a:br>
            <a:r>
              <a:rPr lang="en-US" sz="1200" smtClean="0"/>
              <a:t/>
            </a:r>
            <a:br>
              <a:rPr lang="en-US" sz="1200" smtClean="0"/>
            </a:br>
            <a:r>
              <a:rPr lang="en-US" sz="1800" b="1" smtClean="0"/>
              <a:t>A person is guilty of burglary when: </a:t>
            </a:r>
            <a:br>
              <a:rPr lang="en-US" sz="1800" b="1" smtClean="0"/>
            </a:br>
            <a:r>
              <a:rPr lang="en-US" sz="1800" b="1" smtClean="0"/>
              <a:t/>
            </a:r>
            <a:br>
              <a:rPr lang="en-US" sz="1800" b="1" smtClean="0"/>
            </a:br>
            <a:r>
              <a:rPr lang="en-US" sz="1800" b="1" smtClean="0"/>
              <a:t>1. He knowingly enters or remains unlawfully in a dwelling with intent to commit a crime therein, and </a:t>
            </a:r>
            <a:br>
              <a:rPr lang="en-US" sz="1800" b="1" smtClean="0"/>
            </a:br>
            <a:r>
              <a:rPr lang="en-US" sz="1800" b="1" smtClean="0"/>
              <a:t/>
            </a:r>
            <a:br>
              <a:rPr lang="en-US" sz="1800" b="1" smtClean="0"/>
            </a:br>
            <a:r>
              <a:rPr lang="en-US" sz="1800" b="1" smtClean="0"/>
              <a:t>2. In effecting entry or while in the dwelling or in immediate flight therefrom, he or another participant in the crime: </a:t>
            </a:r>
            <a:br>
              <a:rPr lang="en-US" sz="1800" b="1" smtClean="0"/>
            </a:br>
            <a:r>
              <a:rPr lang="en-US" sz="1800" b="1" smtClean="0"/>
              <a:t/>
            </a:r>
            <a:br>
              <a:rPr lang="en-US" sz="1800" b="1" smtClean="0"/>
            </a:br>
            <a:r>
              <a:rPr lang="en-US" sz="1800" b="1" smtClean="0"/>
              <a:t>	A. Is armed with explosives or a deadly weapon; or </a:t>
            </a:r>
            <a:br>
              <a:rPr lang="en-US" sz="1800" b="1" smtClean="0"/>
            </a:br>
            <a:r>
              <a:rPr lang="en-US" sz="1800" b="1" smtClean="0"/>
              <a:t/>
            </a:r>
            <a:br>
              <a:rPr lang="en-US" sz="1800" b="1" smtClean="0"/>
            </a:br>
            <a:r>
              <a:rPr lang="en-US" sz="1800" b="1" smtClean="0"/>
              <a:t>	B. Causes physical injury to any person who is not a participant in the crime; or </a:t>
            </a:r>
            <a:br>
              <a:rPr lang="en-US" sz="1800" b="1" smtClean="0"/>
            </a:br>
            <a:r>
              <a:rPr lang="en-US" sz="1800" b="1" smtClean="0"/>
              <a:t/>
            </a:r>
            <a:br>
              <a:rPr lang="en-US" sz="1800" b="1" smtClean="0"/>
            </a:br>
            <a:r>
              <a:rPr lang="en-US" sz="1800" b="1" smtClean="0"/>
              <a:t>	C. Uses or threatens the immediate use of a dangerous instrument; or </a:t>
            </a:r>
            <a:br>
              <a:rPr lang="en-US" sz="1800" b="1" smtClean="0"/>
            </a:br>
            <a:r>
              <a:rPr lang="en-US" sz="1800" b="1" smtClean="0"/>
              <a:t/>
            </a:r>
            <a:br>
              <a:rPr lang="en-US" sz="1800" b="1" smtClean="0"/>
            </a:br>
            <a:r>
              <a:rPr lang="en-US" sz="1800" b="1" smtClean="0"/>
              <a:t>	D. Displays what appears to be a pistol, revolver, rifle, shotgun, machine gun or other firearm. </a:t>
            </a:r>
            <a:endParaRPr lang="en-US" sz="1400" smtClean="0"/>
          </a:p>
        </p:txBody>
      </p:sp>
      <p:sp>
        <p:nvSpPr>
          <p:cNvPr id="4" name="Slide Number Placeholder 3"/>
          <p:cNvSpPr>
            <a:spLocks noGrp="1"/>
          </p:cNvSpPr>
          <p:nvPr>
            <p:ph type="sldNum" sz="quarter" idx="12"/>
          </p:nvPr>
        </p:nvSpPr>
        <p:spPr/>
        <p:txBody>
          <a:bodyPr/>
          <a:lstStyle/>
          <a:p>
            <a:pPr>
              <a:defRPr/>
            </a:pPr>
            <a:fld id="{358C07E5-721F-41F0-8A18-04217786ABC6}"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124" name="Rectangle 3"/>
          <p:cNvSpPr>
            <a:spLocks noChangeArrowheads="1"/>
          </p:cNvSpPr>
          <p:nvPr/>
        </p:nvSpPr>
        <p:spPr bwMode="auto">
          <a:xfrm>
            <a:off x="228600" y="1143000"/>
            <a:ext cx="8759825" cy="5486400"/>
          </a:xfrm>
          <a:prstGeom prst="rect">
            <a:avLst/>
          </a:prstGeom>
          <a:noFill/>
          <a:ln w="9525">
            <a:noFill/>
            <a:miter lim="800000"/>
            <a:headEnd/>
            <a:tailEnd/>
          </a:ln>
        </p:spPr>
        <p:txBody>
          <a:bodyPr/>
          <a:lstStyle/>
          <a:p>
            <a:pPr marL="342900" indent="-342900">
              <a:spcBef>
                <a:spcPct val="20000"/>
              </a:spcBef>
            </a:pPr>
            <a:r>
              <a:rPr lang="en-US" sz="4400" dirty="0">
                <a:solidFill>
                  <a:srgbClr val="0033CC"/>
                </a:solidFill>
              </a:rPr>
              <a:t>And so, just what is the “Law”?</a:t>
            </a:r>
          </a:p>
          <a:p>
            <a:pPr marL="342900" indent="-342900">
              <a:spcBef>
                <a:spcPct val="20000"/>
              </a:spcBef>
              <a:buFontTx/>
              <a:buChar char="•"/>
            </a:pPr>
            <a:endParaRPr lang="en-US" sz="400" dirty="0">
              <a:solidFill>
                <a:srgbClr val="0033CC"/>
              </a:solidFill>
            </a:endParaRPr>
          </a:p>
          <a:p>
            <a:pPr marL="342900" indent="-342900">
              <a:spcBef>
                <a:spcPct val="20000"/>
              </a:spcBef>
              <a:buFontTx/>
              <a:buChar char="•"/>
            </a:pPr>
            <a:r>
              <a:rPr lang="en-US" sz="2200" dirty="0">
                <a:solidFill>
                  <a:srgbClr val="0033CC"/>
                </a:solidFill>
              </a:rPr>
              <a:t>The “Law” has been defined by Black’s Law Dictionary as follows:    </a:t>
            </a:r>
          </a:p>
          <a:p>
            <a:pPr marL="342900" indent="-342900">
              <a:spcBef>
                <a:spcPct val="20000"/>
              </a:spcBef>
              <a:buFontTx/>
              <a:buChar char="•"/>
            </a:pPr>
            <a:r>
              <a:rPr lang="en-US" b="1" i="1" dirty="0"/>
              <a:t>“That which is laid down, ordained, or established.</a:t>
            </a:r>
          </a:p>
          <a:p>
            <a:pPr marL="342900" indent="-342900">
              <a:spcBef>
                <a:spcPct val="20000"/>
              </a:spcBef>
              <a:buFontTx/>
              <a:buChar char="•"/>
            </a:pPr>
            <a:r>
              <a:rPr lang="en-US" b="1" i="1" dirty="0"/>
              <a:t>A rule or method according to which a phenomena or actions co-exist or follow each other.                                                                                                       </a:t>
            </a:r>
          </a:p>
          <a:p>
            <a:pPr marL="342900" indent="-342900">
              <a:spcBef>
                <a:spcPct val="20000"/>
              </a:spcBef>
              <a:buFontTx/>
              <a:buChar char="•"/>
            </a:pPr>
            <a:r>
              <a:rPr lang="en-US" b="1" i="1" dirty="0"/>
              <a:t>Law, in its generic sense, is a body of rules of action or conduct proscribed by controlling authority, and having binding legal force. …                         </a:t>
            </a:r>
          </a:p>
          <a:p>
            <a:pPr marL="342900" indent="-342900">
              <a:spcBef>
                <a:spcPct val="20000"/>
              </a:spcBef>
              <a:buFontTx/>
              <a:buChar char="•"/>
            </a:pPr>
            <a:r>
              <a:rPr lang="en-US" b="1" i="1" dirty="0"/>
              <a:t>Law is a solemn expression of the will of the supreme power of the state.”</a:t>
            </a:r>
          </a:p>
          <a:p>
            <a:pPr marL="342900" indent="-342900">
              <a:spcBef>
                <a:spcPct val="20000"/>
              </a:spcBef>
              <a:buFontTx/>
              <a:buChar char="•"/>
            </a:pPr>
            <a:endParaRPr lang="en-US" sz="400" dirty="0">
              <a:solidFill>
                <a:srgbClr val="0033CC"/>
              </a:solidFill>
            </a:endParaRPr>
          </a:p>
          <a:p>
            <a:pPr marL="342900" indent="-342900">
              <a:spcBef>
                <a:spcPct val="20000"/>
              </a:spcBef>
              <a:buFontTx/>
              <a:buChar char="•"/>
            </a:pPr>
            <a:r>
              <a:rPr lang="en-US" sz="2200" dirty="0">
                <a:solidFill>
                  <a:srgbClr val="0033CC"/>
                </a:solidFill>
              </a:rPr>
              <a:t>Perhaps the simplest description of the Law, however, is that:</a:t>
            </a:r>
          </a:p>
          <a:p>
            <a:pPr marL="342900" indent="-342900">
              <a:spcBef>
                <a:spcPct val="20000"/>
              </a:spcBef>
            </a:pPr>
            <a:r>
              <a:rPr lang="en-US" sz="2700" b="1" i="1" dirty="0" smtClean="0">
                <a:solidFill>
                  <a:srgbClr val="CC0000"/>
                </a:solidFill>
              </a:rPr>
              <a:t>“</a:t>
            </a:r>
            <a:r>
              <a:rPr lang="en-US" sz="2700" b="1" i="1" dirty="0">
                <a:solidFill>
                  <a:srgbClr val="CC0000"/>
                </a:solidFill>
              </a:rPr>
              <a:t>Law is the Rules by which civilization is ordered.”</a:t>
            </a:r>
          </a:p>
        </p:txBody>
      </p:sp>
      <p:sp>
        <p:nvSpPr>
          <p:cNvPr id="5" name="Slide Number Placeholder 4"/>
          <p:cNvSpPr>
            <a:spLocks noGrp="1"/>
          </p:cNvSpPr>
          <p:nvPr>
            <p:ph type="sldNum" sz="quarter" idx="12"/>
          </p:nvPr>
        </p:nvSpPr>
        <p:spPr/>
        <p:txBody>
          <a:bodyPr/>
          <a:lstStyle/>
          <a:p>
            <a:pPr>
              <a:defRPr/>
            </a:pPr>
            <a:fld id="{63FB85EA-9927-4C6A-BF53-47E89DE40945}"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228600" y="1524000"/>
            <a:ext cx="8763000" cy="4419600"/>
          </a:xfrm>
          <a:noFill/>
        </p:spPr>
        <p:txBody>
          <a:bodyPr/>
          <a:lstStyle/>
          <a:p>
            <a:pPr marL="609600" indent="-609600" eaLnBrk="1" hangingPunct="1">
              <a:lnSpc>
                <a:spcPct val="80000"/>
              </a:lnSpc>
              <a:buFontTx/>
              <a:buNone/>
            </a:pPr>
            <a:r>
              <a:rPr lang="en-US" sz="4400" b="1" smtClean="0">
                <a:solidFill>
                  <a:srgbClr val="FF0000"/>
                </a:solidFill>
              </a:rPr>
              <a:t>Review of Real Property</a:t>
            </a:r>
          </a:p>
          <a:p>
            <a:pPr marL="609600" indent="-609600" eaLnBrk="1" hangingPunct="1">
              <a:lnSpc>
                <a:spcPct val="80000"/>
              </a:lnSpc>
              <a:buFontTx/>
              <a:buNone/>
            </a:pPr>
            <a:r>
              <a:rPr lang="en-US" b="1" smtClean="0">
                <a:solidFill>
                  <a:schemeClr val="accent2"/>
                </a:solidFill>
              </a:rPr>
              <a:t>	Looking Back to See our Way Forward</a:t>
            </a:r>
            <a:endParaRPr lang="en-US" sz="5400" b="1" i="1" smtClean="0"/>
          </a:p>
          <a:p>
            <a:pPr marL="609600" indent="-609600" eaLnBrk="1" hangingPunct="1">
              <a:buFontTx/>
              <a:buNone/>
            </a:pPr>
            <a:r>
              <a:rPr lang="en-US" sz="1400" b="1" i="1" smtClean="0"/>
              <a:t>	</a:t>
            </a:r>
          </a:p>
          <a:p>
            <a:pPr marL="609600" indent="-609600" eaLnBrk="1" hangingPunct="1">
              <a:buFontTx/>
              <a:buNone/>
            </a:pPr>
            <a:r>
              <a:rPr lang="en-US" b="1" i="1" smtClean="0">
                <a:solidFill>
                  <a:schemeClr val="accent2"/>
                </a:solidFill>
              </a:rPr>
              <a:t>	</a:t>
            </a:r>
          </a:p>
          <a:p>
            <a:pPr marL="609600" indent="-609600" eaLnBrk="1" hangingPunct="1">
              <a:buFontTx/>
              <a:buNone/>
            </a:pPr>
            <a:endParaRPr lang="en-US" b="1" i="1" smtClean="0">
              <a:solidFill>
                <a:schemeClr val="accent2"/>
              </a:solidFill>
            </a:endParaRPr>
          </a:p>
        </p:txBody>
      </p:sp>
      <p:pic>
        <p:nvPicPr>
          <p:cNvPr id="52229" name="Picture 7" descr="rear_view_mirror"/>
          <p:cNvPicPr>
            <a:picLocks noChangeAspect="1" noChangeArrowheads="1"/>
          </p:cNvPicPr>
          <p:nvPr/>
        </p:nvPicPr>
        <p:blipFill>
          <a:blip r:embed="rId4" cstate="print"/>
          <a:srcRect/>
          <a:stretch>
            <a:fillRect/>
          </a:stretch>
        </p:blipFill>
        <p:spPr bwMode="auto">
          <a:xfrm>
            <a:off x="2133600" y="2743200"/>
            <a:ext cx="4724400" cy="314483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C055BE39-2085-4031-8269-F1129B6C5571}" type="slidenum">
              <a:rPr lang="en-US" smtClean="0"/>
              <a:pPr>
                <a:defRPr/>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0" end="0"/>
                                            </p:txEl>
                                          </p:spTgt>
                                        </p:tgtEl>
                                        <p:attrNameLst>
                                          <p:attrName>style.visibility</p:attrName>
                                        </p:attrNameLst>
                                      </p:cBhvr>
                                      <p:to>
                                        <p:strVal val="visible"/>
                                      </p:to>
                                    </p:set>
                                    <p:anim calcmode="lin" valueType="num">
                                      <p:cBhvr additive="base">
                                        <p:cTn id="7" dur="500" fill="hold"/>
                                        <p:tgtEl>
                                          <p:spTgt spid="2816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1" end="1"/>
                                            </p:txEl>
                                          </p:spTgt>
                                        </p:tgtEl>
                                        <p:attrNameLst>
                                          <p:attrName>style.visibility</p:attrName>
                                        </p:attrNameLst>
                                      </p:cBhvr>
                                      <p:to>
                                        <p:strVal val="visible"/>
                                      </p:to>
                                    </p:set>
                                    <p:anim calcmode="lin" valueType="num">
                                      <p:cBhvr additive="base">
                                        <p:cTn id="13"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2" end="2"/>
                                            </p:txEl>
                                          </p:spTgt>
                                        </p:tgtEl>
                                        <p:attrNameLst>
                                          <p:attrName>style.visibility</p:attrName>
                                        </p:attrNameLst>
                                      </p:cBhvr>
                                      <p:to>
                                        <p:strVal val="visible"/>
                                      </p:to>
                                    </p:set>
                                    <p:anim calcmode="lin" valueType="num">
                                      <p:cBhvr additive="base">
                                        <p:cTn id="19" dur="500" fill="hold"/>
                                        <p:tgtEl>
                                          <p:spTgt spid="28160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6">
                                            <p:txEl>
                                              <p:pRg st="3" end="3"/>
                                            </p:txEl>
                                          </p:spTgt>
                                        </p:tgtEl>
                                        <p:attrNameLst>
                                          <p:attrName>style.visibility</p:attrName>
                                        </p:attrNameLst>
                                      </p:cBhvr>
                                      <p:to>
                                        <p:strVal val="visible"/>
                                      </p:to>
                                    </p:set>
                                    <p:anim calcmode="lin" valueType="num">
                                      <p:cBhvr additive="base">
                                        <p:cTn id="25"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304800" y="990600"/>
            <a:ext cx="8610600" cy="5334000"/>
          </a:xfrm>
          <a:prstGeom prst="rect">
            <a:avLst/>
          </a:prstGeom>
          <a:noFill/>
          <a:ln w="9525">
            <a:noFill/>
            <a:miter lim="800000"/>
            <a:headEnd/>
            <a:tailEnd/>
          </a:ln>
        </p:spPr>
        <p:txBody>
          <a:bodyPr/>
          <a:lstStyle/>
          <a:p>
            <a:pPr marL="342900" indent="-342900">
              <a:spcBef>
                <a:spcPct val="20000"/>
              </a:spcBef>
            </a:pPr>
            <a:r>
              <a:rPr lang="en-US" sz="2400" b="1" dirty="0">
                <a:latin typeface="Arial Narrow" pitchFamily="34" charset="0"/>
              </a:rPr>
              <a:t>In Review:</a:t>
            </a:r>
          </a:p>
          <a:p>
            <a:pPr marL="342900" indent="-342900" algn="ctr">
              <a:spcBef>
                <a:spcPct val="20000"/>
              </a:spcBef>
            </a:pPr>
            <a:r>
              <a:rPr lang="en-US" sz="3600" b="1" i="1" dirty="0">
                <a:solidFill>
                  <a:srgbClr val="C00000"/>
                </a:solidFill>
              </a:rPr>
              <a:t>The Four </a:t>
            </a:r>
            <a:r>
              <a:rPr lang="en-US" sz="3600" b="1" i="1" dirty="0" smtClean="0">
                <a:solidFill>
                  <a:srgbClr val="C00000"/>
                </a:solidFill>
              </a:rPr>
              <a:t>Postulates </a:t>
            </a:r>
            <a:r>
              <a:rPr lang="en-US" sz="3600" b="1" i="1" dirty="0">
                <a:solidFill>
                  <a:srgbClr val="C00000"/>
                </a:solidFill>
              </a:rPr>
              <a:t>of Property Law:</a:t>
            </a:r>
          </a:p>
          <a:p>
            <a:pPr marL="342900" indent="-342900">
              <a:lnSpc>
                <a:spcPct val="90000"/>
              </a:lnSpc>
              <a:spcBef>
                <a:spcPct val="20000"/>
              </a:spcBef>
            </a:pPr>
            <a:endParaRPr lang="en-US" sz="500" b="1" i="1" dirty="0">
              <a:solidFill>
                <a:srgbClr val="0033CC"/>
              </a:solidFill>
            </a:endParaRPr>
          </a:p>
          <a:p>
            <a:pPr marL="342900" indent="-342900">
              <a:lnSpc>
                <a:spcPct val="90000"/>
              </a:lnSpc>
              <a:spcBef>
                <a:spcPct val="20000"/>
              </a:spcBef>
            </a:pPr>
            <a:r>
              <a:rPr lang="en-US" sz="2400" b="1" i="1" dirty="0">
                <a:solidFill>
                  <a:srgbClr val="0033CC"/>
                </a:solidFill>
              </a:rPr>
              <a:t>1. Property needs to be seen as a collection of “Rights” not a collection of “Things”;</a:t>
            </a:r>
          </a:p>
          <a:p>
            <a:pPr marL="342900" indent="-342900">
              <a:lnSpc>
                <a:spcPct val="90000"/>
              </a:lnSpc>
              <a:spcBef>
                <a:spcPct val="20000"/>
              </a:spcBef>
            </a:pPr>
            <a:endParaRPr lang="en-US" sz="500" b="1" i="1" dirty="0">
              <a:solidFill>
                <a:srgbClr val="0033CC"/>
              </a:solidFill>
            </a:endParaRPr>
          </a:p>
          <a:p>
            <a:pPr marL="342900" indent="-342900">
              <a:lnSpc>
                <a:spcPct val="90000"/>
              </a:lnSpc>
              <a:spcBef>
                <a:spcPct val="20000"/>
              </a:spcBef>
            </a:pPr>
            <a:r>
              <a:rPr lang="en-US" sz="2400" b="1" i="1" dirty="0">
                <a:solidFill>
                  <a:srgbClr val="0033CC"/>
                </a:solidFill>
              </a:rPr>
              <a:t>2. Property Rights are those recognized by Law                                                                            and the Law evolved from Property Rights;</a:t>
            </a:r>
          </a:p>
          <a:p>
            <a:pPr marL="342900" indent="-342900">
              <a:lnSpc>
                <a:spcPct val="90000"/>
              </a:lnSpc>
              <a:spcBef>
                <a:spcPct val="20000"/>
              </a:spcBef>
            </a:pPr>
            <a:endParaRPr lang="en-US" sz="500" b="1" i="1" dirty="0">
              <a:solidFill>
                <a:srgbClr val="0033CC"/>
              </a:solidFill>
            </a:endParaRPr>
          </a:p>
          <a:p>
            <a:pPr marL="342900" indent="-342900">
              <a:lnSpc>
                <a:spcPct val="90000"/>
              </a:lnSpc>
              <a:spcBef>
                <a:spcPct val="20000"/>
              </a:spcBef>
            </a:pPr>
            <a:r>
              <a:rPr lang="en-US" sz="2400" b="1" i="1" dirty="0">
                <a:solidFill>
                  <a:srgbClr val="0033CC"/>
                </a:solidFill>
              </a:rPr>
              <a:t>3. Our Foundations of Law recognized that we are endowed with Property Rights; and</a:t>
            </a:r>
          </a:p>
          <a:p>
            <a:pPr marL="342900" indent="-342900">
              <a:lnSpc>
                <a:spcPct val="90000"/>
              </a:lnSpc>
              <a:spcBef>
                <a:spcPct val="20000"/>
              </a:spcBef>
            </a:pPr>
            <a:endParaRPr lang="en-US" sz="500" b="1" i="1" dirty="0">
              <a:solidFill>
                <a:srgbClr val="0033CC"/>
              </a:solidFill>
            </a:endParaRPr>
          </a:p>
          <a:p>
            <a:pPr marL="342900" indent="-342900">
              <a:lnSpc>
                <a:spcPct val="90000"/>
              </a:lnSpc>
              <a:spcBef>
                <a:spcPct val="20000"/>
              </a:spcBef>
            </a:pPr>
            <a:r>
              <a:rPr lang="en-US" sz="2400" b="1" i="1" dirty="0">
                <a:solidFill>
                  <a:srgbClr val="0033CC"/>
                </a:solidFill>
              </a:rPr>
              <a:t>4. Property Rights can be summarized by E-PUT</a:t>
            </a:r>
          </a:p>
          <a:p>
            <a:pPr marL="342900" indent="-342900">
              <a:lnSpc>
                <a:spcPct val="90000"/>
              </a:lnSpc>
              <a:spcBef>
                <a:spcPct val="20000"/>
              </a:spcBef>
            </a:pPr>
            <a:r>
              <a:rPr lang="en-US" sz="2000" b="1" i="1" dirty="0"/>
              <a:t>		</a:t>
            </a:r>
          </a:p>
        </p:txBody>
      </p:sp>
      <p:sp>
        <p:nvSpPr>
          <p:cNvPr id="4" name="Slide Number Placeholder 3"/>
          <p:cNvSpPr>
            <a:spLocks noGrp="1"/>
          </p:cNvSpPr>
          <p:nvPr>
            <p:ph type="sldNum" sz="quarter" idx="12"/>
          </p:nvPr>
        </p:nvSpPr>
        <p:spPr/>
        <p:txBody>
          <a:bodyPr/>
          <a:lstStyle/>
          <a:p>
            <a:pPr>
              <a:defRPr/>
            </a:pPr>
            <a:fld id="{63FB85EA-9927-4C6A-BF53-47E89DE40945}"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0" name="Rectangle 4"/>
          <p:cNvSpPr>
            <a:spLocks noGrp="1" noChangeArrowheads="1"/>
          </p:cNvSpPr>
          <p:nvPr>
            <p:ph type="body" idx="1"/>
          </p:nvPr>
        </p:nvSpPr>
        <p:spPr>
          <a:xfrm>
            <a:off x="304800" y="1143000"/>
            <a:ext cx="8610600" cy="5486400"/>
          </a:xfrm>
          <a:noFill/>
        </p:spPr>
        <p:txBody>
          <a:bodyPr/>
          <a:lstStyle/>
          <a:p>
            <a:pPr marL="609600" indent="-609600" eaLnBrk="1" hangingPunct="1">
              <a:buFontTx/>
              <a:buNone/>
            </a:pPr>
            <a:r>
              <a:rPr lang="en-US" sz="4000" b="1" dirty="0" smtClean="0">
                <a:solidFill>
                  <a:srgbClr val="FF0000"/>
                </a:solidFill>
              </a:rPr>
              <a:t>Real Property Basics</a:t>
            </a:r>
            <a:r>
              <a:rPr lang="en-US" sz="2800" b="1" i="1" dirty="0" smtClean="0"/>
              <a:t> </a:t>
            </a:r>
            <a:endParaRPr lang="en-US" sz="1600" b="1" dirty="0" smtClean="0">
              <a:solidFill>
                <a:schemeClr val="accent2"/>
              </a:solidFill>
            </a:endParaRPr>
          </a:p>
          <a:p>
            <a:pPr marL="609600" indent="-609600" eaLnBrk="1" hangingPunct="1"/>
            <a:r>
              <a:rPr lang="en-US" sz="2400" b="1" dirty="0" smtClean="0"/>
              <a:t>Historically, Real Property has meant wealth, power and life.</a:t>
            </a:r>
          </a:p>
          <a:p>
            <a:pPr marL="609600" indent="-609600" eaLnBrk="1" hangingPunct="1"/>
            <a:r>
              <a:rPr lang="en-US" sz="2400" b="1" dirty="0" smtClean="0"/>
              <a:t>To truly understand Real Property and its legal concepts, one must think in terms of </a:t>
            </a:r>
            <a:r>
              <a:rPr lang="en-US" sz="2400" b="1" i="1" dirty="0" smtClean="0">
                <a:solidFill>
                  <a:schemeClr val="hlink"/>
                </a:solidFill>
              </a:rPr>
              <a:t>possession</a:t>
            </a:r>
            <a:r>
              <a:rPr lang="en-US" sz="2400" b="1" dirty="0" smtClean="0">
                <a:solidFill>
                  <a:schemeClr val="accent2"/>
                </a:solidFill>
              </a:rPr>
              <a:t> </a:t>
            </a:r>
            <a:r>
              <a:rPr lang="en-US" sz="2400" b="1" dirty="0" smtClean="0"/>
              <a:t>and </a:t>
            </a:r>
            <a:r>
              <a:rPr lang="en-US" sz="2400" b="1" i="1" dirty="0" smtClean="0">
                <a:solidFill>
                  <a:schemeClr val="hlink"/>
                </a:solidFill>
              </a:rPr>
              <a:t>time.</a:t>
            </a:r>
          </a:p>
          <a:p>
            <a:pPr marL="609600" indent="-609600" eaLnBrk="1" hangingPunct="1"/>
            <a:r>
              <a:rPr lang="en-US" sz="2400" b="1" dirty="0" smtClean="0"/>
              <a:t>Complex legal rules and holdings of Real Property have developed because of the inherent value and uniqueness of real property.</a:t>
            </a:r>
          </a:p>
        </p:txBody>
      </p:sp>
      <p:sp>
        <p:nvSpPr>
          <p:cNvPr id="4" name="Slide Number Placeholder 3"/>
          <p:cNvSpPr>
            <a:spLocks noGrp="1"/>
          </p:cNvSpPr>
          <p:nvPr>
            <p:ph type="sldNum" sz="quarter" idx="12"/>
          </p:nvPr>
        </p:nvSpPr>
        <p:spPr/>
        <p:txBody>
          <a:bodyPr/>
          <a:lstStyle/>
          <a:p>
            <a:pPr>
              <a:defRPr/>
            </a:pPr>
            <a:fld id="{C055BE39-2085-4031-8269-F1129B6C5571}" type="slidenum">
              <a:rPr lang="en-US" smtClean="0"/>
              <a:pPr>
                <a:defRPr/>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5940">
                                            <p:txEl>
                                              <p:pRg st="0" end="0"/>
                                            </p:txEl>
                                          </p:spTgt>
                                        </p:tgtEl>
                                        <p:attrNameLst>
                                          <p:attrName>style.visibility</p:attrName>
                                        </p:attrNameLst>
                                      </p:cBhvr>
                                      <p:to>
                                        <p:strVal val="visible"/>
                                      </p:to>
                                    </p:set>
                                    <p:anim calcmode="lin" valueType="num">
                                      <p:cBhvr additive="base">
                                        <p:cTn id="7" dur="500" fill="hold"/>
                                        <p:tgtEl>
                                          <p:spTgt spid="2959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59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5940">
                                            <p:txEl>
                                              <p:pRg st="1" end="1"/>
                                            </p:txEl>
                                          </p:spTgt>
                                        </p:tgtEl>
                                        <p:attrNameLst>
                                          <p:attrName>style.visibility</p:attrName>
                                        </p:attrNameLst>
                                      </p:cBhvr>
                                      <p:to>
                                        <p:strVal val="visible"/>
                                      </p:to>
                                    </p:set>
                                    <p:anim calcmode="lin" valueType="num">
                                      <p:cBhvr additive="base">
                                        <p:cTn id="13" dur="500" fill="hold"/>
                                        <p:tgtEl>
                                          <p:spTgt spid="29594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594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5940">
                                            <p:txEl>
                                              <p:pRg st="2" end="2"/>
                                            </p:txEl>
                                          </p:spTgt>
                                        </p:tgtEl>
                                        <p:attrNameLst>
                                          <p:attrName>style.visibility</p:attrName>
                                        </p:attrNameLst>
                                      </p:cBhvr>
                                      <p:to>
                                        <p:strVal val="visible"/>
                                      </p:to>
                                    </p:set>
                                    <p:anim calcmode="lin" valueType="num">
                                      <p:cBhvr additive="base">
                                        <p:cTn id="19" dur="500" fill="hold"/>
                                        <p:tgtEl>
                                          <p:spTgt spid="29594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594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5940">
                                            <p:txEl>
                                              <p:pRg st="3" end="3"/>
                                            </p:txEl>
                                          </p:spTgt>
                                        </p:tgtEl>
                                        <p:attrNameLst>
                                          <p:attrName>style.visibility</p:attrName>
                                        </p:attrNameLst>
                                      </p:cBhvr>
                                      <p:to>
                                        <p:strVal val="visible"/>
                                      </p:to>
                                    </p:set>
                                    <p:anim calcmode="lin" valueType="num">
                                      <p:cBhvr additive="base">
                                        <p:cTn id="25" dur="500" fill="hold"/>
                                        <p:tgtEl>
                                          <p:spTgt spid="29594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594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Grp="1" noChangeArrowheads="1"/>
          </p:cNvSpPr>
          <p:nvPr>
            <p:ph type="body" idx="1"/>
          </p:nvPr>
        </p:nvSpPr>
        <p:spPr>
          <a:xfrm>
            <a:off x="228600" y="1066800"/>
            <a:ext cx="8610600" cy="5486400"/>
          </a:xfrm>
        </p:spPr>
        <p:txBody>
          <a:bodyPr/>
          <a:lstStyle/>
          <a:p>
            <a:pPr marL="609600" indent="-609600" eaLnBrk="1" hangingPunct="1">
              <a:lnSpc>
                <a:spcPct val="80000"/>
              </a:lnSpc>
              <a:buFontTx/>
              <a:buNone/>
              <a:defRPr/>
            </a:pPr>
            <a:r>
              <a:rPr lang="en-US" sz="4000" b="1" dirty="0" smtClean="0">
                <a:solidFill>
                  <a:srgbClr val="FF0000"/>
                </a:solidFill>
              </a:rPr>
              <a:t>Real Property Taxes</a:t>
            </a:r>
            <a:r>
              <a:rPr lang="en-US" sz="1400" b="1" i="1" dirty="0" smtClean="0"/>
              <a:t> </a:t>
            </a:r>
          </a:p>
          <a:p>
            <a:pPr marL="609600" indent="-609600" eaLnBrk="1" hangingPunct="1">
              <a:lnSpc>
                <a:spcPct val="80000"/>
              </a:lnSpc>
              <a:defRPr/>
            </a:pPr>
            <a:endParaRPr lang="en-US" sz="800" b="1" dirty="0" smtClean="0">
              <a:solidFill>
                <a:schemeClr val="accent2"/>
              </a:solidFill>
            </a:endParaRPr>
          </a:p>
          <a:p>
            <a:pPr marL="609600" indent="-609600" eaLnBrk="1" hangingPunct="1">
              <a:lnSpc>
                <a:spcPct val="80000"/>
              </a:lnSpc>
              <a:defRPr/>
            </a:pPr>
            <a:r>
              <a:rPr lang="en-US" sz="2000" b="1" dirty="0" smtClean="0"/>
              <a:t>There are two types of taxes, and really only two types of taxes, which tax you on what you own or have, not upon what you earn or acquire.  These two types of taxes are </a:t>
            </a:r>
            <a:r>
              <a:rPr lang="en-US" sz="2000" b="1" i="1" dirty="0" smtClean="0">
                <a:solidFill>
                  <a:schemeClr val="accent1">
                    <a:lumMod val="50000"/>
                  </a:schemeClr>
                </a:solidFill>
              </a:rPr>
              <a:t>Real Property Taxes</a:t>
            </a:r>
            <a:r>
              <a:rPr lang="en-US" sz="2000" b="1" dirty="0" smtClean="0">
                <a:solidFill>
                  <a:schemeClr val="accent1">
                    <a:lumMod val="50000"/>
                  </a:schemeClr>
                </a:solidFill>
              </a:rPr>
              <a:t> </a:t>
            </a:r>
            <a:r>
              <a:rPr lang="en-US" sz="2000" b="1" dirty="0" smtClean="0"/>
              <a:t>and </a:t>
            </a:r>
            <a:r>
              <a:rPr lang="en-US" sz="2000" b="1" i="1" dirty="0" smtClean="0">
                <a:solidFill>
                  <a:schemeClr val="hlink"/>
                </a:solidFill>
              </a:rPr>
              <a:t>Estate (or Death) Taxes</a:t>
            </a:r>
            <a:r>
              <a:rPr lang="en-US" sz="2000" b="1" dirty="0" smtClean="0">
                <a:solidFill>
                  <a:schemeClr val="accent2"/>
                </a:solidFill>
              </a:rPr>
              <a:t>.</a:t>
            </a:r>
            <a:r>
              <a:rPr lang="en-US" sz="1800" b="1" dirty="0" smtClean="0">
                <a:solidFill>
                  <a:schemeClr val="accent2"/>
                </a:solidFill>
              </a:rPr>
              <a:t> </a:t>
            </a:r>
          </a:p>
          <a:p>
            <a:pPr marL="609600" indent="-609600" eaLnBrk="1" hangingPunct="1">
              <a:lnSpc>
                <a:spcPct val="80000"/>
              </a:lnSpc>
              <a:defRPr/>
            </a:pPr>
            <a:endParaRPr lang="en-US" sz="700" b="1" dirty="0" smtClean="0">
              <a:solidFill>
                <a:schemeClr val="accent2"/>
              </a:solidFill>
            </a:endParaRPr>
          </a:p>
          <a:p>
            <a:pPr marL="609600" indent="-609600" eaLnBrk="1" hangingPunct="1">
              <a:lnSpc>
                <a:spcPct val="80000"/>
              </a:lnSpc>
              <a:defRPr/>
            </a:pPr>
            <a:r>
              <a:rPr lang="en-US" sz="2000" b="1" dirty="0" smtClean="0"/>
              <a:t>In New York State, Real Property Taxes are used to finance </a:t>
            </a:r>
            <a:r>
              <a:rPr lang="en-US" sz="2000" b="1" i="1" dirty="0" smtClean="0">
                <a:solidFill>
                  <a:schemeClr val="hlink"/>
                </a:solidFill>
              </a:rPr>
              <a:t>local </a:t>
            </a:r>
            <a:r>
              <a:rPr lang="en-US" sz="2000" b="1" i="1" dirty="0" smtClean="0">
                <a:solidFill>
                  <a:schemeClr val="hlink"/>
                </a:solidFill>
              </a:rPr>
              <a:t>governments </a:t>
            </a:r>
            <a:r>
              <a:rPr lang="en-US" sz="2000" b="1" dirty="0" smtClean="0"/>
              <a:t>and</a:t>
            </a:r>
            <a:r>
              <a:rPr lang="en-US" sz="2000" b="1" i="1" dirty="0" smtClean="0">
                <a:solidFill>
                  <a:schemeClr val="hlink"/>
                </a:solidFill>
              </a:rPr>
              <a:t> </a:t>
            </a:r>
            <a:r>
              <a:rPr lang="en-US" sz="2000" b="1" i="1" dirty="0" smtClean="0">
                <a:solidFill>
                  <a:schemeClr val="hlink"/>
                </a:solidFill>
              </a:rPr>
              <a:t>schools</a:t>
            </a:r>
            <a:r>
              <a:rPr lang="en-US" sz="2000" b="1" dirty="0" smtClean="0">
                <a:solidFill>
                  <a:schemeClr val="accent2"/>
                </a:solidFill>
              </a:rPr>
              <a:t>. </a:t>
            </a:r>
            <a:endParaRPr lang="en-US" sz="2000" b="1" dirty="0" smtClean="0">
              <a:solidFill>
                <a:schemeClr val="accent2"/>
              </a:solidFill>
            </a:endParaRPr>
          </a:p>
          <a:p>
            <a:pPr marL="609600" indent="-609600" eaLnBrk="1" hangingPunct="1">
              <a:lnSpc>
                <a:spcPct val="80000"/>
              </a:lnSpc>
              <a:defRPr/>
            </a:pPr>
            <a:endParaRPr lang="en-US" sz="700" b="1" dirty="0" smtClean="0">
              <a:solidFill>
                <a:schemeClr val="accent2"/>
              </a:solidFill>
            </a:endParaRPr>
          </a:p>
          <a:p>
            <a:pPr marL="609600" indent="-609600" eaLnBrk="1" hangingPunct="1">
              <a:lnSpc>
                <a:spcPct val="80000"/>
              </a:lnSpc>
              <a:defRPr/>
            </a:pPr>
            <a:r>
              <a:rPr lang="en-US" sz="2000" b="1" i="1" dirty="0" smtClean="0"/>
              <a:t>The</a:t>
            </a:r>
            <a:r>
              <a:rPr lang="en-US" sz="2000" b="1" dirty="0" smtClean="0">
                <a:solidFill>
                  <a:schemeClr val="accent2"/>
                </a:solidFill>
              </a:rPr>
              <a:t> </a:t>
            </a:r>
            <a:r>
              <a:rPr lang="en-US" sz="2000" b="1" dirty="0" smtClean="0">
                <a:solidFill>
                  <a:schemeClr val="hlink"/>
                </a:solidFill>
              </a:rPr>
              <a:t>STAR</a:t>
            </a:r>
            <a:r>
              <a:rPr lang="en-US" sz="2000" b="1" dirty="0" smtClean="0">
                <a:solidFill>
                  <a:schemeClr val="accent2"/>
                </a:solidFill>
              </a:rPr>
              <a:t> </a:t>
            </a:r>
            <a:r>
              <a:rPr lang="en-US" sz="2000" b="1" dirty="0" smtClean="0"/>
              <a:t>Program in New York Shifts school tax revenue from real property taxes</a:t>
            </a:r>
            <a:r>
              <a:rPr lang="en-US" sz="2000" b="1" dirty="0" smtClean="0">
                <a:solidFill>
                  <a:schemeClr val="accent2"/>
                </a:solidFill>
              </a:rPr>
              <a:t> </a:t>
            </a:r>
            <a:r>
              <a:rPr lang="en-US" sz="2000" b="1" dirty="0" smtClean="0"/>
              <a:t>to </a:t>
            </a:r>
            <a:r>
              <a:rPr lang="en-US" sz="2000" b="1" dirty="0" smtClean="0"/>
              <a:t>State </a:t>
            </a:r>
            <a:r>
              <a:rPr lang="en-US" sz="2000" b="1" dirty="0" smtClean="0"/>
              <a:t>income taxes</a:t>
            </a:r>
            <a:r>
              <a:rPr lang="en-US" sz="2000" b="1" dirty="0" smtClean="0">
                <a:solidFill>
                  <a:schemeClr val="accent2"/>
                </a:solidFill>
              </a:rPr>
              <a:t>.</a:t>
            </a:r>
            <a:r>
              <a:rPr lang="en-US" sz="2000" b="1" i="1" dirty="0" smtClean="0">
                <a:solidFill>
                  <a:schemeClr val="tx2"/>
                </a:solidFill>
              </a:rPr>
              <a:t> </a:t>
            </a:r>
          </a:p>
          <a:p>
            <a:pPr marL="609600" indent="-609600" eaLnBrk="1" hangingPunct="1">
              <a:lnSpc>
                <a:spcPct val="80000"/>
              </a:lnSpc>
              <a:defRPr/>
            </a:pPr>
            <a:endParaRPr lang="en-US" sz="2000" b="1" i="1" dirty="0" smtClean="0">
              <a:solidFill>
                <a:schemeClr val="tx2"/>
              </a:solidFill>
            </a:endParaRPr>
          </a:p>
          <a:p>
            <a:pPr marL="609600" indent="-609600" eaLnBrk="1" hangingPunct="1">
              <a:lnSpc>
                <a:spcPct val="80000"/>
              </a:lnSpc>
              <a:defRPr/>
            </a:pPr>
            <a:r>
              <a:rPr lang="en-US" sz="2000" b="1" i="1" dirty="0" smtClean="0"/>
              <a:t>The </a:t>
            </a:r>
            <a:r>
              <a:rPr lang="en-US" sz="2000" b="1" i="1" dirty="0" smtClean="0">
                <a:solidFill>
                  <a:schemeClr val="accent1">
                    <a:lumMod val="50000"/>
                  </a:schemeClr>
                </a:solidFill>
              </a:rPr>
              <a:t>TAX CAP</a:t>
            </a:r>
            <a:r>
              <a:rPr lang="en-US" sz="2000" b="1" i="1" dirty="0" smtClean="0">
                <a:solidFill>
                  <a:schemeClr val="accent2"/>
                </a:solidFill>
              </a:rPr>
              <a:t> </a:t>
            </a:r>
            <a:r>
              <a:rPr lang="en-US" sz="2000" b="1" i="1" dirty="0" smtClean="0"/>
              <a:t>seeks to limit the growth in real property taxes by requiring </a:t>
            </a:r>
            <a:r>
              <a:rPr lang="en-US" sz="2000" b="1" i="1" dirty="0" smtClean="0">
                <a:solidFill>
                  <a:srgbClr val="C00000"/>
                </a:solidFill>
              </a:rPr>
              <a:t>a 60% vote </a:t>
            </a:r>
            <a:r>
              <a:rPr lang="en-US" sz="2000" b="1" i="1" dirty="0" smtClean="0"/>
              <a:t>before a local government or school district can raise real property taxes 2 percent above the tax levy</a:t>
            </a:r>
          </a:p>
          <a:p>
            <a:pPr marL="609600" indent="-609600" eaLnBrk="1" hangingPunct="1">
              <a:lnSpc>
                <a:spcPct val="80000"/>
              </a:lnSpc>
              <a:defRPr/>
            </a:pPr>
            <a:endParaRPr lang="en-US" sz="500" b="1" i="1" dirty="0" smtClean="0">
              <a:solidFill>
                <a:schemeClr val="tx2"/>
              </a:solidFill>
            </a:endParaRPr>
          </a:p>
          <a:p>
            <a:pPr marL="609600" indent="-609600" eaLnBrk="1" hangingPunct="1">
              <a:lnSpc>
                <a:spcPct val="80000"/>
              </a:lnSpc>
              <a:defRPr/>
            </a:pPr>
            <a:r>
              <a:rPr lang="en-US" sz="2000" b="1" dirty="0" smtClean="0"/>
              <a:t>Governments us </a:t>
            </a:r>
            <a:r>
              <a:rPr lang="en-US" sz="2000" b="1" dirty="0" smtClean="0">
                <a:solidFill>
                  <a:schemeClr val="hlink"/>
                </a:solidFill>
              </a:rPr>
              <a:t>the Real Property Tax</a:t>
            </a:r>
            <a:r>
              <a:rPr lang="en-US" sz="2000" b="1" dirty="0" smtClean="0">
                <a:solidFill>
                  <a:schemeClr val="accent2"/>
                </a:solidFill>
              </a:rPr>
              <a:t>, </a:t>
            </a:r>
            <a:r>
              <a:rPr lang="en-US" sz="2000" b="1" dirty="0" smtClean="0"/>
              <a:t>to generate revenue because its is </a:t>
            </a:r>
            <a:r>
              <a:rPr lang="en-US" sz="2000" b="1" i="1" dirty="0" smtClean="0"/>
              <a:t>a more dependable, less fluctuating, source of revenue</a:t>
            </a:r>
            <a:r>
              <a:rPr lang="en-US" sz="2000" b="1" dirty="0" smtClean="0">
                <a:solidFill>
                  <a:schemeClr val="accent2"/>
                </a:solidFill>
              </a:rPr>
              <a:t>.</a:t>
            </a:r>
          </a:p>
        </p:txBody>
      </p:sp>
      <p:sp>
        <p:nvSpPr>
          <p:cNvPr id="4" name="Slide Number Placeholder 3"/>
          <p:cNvSpPr>
            <a:spLocks noGrp="1"/>
          </p:cNvSpPr>
          <p:nvPr>
            <p:ph type="sldNum" sz="quarter" idx="12"/>
          </p:nvPr>
        </p:nvSpPr>
        <p:spPr/>
        <p:txBody>
          <a:bodyPr/>
          <a:lstStyle/>
          <a:p>
            <a:pPr>
              <a:defRPr/>
            </a:pPr>
            <a:fld id="{C055BE39-2085-4031-8269-F1129B6C5571}" type="slidenum">
              <a:rPr lang="en-US" smtClean="0"/>
              <a:pPr>
                <a:defRPr/>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8708">
                                            <p:txEl>
                                              <p:pRg st="0" end="0"/>
                                            </p:txEl>
                                          </p:spTgt>
                                        </p:tgtEl>
                                        <p:attrNameLst>
                                          <p:attrName>style.visibility</p:attrName>
                                        </p:attrNameLst>
                                      </p:cBhvr>
                                      <p:to>
                                        <p:strVal val="visible"/>
                                      </p:to>
                                    </p:set>
                                    <p:anim calcmode="lin" valueType="num">
                                      <p:cBhvr additive="base">
                                        <p:cTn id="7" dur="500" fill="hold"/>
                                        <p:tgtEl>
                                          <p:spTgt spid="3287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87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8708">
                                            <p:txEl>
                                              <p:pRg st="2" end="2"/>
                                            </p:txEl>
                                          </p:spTgt>
                                        </p:tgtEl>
                                        <p:attrNameLst>
                                          <p:attrName>style.visibility</p:attrName>
                                        </p:attrNameLst>
                                      </p:cBhvr>
                                      <p:to>
                                        <p:strVal val="visible"/>
                                      </p:to>
                                    </p:set>
                                    <p:anim calcmode="lin" valueType="num">
                                      <p:cBhvr additive="base">
                                        <p:cTn id="13" dur="500" fill="hold"/>
                                        <p:tgtEl>
                                          <p:spTgt spid="32870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870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8708">
                                            <p:txEl>
                                              <p:pRg st="4" end="4"/>
                                            </p:txEl>
                                          </p:spTgt>
                                        </p:tgtEl>
                                        <p:attrNameLst>
                                          <p:attrName>style.visibility</p:attrName>
                                        </p:attrNameLst>
                                      </p:cBhvr>
                                      <p:to>
                                        <p:strVal val="visible"/>
                                      </p:to>
                                    </p:set>
                                    <p:anim calcmode="lin" valueType="num">
                                      <p:cBhvr additive="base">
                                        <p:cTn id="19" dur="500" fill="hold"/>
                                        <p:tgtEl>
                                          <p:spTgt spid="328708">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870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8708">
                                            <p:txEl>
                                              <p:pRg st="6" end="6"/>
                                            </p:txEl>
                                          </p:spTgt>
                                        </p:tgtEl>
                                        <p:attrNameLst>
                                          <p:attrName>style.visibility</p:attrName>
                                        </p:attrNameLst>
                                      </p:cBhvr>
                                      <p:to>
                                        <p:strVal val="visible"/>
                                      </p:to>
                                    </p:set>
                                    <p:anim calcmode="lin" valueType="num">
                                      <p:cBhvr additive="base">
                                        <p:cTn id="25" dur="500" fill="hold"/>
                                        <p:tgtEl>
                                          <p:spTgt spid="328708">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870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8708">
                                            <p:txEl>
                                              <p:pRg st="8" end="8"/>
                                            </p:txEl>
                                          </p:spTgt>
                                        </p:tgtEl>
                                        <p:attrNameLst>
                                          <p:attrName>style.visibility</p:attrName>
                                        </p:attrNameLst>
                                      </p:cBhvr>
                                      <p:to>
                                        <p:strVal val="visible"/>
                                      </p:to>
                                    </p:set>
                                    <p:anim calcmode="lin" valueType="num">
                                      <p:cBhvr additive="base">
                                        <p:cTn id="31" dur="500" fill="hold"/>
                                        <p:tgtEl>
                                          <p:spTgt spid="328708">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870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8708">
                                            <p:txEl>
                                              <p:pRg st="10" end="10"/>
                                            </p:txEl>
                                          </p:spTgt>
                                        </p:tgtEl>
                                        <p:attrNameLst>
                                          <p:attrName>style.visibility</p:attrName>
                                        </p:attrNameLst>
                                      </p:cBhvr>
                                      <p:to>
                                        <p:strVal val="visible"/>
                                      </p:to>
                                    </p:set>
                                    <p:anim calcmode="lin" valueType="num">
                                      <p:cBhvr additive="base">
                                        <p:cTn id="37" dur="500" fill="hold"/>
                                        <p:tgtEl>
                                          <p:spTgt spid="328708">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8708">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228600" y="990600"/>
            <a:ext cx="8686800" cy="762000"/>
          </a:xfrm>
        </p:spPr>
        <p:txBody>
          <a:bodyPr/>
          <a:lstStyle/>
          <a:p>
            <a:r>
              <a:rPr lang="en-US" sz="3200" b="1" dirty="0" smtClean="0">
                <a:solidFill>
                  <a:srgbClr val="CC0000"/>
                </a:solidFill>
              </a:rPr>
              <a:t>Words of Purchase vs. Words of Limitation</a:t>
            </a:r>
          </a:p>
        </p:txBody>
      </p:sp>
      <p:sp>
        <p:nvSpPr>
          <p:cNvPr id="277507" name="Rectangle 3"/>
          <p:cNvSpPr>
            <a:spLocks noGrp="1" noChangeArrowheads="1"/>
          </p:cNvSpPr>
          <p:nvPr>
            <p:ph type="body" idx="4294967295"/>
          </p:nvPr>
        </p:nvSpPr>
        <p:spPr>
          <a:xfrm>
            <a:off x="381000" y="1752600"/>
            <a:ext cx="8458200" cy="4419600"/>
          </a:xfrm>
        </p:spPr>
        <p:txBody>
          <a:bodyPr/>
          <a:lstStyle/>
          <a:p>
            <a:pPr>
              <a:lnSpc>
                <a:spcPct val="80000"/>
              </a:lnSpc>
              <a:buFontTx/>
              <a:buNone/>
              <a:defRPr/>
            </a:pPr>
            <a:r>
              <a:rPr lang="en-US" sz="2400" b="1" i="1" dirty="0" smtClean="0">
                <a:solidFill>
                  <a:schemeClr val="accent1">
                    <a:lumMod val="50000"/>
                  </a:schemeClr>
                </a:solidFill>
              </a:rPr>
              <a:t>	</a:t>
            </a:r>
            <a:r>
              <a:rPr lang="en-US" sz="2400" b="1" i="1" dirty="0" smtClean="0"/>
              <a:t>To determine what rights exist in an Interest in Land, there are two factors which tell the </a:t>
            </a:r>
            <a:r>
              <a:rPr lang="en-US" sz="2400" b="1" i="1" dirty="0" smtClean="0"/>
              <a:t>story and they appear in the deed as follows: </a:t>
            </a:r>
            <a:endParaRPr lang="en-US" sz="2400" b="1" i="1" dirty="0" smtClean="0"/>
          </a:p>
          <a:p>
            <a:pPr>
              <a:lnSpc>
                <a:spcPct val="80000"/>
              </a:lnSpc>
              <a:defRPr/>
            </a:pPr>
            <a:endParaRPr lang="en-US" sz="600" b="1" dirty="0" smtClean="0">
              <a:solidFill>
                <a:schemeClr val="accent1">
                  <a:lumMod val="25000"/>
                </a:schemeClr>
              </a:solidFill>
            </a:endParaRPr>
          </a:p>
          <a:p>
            <a:pPr>
              <a:lnSpc>
                <a:spcPct val="80000"/>
              </a:lnSpc>
              <a:defRPr/>
            </a:pPr>
            <a:r>
              <a:rPr lang="en-US" sz="3600" b="1" dirty="0" smtClean="0">
                <a:solidFill>
                  <a:schemeClr val="accent1">
                    <a:lumMod val="25000"/>
                  </a:schemeClr>
                </a:solidFill>
              </a:rPr>
              <a:t>Words </a:t>
            </a:r>
            <a:r>
              <a:rPr lang="en-US" sz="3600" b="1" dirty="0">
                <a:solidFill>
                  <a:schemeClr val="accent1">
                    <a:lumMod val="25000"/>
                  </a:schemeClr>
                </a:solidFill>
              </a:rPr>
              <a:t>of </a:t>
            </a:r>
            <a:r>
              <a:rPr lang="en-US" sz="3600" b="1" dirty="0" smtClean="0">
                <a:solidFill>
                  <a:schemeClr val="accent1">
                    <a:lumMod val="25000"/>
                  </a:schemeClr>
                </a:solidFill>
              </a:rPr>
              <a:t>purchase: </a:t>
            </a:r>
          </a:p>
          <a:p>
            <a:pPr>
              <a:lnSpc>
                <a:spcPct val="80000"/>
              </a:lnSpc>
              <a:buFontTx/>
              <a:buNone/>
              <a:defRPr/>
            </a:pPr>
            <a:r>
              <a:rPr lang="en-US" sz="2800" dirty="0" smtClean="0">
                <a:solidFill>
                  <a:schemeClr val="accent2"/>
                </a:solidFill>
              </a:rPr>
              <a:t>		</a:t>
            </a:r>
            <a:r>
              <a:rPr lang="en-US" sz="2800" dirty="0" smtClean="0"/>
              <a:t>Describe</a:t>
            </a:r>
            <a:r>
              <a:rPr lang="en-US" sz="1600" dirty="0" smtClean="0"/>
              <a:t> </a:t>
            </a:r>
            <a:r>
              <a:rPr lang="en-US" sz="4800" b="1" i="1" dirty="0" smtClean="0">
                <a:solidFill>
                  <a:schemeClr val="accent2"/>
                </a:solidFill>
              </a:rPr>
              <a:t>who</a:t>
            </a:r>
            <a:r>
              <a:rPr lang="en-US" sz="1600" dirty="0" smtClean="0">
                <a:solidFill>
                  <a:schemeClr val="accent2"/>
                </a:solidFill>
              </a:rPr>
              <a:t> </a:t>
            </a:r>
            <a:r>
              <a:rPr lang="en-US" sz="2800" dirty="0"/>
              <a:t>takes </a:t>
            </a:r>
            <a:r>
              <a:rPr lang="en-US" sz="2800" dirty="0" smtClean="0"/>
              <a:t>the real property</a:t>
            </a:r>
          </a:p>
          <a:p>
            <a:pPr>
              <a:lnSpc>
                <a:spcPct val="80000"/>
              </a:lnSpc>
              <a:buFontTx/>
              <a:buNone/>
              <a:defRPr/>
            </a:pPr>
            <a:r>
              <a:rPr lang="en-US" sz="2800" dirty="0" smtClean="0"/>
              <a:t> 		by </a:t>
            </a:r>
            <a:r>
              <a:rPr lang="en-US" sz="2800" dirty="0"/>
              <a:t>grant, gift, inheritance or bequest.</a:t>
            </a:r>
          </a:p>
          <a:p>
            <a:pPr>
              <a:lnSpc>
                <a:spcPct val="80000"/>
              </a:lnSpc>
              <a:defRPr/>
            </a:pPr>
            <a:endParaRPr lang="en-US" sz="600" dirty="0">
              <a:solidFill>
                <a:schemeClr val="accent2"/>
              </a:solidFill>
            </a:endParaRPr>
          </a:p>
          <a:p>
            <a:pPr>
              <a:lnSpc>
                <a:spcPct val="80000"/>
              </a:lnSpc>
              <a:defRPr/>
            </a:pPr>
            <a:r>
              <a:rPr lang="en-US" sz="4000" b="1" dirty="0">
                <a:solidFill>
                  <a:schemeClr val="accent1">
                    <a:lumMod val="25000"/>
                  </a:schemeClr>
                </a:solidFill>
              </a:rPr>
              <a:t>Words of </a:t>
            </a:r>
            <a:r>
              <a:rPr lang="en-US" sz="4000" b="1" dirty="0" smtClean="0">
                <a:solidFill>
                  <a:schemeClr val="accent1">
                    <a:lumMod val="25000"/>
                  </a:schemeClr>
                </a:solidFill>
              </a:rPr>
              <a:t>limitation:</a:t>
            </a:r>
          </a:p>
          <a:p>
            <a:pPr>
              <a:lnSpc>
                <a:spcPct val="80000"/>
              </a:lnSpc>
              <a:buFontTx/>
              <a:buNone/>
              <a:defRPr/>
            </a:pPr>
            <a:r>
              <a:rPr lang="en-US" sz="4000" dirty="0" smtClean="0">
                <a:solidFill>
                  <a:schemeClr val="accent2"/>
                </a:solidFill>
              </a:rPr>
              <a:t>		</a:t>
            </a:r>
            <a:r>
              <a:rPr lang="en-US" sz="2800" dirty="0" smtClean="0"/>
              <a:t>Describe the </a:t>
            </a:r>
            <a:r>
              <a:rPr lang="en-US" sz="4800" b="1" i="1" dirty="0">
                <a:solidFill>
                  <a:schemeClr val="accent2"/>
                </a:solidFill>
              </a:rPr>
              <a:t>type</a:t>
            </a:r>
            <a:r>
              <a:rPr lang="en-US" sz="4000" dirty="0">
                <a:solidFill>
                  <a:schemeClr val="accent2"/>
                </a:solidFill>
              </a:rPr>
              <a:t> </a:t>
            </a:r>
            <a:r>
              <a:rPr lang="en-US" sz="2800" dirty="0"/>
              <a:t>and</a:t>
            </a:r>
            <a:r>
              <a:rPr lang="en-US" sz="4000" dirty="0">
                <a:solidFill>
                  <a:schemeClr val="accent2"/>
                </a:solidFill>
              </a:rPr>
              <a:t> </a:t>
            </a:r>
            <a:r>
              <a:rPr lang="en-US" sz="4800" b="1" i="1" dirty="0">
                <a:solidFill>
                  <a:schemeClr val="accent2"/>
                </a:solidFill>
              </a:rPr>
              <a:t>duration</a:t>
            </a:r>
            <a:r>
              <a:rPr lang="en-US" sz="4000" dirty="0">
                <a:solidFill>
                  <a:schemeClr val="accent2"/>
                </a:solidFill>
              </a:rPr>
              <a:t> </a:t>
            </a:r>
            <a:r>
              <a:rPr lang="en-US" sz="2800" dirty="0" smtClean="0">
                <a:solidFill>
                  <a:schemeClr val="accent2"/>
                </a:solidFill>
              </a:rPr>
              <a:t>	</a:t>
            </a:r>
            <a:r>
              <a:rPr lang="en-US" sz="2800" dirty="0" smtClean="0"/>
              <a:t>of </a:t>
            </a:r>
            <a:r>
              <a:rPr lang="en-US" sz="2800" dirty="0"/>
              <a:t>the estate taken by the transferee.</a:t>
            </a:r>
          </a:p>
        </p:txBody>
      </p:sp>
      <p:sp>
        <p:nvSpPr>
          <p:cNvPr id="5" name="Slide Number Placeholder 4"/>
          <p:cNvSpPr>
            <a:spLocks noGrp="1"/>
          </p:cNvSpPr>
          <p:nvPr>
            <p:ph type="sldNum" sz="quarter" idx="12"/>
          </p:nvPr>
        </p:nvSpPr>
        <p:spPr/>
        <p:txBody>
          <a:bodyPr/>
          <a:lstStyle/>
          <a:p>
            <a:pPr>
              <a:defRPr/>
            </a:pPr>
            <a:fld id="{C055BE39-2085-4031-8269-F1129B6C5571}" type="slidenum">
              <a:rPr lang="en-US" smtClean="0"/>
              <a:pPr>
                <a:defRPr/>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Effect transition="in" filter="dissolve">
                                      <p:cBhvr>
                                        <p:cTn id="7" dur="500"/>
                                        <p:tgtEl>
                                          <p:spTgt spid="2775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7507">
                                            <p:txEl>
                                              <p:pRg st="2" end="2"/>
                                            </p:txEl>
                                          </p:spTgt>
                                        </p:tgtEl>
                                        <p:attrNameLst>
                                          <p:attrName>style.visibility</p:attrName>
                                        </p:attrNameLst>
                                      </p:cBhvr>
                                      <p:to>
                                        <p:strVal val="visible"/>
                                      </p:to>
                                    </p:set>
                                    <p:animEffect transition="in" filter="dissolve">
                                      <p:cBhvr>
                                        <p:cTn id="12" dur="500"/>
                                        <p:tgtEl>
                                          <p:spTgt spid="277507">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EXPLODE.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7507">
                                            <p:txEl>
                                              <p:pRg st="3" end="3"/>
                                            </p:txEl>
                                          </p:spTgt>
                                        </p:tgtEl>
                                        <p:attrNameLst>
                                          <p:attrName>style.visibility</p:attrName>
                                        </p:attrNameLst>
                                      </p:cBhvr>
                                      <p:to>
                                        <p:strVal val="visible"/>
                                      </p:to>
                                    </p:set>
                                    <p:animEffect transition="in" filter="dissolve">
                                      <p:cBhvr>
                                        <p:cTn id="17" dur="500"/>
                                        <p:tgtEl>
                                          <p:spTgt spid="277507">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EXPLODE.WAV"/>
                                        </p:tgtEl>
                                      </p:cMediaNode>
                                    </p:audio>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7507">
                                            <p:txEl>
                                              <p:pRg st="4" end="4"/>
                                            </p:txEl>
                                          </p:spTgt>
                                        </p:tgtEl>
                                        <p:attrNameLst>
                                          <p:attrName>style.visibility</p:attrName>
                                        </p:attrNameLst>
                                      </p:cBhvr>
                                      <p:to>
                                        <p:strVal val="visible"/>
                                      </p:to>
                                    </p:set>
                                    <p:animEffect transition="in" filter="dissolve">
                                      <p:cBhvr>
                                        <p:cTn id="22" dur="500"/>
                                        <p:tgtEl>
                                          <p:spTgt spid="277507">
                                            <p:txEl>
                                              <p:pRg st="4" end="4"/>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EXPLODE.WAV"/>
                                        </p:tgtEl>
                                      </p:cMediaNode>
                                    </p:audio>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7507">
                                            <p:txEl>
                                              <p:pRg st="6" end="6"/>
                                            </p:txEl>
                                          </p:spTgt>
                                        </p:tgtEl>
                                        <p:attrNameLst>
                                          <p:attrName>style.visibility</p:attrName>
                                        </p:attrNameLst>
                                      </p:cBhvr>
                                      <p:to>
                                        <p:strVal val="visible"/>
                                      </p:to>
                                    </p:set>
                                    <p:animEffect transition="in" filter="dissolve">
                                      <p:cBhvr>
                                        <p:cTn id="27" dur="500"/>
                                        <p:tgtEl>
                                          <p:spTgt spid="277507">
                                            <p:txEl>
                                              <p:pRg st="6" end="6"/>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EXPLODE.WAV"/>
                                        </p:tgtEl>
                                      </p:cMediaNode>
                                    </p:audio>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7507">
                                            <p:txEl>
                                              <p:pRg st="7" end="7"/>
                                            </p:txEl>
                                          </p:spTgt>
                                        </p:tgtEl>
                                        <p:attrNameLst>
                                          <p:attrName>style.visibility</p:attrName>
                                        </p:attrNameLst>
                                      </p:cBhvr>
                                      <p:to>
                                        <p:strVal val="visible"/>
                                      </p:to>
                                    </p:set>
                                    <p:animEffect transition="in" filter="dissolve">
                                      <p:cBhvr>
                                        <p:cTn id="32" dur="500"/>
                                        <p:tgtEl>
                                          <p:spTgt spid="277507">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7348" name="Rectangle 3"/>
          <p:cNvSpPr>
            <a:spLocks noChangeArrowheads="1"/>
          </p:cNvSpPr>
          <p:nvPr/>
        </p:nvSpPr>
        <p:spPr bwMode="auto">
          <a:xfrm>
            <a:off x="304800" y="1371600"/>
            <a:ext cx="8382000" cy="5334000"/>
          </a:xfrm>
          <a:prstGeom prst="rect">
            <a:avLst/>
          </a:prstGeom>
          <a:noFill/>
          <a:ln w="9525">
            <a:noFill/>
            <a:miter lim="800000"/>
            <a:headEnd/>
            <a:tailEnd/>
          </a:ln>
        </p:spPr>
        <p:txBody>
          <a:bodyPr/>
          <a:lstStyle/>
          <a:p>
            <a:pPr marL="609600" indent="-609600">
              <a:spcBef>
                <a:spcPct val="20000"/>
              </a:spcBef>
            </a:pPr>
            <a:r>
              <a:rPr lang="en-US" sz="2800" b="1">
                <a:solidFill>
                  <a:srgbClr val="CC0000"/>
                </a:solidFill>
              </a:rPr>
              <a:t>Interests in Land</a:t>
            </a:r>
          </a:p>
          <a:p>
            <a:pPr marL="609600" indent="-609600">
              <a:spcBef>
                <a:spcPct val="20000"/>
              </a:spcBef>
            </a:pPr>
            <a:endParaRPr lang="en-US" sz="600" b="1">
              <a:solidFill>
                <a:srgbClr val="FF0000"/>
              </a:solidFill>
            </a:endParaRPr>
          </a:p>
          <a:p>
            <a:pPr marL="609600" indent="-609600">
              <a:lnSpc>
                <a:spcPct val="90000"/>
              </a:lnSpc>
              <a:spcBef>
                <a:spcPct val="20000"/>
              </a:spcBef>
              <a:buFontTx/>
              <a:buChar char="•"/>
            </a:pPr>
            <a:r>
              <a:rPr lang="en-US" sz="2800" b="1" i="1">
                <a:solidFill>
                  <a:srgbClr val="0033CC"/>
                </a:solidFill>
              </a:rPr>
              <a:t>A Two Step Dance:</a:t>
            </a:r>
            <a:r>
              <a:rPr lang="en-US" sz="2800" b="1" i="1">
                <a:solidFill>
                  <a:schemeClr val="hlink"/>
                </a:solidFill>
              </a:rPr>
              <a:t> Possession </a:t>
            </a:r>
            <a:r>
              <a:rPr lang="en-US" sz="2800" b="1" i="1">
                <a:solidFill>
                  <a:srgbClr val="0033CC"/>
                </a:solidFill>
              </a:rPr>
              <a:t>and</a:t>
            </a:r>
            <a:r>
              <a:rPr lang="en-US" sz="2800" b="1" i="1">
                <a:solidFill>
                  <a:schemeClr val="hlink"/>
                </a:solidFill>
              </a:rPr>
              <a:t> Time</a:t>
            </a:r>
            <a:endParaRPr lang="en-US" sz="2800" b="1">
              <a:solidFill>
                <a:srgbClr val="0033CC"/>
              </a:solidFill>
            </a:endParaRPr>
          </a:p>
          <a:p>
            <a:pPr marL="609600" indent="-609600">
              <a:spcBef>
                <a:spcPct val="20000"/>
              </a:spcBef>
            </a:pPr>
            <a:endParaRPr lang="en-US" sz="600" b="1">
              <a:solidFill>
                <a:srgbClr val="FF0000"/>
              </a:solidFill>
            </a:endParaRPr>
          </a:p>
          <a:p>
            <a:pPr marL="609600" indent="-609600">
              <a:spcBef>
                <a:spcPct val="20000"/>
              </a:spcBef>
            </a:pPr>
            <a:endParaRPr lang="en-US" sz="600" b="1">
              <a:solidFill>
                <a:srgbClr val="FF0000"/>
              </a:solidFill>
            </a:endParaRPr>
          </a:p>
          <a:p>
            <a:pPr marL="609600" indent="-609600">
              <a:lnSpc>
                <a:spcPct val="90000"/>
              </a:lnSpc>
              <a:spcBef>
                <a:spcPct val="20000"/>
              </a:spcBef>
            </a:pPr>
            <a:r>
              <a:rPr lang="en-US" sz="2000" b="1" i="1">
                <a:solidFill>
                  <a:schemeClr val="hlink"/>
                </a:solidFill>
              </a:rPr>
              <a:t>	</a:t>
            </a:r>
            <a:r>
              <a:rPr lang="en-US" sz="2800" b="1" i="1">
                <a:solidFill>
                  <a:srgbClr val="CC0000"/>
                </a:solidFill>
              </a:rPr>
              <a:t>Step One: Form of Possession</a:t>
            </a:r>
          </a:p>
          <a:p>
            <a:pPr marL="609600" indent="-609600">
              <a:lnSpc>
                <a:spcPct val="90000"/>
              </a:lnSpc>
              <a:spcBef>
                <a:spcPct val="20000"/>
              </a:spcBef>
              <a:buFontTx/>
              <a:buChar char="•"/>
            </a:pPr>
            <a:r>
              <a:rPr lang="en-US" sz="2000" b="1" i="1">
                <a:solidFill>
                  <a:schemeClr val="hlink"/>
                </a:solidFill>
              </a:rPr>
              <a:t>Possessory Interests in Land</a:t>
            </a:r>
            <a:r>
              <a:rPr lang="en-US" sz="2000" b="1">
                <a:solidFill>
                  <a:srgbClr val="0033CC"/>
                </a:solidFill>
              </a:rPr>
              <a:t> </a:t>
            </a:r>
            <a:r>
              <a:rPr lang="en-US" sz="1600" b="1">
                <a:solidFill>
                  <a:srgbClr val="0033CC"/>
                </a:solidFill>
              </a:rPr>
              <a:t>(Either presently or in the future)</a:t>
            </a:r>
          </a:p>
          <a:p>
            <a:pPr marL="609600" indent="-609600">
              <a:lnSpc>
                <a:spcPct val="90000"/>
              </a:lnSpc>
              <a:spcBef>
                <a:spcPct val="20000"/>
              </a:spcBef>
              <a:buFontTx/>
              <a:buChar char="•"/>
            </a:pPr>
            <a:r>
              <a:rPr lang="en-US" sz="2000" b="1" i="1">
                <a:solidFill>
                  <a:schemeClr val="hlink"/>
                </a:solidFill>
              </a:rPr>
              <a:t>Non - Possessory Interests in Land</a:t>
            </a:r>
            <a:r>
              <a:rPr lang="en-US" sz="2000" b="1">
                <a:solidFill>
                  <a:srgbClr val="0033CC"/>
                </a:solidFill>
              </a:rPr>
              <a:t> </a:t>
            </a:r>
            <a:r>
              <a:rPr lang="en-US" sz="1600" b="1">
                <a:solidFill>
                  <a:srgbClr val="0033CC"/>
                </a:solidFill>
              </a:rPr>
              <a:t>(Either presently or in the future)</a:t>
            </a:r>
          </a:p>
          <a:p>
            <a:pPr marL="609600" indent="-609600">
              <a:lnSpc>
                <a:spcPct val="90000"/>
              </a:lnSpc>
              <a:spcBef>
                <a:spcPct val="20000"/>
              </a:spcBef>
            </a:pPr>
            <a:r>
              <a:rPr lang="en-US" sz="1600" b="1">
                <a:solidFill>
                  <a:srgbClr val="0033CC"/>
                </a:solidFill>
              </a:rPr>
              <a:t>	</a:t>
            </a:r>
          </a:p>
          <a:p>
            <a:pPr marL="609600" indent="-609600">
              <a:lnSpc>
                <a:spcPct val="90000"/>
              </a:lnSpc>
              <a:spcBef>
                <a:spcPct val="20000"/>
              </a:spcBef>
            </a:pPr>
            <a:r>
              <a:rPr lang="en-US" sz="2000" b="1" i="1">
                <a:solidFill>
                  <a:schemeClr val="hlink"/>
                </a:solidFill>
              </a:rPr>
              <a:t>	</a:t>
            </a:r>
            <a:r>
              <a:rPr lang="en-US" sz="2800" b="1" i="1">
                <a:solidFill>
                  <a:srgbClr val="CC0000"/>
                </a:solidFill>
              </a:rPr>
              <a:t>Step Two: When the Interest Vests</a:t>
            </a:r>
            <a:r>
              <a:rPr lang="en-US" sz="1600" b="1">
                <a:solidFill>
                  <a:srgbClr val="0033CC"/>
                </a:solidFill>
              </a:rPr>
              <a:t>	</a:t>
            </a:r>
          </a:p>
          <a:p>
            <a:pPr marL="609600" indent="-609600">
              <a:lnSpc>
                <a:spcPct val="90000"/>
              </a:lnSpc>
              <a:spcBef>
                <a:spcPct val="20000"/>
              </a:spcBef>
              <a:buFontTx/>
              <a:buChar char="•"/>
            </a:pPr>
            <a:r>
              <a:rPr lang="en-US" sz="2000" b="1" i="1">
                <a:solidFill>
                  <a:schemeClr val="hlink"/>
                </a:solidFill>
              </a:rPr>
              <a:t>Present interests</a:t>
            </a:r>
            <a:r>
              <a:rPr lang="en-US" sz="2000" b="1">
                <a:solidFill>
                  <a:srgbClr val="0033CC"/>
                </a:solidFill>
              </a:rPr>
              <a:t> </a:t>
            </a:r>
            <a:r>
              <a:rPr lang="en-US" sz="1600" b="1">
                <a:solidFill>
                  <a:srgbClr val="0033CC"/>
                </a:solidFill>
              </a:rPr>
              <a:t>(When the RIGHT to possess is NOW)</a:t>
            </a:r>
          </a:p>
          <a:p>
            <a:pPr marL="609600" indent="-609600">
              <a:lnSpc>
                <a:spcPct val="90000"/>
              </a:lnSpc>
              <a:spcBef>
                <a:spcPct val="20000"/>
              </a:spcBef>
              <a:buFontTx/>
              <a:buChar char="•"/>
            </a:pPr>
            <a:r>
              <a:rPr lang="en-US" sz="2000" b="1" i="1">
                <a:solidFill>
                  <a:schemeClr val="hlink"/>
                </a:solidFill>
              </a:rPr>
              <a:t>Future interests</a:t>
            </a:r>
            <a:r>
              <a:rPr lang="en-US" sz="2000" b="1">
                <a:solidFill>
                  <a:srgbClr val="0033CC"/>
                </a:solidFill>
              </a:rPr>
              <a:t> </a:t>
            </a:r>
            <a:r>
              <a:rPr lang="en-US" sz="1600" b="1">
                <a:solidFill>
                  <a:srgbClr val="0033CC"/>
                </a:solidFill>
              </a:rPr>
              <a:t>(When the RIGHT to possess is in the future)</a:t>
            </a:r>
          </a:p>
          <a:p>
            <a:pPr marL="609600" indent="-609600">
              <a:spcBef>
                <a:spcPct val="20000"/>
              </a:spcBef>
            </a:pPr>
            <a:endParaRPr lang="en-US" sz="500" b="1">
              <a:solidFill>
                <a:srgbClr val="0033CC"/>
              </a:solidFill>
            </a:endParaRPr>
          </a:p>
        </p:txBody>
      </p:sp>
      <p:sp>
        <p:nvSpPr>
          <p:cNvPr id="5" name="Slide Number Placeholder 4"/>
          <p:cNvSpPr>
            <a:spLocks noGrp="1"/>
          </p:cNvSpPr>
          <p:nvPr>
            <p:ph type="sldNum" sz="quarter" idx="12"/>
          </p:nvPr>
        </p:nvSpPr>
        <p:spPr/>
        <p:txBody>
          <a:bodyPr/>
          <a:lstStyle/>
          <a:p>
            <a:pPr>
              <a:defRPr/>
            </a:pPr>
            <a:fld id="{23904802-F1B5-4995-8D23-1861911DBB1D}"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8372" name="Rectangle 4"/>
          <p:cNvSpPr>
            <a:spLocks noChangeArrowheads="1"/>
          </p:cNvSpPr>
          <p:nvPr/>
        </p:nvSpPr>
        <p:spPr bwMode="auto">
          <a:xfrm>
            <a:off x="304800" y="1295400"/>
            <a:ext cx="8382000" cy="5410200"/>
          </a:xfrm>
          <a:prstGeom prst="rect">
            <a:avLst/>
          </a:prstGeom>
          <a:noFill/>
          <a:ln w="9525">
            <a:noFill/>
            <a:miter lim="800000"/>
            <a:headEnd/>
            <a:tailEnd/>
          </a:ln>
        </p:spPr>
        <p:txBody>
          <a:bodyPr/>
          <a:lstStyle/>
          <a:p>
            <a:pPr marL="609600" indent="-609600">
              <a:spcBef>
                <a:spcPct val="20000"/>
              </a:spcBef>
            </a:pPr>
            <a:r>
              <a:rPr lang="en-US" sz="2800" b="1">
                <a:solidFill>
                  <a:srgbClr val="C00000"/>
                </a:solidFill>
              </a:rPr>
              <a:t>Interests in Land</a:t>
            </a:r>
          </a:p>
          <a:p>
            <a:pPr marL="609600" indent="-609600">
              <a:spcBef>
                <a:spcPct val="20000"/>
              </a:spcBef>
            </a:pPr>
            <a:endParaRPr lang="en-US" sz="600" b="1">
              <a:solidFill>
                <a:srgbClr val="FF0000"/>
              </a:solidFill>
            </a:endParaRPr>
          </a:p>
          <a:p>
            <a:pPr marL="609600" indent="-609600">
              <a:lnSpc>
                <a:spcPct val="90000"/>
              </a:lnSpc>
              <a:spcBef>
                <a:spcPct val="20000"/>
              </a:spcBef>
              <a:buFontTx/>
              <a:buChar char="•"/>
            </a:pPr>
            <a:r>
              <a:rPr lang="en-US" sz="2000" b="1" i="1">
                <a:solidFill>
                  <a:schemeClr val="hlink"/>
                </a:solidFill>
              </a:rPr>
              <a:t>Possessory Interests in Land</a:t>
            </a:r>
            <a:r>
              <a:rPr lang="en-US" sz="2000" b="1">
                <a:solidFill>
                  <a:srgbClr val="0033CC"/>
                </a:solidFill>
              </a:rPr>
              <a:t> </a:t>
            </a:r>
            <a:r>
              <a:rPr lang="en-US" sz="1600" b="1"/>
              <a:t>(Either presently or in the future)</a:t>
            </a:r>
          </a:p>
          <a:p>
            <a:pPr marL="609600" indent="-609600">
              <a:lnSpc>
                <a:spcPct val="90000"/>
              </a:lnSpc>
              <a:spcBef>
                <a:spcPct val="20000"/>
              </a:spcBef>
            </a:pPr>
            <a:r>
              <a:rPr lang="en-US" sz="1600" b="1">
                <a:solidFill>
                  <a:srgbClr val="0033CC"/>
                </a:solidFill>
              </a:rPr>
              <a:t>	</a:t>
            </a:r>
            <a:r>
              <a:rPr lang="en-US" b="1">
                <a:solidFill>
                  <a:srgbClr val="0033CC"/>
                </a:solidFill>
              </a:rPr>
              <a:t>1. Fee Simple Absolute</a:t>
            </a:r>
          </a:p>
          <a:p>
            <a:pPr marL="609600" indent="-609600">
              <a:lnSpc>
                <a:spcPct val="90000"/>
              </a:lnSpc>
              <a:spcBef>
                <a:spcPct val="20000"/>
              </a:spcBef>
            </a:pPr>
            <a:r>
              <a:rPr lang="en-US" b="1">
                <a:solidFill>
                  <a:srgbClr val="0033CC"/>
                </a:solidFill>
              </a:rPr>
              <a:t>	2. Defeasible Estates</a:t>
            </a:r>
          </a:p>
          <a:p>
            <a:pPr marL="609600" indent="-609600">
              <a:lnSpc>
                <a:spcPct val="90000"/>
              </a:lnSpc>
              <a:spcBef>
                <a:spcPct val="20000"/>
              </a:spcBef>
            </a:pPr>
            <a:r>
              <a:rPr lang="en-US" b="1">
                <a:solidFill>
                  <a:srgbClr val="0033CC"/>
                </a:solidFill>
              </a:rPr>
              <a:t>		- Fee Simple Determinable with Possibility of Reverter</a:t>
            </a:r>
          </a:p>
          <a:p>
            <a:pPr marL="609600" indent="-609600">
              <a:lnSpc>
                <a:spcPct val="90000"/>
              </a:lnSpc>
              <a:spcBef>
                <a:spcPct val="20000"/>
              </a:spcBef>
            </a:pPr>
            <a:r>
              <a:rPr lang="en-US" b="1">
                <a:solidFill>
                  <a:srgbClr val="0033CC"/>
                </a:solidFill>
              </a:rPr>
              <a:t>		- Fee Simple Subject to a Condition Precedent</a:t>
            </a:r>
          </a:p>
          <a:p>
            <a:pPr marL="609600" indent="-609600">
              <a:lnSpc>
                <a:spcPct val="90000"/>
              </a:lnSpc>
              <a:spcBef>
                <a:spcPct val="20000"/>
              </a:spcBef>
            </a:pPr>
            <a:r>
              <a:rPr lang="en-US" b="1">
                <a:solidFill>
                  <a:srgbClr val="0033CC"/>
                </a:solidFill>
              </a:rPr>
              <a:t>		- Fee Simple Subject to an Executory Interest </a:t>
            </a:r>
          </a:p>
          <a:p>
            <a:pPr marL="609600" indent="-609600">
              <a:lnSpc>
                <a:spcPct val="90000"/>
              </a:lnSpc>
              <a:spcBef>
                <a:spcPct val="20000"/>
              </a:spcBef>
            </a:pPr>
            <a:r>
              <a:rPr lang="en-US" b="1">
                <a:solidFill>
                  <a:srgbClr val="0033CC"/>
                </a:solidFill>
              </a:rPr>
              <a:t>	3. Fee Tail</a:t>
            </a:r>
          </a:p>
          <a:p>
            <a:pPr marL="609600" indent="-609600">
              <a:lnSpc>
                <a:spcPct val="90000"/>
              </a:lnSpc>
              <a:spcBef>
                <a:spcPct val="20000"/>
              </a:spcBef>
            </a:pPr>
            <a:r>
              <a:rPr lang="en-US" b="1">
                <a:solidFill>
                  <a:srgbClr val="0033CC"/>
                </a:solidFill>
              </a:rPr>
              <a:t>	4. Life Estate </a:t>
            </a:r>
          </a:p>
          <a:p>
            <a:pPr marL="609600" indent="-609600">
              <a:lnSpc>
                <a:spcPct val="90000"/>
              </a:lnSpc>
              <a:spcBef>
                <a:spcPct val="20000"/>
              </a:spcBef>
            </a:pPr>
            <a:endParaRPr lang="en-US" sz="900" b="1">
              <a:solidFill>
                <a:srgbClr val="0033CC"/>
              </a:solidFill>
            </a:endParaRPr>
          </a:p>
          <a:p>
            <a:pPr marL="609600" indent="-609600">
              <a:lnSpc>
                <a:spcPct val="90000"/>
              </a:lnSpc>
              <a:spcBef>
                <a:spcPct val="20000"/>
              </a:spcBef>
              <a:buFontTx/>
              <a:buChar char="•"/>
            </a:pPr>
            <a:r>
              <a:rPr lang="en-US" sz="2000" b="1" i="1">
                <a:solidFill>
                  <a:schemeClr val="hlink"/>
                </a:solidFill>
              </a:rPr>
              <a:t>Non possessory interests in land:</a:t>
            </a:r>
            <a:r>
              <a:rPr lang="en-US" sz="2000" b="1">
                <a:solidFill>
                  <a:srgbClr val="0033CC"/>
                </a:solidFill>
              </a:rPr>
              <a:t> </a:t>
            </a:r>
            <a:r>
              <a:rPr lang="en-US" sz="1600" b="1"/>
              <a:t>(An Interest with a right that can be executed but is not presently possessed)</a:t>
            </a:r>
            <a:r>
              <a:rPr lang="en-US" sz="2000" b="1"/>
              <a:t> </a:t>
            </a:r>
          </a:p>
          <a:p>
            <a:pPr marL="609600" indent="-609600">
              <a:lnSpc>
                <a:spcPct val="90000"/>
              </a:lnSpc>
              <a:spcBef>
                <a:spcPct val="20000"/>
              </a:spcBef>
            </a:pPr>
            <a:r>
              <a:rPr lang="en-US" sz="1600" b="1">
                <a:solidFill>
                  <a:srgbClr val="0033CC"/>
                </a:solidFill>
              </a:rPr>
              <a:t>	</a:t>
            </a:r>
            <a:r>
              <a:rPr lang="en-US" b="1">
                <a:solidFill>
                  <a:srgbClr val="0033CC"/>
                </a:solidFill>
              </a:rPr>
              <a:t>1. Easements </a:t>
            </a:r>
          </a:p>
          <a:p>
            <a:pPr marL="609600" indent="-609600">
              <a:lnSpc>
                <a:spcPct val="90000"/>
              </a:lnSpc>
              <a:spcBef>
                <a:spcPct val="20000"/>
              </a:spcBef>
            </a:pPr>
            <a:r>
              <a:rPr lang="en-US" b="1">
                <a:solidFill>
                  <a:srgbClr val="0033CC"/>
                </a:solidFill>
              </a:rPr>
              <a:t>	2. Profits, </a:t>
            </a:r>
          </a:p>
          <a:p>
            <a:pPr marL="609600" indent="-609600">
              <a:lnSpc>
                <a:spcPct val="90000"/>
              </a:lnSpc>
              <a:spcBef>
                <a:spcPct val="20000"/>
              </a:spcBef>
            </a:pPr>
            <a:r>
              <a:rPr lang="en-US" b="1">
                <a:solidFill>
                  <a:srgbClr val="0033CC"/>
                </a:solidFill>
              </a:rPr>
              <a:t>	3. Covenants, and </a:t>
            </a:r>
          </a:p>
          <a:p>
            <a:pPr marL="609600" indent="-609600">
              <a:lnSpc>
                <a:spcPct val="90000"/>
              </a:lnSpc>
              <a:spcBef>
                <a:spcPct val="20000"/>
              </a:spcBef>
            </a:pPr>
            <a:r>
              <a:rPr lang="en-US" b="1">
                <a:solidFill>
                  <a:srgbClr val="0033CC"/>
                </a:solidFill>
              </a:rPr>
              <a:t>	4. Servitudes</a:t>
            </a:r>
          </a:p>
          <a:p>
            <a:pPr marL="609600" indent="-609600">
              <a:spcBef>
                <a:spcPct val="20000"/>
              </a:spcBef>
            </a:pPr>
            <a:endParaRPr lang="en-US" b="1">
              <a:solidFill>
                <a:srgbClr val="0033CC"/>
              </a:solidFill>
            </a:endParaRPr>
          </a:p>
        </p:txBody>
      </p:sp>
      <p:sp>
        <p:nvSpPr>
          <p:cNvPr id="5" name="Slide Number Placeholder 4"/>
          <p:cNvSpPr>
            <a:spLocks noGrp="1"/>
          </p:cNvSpPr>
          <p:nvPr>
            <p:ph type="sldNum" sz="quarter" idx="12"/>
          </p:nvPr>
        </p:nvSpPr>
        <p:spPr/>
        <p:txBody>
          <a:bodyPr/>
          <a:lstStyle/>
          <a:p>
            <a:pPr>
              <a:defRPr/>
            </a:pPr>
            <a:fld id="{23904802-F1B5-4995-8D23-1861911DBB1D}"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9396" name="Rectangle 4"/>
          <p:cNvSpPr>
            <a:spLocks noChangeArrowheads="1"/>
          </p:cNvSpPr>
          <p:nvPr/>
        </p:nvSpPr>
        <p:spPr bwMode="auto">
          <a:xfrm>
            <a:off x="304800" y="1371600"/>
            <a:ext cx="8382000" cy="5334000"/>
          </a:xfrm>
          <a:prstGeom prst="rect">
            <a:avLst/>
          </a:prstGeom>
          <a:noFill/>
          <a:ln w="9525">
            <a:noFill/>
            <a:miter lim="800000"/>
            <a:headEnd/>
            <a:tailEnd/>
          </a:ln>
        </p:spPr>
        <p:txBody>
          <a:bodyPr/>
          <a:lstStyle/>
          <a:p>
            <a:pPr marL="609600" indent="-609600">
              <a:spcBef>
                <a:spcPct val="20000"/>
              </a:spcBef>
            </a:pPr>
            <a:r>
              <a:rPr lang="en-US" sz="3200" b="1">
                <a:solidFill>
                  <a:srgbClr val="CC0000"/>
                </a:solidFill>
              </a:rPr>
              <a:t>Interests in Land – Possessory Interests</a:t>
            </a:r>
          </a:p>
          <a:p>
            <a:pPr marL="609600" indent="-609600">
              <a:spcBef>
                <a:spcPct val="20000"/>
              </a:spcBef>
            </a:pPr>
            <a:endParaRPr lang="en-US" sz="600" b="1">
              <a:solidFill>
                <a:srgbClr val="FF0000"/>
              </a:solidFill>
            </a:endParaRPr>
          </a:p>
          <a:p>
            <a:pPr marL="609600" indent="-609600">
              <a:lnSpc>
                <a:spcPct val="90000"/>
              </a:lnSpc>
              <a:spcBef>
                <a:spcPct val="20000"/>
              </a:spcBef>
              <a:buFontTx/>
              <a:buChar char="•"/>
            </a:pPr>
            <a:r>
              <a:rPr lang="en-US" sz="2400" b="1" i="1">
                <a:solidFill>
                  <a:schemeClr val="hlink"/>
                </a:solidFill>
              </a:rPr>
              <a:t>Possessory Interests in Land</a:t>
            </a:r>
            <a:r>
              <a:rPr lang="en-US" sz="2400" b="1">
                <a:solidFill>
                  <a:srgbClr val="0033CC"/>
                </a:solidFill>
              </a:rPr>
              <a:t> </a:t>
            </a:r>
          </a:p>
          <a:p>
            <a:pPr marL="609600" indent="-609600">
              <a:lnSpc>
                <a:spcPct val="90000"/>
              </a:lnSpc>
              <a:spcBef>
                <a:spcPct val="20000"/>
              </a:spcBef>
            </a:pPr>
            <a:r>
              <a:rPr lang="en-US" sz="2400" b="1">
                <a:solidFill>
                  <a:srgbClr val="0033CC"/>
                </a:solidFill>
              </a:rPr>
              <a:t>			</a:t>
            </a:r>
            <a:r>
              <a:rPr lang="en-US" sz="2400" b="1"/>
              <a:t>(Either presently or in the future)</a:t>
            </a:r>
          </a:p>
          <a:p>
            <a:pPr marL="609600" indent="-609600">
              <a:lnSpc>
                <a:spcPct val="90000"/>
              </a:lnSpc>
              <a:spcBef>
                <a:spcPct val="20000"/>
              </a:spcBef>
            </a:pPr>
            <a:endParaRPr lang="en-US" sz="600" b="1">
              <a:solidFill>
                <a:srgbClr val="0033CC"/>
              </a:solidFill>
            </a:endParaRPr>
          </a:p>
          <a:p>
            <a:pPr marL="609600" indent="-609600">
              <a:lnSpc>
                <a:spcPct val="90000"/>
              </a:lnSpc>
              <a:spcBef>
                <a:spcPct val="20000"/>
              </a:spcBef>
            </a:pPr>
            <a:r>
              <a:rPr lang="en-US" sz="2400" b="1">
                <a:solidFill>
                  <a:srgbClr val="0033CC"/>
                </a:solidFill>
              </a:rPr>
              <a:t>   1. Fee Simple Absolute</a:t>
            </a:r>
          </a:p>
          <a:p>
            <a:pPr marL="609600" indent="-609600">
              <a:lnSpc>
                <a:spcPct val="90000"/>
              </a:lnSpc>
              <a:spcBef>
                <a:spcPct val="20000"/>
              </a:spcBef>
            </a:pPr>
            <a:endParaRPr lang="en-US" sz="600" b="1">
              <a:solidFill>
                <a:srgbClr val="0033CC"/>
              </a:solidFill>
            </a:endParaRPr>
          </a:p>
          <a:p>
            <a:pPr marL="609600" indent="-609600">
              <a:lnSpc>
                <a:spcPct val="90000"/>
              </a:lnSpc>
              <a:spcBef>
                <a:spcPct val="20000"/>
              </a:spcBef>
            </a:pPr>
            <a:r>
              <a:rPr lang="en-US" sz="2400" b="1">
                <a:solidFill>
                  <a:srgbClr val="0033CC"/>
                </a:solidFill>
              </a:rPr>
              <a:t>   2. Defeasible Estates</a:t>
            </a:r>
          </a:p>
          <a:p>
            <a:pPr marL="609600" indent="-609600">
              <a:lnSpc>
                <a:spcPct val="90000"/>
              </a:lnSpc>
              <a:spcBef>
                <a:spcPct val="20000"/>
              </a:spcBef>
            </a:pPr>
            <a:r>
              <a:rPr lang="en-US" sz="2000" b="1"/>
              <a:t>    - Fee Simple Determinable with Possibility of Reverter</a:t>
            </a:r>
          </a:p>
          <a:p>
            <a:pPr marL="609600" indent="-609600">
              <a:lnSpc>
                <a:spcPct val="90000"/>
              </a:lnSpc>
              <a:spcBef>
                <a:spcPct val="20000"/>
              </a:spcBef>
            </a:pPr>
            <a:r>
              <a:rPr lang="en-US" sz="2000" b="1"/>
              <a:t>    - Fee Simple Subject to a Condition Precedent</a:t>
            </a:r>
          </a:p>
          <a:p>
            <a:pPr marL="609600" indent="-609600">
              <a:lnSpc>
                <a:spcPct val="90000"/>
              </a:lnSpc>
              <a:spcBef>
                <a:spcPct val="20000"/>
              </a:spcBef>
            </a:pPr>
            <a:r>
              <a:rPr lang="en-US" sz="2000" b="1"/>
              <a:t>    - Fee Simple Subject to an Executory Interest </a:t>
            </a:r>
          </a:p>
          <a:p>
            <a:pPr marL="609600" indent="-609600">
              <a:lnSpc>
                <a:spcPct val="90000"/>
              </a:lnSpc>
              <a:spcBef>
                <a:spcPct val="20000"/>
              </a:spcBef>
            </a:pPr>
            <a:endParaRPr lang="en-US" sz="600" b="1">
              <a:solidFill>
                <a:srgbClr val="0033CC"/>
              </a:solidFill>
            </a:endParaRPr>
          </a:p>
          <a:p>
            <a:pPr marL="609600" indent="-609600">
              <a:lnSpc>
                <a:spcPct val="90000"/>
              </a:lnSpc>
              <a:spcBef>
                <a:spcPct val="20000"/>
              </a:spcBef>
            </a:pPr>
            <a:r>
              <a:rPr lang="en-US" sz="2400" b="1">
                <a:solidFill>
                  <a:srgbClr val="0033CC"/>
                </a:solidFill>
              </a:rPr>
              <a:t>   3. Fee Tail</a:t>
            </a:r>
          </a:p>
          <a:p>
            <a:pPr marL="609600" indent="-609600">
              <a:lnSpc>
                <a:spcPct val="90000"/>
              </a:lnSpc>
              <a:spcBef>
                <a:spcPct val="20000"/>
              </a:spcBef>
            </a:pPr>
            <a:endParaRPr lang="en-US" sz="600" b="1">
              <a:solidFill>
                <a:srgbClr val="0033CC"/>
              </a:solidFill>
            </a:endParaRPr>
          </a:p>
          <a:p>
            <a:pPr marL="609600" indent="-609600">
              <a:lnSpc>
                <a:spcPct val="90000"/>
              </a:lnSpc>
              <a:spcBef>
                <a:spcPct val="20000"/>
              </a:spcBef>
            </a:pPr>
            <a:r>
              <a:rPr lang="en-US" sz="2400" b="1">
                <a:solidFill>
                  <a:srgbClr val="0033CC"/>
                </a:solidFill>
              </a:rPr>
              <a:t>   4. Life Estate </a:t>
            </a:r>
          </a:p>
          <a:p>
            <a:pPr marL="609600" indent="-609600">
              <a:spcBef>
                <a:spcPct val="20000"/>
              </a:spcBef>
            </a:pPr>
            <a:endParaRPr lang="en-US" sz="500" b="1">
              <a:solidFill>
                <a:srgbClr val="0033CC"/>
              </a:solidFill>
            </a:endParaRPr>
          </a:p>
        </p:txBody>
      </p:sp>
      <p:sp>
        <p:nvSpPr>
          <p:cNvPr id="5" name="Slide Number Placeholder 4"/>
          <p:cNvSpPr>
            <a:spLocks noGrp="1"/>
          </p:cNvSpPr>
          <p:nvPr>
            <p:ph type="sldNum" sz="quarter" idx="12"/>
          </p:nvPr>
        </p:nvSpPr>
        <p:spPr/>
        <p:txBody>
          <a:bodyPr/>
          <a:lstStyle/>
          <a:p>
            <a:pPr>
              <a:defRPr/>
            </a:pPr>
            <a:fld id="{23904802-F1B5-4995-8D23-1861911DBB1D}"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0420" name="Rectangle 4"/>
          <p:cNvSpPr>
            <a:spLocks noChangeArrowheads="1"/>
          </p:cNvSpPr>
          <p:nvPr/>
        </p:nvSpPr>
        <p:spPr bwMode="auto">
          <a:xfrm>
            <a:off x="152400" y="1295400"/>
            <a:ext cx="8839200" cy="5410200"/>
          </a:xfrm>
          <a:prstGeom prst="rect">
            <a:avLst/>
          </a:prstGeom>
          <a:noFill/>
          <a:ln w="9525">
            <a:noFill/>
            <a:miter lim="800000"/>
            <a:headEnd/>
            <a:tailEnd/>
          </a:ln>
        </p:spPr>
        <p:txBody>
          <a:bodyPr/>
          <a:lstStyle/>
          <a:p>
            <a:pPr marL="609600" indent="-609600">
              <a:spcBef>
                <a:spcPct val="20000"/>
              </a:spcBef>
            </a:pPr>
            <a:r>
              <a:rPr lang="en-US" sz="2800" b="1">
                <a:solidFill>
                  <a:srgbClr val="CC0000"/>
                </a:solidFill>
              </a:rPr>
              <a:t>Interests in Land – Possessory Interests</a:t>
            </a:r>
          </a:p>
          <a:p>
            <a:pPr marL="609600" indent="-609600">
              <a:spcBef>
                <a:spcPct val="20000"/>
              </a:spcBef>
            </a:pPr>
            <a:endParaRPr lang="en-US" sz="600" b="1">
              <a:solidFill>
                <a:srgbClr val="CC0000"/>
              </a:solidFill>
            </a:endParaRPr>
          </a:p>
          <a:p>
            <a:pPr marL="609600" indent="-609600">
              <a:spcBef>
                <a:spcPct val="20000"/>
              </a:spcBef>
            </a:pPr>
            <a:r>
              <a:rPr lang="en-US" sz="2000" b="1"/>
              <a:t>	Present, possessory interests.</a:t>
            </a:r>
          </a:p>
          <a:p>
            <a:pPr marL="609600" indent="-609600">
              <a:spcBef>
                <a:spcPct val="20000"/>
              </a:spcBef>
              <a:buFontTx/>
              <a:buChar char="•"/>
            </a:pPr>
            <a:endParaRPr lang="en-US" sz="600" b="1"/>
          </a:p>
          <a:p>
            <a:pPr marL="609600" indent="-609600">
              <a:spcBef>
                <a:spcPct val="20000"/>
              </a:spcBef>
              <a:buFontTx/>
              <a:buChar char="•"/>
            </a:pPr>
            <a:r>
              <a:rPr lang="en-US" sz="2000" b="1">
                <a:solidFill>
                  <a:srgbClr val="0033CC"/>
                </a:solidFill>
              </a:rPr>
              <a:t>Highest Level Estate in Land:</a:t>
            </a:r>
          </a:p>
          <a:p>
            <a:pPr marL="990600" lvl="1" indent="-533400">
              <a:spcBef>
                <a:spcPct val="20000"/>
              </a:spcBef>
            </a:pPr>
            <a:r>
              <a:rPr lang="en-US" sz="2800" b="1">
                <a:solidFill>
                  <a:schemeClr val="hlink"/>
                </a:solidFill>
                <a:latin typeface="Arial Black" pitchFamily="34" charset="0"/>
              </a:rPr>
              <a:t>		FEE SIMPLE ABSOLUTE</a:t>
            </a:r>
          </a:p>
          <a:p>
            <a:pPr marL="990600" lvl="1" indent="-533400">
              <a:spcBef>
                <a:spcPct val="20000"/>
              </a:spcBef>
            </a:pPr>
            <a:r>
              <a:rPr lang="en-US" b="1">
                <a:solidFill>
                  <a:srgbClr val="0033CC"/>
                </a:solidFill>
              </a:rPr>
              <a:t>1. Invests the owner with all possible rights (E-PUT) now and in the future.</a:t>
            </a:r>
          </a:p>
          <a:p>
            <a:pPr marL="990600" lvl="1" indent="-533400">
              <a:spcBef>
                <a:spcPct val="20000"/>
              </a:spcBef>
            </a:pPr>
            <a:r>
              <a:rPr lang="en-US" b="1">
                <a:solidFill>
                  <a:srgbClr val="0033CC"/>
                </a:solidFill>
              </a:rPr>
              <a:t>2. It is the presumed form of ownership grant, unless a lesser estate grant was expressly intended.</a:t>
            </a:r>
          </a:p>
          <a:p>
            <a:pPr marL="990600" lvl="1" indent="-533400">
              <a:spcBef>
                <a:spcPct val="20000"/>
              </a:spcBef>
            </a:pPr>
            <a:r>
              <a:rPr lang="en-US" b="1">
                <a:solidFill>
                  <a:srgbClr val="0033CC"/>
                </a:solidFill>
              </a:rPr>
              <a:t>3. Is of perpetual and infinite duration (lasts forever).</a:t>
            </a:r>
          </a:p>
          <a:p>
            <a:pPr marL="990600" lvl="1" indent="-533400">
              <a:spcBef>
                <a:spcPct val="20000"/>
              </a:spcBef>
            </a:pPr>
            <a:r>
              <a:rPr lang="en-US" b="1">
                <a:solidFill>
                  <a:srgbClr val="0033CC"/>
                </a:solidFill>
              </a:rPr>
              <a:t>4. Is the form of ownership from which all lesser forms are derived.</a:t>
            </a:r>
          </a:p>
          <a:p>
            <a:pPr marL="990600" lvl="1" indent="-533400">
              <a:spcBef>
                <a:spcPct val="20000"/>
              </a:spcBef>
            </a:pPr>
            <a:endParaRPr lang="en-US" sz="600" b="1">
              <a:solidFill>
                <a:srgbClr val="0033CC"/>
              </a:solidFill>
            </a:endParaRPr>
          </a:p>
          <a:p>
            <a:pPr marL="990600" lvl="1" indent="-533400">
              <a:spcBef>
                <a:spcPct val="20000"/>
              </a:spcBef>
            </a:pPr>
            <a:r>
              <a:rPr lang="en-US" sz="2400" b="1" i="1"/>
              <a:t>Magic Language:</a:t>
            </a:r>
            <a:r>
              <a:rPr lang="en-US" sz="2400" b="1" i="1">
                <a:solidFill>
                  <a:srgbClr val="CC0000"/>
                </a:solidFill>
              </a:rPr>
              <a:t>  “To Grantee and their heirs”</a:t>
            </a:r>
          </a:p>
          <a:p>
            <a:pPr marL="990600" lvl="1" indent="-533400">
              <a:spcBef>
                <a:spcPct val="20000"/>
              </a:spcBef>
              <a:buFontTx/>
              <a:buChar char="–"/>
            </a:pPr>
            <a:endParaRPr lang="en-US" sz="2400" b="1" i="1">
              <a:solidFill>
                <a:srgbClr val="CC0000"/>
              </a:solidFill>
            </a:endParaRPr>
          </a:p>
          <a:p>
            <a:pPr marL="990600" lvl="1" indent="-533400">
              <a:spcBef>
                <a:spcPct val="20000"/>
              </a:spcBef>
              <a:buFontTx/>
              <a:buChar char="–"/>
            </a:pPr>
            <a:endParaRPr lang="en-US" sz="400" b="1">
              <a:solidFill>
                <a:srgbClr val="0033CC"/>
              </a:solidFill>
            </a:endParaRPr>
          </a:p>
        </p:txBody>
      </p:sp>
      <p:sp>
        <p:nvSpPr>
          <p:cNvPr id="5" name="Slide Number Placeholder 4"/>
          <p:cNvSpPr>
            <a:spLocks noGrp="1"/>
          </p:cNvSpPr>
          <p:nvPr>
            <p:ph type="sldNum" sz="quarter" idx="12"/>
          </p:nvPr>
        </p:nvSpPr>
        <p:spPr/>
        <p:txBody>
          <a:bodyPr/>
          <a:lstStyle/>
          <a:p>
            <a:pPr>
              <a:defRPr/>
            </a:pPr>
            <a:fld id="{23904802-F1B5-4995-8D23-1861911DBB1D}"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457200" y="1295400"/>
            <a:ext cx="8229600" cy="1981200"/>
          </a:xfrm>
        </p:spPr>
        <p:txBody>
          <a:bodyPr/>
          <a:lstStyle/>
          <a:p>
            <a:pPr eaLnBrk="1" hangingPunct="1"/>
            <a:r>
              <a:rPr lang="en-US" b="1" smtClean="0">
                <a:solidFill>
                  <a:srgbClr val="CC0000"/>
                </a:solidFill>
              </a:rPr>
              <a:t>Fee Simple Absolute</a:t>
            </a:r>
            <a:br>
              <a:rPr lang="en-US" b="1" smtClean="0">
                <a:solidFill>
                  <a:srgbClr val="CC0000"/>
                </a:solidFill>
              </a:rPr>
            </a:br>
            <a:r>
              <a:rPr lang="en-US" sz="4000" b="1" i="1" smtClean="0">
                <a:solidFill>
                  <a:srgbClr val="0033CC"/>
                </a:solidFill>
              </a:rPr>
              <a:t>“To A and his heirs”</a:t>
            </a:r>
          </a:p>
        </p:txBody>
      </p:sp>
      <p:sp>
        <p:nvSpPr>
          <p:cNvPr id="61444" name="Rectangle 3"/>
          <p:cNvSpPr>
            <a:spLocks noGrp="1" noChangeArrowheads="1"/>
          </p:cNvSpPr>
          <p:nvPr>
            <p:ph type="body" idx="4294967295"/>
          </p:nvPr>
        </p:nvSpPr>
        <p:spPr>
          <a:xfrm>
            <a:off x="533400" y="3200400"/>
            <a:ext cx="8229600" cy="838200"/>
          </a:xfrm>
        </p:spPr>
        <p:txBody>
          <a:bodyPr/>
          <a:lstStyle/>
          <a:p>
            <a:pPr eaLnBrk="1" hangingPunct="1"/>
            <a:r>
              <a:rPr lang="en-US" sz="2600" smtClean="0"/>
              <a:t>What are the words of purchase?</a:t>
            </a:r>
          </a:p>
          <a:p>
            <a:pPr eaLnBrk="1" hangingPunct="1"/>
            <a:r>
              <a:rPr lang="en-US" sz="2600" smtClean="0"/>
              <a:t>What are the words of limitation?</a:t>
            </a:r>
          </a:p>
        </p:txBody>
      </p:sp>
      <p:sp>
        <p:nvSpPr>
          <p:cNvPr id="279556" name="AutoShape 4"/>
          <p:cNvSpPr>
            <a:spLocks noChangeArrowheads="1"/>
          </p:cNvSpPr>
          <p:nvPr/>
        </p:nvSpPr>
        <p:spPr bwMode="auto">
          <a:xfrm>
            <a:off x="1371600" y="4648200"/>
            <a:ext cx="6477000" cy="1295400"/>
          </a:xfrm>
          <a:prstGeom prst="flowChartMagneticDrum">
            <a:avLst/>
          </a:prstGeom>
          <a:solidFill>
            <a:schemeClr val="accent1"/>
          </a:solidFill>
          <a:ln w="9525">
            <a:solidFill>
              <a:schemeClr val="tx1"/>
            </a:solidFill>
            <a:round/>
            <a:headEnd/>
            <a:tailEnd/>
          </a:ln>
        </p:spPr>
        <p:txBody>
          <a:bodyPr wrap="none" anchor="ctr"/>
          <a:lstStyle/>
          <a:p>
            <a:endParaRPr lang="en-US"/>
          </a:p>
        </p:txBody>
      </p:sp>
      <p:sp>
        <p:nvSpPr>
          <p:cNvPr id="279557" name="Text Box 5"/>
          <p:cNvSpPr txBox="1">
            <a:spLocks noChangeArrowheads="1"/>
          </p:cNvSpPr>
          <p:nvPr/>
        </p:nvSpPr>
        <p:spPr bwMode="auto">
          <a:xfrm>
            <a:off x="2209800" y="4876800"/>
            <a:ext cx="22860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To A</a:t>
            </a:r>
          </a:p>
          <a:p>
            <a:pPr eaLnBrk="0" hangingPunct="0">
              <a:spcBef>
                <a:spcPct val="50000"/>
              </a:spcBef>
            </a:pPr>
            <a:r>
              <a:rPr lang="en-US" sz="1600">
                <a:latin typeface="Times New Roman" pitchFamily="18" charset="0"/>
              </a:rPr>
              <a:t>Words of purchase</a:t>
            </a:r>
            <a:endParaRPr lang="en-US" sz="2400">
              <a:latin typeface="Times New Roman" pitchFamily="18" charset="0"/>
            </a:endParaRPr>
          </a:p>
        </p:txBody>
      </p:sp>
      <p:sp>
        <p:nvSpPr>
          <p:cNvPr id="279558" name="Text Box 6"/>
          <p:cNvSpPr txBox="1">
            <a:spLocks noChangeArrowheads="1"/>
          </p:cNvSpPr>
          <p:nvPr/>
        </p:nvSpPr>
        <p:spPr bwMode="auto">
          <a:xfrm>
            <a:off x="5715000" y="4876800"/>
            <a:ext cx="25146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 and his heirs</a:t>
            </a:r>
          </a:p>
          <a:p>
            <a:pPr eaLnBrk="0" hangingPunct="0">
              <a:spcBef>
                <a:spcPct val="50000"/>
              </a:spcBef>
            </a:pPr>
            <a:r>
              <a:rPr lang="en-US" sz="1600">
                <a:latin typeface="Times New Roman" pitchFamily="18" charset="0"/>
              </a:rPr>
              <a:t>   Words of limitation</a:t>
            </a:r>
            <a:endParaRPr lang="en-US" sz="2400">
              <a:latin typeface="Times New Roman" pitchFamily="18" charset="0"/>
            </a:endParaRPr>
          </a:p>
        </p:txBody>
      </p:sp>
      <p:sp>
        <p:nvSpPr>
          <p:cNvPr id="61448" name="Line 7"/>
          <p:cNvSpPr>
            <a:spLocks noChangeShapeType="1"/>
          </p:cNvSpPr>
          <p:nvPr/>
        </p:nvSpPr>
        <p:spPr bwMode="auto">
          <a:xfrm>
            <a:off x="990600" y="6324600"/>
            <a:ext cx="6019800" cy="0"/>
          </a:xfrm>
          <a:prstGeom prst="line">
            <a:avLst/>
          </a:prstGeom>
          <a:noFill/>
          <a:ln w="9525">
            <a:solidFill>
              <a:schemeClr val="tx1"/>
            </a:solidFill>
            <a:round/>
            <a:headEnd/>
            <a:tailEnd type="triangle" w="med" len="med"/>
          </a:ln>
        </p:spPr>
        <p:txBody>
          <a:bodyPr/>
          <a:lstStyle/>
          <a:p>
            <a:endParaRPr lang="en-US"/>
          </a:p>
        </p:txBody>
      </p:sp>
      <p:sp>
        <p:nvSpPr>
          <p:cNvPr id="61449" name="Text Box 8"/>
          <p:cNvSpPr txBox="1">
            <a:spLocks noChangeArrowheads="1"/>
          </p:cNvSpPr>
          <p:nvPr/>
        </p:nvSpPr>
        <p:spPr bwMode="auto">
          <a:xfrm>
            <a:off x="7239000" y="6096000"/>
            <a:ext cx="19050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Infinity</a:t>
            </a:r>
          </a:p>
        </p:txBody>
      </p:sp>
      <p:sp>
        <p:nvSpPr>
          <p:cNvPr id="10" name="Slide Number Placeholder 9"/>
          <p:cNvSpPr>
            <a:spLocks noGrp="1"/>
          </p:cNvSpPr>
          <p:nvPr>
            <p:ph type="sldNum" sz="quarter" idx="12"/>
          </p:nvPr>
        </p:nvSpPr>
        <p:spPr/>
        <p:txBody>
          <a:bodyPr/>
          <a:lstStyle/>
          <a:p>
            <a:pPr>
              <a:defRPr/>
            </a:pPr>
            <a:fld id="{C055BE39-2085-4031-8269-F1129B6C5571}" type="slidenum">
              <a:rPr lang="en-US" smtClean="0"/>
              <a:pPr>
                <a:defRPr/>
              </a:pPr>
              <a:t>59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9556"/>
                                        </p:tgtEl>
                                        <p:attrNameLst>
                                          <p:attrName>style.visibility</p:attrName>
                                        </p:attrNameLst>
                                      </p:cBhvr>
                                      <p:to>
                                        <p:strVal val="visible"/>
                                      </p:to>
                                    </p:set>
                                    <p:anim calcmode="lin" valueType="num">
                                      <p:cBhvr additive="base">
                                        <p:cTn id="7" dur="500" fill="hold"/>
                                        <p:tgtEl>
                                          <p:spTgt spid="279556"/>
                                        </p:tgtEl>
                                        <p:attrNameLst>
                                          <p:attrName>ppt_x</p:attrName>
                                        </p:attrNameLst>
                                      </p:cBhvr>
                                      <p:tavLst>
                                        <p:tav tm="0">
                                          <p:val>
                                            <p:strVal val="0-#ppt_w/2"/>
                                          </p:val>
                                        </p:tav>
                                        <p:tav tm="100000">
                                          <p:val>
                                            <p:strVal val="#ppt_x"/>
                                          </p:val>
                                        </p:tav>
                                      </p:tavLst>
                                    </p:anim>
                                    <p:anim calcmode="lin" valueType="num">
                                      <p:cBhvr additive="base">
                                        <p:cTn id="8" dur="500" fill="hold"/>
                                        <p:tgtEl>
                                          <p:spTgt spid="2795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9557"/>
                                        </p:tgtEl>
                                        <p:attrNameLst>
                                          <p:attrName>style.visibility</p:attrName>
                                        </p:attrNameLst>
                                      </p:cBhvr>
                                      <p:to>
                                        <p:strVal val="visible"/>
                                      </p:to>
                                    </p:set>
                                    <p:anim calcmode="lin" valueType="num">
                                      <p:cBhvr additive="base">
                                        <p:cTn id="13" dur="500" fill="hold"/>
                                        <p:tgtEl>
                                          <p:spTgt spid="279557"/>
                                        </p:tgtEl>
                                        <p:attrNameLst>
                                          <p:attrName>ppt_x</p:attrName>
                                        </p:attrNameLst>
                                      </p:cBhvr>
                                      <p:tavLst>
                                        <p:tav tm="0">
                                          <p:val>
                                            <p:strVal val="0-#ppt_w/2"/>
                                          </p:val>
                                        </p:tav>
                                        <p:tav tm="100000">
                                          <p:val>
                                            <p:strVal val="#ppt_x"/>
                                          </p:val>
                                        </p:tav>
                                      </p:tavLst>
                                    </p:anim>
                                    <p:anim calcmode="lin" valueType="num">
                                      <p:cBhvr additive="base">
                                        <p:cTn id="14" dur="500" fill="hold"/>
                                        <p:tgtEl>
                                          <p:spTgt spid="2795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9558"/>
                                        </p:tgtEl>
                                        <p:attrNameLst>
                                          <p:attrName>style.visibility</p:attrName>
                                        </p:attrNameLst>
                                      </p:cBhvr>
                                      <p:to>
                                        <p:strVal val="visible"/>
                                      </p:to>
                                    </p:set>
                                    <p:anim calcmode="lin" valueType="num">
                                      <p:cBhvr additive="base">
                                        <p:cTn id="19" dur="500" fill="hold"/>
                                        <p:tgtEl>
                                          <p:spTgt spid="279558"/>
                                        </p:tgtEl>
                                        <p:attrNameLst>
                                          <p:attrName>ppt_x</p:attrName>
                                        </p:attrNameLst>
                                      </p:cBhvr>
                                      <p:tavLst>
                                        <p:tav tm="0">
                                          <p:val>
                                            <p:strVal val="0-#ppt_w/2"/>
                                          </p:val>
                                        </p:tav>
                                        <p:tav tm="100000">
                                          <p:val>
                                            <p:strVal val="#ppt_x"/>
                                          </p:val>
                                        </p:tav>
                                      </p:tavLst>
                                    </p:anim>
                                    <p:anim calcmode="lin" valueType="num">
                                      <p:cBhvr additive="base">
                                        <p:cTn id="20" dur="500" fill="hold"/>
                                        <p:tgtEl>
                                          <p:spTgt spid="2795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animBg="1"/>
      <p:bldP spid="279557" grpId="0" autoUpdateAnimBg="0"/>
      <p:bldP spid="27955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ChangeArrowheads="1"/>
          </p:cNvSpPr>
          <p:nvPr/>
        </p:nvSpPr>
        <p:spPr bwMode="auto">
          <a:xfrm>
            <a:off x="457200" y="3962400"/>
            <a:ext cx="8229600" cy="1920526"/>
          </a:xfrm>
          <a:prstGeom prst="rect">
            <a:avLst/>
          </a:prstGeom>
          <a:noFill/>
          <a:ln w="9525">
            <a:noFill/>
            <a:miter lim="800000"/>
            <a:headEnd/>
            <a:tailEnd/>
          </a:ln>
        </p:spPr>
        <p:txBody>
          <a:bodyPr wrap="square">
            <a:spAutoFit/>
          </a:bodyPr>
          <a:lstStyle/>
          <a:p>
            <a:pPr algn="just">
              <a:lnSpc>
                <a:spcPct val="90000"/>
              </a:lnSpc>
            </a:pPr>
            <a:r>
              <a:rPr lang="en-US" b="1" i="1" dirty="0">
                <a:solidFill>
                  <a:srgbClr val="CC0000"/>
                </a:solidFill>
              </a:rPr>
              <a:t>Rome</a:t>
            </a:r>
            <a:r>
              <a:rPr lang="en-US" b="1" dirty="0">
                <a:solidFill>
                  <a:srgbClr val="0033CC"/>
                </a:solidFill>
              </a:rPr>
              <a:t> was an empire based upon trade and its military.  The law helped both these institutions </a:t>
            </a:r>
            <a:r>
              <a:rPr lang="en-US" b="1" i="1" dirty="0">
                <a:solidFill>
                  <a:schemeClr val="tx2"/>
                </a:solidFill>
              </a:rPr>
              <a:t>promote civilization</a:t>
            </a:r>
            <a:r>
              <a:rPr lang="en-US" b="1" dirty="0">
                <a:solidFill>
                  <a:srgbClr val="0033CC"/>
                </a:solidFill>
              </a:rPr>
              <a:t> across the then known world by </a:t>
            </a:r>
            <a:r>
              <a:rPr lang="en-US" b="1" i="1" dirty="0"/>
              <a:t>instilling both consumer and merchant confidence</a:t>
            </a:r>
            <a:r>
              <a:rPr lang="en-US" b="1" dirty="0">
                <a:solidFill>
                  <a:srgbClr val="0033CC"/>
                </a:solidFill>
              </a:rPr>
              <a:t> and providing a </a:t>
            </a:r>
            <a:r>
              <a:rPr lang="en-US" b="1" i="1" dirty="0"/>
              <a:t>consistent template for the governance and operation of conquered lands and peoples.</a:t>
            </a:r>
          </a:p>
          <a:p>
            <a:pPr algn="just">
              <a:lnSpc>
                <a:spcPct val="90000"/>
              </a:lnSpc>
            </a:pPr>
            <a:r>
              <a:rPr lang="en-US" sz="600" b="1" i="1" dirty="0"/>
              <a:t>  </a:t>
            </a:r>
          </a:p>
          <a:p>
            <a:pPr algn="just">
              <a:lnSpc>
                <a:spcPct val="90000"/>
              </a:lnSpc>
            </a:pPr>
            <a:r>
              <a:rPr lang="en-US" b="1" dirty="0">
                <a:solidFill>
                  <a:srgbClr val="0033CC"/>
                </a:solidFill>
              </a:rPr>
              <a:t>The </a:t>
            </a:r>
            <a:r>
              <a:rPr lang="en-US" b="1" i="1" dirty="0">
                <a:solidFill>
                  <a:srgbClr val="CC0000"/>
                </a:solidFill>
              </a:rPr>
              <a:t>Law of Rome</a:t>
            </a:r>
            <a:r>
              <a:rPr lang="en-US" b="1" dirty="0">
                <a:solidFill>
                  <a:srgbClr val="0033CC"/>
                </a:solidFill>
              </a:rPr>
              <a:t>, often referred to as the</a:t>
            </a:r>
            <a:r>
              <a:rPr lang="en-US" b="1" i="1" dirty="0">
                <a:solidFill>
                  <a:schemeClr val="tx2"/>
                </a:solidFill>
              </a:rPr>
              <a:t> Code</a:t>
            </a:r>
            <a:r>
              <a:rPr lang="en-US" b="1" dirty="0">
                <a:solidFill>
                  <a:srgbClr val="0033CC"/>
                </a:solidFill>
              </a:rPr>
              <a:t> due to its written history, helped to make the Empire the greatest of its time.</a:t>
            </a:r>
          </a:p>
        </p:txBody>
      </p:sp>
      <p:graphicFrame>
        <p:nvGraphicFramePr>
          <p:cNvPr id="6146" name="Object 4"/>
          <p:cNvGraphicFramePr>
            <a:graphicFrameLocks noChangeAspect="1"/>
          </p:cNvGraphicFramePr>
          <p:nvPr/>
        </p:nvGraphicFramePr>
        <p:xfrm>
          <a:off x="5029200" y="1219200"/>
          <a:ext cx="3505200" cy="2514600"/>
        </p:xfrm>
        <a:graphic>
          <a:graphicData uri="http://schemas.openxmlformats.org/presentationml/2006/ole">
            <p:oleObj spid="_x0000_s6146" name="PhotoStyler Image" r:id="rId4" imgW="3809524" imgH="2666667" progId="PhotoStylerImage">
              <p:embed/>
            </p:oleObj>
          </a:graphicData>
        </a:graphic>
      </p:graphicFrame>
      <p:sp>
        <p:nvSpPr>
          <p:cNvPr id="6149" name="Text Box 5"/>
          <p:cNvSpPr txBox="1">
            <a:spLocks noChangeArrowheads="1"/>
          </p:cNvSpPr>
          <p:nvPr/>
        </p:nvSpPr>
        <p:spPr bwMode="auto">
          <a:xfrm>
            <a:off x="381000" y="1143000"/>
            <a:ext cx="4572000" cy="2765425"/>
          </a:xfrm>
          <a:prstGeom prst="rect">
            <a:avLst/>
          </a:prstGeom>
          <a:noFill/>
          <a:ln w="9525">
            <a:noFill/>
            <a:miter lim="800000"/>
            <a:headEnd/>
            <a:tailEnd/>
          </a:ln>
        </p:spPr>
        <p:txBody>
          <a:bodyPr>
            <a:spAutoFit/>
          </a:bodyPr>
          <a:lstStyle/>
          <a:p>
            <a:pPr algn="just"/>
            <a:r>
              <a:rPr lang="en-US" sz="3600" b="1" i="1" dirty="0">
                <a:solidFill>
                  <a:srgbClr val="CC0000"/>
                </a:solidFill>
              </a:rPr>
              <a:t>Rome and Our Law</a:t>
            </a:r>
          </a:p>
          <a:p>
            <a:pPr algn="just"/>
            <a:endParaRPr lang="en-US" sz="400" dirty="0">
              <a:solidFill>
                <a:srgbClr val="0033CC"/>
              </a:solidFill>
            </a:endParaRPr>
          </a:p>
          <a:p>
            <a:pPr algn="just">
              <a:lnSpc>
                <a:spcPct val="90000"/>
              </a:lnSpc>
            </a:pPr>
            <a:r>
              <a:rPr lang="en-US" b="1" dirty="0">
                <a:solidFill>
                  <a:srgbClr val="0033CC"/>
                </a:solidFill>
              </a:rPr>
              <a:t>The concept of a body of law first emerged in Rome.</a:t>
            </a:r>
            <a:r>
              <a:rPr lang="en-US" dirty="0">
                <a:solidFill>
                  <a:srgbClr val="0033CC"/>
                </a:solidFill>
              </a:rPr>
              <a:t>  </a:t>
            </a:r>
          </a:p>
          <a:p>
            <a:pPr algn="just">
              <a:lnSpc>
                <a:spcPct val="90000"/>
              </a:lnSpc>
            </a:pPr>
            <a:endParaRPr lang="en-US" sz="600" dirty="0">
              <a:solidFill>
                <a:srgbClr val="0033CC"/>
              </a:solidFill>
            </a:endParaRPr>
          </a:p>
          <a:p>
            <a:pPr algn="just">
              <a:lnSpc>
                <a:spcPct val="90000"/>
              </a:lnSpc>
            </a:pPr>
            <a:r>
              <a:rPr lang="en-US" b="1" dirty="0">
                <a:solidFill>
                  <a:srgbClr val="0033CC"/>
                </a:solidFill>
              </a:rPr>
              <a:t>Although </a:t>
            </a:r>
            <a:r>
              <a:rPr lang="en-US" b="1" i="1" dirty="0">
                <a:solidFill>
                  <a:srgbClr val="CC0000"/>
                </a:solidFill>
              </a:rPr>
              <a:t>Rome</a:t>
            </a:r>
            <a:r>
              <a:rPr lang="en-US" b="1" dirty="0">
                <a:solidFill>
                  <a:srgbClr val="0033CC"/>
                </a:solidFill>
              </a:rPr>
              <a:t> developed a quasi </a:t>
            </a:r>
            <a:r>
              <a:rPr lang="en-US" b="1" i="1" dirty="0"/>
              <a:t>legislative body known as the Senate</a:t>
            </a:r>
            <a:r>
              <a:rPr lang="en-US" b="1" dirty="0">
                <a:solidFill>
                  <a:srgbClr val="0033CC"/>
                </a:solidFill>
              </a:rPr>
              <a:t> as well as </a:t>
            </a:r>
            <a:r>
              <a:rPr lang="en-US" b="1" i="1" dirty="0">
                <a:solidFill>
                  <a:schemeClr val="tx2"/>
                </a:solidFill>
              </a:rPr>
              <a:t>a system of Courts</a:t>
            </a:r>
            <a:r>
              <a:rPr lang="en-US" b="1" dirty="0">
                <a:solidFill>
                  <a:srgbClr val="0033CC"/>
                </a:solidFill>
              </a:rPr>
              <a:t> to arbitrate disputes, their concept of the </a:t>
            </a:r>
            <a:r>
              <a:rPr lang="en-US" b="1" i="1" dirty="0"/>
              <a:t>Law</a:t>
            </a:r>
            <a:r>
              <a:rPr lang="en-US" b="1" dirty="0">
                <a:solidFill>
                  <a:srgbClr val="0033CC"/>
                </a:solidFill>
              </a:rPr>
              <a:t>, put down in </a:t>
            </a:r>
            <a:r>
              <a:rPr lang="en-US" b="1" i="1" dirty="0"/>
              <a:t>Code</a:t>
            </a:r>
            <a:r>
              <a:rPr lang="en-US" b="1" dirty="0">
                <a:solidFill>
                  <a:srgbClr val="0033CC"/>
                </a:solidFill>
              </a:rPr>
              <a:t>, was largely </a:t>
            </a:r>
            <a:r>
              <a:rPr lang="en-US" b="1" i="1" dirty="0">
                <a:solidFill>
                  <a:schemeClr val="tx2"/>
                </a:solidFill>
              </a:rPr>
              <a:t>the edicts of the emperor.  </a:t>
            </a:r>
          </a:p>
        </p:txBody>
      </p:sp>
      <p:sp>
        <p:nvSpPr>
          <p:cNvPr id="6" name="Slide Number Placeholder 5"/>
          <p:cNvSpPr>
            <a:spLocks noGrp="1"/>
          </p:cNvSpPr>
          <p:nvPr>
            <p:ph type="sldNum" sz="quarter" idx="12"/>
          </p:nvPr>
        </p:nvSpPr>
        <p:spPr/>
        <p:txBody>
          <a:bodyPr/>
          <a:lstStyle/>
          <a:p>
            <a:pPr>
              <a:defRPr/>
            </a:pPr>
            <a:fld id="{63FB85EA-9927-4C6A-BF53-47E89DE40945}"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457200" y="1371600"/>
            <a:ext cx="8458200" cy="4953000"/>
          </a:xfrm>
        </p:spPr>
        <p:txBody>
          <a:bodyPr/>
          <a:lstStyle/>
          <a:p>
            <a:pPr algn="l" eaLnBrk="1" hangingPunct="1"/>
            <a:r>
              <a:rPr lang="en-US" sz="4000" b="1" i="1" smtClean="0">
                <a:solidFill>
                  <a:srgbClr val="CC0000"/>
                </a:solidFill>
              </a:rPr>
              <a:t>What are the critical attributes of </a:t>
            </a:r>
            <a:br>
              <a:rPr lang="en-US" sz="4000" b="1" i="1" smtClean="0">
                <a:solidFill>
                  <a:srgbClr val="CC0000"/>
                </a:solidFill>
              </a:rPr>
            </a:br>
            <a:r>
              <a:rPr lang="en-US" sz="4000" b="1" i="1" smtClean="0">
                <a:solidFill>
                  <a:srgbClr val="CC0000"/>
                </a:solidFill>
              </a:rPr>
              <a:t>Fee Simple Absolute?</a:t>
            </a:r>
            <a:br>
              <a:rPr lang="en-US" sz="4000" b="1" i="1" smtClean="0">
                <a:solidFill>
                  <a:srgbClr val="CC0000"/>
                </a:solidFill>
              </a:rPr>
            </a:br>
            <a:r>
              <a:rPr lang="en-US" sz="1000" b="1" i="1" smtClean="0">
                <a:solidFill>
                  <a:srgbClr val="CC0000"/>
                </a:solidFill>
              </a:rPr>
              <a:t/>
            </a:r>
            <a:br>
              <a:rPr lang="en-US" sz="1000" b="1" i="1" smtClean="0">
                <a:solidFill>
                  <a:srgbClr val="CC0000"/>
                </a:solidFill>
              </a:rPr>
            </a:br>
            <a:r>
              <a:rPr lang="en-US" sz="600" b="1" i="1" smtClean="0">
                <a:solidFill>
                  <a:srgbClr val="CC0000"/>
                </a:solidFill>
              </a:rPr>
              <a:t/>
            </a:r>
            <a:br>
              <a:rPr lang="en-US" sz="600" b="1" i="1" smtClean="0">
                <a:solidFill>
                  <a:srgbClr val="CC0000"/>
                </a:solidFill>
              </a:rPr>
            </a:br>
            <a:r>
              <a:rPr lang="en-US" sz="600" b="1" i="1" smtClean="0">
                <a:solidFill>
                  <a:srgbClr val="CC0000"/>
                </a:solidFill>
              </a:rPr>
              <a:t/>
            </a:r>
            <a:br>
              <a:rPr lang="en-US" sz="600" b="1" i="1" smtClean="0">
                <a:solidFill>
                  <a:srgbClr val="CC0000"/>
                </a:solidFill>
              </a:rPr>
            </a:br>
            <a:r>
              <a:rPr lang="en-US" sz="3100" b="1" i="1" smtClean="0">
                <a:solidFill>
                  <a:schemeClr val="tx1"/>
                </a:solidFill>
              </a:rPr>
              <a:t>When a transfer is made to A and his heirs:</a:t>
            </a:r>
            <a:r>
              <a:rPr lang="en-US" sz="4000" b="1" i="1" smtClean="0">
                <a:solidFill>
                  <a:schemeClr val="tx1"/>
                </a:solidFill>
              </a:rPr>
              <a:t/>
            </a:r>
            <a:br>
              <a:rPr lang="en-US" sz="4000" b="1" i="1" smtClean="0">
                <a:solidFill>
                  <a:schemeClr val="tx1"/>
                </a:solidFill>
              </a:rPr>
            </a:br>
            <a:r>
              <a:rPr lang="en-US" sz="1000" b="1" i="1" smtClean="0">
                <a:solidFill>
                  <a:schemeClr val="tx1"/>
                </a:solidFill>
              </a:rPr>
              <a:t/>
            </a:r>
            <a:br>
              <a:rPr lang="en-US" sz="1000" b="1" i="1" smtClean="0">
                <a:solidFill>
                  <a:schemeClr val="tx1"/>
                </a:solidFill>
              </a:rPr>
            </a:br>
            <a:r>
              <a:rPr lang="en-US" sz="600" b="1" i="1" smtClean="0">
                <a:solidFill>
                  <a:srgbClr val="CC0000"/>
                </a:solidFill>
              </a:rPr>
              <a:t/>
            </a:r>
            <a:br>
              <a:rPr lang="en-US" sz="600" b="1" i="1" smtClean="0">
                <a:solidFill>
                  <a:srgbClr val="CC0000"/>
                </a:solidFill>
              </a:rPr>
            </a:br>
            <a:r>
              <a:rPr lang="en-US" sz="600" b="1" i="1" smtClean="0">
                <a:solidFill>
                  <a:srgbClr val="CC0000"/>
                </a:solidFill>
              </a:rPr>
              <a:t/>
            </a:r>
            <a:br>
              <a:rPr lang="en-US" sz="600" b="1" i="1" smtClean="0">
                <a:solidFill>
                  <a:srgbClr val="CC0000"/>
                </a:solidFill>
              </a:rPr>
            </a:br>
            <a:r>
              <a:rPr lang="en-US" sz="2800" b="1" i="1" smtClean="0">
                <a:solidFill>
                  <a:schemeClr val="accent2"/>
                </a:solidFill>
              </a:rPr>
              <a:t>Alienable</a:t>
            </a:r>
            <a:r>
              <a:rPr lang="en-US" sz="2400" smtClean="0">
                <a:solidFill>
                  <a:schemeClr val="accent2"/>
                </a:solidFill>
              </a:rPr>
              <a:t> (Able to be sold/gifted),</a:t>
            </a:r>
            <a:br>
              <a:rPr lang="en-US" sz="2400" smtClean="0">
                <a:solidFill>
                  <a:schemeClr val="accent2"/>
                </a:solidFill>
              </a:rPr>
            </a:br>
            <a:r>
              <a:rPr lang="en-US" sz="1000" smtClean="0">
                <a:solidFill>
                  <a:schemeClr val="accent2"/>
                </a:solidFill>
              </a:rPr>
              <a:t> </a:t>
            </a:r>
            <a:br>
              <a:rPr lang="en-US" sz="1000" smtClean="0">
                <a:solidFill>
                  <a:schemeClr val="accent2"/>
                </a:solidFill>
              </a:rPr>
            </a:br>
            <a:r>
              <a:rPr lang="en-US" sz="2800" b="1" i="1" smtClean="0">
                <a:solidFill>
                  <a:schemeClr val="accent2"/>
                </a:solidFill>
              </a:rPr>
              <a:t>Reducible</a:t>
            </a:r>
            <a:r>
              <a:rPr lang="en-US" sz="2400" smtClean="0">
                <a:solidFill>
                  <a:schemeClr val="accent2"/>
                </a:solidFill>
              </a:rPr>
              <a:t> (Able to be reduced to a lesser estate)</a:t>
            </a:r>
            <a:br>
              <a:rPr lang="en-US" sz="2400" smtClean="0">
                <a:solidFill>
                  <a:schemeClr val="accent2"/>
                </a:solidFill>
              </a:rPr>
            </a:br>
            <a:r>
              <a:rPr lang="en-US" sz="1000" smtClean="0">
                <a:solidFill>
                  <a:schemeClr val="accent2"/>
                </a:solidFill>
              </a:rPr>
              <a:t/>
            </a:r>
            <a:br>
              <a:rPr lang="en-US" sz="1000" smtClean="0">
                <a:solidFill>
                  <a:schemeClr val="accent2"/>
                </a:solidFill>
              </a:rPr>
            </a:br>
            <a:r>
              <a:rPr lang="en-US" sz="2800" b="1" i="1" smtClean="0">
                <a:solidFill>
                  <a:schemeClr val="accent2"/>
                </a:solidFill>
              </a:rPr>
              <a:t>Devisable</a:t>
            </a:r>
            <a:r>
              <a:rPr lang="en-US" sz="2400" smtClean="0">
                <a:solidFill>
                  <a:schemeClr val="accent2"/>
                </a:solidFill>
              </a:rPr>
              <a:t> (Able to be given by will or intestate), and</a:t>
            </a:r>
            <a:br>
              <a:rPr lang="en-US" sz="2400" smtClean="0">
                <a:solidFill>
                  <a:schemeClr val="accent2"/>
                </a:solidFill>
              </a:rPr>
            </a:br>
            <a:r>
              <a:rPr lang="en-US" sz="1000" smtClean="0">
                <a:solidFill>
                  <a:schemeClr val="accent2"/>
                </a:solidFill>
              </a:rPr>
              <a:t/>
            </a:r>
            <a:br>
              <a:rPr lang="en-US" sz="1000" smtClean="0">
                <a:solidFill>
                  <a:schemeClr val="accent2"/>
                </a:solidFill>
              </a:rPr>
            </a:br>
            <a:r>
              <a:rPr lang="en-US" sz="2800" b="1" i="1" smtClean="0">
                <a:solidFill>
                  <a:schemeClr val="accent2"/>
                </a:solidFill>
              </a:rPr>
              <a:t>Lasts for Perpetuity</a:t>
            </a:r>
            <a:r>
              <a:rPr lang="en-US" sz="2800" smtClean="0">
                <a:solidFill>
                  <a:schemeClr val="accent2"/>
                </a:solidFill>
              </a:rPr>
              <a:t> </a:t>
            </a:r>
            <a:r>
              <a:rPr lang="en-US" sz="2400" smtClean="0">
                <a:solidFill>
                  <a:schemeClr val="accent2"/>
                </a:solidFill>
              </a:rPr>
              <a:t>(Forever – No Limitation of Time).</a:t>
            </a:r>
          </a:p>
        </p:txBody>
      </p:sp>
      <p:sp>
        <p:nvSpPr>
          <p:cNvPr id="4" name="Slide Number Placeholder 3"/>
          <p:cNvSpPr>
            <a:spLocks noGrp="1"/>
          </p:cNvSpPr>
          <p:nvPr>
            <p:ph type="sldNum" sz="quarter" idx="12"/>
          </p:nvPr>
        </p:nvSpPr>
        <p:spPr/>
        <p:txBody>
          <a:bodyPr/>
          <a:lstStyle/>
          <a:p>
            <a:pPr>
              <a:defRPr/>
            </a:pPr>
            <a:fld id="{C055BE39-2085-4031-8269-F1129B6C5571}"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3492" name="Rectangle 4"/>
          <p:cNvSpPr>
            <a:spLocks noChangeArrowheads="1"/>
          </p:cNvSpPr>
          <p:nvPr/>
        </p:nvSpPr>
        <p:spPr bwMode="auto">
          <a:xfrm>
            <a:off x="152400" y="1295400"/>
            <a:ext cx="8763000" cy="5410200"/>
          </a:xfrm>
          <a:prstGeom prst="rect">
            <a:avLst/>
          </a:prstGeom>
          <a:noFill/>
          <a:ln w="9525">
            <a:noFill/>
            <a:miter lim="800000"/>
            <a:headEnd/>
            <a:tailEnd/>
          </a:ln>
        </p:spPr>
        <p:txBody>
          <a:bodyPr/>
          <a:lstStyle/>
          <a:p>
            <a:pPr marL="53975" indent="-53975">
              <a:lnSpc>
                <a:spcPct val="90000"/>
              </a:lnSpc>
              <a:spcBef>
                <a:spcPct val="20000"/>
              </a:spcBef>
            </a:pPr>
            <a:r>
              <a:rPr lang="en-US" sz="2800" b="1">
                <a:solidFill>
                  <a:srgbClr val="CC0000"/>
                </a:solidFill>
              </a:rPr>
              <a:t>Interests in Land – Possessory Interests</a:t>
            </a:r>
          </a:p>
          <a:p>
            <a:pPr marL="53975" indent="-53975">
              <a:lnSpc>
                <a:spcPct val="90000"/>
              </a:lnSpc>
              <a:spcBef>
                <a:spcPct val="20000"/>
              </a:spcBef>
              <a:buFontTx/>
              <a:buChar char="•"/>
            </a:pPr>
            <a:endParaRPr lang="en-US" sz="600" b="1"/>
          </a:p>
          <a:p>
            <a:pPr marL="53975" indent="-53975">
              <a:lnSpc>
                <a:spcPct val="90000"/>
              </a:lnSpc>
              <a:spcBef>
                <a:spcPct val="20000"/>
              </a:spcBef>
              <a:buFontTx/>
              <a:buChar char="•"/>
            </a:pPr>
            <a:r>
              <a:rPr lang="en-US" sz="2400" b="1"/>
              <a:t>  Defeasible Estates</a:t>
            </a:r>
          </a:p>
          <a:p>
            <a:pPr marL="53975" indent="-53975">
              <a:lnSpc>
                <a:spcPct val="90000"/>
              </a:lnSpc>
              <a:spcBef>
                <a:spcPct val="20000"/>
              </a:spcBef>
            </a:pPr>
            <a:r>
              <a:rPr lang="en-US" sz="2000" b="1">
                <a:solidFill>
                  <a:srgbClr val="0033CC"/>
                </a:solidFill>
              </a:rPr>
              <a:t>	     These are possessory fee estates of infinite duration </a:t>
            </a:r>
          </a:p>
          <a:p>
            <a:pPr marL="53975" indent="-53975">
              <a:lnSpc>
                <a:spcPct val="90000"/>
              </a:lnSpc>
              <a:spcBef>
                <a:spcPct val="20000"/>
              </a:spcBef>
            </a:pPr>
            <a:r>
              <a:rPr lang="en-US" sz="2000" b="1">
                <a:solidFill>
                  <a:srgbClr val="0033CC"/>
                </a:solidFill>
              </a:rPr>
              <a:t>      that can be terminated by the happening of a specified event.   </a:t>
            </a:r>
          </a:p>
          <a:p>
            <a:pPr marL="53975" indent="-53975">
              <a:lnSpc>
                <a:spcPct val="90000"/>
              </a:lnSpc>
              <a:spcBef>
                <a:spcPct val="20000"/>
              </a:spcBef>
            </a:pPr>
            <a:r>
              <a:rPr lang="en-US" sz="2000" b="1">
                <a:solidFill>
                  <a:srgbClr val="0033CC"/>
                </a:solidFill>
              </a:rPr>
              <a:t>      These are a lesser estate than fee simple absolute.</a:t>
            </a:r>
          </a:p>
          <a:p>
            <a:pPr marL="53975" indent="-53975">
              <a:lnSpc>
                <a:spcPct val="90000"/>
              </a:lnSpc>
              <a:spcBef>
                <a:spcPct val="20000"/>
              </a:spcBef>
            </a:pPr>
            <a:endParaRPr lang="en-US" sz="600" b="1">
              <a:solidFill>
                <a:srgbClr val="0033CC"/>
              </a:solidFill>
            </a:endParaRPr>
          </a:p>
          <a:p>
            <a:pPr marL="53975" indent="-53975">
              <a:lnSpc>
                <a:spcPct val="90000"/>
              </a:lnSpc>
              <a:spcBef>
                <a:spcPct val="20000"/>
              </a:spcBef>
            </a:pPr>
            <a:r>
              <a:rPr lang="en-US" sz="2300" b="1">
                <a:solidFill>
                  <a:schemeClr val="hlink"/>
                </a:solidFill>
                <a:latin typeface="Arial Black" pitchFamily="34" charset="0"/>
              </a:rPr>
              <a:t> FEE SIMPLE DETERMINABLE (Possibility of Reverter)</a:t>
            </a:r>
          </a:p>
          <a:p>
            <a:pPr marL="53975" indent="-53975">
              <a:lnSpc>
                <a:spcPct val="90000"/>
              </a:lnSpc>
              <a:spcBef>
                <a:spcPct val="20000"/>
              </a:spcBef>
            </a:pPr>
            <a:endParaRPr lang="en-US" sz="1000" b="1">
              <a:solidFill>
                <a:srgbClr val="0033CC"/>
              </a:solidFill>
            </a:endParaRPr>
          </a:p>
          <a:p>
            <a:pPr marL="53975" indent="-53975">
              <a:lnSpc>
                <a:spcPct val="90000"/>
              </a:lnSpc>
              <a:spcBef>
                <a:spcPct val="20000"/>
              </a:spcBef>
            </a:pPr>
            <a:r>
              <a:rPr lang="en-US" sz="2000" b="1">
                <a:solidFill>
                  <a:srgbClr val="0033CC"/>
                </a:solidFill>
              </a:rPr>
              <a:t>      1. An Estate that </a:t>
            </a:r>
            <a:r>
              <a:rPr lang="en-US" sz="2000" b="1" i="1"/>
              <a:t>AUTOMATICALLY</a:t>
            </a:r>
            <a:r>
              <a:rPr lang="en-US" sz="2000" b="1">
                <a:solidFill>
                  <a:srgbClr val="0033CC"/>
                </a:solidFill>
              </a:rPr>
              <a:t> terminates upon the happening</a:t>
            </a:r>
          </a:p>
          <a:p>
            <a:pPr marL="53975" indent="-53975">
              <a:lnSpc>
                <a:spcPct val="90000"/>
              </a:lnSpc>
              <a:spcBef>
                <a:spcPct val="20000"/>
              </a:spcBef>
            </a:pPr>
            <a:r>
              <a:rPr lang="en-US" sz="2000" b="1">
                <a:solidFill>
                  <a:srgbClr val="0033CC"/>
                </a:solidFill>
              </a:rPr>
              <a:t>         of a stated event.</a:t>
            </a:r>
          </a:p>
          <a:p>
            <a:pPr marL="53975" indent="-53975">
              <a:lnSpc>
                <a:spcPct val="90000"/>
              </a:lnSpc>
              <a:spcBef>
                <a:spcPct val="20000"/>
              </a:spcBef>
            </a:pPr>
            <a:endParaRPr lang="en-US" sz="1000" b="1">
              <a:solidFill>
                <a:srgbClr val="0033CC"/>
              </a:solidFill>
            </a:endParaRPr>
          </a:p>
          <a:p>
            <a:pPr marL="53975" indent="-53975">
              <a:lnSpc>
                <a:spcPct val="90000"/>
              </a:lnSpc>
              <a:spcBef>
                <a:spcPct val="20000"/>
              </a:spcBef>
            </a:pPr>
            <a:r>
              <a:rPr lang="en-US" sz="2000" b="1">
                <a:solidFill>
                  <a:srgbClr val="0033CC"/>
                </a:solidFill>
              </a:rPr>
              <a:t>      2. Stated event must be for a lawful purpose.</a:t>
            </a:r>
          </a:p>
          <a:p>
            <a:pPr marL="53975" indent="-53975">
              <a:lnSpc>
                <a:spcPct val="90000"/>
              </a:lnSpc>
              <a:spcBef>
                <a:spcPct val="20000"/>
              </a:spcBef>
            </a:pPr>
            <a:endParaRPr lang="en-US" sz="600" b="1">
              <a:solidFill>
                <a:srgbClr val="0033CC"/>
              </a:solidFill>
            </a:endParaRPr>
          </a:p>
          <a:p>
            <a:pPr marL="53975" indent="-53975">
              <a:lnSpc>
                <a:spcPct val="80000"/>
              </a:lnSpc>
              <a:spcBef>
                <a:spcPct val="20000"/>
              </a:spcBef>
            </a:pPr>
            <a:r>
              <a:rPr lang="en-US" sz="2000" b="1">
                <a:solidFill>
                  <a:srgbClr val="0033CC"/>
                </a:solidFill>
              </a:rPr>
              <a:t>  	</a:t>
            </a:r>
            <a:r>
              <a:rPr lang="en-US" sz="2400" b="1" i="1"/>
              <a:t>Magic Language:</a:t>
            </a:r>
            <a:r>
              <a:rPr lang="en-US" sz="2400" b="1" i="1">
                <a:solidFill>
                  <a:srgbClr val="CC0000"/>
                </a:solidFill>
              </a:rPr>
              <a:t>  “To Grantee and their heirs </a:t>
            </a:r>
          </a:p>
          <a:p>
            <a:pPr marL="53975" indent="-53975">
              <a:lnSpc>
                <a:spcPct val="80000"/>
              </a:lnSpc>
              <a:spcBef>
                <a:spcPct val="20000"/>
              </a:spcBef>
            </a:pPr>
            <a:r>
              <a:rPr lang="en-US" sz="2400" b="1" i="1">
                <a:solidFill>
                  <a:srgbClr val="CC0000"/>
                </a:solidFill>
              </a:rPr>
              <a:t>		for so long as” or “while” or “during” or </a:t>
            </a:r>
          </a:p>
          <a:p>
            <a:pPr marL="53975" indent="-53975">
              <a:lnSpc>
                <a:spcPct val="80000"/>
              </a:lnSpc>
              <a:spcBef>
                <a:spcPct val="20000"/>
              </a:spcBef>
            </a:pPr>
            <a:r>
              <a:rPr lang="en-US" sz="2400" b="1" i="1">
                <a:solidFill>
                  <a:srgbClr val="CC0000"/>
                </a:solidFill>
              </a:rPr>
              <a:t>	          “until” (the occurrence of an event).</a:t>
            </a:r>
            <a:endParaRPr lang="en-US" sz="2800" b="1">
              <a:solidFill>
                <a:srgbClr val="0033CC"/>
              </a:solidFill>
            </a:endParaRPr>
          </a:p>
          <a:p>
            <a:pPr marL="168275" lvl="1" indent="8637588">
              <a:spcBef>
                <a:spcPct val="20000"/>
              </a:spcBef>
              <a:buFontTx/>
              <a:buChar char="–"/>
            </a:pPr>
            <a:endParaRPr lang="en-US" sz="400" b="1">
              <a:solidFill>
                <a:srgbClr val="0033CC"/>
              </a:solidFill>
            </a:endParaRPr>
          </a:p>
        </p:txBody>
      </p:sp>
      <p:sp>
        <p:nvSpPr>
          <p:cNvPr id="5" name="Slide Number Placeholder 4"/>
          <p:cNvSpPr>
            <a:spLocks noGrp="1"/>
          </p:cNvSpPr>
          <p:nvPr>
            <p:ph type="sldNum" sz="quarter" idx="12"/>
          </p:nvPr>
        </p:nvSpPr>
        <p:spPr/>
        <p:txBody>
          <a:bodyPr/>
          <a:lstStyle/>
          <a:p>
            <a:pPr>
              <a:defRPr/>
            </a:pPr>
            <a:fld id="{23904802-F1B5-4995-8D23-1861911DBB1D}"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228600" y="1447800"/>
            <a:ext cx="8915400" cy="1676400"/>
          </a:xfrm>
        </p:spPr>
        <p:txBody>
          <a:bodyPr/>
          <a:lstStyle/>
          <a:p>
            <a:pPr eaLnBrk="1" hangingPunct="1"/>
            <a:r>
              <a:rPr lang="en-US" b="1" smtClean="0">
                <a:solidFill>
                  <a:srgbClr val="CC0000"/>
                </a:solidFill>
              </a:rPr>
              <a:t>Fee Simple Determinable</a:t>
            </a:r>
            <a:br>
              <a:rPr lang="en-US" b="1" smtClean="0">
                <a:solidFill>
                  <a:srgbClr val="CC0000"/>
                </a:solidFill>
              </a:rPr>
            </a:br>
            <a:r>
              <a:rPr lang="en-US" sz="3800" b="1" i="1" smtClean="0">
                <a:solidFill>
                  <a:srgbClr val="0033CC"/>
                </a:solidFill>
              </a:rPr>
              <a:t>“To A and his heirs for so long as …”</a:t>
            </a:r>
          </a:p>
        </p:txBody>
      </p:sp>
      <p:sp>
        <p:nvSpPr>
          <p:cNvPr id="64516" name="Rectangle 3"/>
          <p:cNvSpPr>
            <a:spLocks noGrp="1" noChangeArrowheads="1"/>
          </p:cNvSpPr>
          <p:nvPr>
            <p:ph type="body" idx="4294967295"/>
          </p:nvPr>
        </p:nvSpPr>
        <p:spPr>
          <a:xfrm>
            <a:off x="533400" y="3200400"/>
            <a:ext cx="8229600" cy="1066800"/>
          </a:xfrm>
        </p:spPr>
        <p:txBody>
          <a:bodyPr/>
          <a:lstStyle/>
          <a:p>
            <a:pPr eaLnBrk="1" hangingPunct="1"/>
            <a:r>
              <a:rPr lang="en-US" sz="2600" smtClean="0"/>
              <a:t>What are the words of purchase?</a:t>
            </a:r>
          </a:p>
          <a:p>
            <a:pPr eaLnBrk="1" hangingPunct="1"/>
            <a:r>
              <a:rPr lang="en-US" sz="2600" smtClean="0"/>
              <a:t>What are the words of limitation?</a:t>
            </a:r>
          </a:p>
        </p:txBody>
      </p:sp>
      <p:sp>
        <p:nvSpPr>
          <p:cNvPr id="342020" name="AutoShape 4"/>
          <p:cNvSpPr>
            <a:spLocks noChangeArrowheads="1"/>
          </p:cNvSpPr>
          <p:nvPr/>
        </p:nvSpPr>
        <p:spPr bwMode="auto">
          <a:xfrm>
            <a:off x="304800" y="4495800"/>
            <a:ext cx="8610600" cy="1447800"/>
          </a:xfrm>
          <a:prstGeom prst="flowChartMagneticDrum">
            <a:avLst/>
          </a:prstGeom>
          <a:solidFill>
            <a:schemeClr val="accent1"/>
          </a:solidFill>
          <a:ln w="9525">
            <a:solidFill>
              <a:schemeClr val="tx1"/>
            </a:solidFill>
            <a:round/>
            <a:headEnd/>
            <a:tailEnd/>
          </a:ln>
        </p:spPr>
        <p:txBody>
          <a:bodyPr wrap="none" anchor="ctr"/>
          <a:lstStyle/>
          <a:p>
            <a:endParaRPr lang="en-US"/>
          </a:p>
        </p:txBody>
      </p:sp>
      <p:sp>
        <p:nvSpPr>
          <p:cNvPr id="342021" name="Text Box 5"/>
          <p:cNvSpPr txBox="1">
            <a:spLocks noChangeArrowheads="1"/>
          </p:cNvSpPr>
          <p:nvPr/>
        </p:nvSpPr>
        <p:spPr bwMode="auto">
          <a:xfrm>
            <a:off x="1371600" y="4800600"/>
            <a:ext cx="22860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To A</a:t>
            </a:r>
          </a:p>
          <a:p>
            <a:pPr eaLnBrk="0" hangingPunct="0">
              <a:spcBef>
                <a:spcPct val="50000"/>
              </a:spcBef>
            </a:pPr>
            <a:r>
              <a:rPr lang="en-US" sz="1600">
                <a:latin typeface="Times New Roman" pitchFamily="18" charset="0"/>
              </a:rPr>
              <a:t>Words of purchase</a:t>
            </a:r>
            <a:endParaRPr lang="en-US" sz="2400">
              <a:latin typeface="Times New Roman" pitchFamily="18" charset="0"/>
            </a:endParaRPr>
          </a:p>
        </p:txBody>
      </p:sp>
      <p:sp>
        <p:nvSpPr>
          <p:cNvPr id="342022" name="Text Box 6"/>
          <p:cNvSpPr txBox="1">
            <a:spLocks noChangeArrowheads="1"/>
          </p:cNvSpPr>
          <p:nvPr/>
        </p:nvSpPr>
        <p:spPr bwMode="auto">
          <a:xfrm>
            <a:off x="6400800" y="4648200"/>
            <a:ext cx="2514600" cy="120015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 and his heirs          for so long as …</a:t>
            </a:r>
          </a:p>
          <a:p>
            <a:pPr eaLnBrk="0" hangingPunct="0">
              <a:spcBef>
                <a:spcPct val="50000"/>
              </a:spcBef>
            </a:pPr>
            <a:r>
              <a:rPr lang="en-US" sz="1600">
                <a:latin typeface="Times New Roman" pitchFamily="18" charset="0"/>
              </a:rPr>
              <a:t>   Words of limitation</a:t>
            </a:r>
            <a:endParaRPr lang="en-US" sz="2400">
              <a:latin typeface="Times New Roman" pitchFamily="18" charset="0"/>
            </a:endParaRPr>
          </a:p>
        </p:txBody>
      </p:sp>
      <p:sp>
        <p:nvSpPr>
          <p:cNvPr id="64520" name="Line 7"/>
          <p:cNvSpPr>
            <a:spLocks noChangeShapeType="1"/>
          </p:cNvSpPr>
          <p:nvPr/>
        </p:nvSpPr>
        <p:spPr bwMode="auto">
          <a:xfrm>
            <a:off x="990600" y="6324600"/>
            <a:ext cx="6019800" cy="0"/>
          </a:xfrm>
          <a:prstGeom prst="line">
            <a:avLst/>
          </a:prstGeom>
          <a:noFill/>
          <a:ln w="9525">
            <a:solidFill>
              <a:schemeClr val="tx1"/>
            </a:solidFill>
            <a:round/>
            <a:headEnd/>
            <a:tailEnd type="triangle" w="med" len="med"/>
          </a:ln>
        </p:spPr>
        <p:txBody>
          <a:bodyPr/>
          <a:lstStyle/>
          <a:p>
            <a:endParaRPr lang="en-US"/>
          </a:p>
        </p:txBody>
      </p:sp>
      <p:sp>
        <p:nvSpPr>
          <p:cNvPr id="64521" name="Text Box 8"/>
          <p:cNvSpPr txBox="1">
            <a:spLocks noChangeArrowheads="1"/>
          </p:cNvSpPr>
          <p:nvPr/>
        </p:nvSpPr>
        <p:spPr bwMode="auto">
          <a:xfrm>
            <a:off x="7239000" y="6096000"/>
            <a:ext cx="19050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Infinity</a:t>
            </a:r>
          </a:p>
        </p:txBody>
      </p:sp>
      <p:sp>
        <p:nvSpPr>
          <p:cNvPr id="10" name="Slide Number Placeholder 9"/>
          <p:cNvSpPr>
            <a:spLocks noGrp="1"/>
          </p:cNvSpPr>
          <p:nvPr>
            <p:ph type="sldNum" sz="quarter" idx="12"/>
          </p:nvPr>
        </p:nvSpPr>
        <p:spPr/>
        <p:txBody>
          <a:bodyPr/>
          <a:lstStyle/>
          <a:p>
            <a:pPr>
              <a:defRPr/>
            </a:pPr>
            <a:fld id="{C055BE39-2085-4031-8269-F1129B6C5571}" type="slidenum">
              <a:rPr lang="en-US" smtClean="0"/>
              <a:pPr>
                <a:defRPr/>
              </a:pPr>
              <a:t>62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2020"/>
                                        </p:tgtEl>
                                        <p:attrNameLst>
                                          <p:attrName>style.visibility</p:attrName>
                                        </p:attrNameLst>
                                      </p:cBhvr>
                                      <p:to>
                                        <p:strVal val="visible"/>
                                      </p:to>
                                    </p:set>
                                    <p:anim calcmode="lin" valueType="num">
                                      <p:cBhvr additive="base">
                                        <p:cTn id="7" dur="500" fill="hold"/>
                                        <p:tgtEl>
                                          <p:spTgt spid="342020"/>
                                        </p:tgtEl>
                                        <p:attrNameLst>
                                          <p:attrName>ppt_x</p:attrName>
                                        </p:attrNameLst>
                                      </p:cBhvr>
                                      <p:tavLst>
                                        <p:tav tm="0">
                                          <p:val>
                                            <p:strVal val="0-#ppt_w/2"/>
                                          </p:val>
                                        </p:tav>
                                        <p:tav tm="100000">
                                          <p:val>
                                            <p:strVal val="#ppt_x"/>
                                          </p:val>
                                        </p:tav>
                                      </p:tavLst>
                                    </p:anim>
                                    <p:anim calcmode="lin" valueType="num">
                                      <p:cBhvr additive="base">
                                        <p:cTn id="8" dur="500" fill="hold"/>
                                        <p:tgtEl>
                                          <p:spTgt spid="3420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2021"/>
                                        </p:tgtEl>
                                        <p:attrNameLst>
                                          <p:attrName>style.visibility</p:attrName>
                                        </p:attrNameLst>
                                      </p:cBhvr>
                                      <p:to>
                                        <p:strVal val="visible"/>
                                      </p:to>
                                    </p:set>
                                    <p:anim calcmode="lin" valueType="num">
                                      <p:cBhvr additive="base">
                                        <p:cTn id="13" dur="500" fill="hold"/>
                                        <p:tgtEl>
                                          <p:spTgt spid="342021"/>
                                        </p:tgtEl>
                                        <p:attrNameLst>
                                          <p:attrName>ppt_x</p:attrName>
                                        </p:attrNameLst>
                                      </p:cBhvr>
                                      <p:tavLst>
                                        <p:tav tm="0">
                                          <p:val>
                                            <p:strVal val="0-#ppt_w/2"/>
                                          </p:val>
                                        </p:tav>
                                        <p:tav tm="100000">
                                          <p:val>
                                            <p:strVal val="#ppt_x"/>
                                          </p:val>
                                        </p:tav>
                                      </p:tavLst>
                                    </p:anim>
                                    <p:anim calcmode="lin" valueType="num">
                                      <p:cBhvr additive="base">
                                        <p:cTn id="14" dur="500" fill="hold"/>
                                        <p:tgtEl>
                                          <p:spTgt spid="3420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2022"/>
                                        </p:tgtEl>
                                        <p:attrNameLst>
                                          <p:attrName>style.visibility</p:attrName>
                                        </p:attrNameLst>
                                      </p:cBhvr>
                                      <p:to>
                                        <p:strVal val="visible"/>
                                      </p:to>
                                    </p:set>
                                    <p:anim calcmode="lin" valueType="num">
                                      <p:cBhvr additive="base">
                                        <p:cTn id="19" dur="500" fill="hold"/>
                                        <p:tgtEl>
                                          <p:spTgt spid="342022"/>
                                        </p:tgtEl>
                                        <p:attrNameLst>
                                          <p:attrName>ppt_x</p:attrName>
                                        </p:attrNameLst>
                                      </p:cBhvr>
                                      <p:tavLst>
                                        <p:tav tm="0">
                                          <p:val>
                                            <p:strVal val="0-#ppt_w/2"/>
                                          </p:val>
                                        </p:tav>
                                        <p:tav tm="100000">
                                          <p:val>
                                            <p:strVal val="#ppt_x"/>
                                          </p:val>
                                        </p:tav>
                                      </p:tavLst>
                                    </p:anim>
                                    <p:anim calcmode="lin" valueType="num">
                                      <p:cBhvr additive="base">
                                        <p:cTn id="20" dur="500" fill="hold"/>
                                        <p:tgtEl>
                                          <p:spTgt spid="3420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0" grpId="0" animBg="1"/>
      <p:bldP spid="342021" grpId="0" autoUpdateAnimBg="0"/>
      <p:bldP spid="342022"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228600" y="2362200"/>
            <a:ext cx="8763000" cy="2743200"/>
          </a:xfrm>
        </p:spPr>
        <p:txBody>
          <a:bodyPr/>
          <a:lstStyle/>
          <a:p>
            <a:pPr algn="l" eaLnBrk="1" hangingPunct="1">
              <a:lnSpc>
                <a:spcPct val="90000"/>
              </a:lnSpc>
            </a:pPr>
            <a:r>
              <a:rPr lang="en-US" sz="4000" b="1" i="1" smtClean="0">
                <a:solidFill>
                  <a:srgbClr val="CC0000"/>
                </a:solidFill>
              </a:rPr>
              <a:t>What are the critical attributes of </a:t>
            </a:r>
            <a:br>
              <a:rPr lang="en-US" sz="4000" b="1" i="1" smtClean="0">
                <a:solidFill>
                  <a:srgbClr val="CC0000"/>
                </a:solidFill>
              </a:rPr>
            </a:br>
            <a:r>
              <a:rPr lang="en-US" sz="4000" b="1" i="1" smtClean="0">
                <a:solidFill>
                  <a:srgbClr val="CC0000"/>
                </a:solidFill>
              </a:rPr>
              <a:t>Fee Simple Determinable?</a:t>
            </a:r>
            <a:br>
              <a:rPr lang="en-US" sz="4000" b="1" i="1" smtClean="0">
                <a:solidFill>
                  <a:srgbClr val="CC0000"/>
                </a:solidFill>
              </a:rPr>
            </a:br>
            <a:r>
              <a:rPr lang="en-US" sz="600" b="1" i="1" smtClean="0">
                <a:solidFill>
                  <a:srgbClr val="CC0000"/>
                </a:solidFill>
              </a:rPr>
              <a:t/>
            </a:r>
            <a:br>
              <a:rPr lang="en-US" sz="600" b="1" i="1" smtClean="0">
                <a:solidFill>
                  <a:srgbClr val="CC0000"/>
                </a:solidFill>
              </a:rPr>
            </a:br>
            <a:r>
              <a:rPr lang="en-US" sz="600" b="1" i="1" smtClean="0">
                <a:solidFill>
                  <a:srgbClr val="CC0000"/>
                </a:solidFill>
              </a:rPr>
              <a:t/>
            </a:r>
            <a:br>
              <a:rPr lang="en-US" sz="600" b="1" i="1" smtClean="0">
                <a:solidFill>
                  <a:srgbClr val="CC0000"/>
                </a:solidFill>
              </a:rPr>
            </a:br>
            <a:r>
              <a:rPr lang="en-US" sz="3100" b="1" i="1" smtClean="0">
                <a:solidFill>
                  <a:schemeClr val="tx1"/>
                </a:solidFill>
              </a:rPr>
              <a:t>When a transfer is made to A and his heirs for so long as … :</a:t>
            </a:r>
            <a:r>
              <a:rPr lang="en-US" sz="4000" b="1" i="1" smtClean="0">
                <a:solidFill>
                  <a:schemeClr val="tx1"/>
                </a:solidFill>
              </a:rPr>
              <a:t/>
            </a:r>
            <a:br>
              <a:rPr lang="en-US" sz="4000" b="1" i="1" smtClean="0">
                <a:solidFill>
                  <a:schemeClr val="tx1"/>
                </a:solidFill>
              </a:rPr>
            </a:br>
            <a:r>
              <a:rPr lang="en-US" sz="600" b="1" i="1" smtClean="0">
                <a:solidFill>
                  <a:srgbClr val="CC0000"/>
                </a:solidFill>
              </a:rPr>
              <a:t/>
            </a:r>
            <a:br>
              <a:rPr lang="en-US" sz="600" b="1" i="1" smtClean="0">
                <a:solidFill>
                  <a:srgbClr val="CC0000"/>
                </a:solidFill>
              </a:rPr>
            </a:br>
            <a:r>
              <a:rPr lang="en-US" sz="600" b="1" i="1" smtClean="0">
                <a:solidFill>
                  <a:srgbClr val="CC0000"/>
                </a:solidFill>
              </a:rPr>
              <a:t/>
            </a:r>
            <a:br>
              <a:rPr lang="en-US" sz="600" b="1" i="1" smtClean="0">
                <a:solidFill>
                  <a:srgbClr val="CC0000"/>
                </a:solidFill>
              </a:rPr>
            </a:br>
            <a:r>
              <a:rPr lang="en-US" sz="600" b="1" i="1" smtClean="0">
                <a:solidFill>
                  <a:schemeClr val="hlink"/>
                </a:solidFill>
              </a:rPr>
              <a:t/>
            </a:r>
            <a:br>
              <a:rPr lang="en-US" sz="600" b="1" i="1" smtClean="0">
                <a:solidFill>
                  <a:schemeClr val="hlink"/>
                </a:solidFill>
              </a:rPr>
            </a:br>
            <a:r>
              <a:rPr lang="en-US" sz="600" b="1" i="1" smtClean="0">
                <a:solidFill>
                  <a:schemeClr val="hlink"/>
                </a:solidFill>
              </a:rPr>
              <a:t>                                             </a:t>
            </a:r>
            <a:r>
              <a:rPr lang="en-US" sz="2800" b="1" i="1" smtClean="0">
                <a:solidFill>
                  <a:schemeClr val="hlink"/>
                </a:solidFill>
              </a:rPr>
              <a:t>All Subject to the Possibility of Reveter</a:t>
            </a:r>
            <a:r>
              <a:rPr lang="en-US" sz="2800" b="1" i="1" smtClean="0">
                <a:solidFill>
                  <a:schemeClr val="accent2"/>
                </a:solidFill>
              </a:rPr>
              <a:t/>
            </a:r>
            <a:br>
              <a:rPr lang="en-US" sz="2800" b="1" i="1" smtClean="0">
                <a:solidFill>
                  <a:schemeClr val="accent2"/>
                </a:solidFill>
              </a:rPr>
            </a:br>
            <a:r>
              <a:rPr lang="en-US" sz="1000" b="1" i="1" smtClean="0">
                <a:solidFill>
                  <a:schemeClr val="accent2"/>
                </a:solidFill>
              </a:rPr>
              <a:t/>
            </a:r>
            <a:br>
              <a:rPr lang="en-US" sz="1000" b="1" i="1" smtClean="0">
                <a:solidFill>
                  <a:schemeClr val="accent2"/>
                </a:solidFill>
              </a:rPr>
            </a:br>
            <a:r>
              <a:rPr lang="en-US" sz="2800" b="1" i="1" smtClean="0">
                <a:solidFill>
                  <a:schemeClr val="accent2"/>
                </a:solidFill>
              </a:rPr>
              <a:t>Alienable</a:t>
            </a:r>
            <a:r>
              <a:rPr lang="en-US" sz="2400" smtClean="0">
                <a:solidFill>
                  <a:schemeClr val="accent2"/>
                </a:solidFill>
              </a:rPr>
              <a:t> (Able to be sold/gifted), </a:t>
            </a:r>
            <a:br>
              <a:rPr lang="en-US" sz="2400" smtClean="0">
                <a:solidFill>
                  <a:schemeClr val="accent2"/>
                </a:solidFill>
              </a:rPr>
            </a:br>
            <a:r>
              <a:rPr lang="en-US" sz="1000" smtClean="0">
                <a:solidFill>
                  <a:schemeClr val="accent2"/>
                </a:solidFill>
              </a:rPr>
              <a:t/>
            </a:r>
            <a:br>
              <a:rPr lang="en-US" sz="1000" smtClean="0">
                <a:solidFill>
                  <a:schemeClr val="accent2"/>
                </a:solidFill>
              </a:rPr>
            </a:br>
            <a:r>
              <a:rPr lang="en-US" sz="2800" b="1" i="1" smtClean="0">
                <a:solidFill>
                  <a:schemeClr val="accent2"/>
                </a:solidFill>
              </a:rPr>
              <a:t>Reducible</a:t>
            </a:r>
            <a:r>
              <a:rPr lang="en-US" sz="2400" smtClean="0">
                <a:solidFill>
                  <a:schemeClr val="accent2"/>
                </a:solidFill>
              </a:rPr>
              <a:t> (Able to be reduced to a lesser estate)</a:t>
            </a:r>
            <a:br>
              <a:rPr lang="en-US" sz="2400" smtClean="0">
                <a:solidFill>
                  <a:schemeClr val="accent2"/>
                </a:solidFill>
              </a:rPr>
            </a:br>
            <a:r>
              <a:rPr lang="en-US" sz="1000" smtClean="0">
                <a:solidFill>
                  <a:schemeClr val="accent2"/>
                </a:solidFill>
              </a:rPr>
              <a:t/>
            </a:r>
            <a:br>
              <a:rPr lang="en-US" sz="1000" smtClean="0">
                <a:solidFill>
                  <a:schemeClr val="accent2"/>
                </a:solidFill>
              </a:rPr>
            </a:br>
            <a:r>
              <a:rPr lang="en-US" sz="2800" b="1" i="1" smtClean="0">
                <a:solidFill>
                  <a:schemeClr val="accent2"/>
                </a:solidFill>
              </a:rPr>
              <a:t>Devisable</a:t>
            </a:r>
            <a:r>
              <a:rPr lang="en-US" sz="2400" smtClean="0">
                <a:solidFill>
                  <a:schemeClr val="accent2"/>
                </a:solidFill>
              </a:rPr>
              <a:t> (Able to be given by will or intestate), and</a:t>
            </a:r>
            <a:br>
              <a:rPr lang="en-US" sz="2400" smtClean="0">
                <a:solidFill>
                  <a:schemeClr val="accent2"/>
                </a:solidFill>
              </a:rPr>
            </a:br>
            <a:r>
              <a:rPr lang="en-US" sz="1000" smtClean="0">
                <a:solidFill>
                  <a:schemeClr val="accent2"/>
                </a:solidFill>
              </a:rPr>
              <a:t/>
            </a:r>
            <a:br>
              <a:rPr lang="en-US" sz="1000" smtClean="0">
                <a:solidFill>
                  <a:schemeClr val="accent2"/>
                </a:solidFill>
              </a:rPr>
            </a:br>
            <a:r>
              <a:rPr lang="en-US" sz="2800" b="1" i="1" smtClean="0">
                <a:solidFill>
                  <a:schemeClr val="accent2"/>
                </a:solidFill>
              </a:rPr>
              <a:t>Lasts for “So Long As”</a:t>
            </a:r>
            <a:r>
              <a:rPr lang="en-US" sz="2800" smtClean="0">
                <a:solidFill>
                  <a:schemeClr val="accent2"/>
                </a:solidFill>
              </a:rPr>
              <a:t> </a:t>
            </a:r>
            <a:r>
              <a:rPr lang="en-US" sz="2400" smtClean="0">
                <a:solidFill>
                  <a:schemeClr val="accent2"/>
                </a:solidFill>
              </a:rPr>
              <a:t>(The Limitation of The Reverter).</a:t>
            </a:r>
            <a:endParaRPr lang="en-US" sz="420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C055BE39-2085-4031-8269-F1129B6C5571}"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228600" y="1219200"/>
            <a:ext cx="8763000" cy="5486400"/>
          </a:xfrm>
          <a:prstGeom prst="rect">
            <a:avLst/>
          </a:prstGeom>
          <a:noFill/>
          <a:ln w="9525">
            <a:noFill/>
            <a:miter lim="800000"/>
            <a:headEnd/>
            <a:tailEnd/>
          </a:ln>
        </p:spPr>
        <p:txBody>
          <a:bodyPr/>
          <a:lstStyle/>
          <a:p>
            <a:pPr marL="609600" indent="-609600">
              <a:lnSpc>
                <a:spcPct val="80000"/>
              </a:lnSpc>
              <a:spcBef>
                <a:spcPct val="20000"/>
              </a:spcBef>
              <a:defRPr/>
            </a:pPr>
            <a:r>
              <a:rPr lang="en-US" sz="2800" b="1" dirty="0">
                <a:solidFill>
                  <a:srgbClr val="CC0000"/>
                </a:solidFill>
              </a:rPr>
              <a:t>Interests in Land – Possessory Interests</a:t>
            </a:r>
          </a:p>
          <a:p>
            <a:pPr marL="609600" indent="-609600">
              <a:lnSpc>
                <a:spcPct val="80000"/>
              </a:lnSpc>
              <a:spcBef>
                <a:spcPct val="20000"/>
              </a:spcBef>
              <a:defRPr/>
            </a:pPr>
            <a:endParaRPr lang="en-US" sz="400" b="1" dirty="0">
              <a:solidFill>
                <a:srgbClr val="CC0000"/>
              </a:solidFill>
            </a:endParaRPr>
          </a:p>
          <a:p>
            <a:pPr marL="609600" indent="-609600">
              <a:lnSpc>
                <a:spcPct val="80000"/>
              </a:lnSpc>
              <a:spcBef>
                <a:spcPct val="20000"/>
              </a:spcBef>
              <a:buFontTx/>
              <a:buChar char="•"/>
              <a:defRPr/>
            </a:pPr>
            <a:r>
              <a:rPr lang="en-US" sz="2000" b="1" dirty="0" err="1"/>
              <a:t>Defeasible</a:t>
            </a:r>
            <a:r>
              <a:rPr lang="en-US" sz="2000" b="1" dirty="0"/>
              <a:t> Estates Continued</a:t>
            </a:r>
          </a:p>
          <a:p>
            <a:pPr marL="609600" indent="-609600">
              <a:lnSpc>
                <a:spcPct val="80000"/>
              </a:lnSpc>
              <a:spcBef>
                <a:spcPct val="20000"/>
              </a:spcBef>
              <a:buFontTx/>
              <a:buChar char="•"/>
              <a:defRPr/>
            </a:pPr>
            <a:endParaRPr lang="en-US" sz="600" b="1" dirty="0"/>
          </a:p>
          <a:p>
            <a:pPr marL="53975" indent="-53975">
              <a:lnSpc>
                <a:spcPct val="80000"/>
              </a:lnSpc>
              <a:spcBef>
                <a:spcPct val="20000"/>
              </a:spcBef>
              <a:defRPr/>
            </a:pPr>
            <a:r>
              <a:rPr lang="en-US" sz="2000" b="1" dirty="0">
                <a:solidFill>
                  <a:srgbClr val="0033CC"/>
                </a:solidFill>
              </a:rPr>
              <a:t>	     These are possessory fee estates of infinite duration </a:t>
            </a:r>
          </a:p>
          <a:p>
            <a:pPr marL="53975" indent="-53975">
              <a:lnSpc>
                <a:spcPct val="80000"/>
              </a:lnSpc>
              <a:spcBef>
                <a:spcPct val="20000"/>
              </a:spcBef>
              <a:defRPr/>
            </a:pPr>
            <a:r>
              <a:rPr lang="en-US" sz="2000" b="1" dirty="0">
                <a:solidFill>
                  <a:srgbClr val="0033CC"/>
                </a:solidFill>
              </a:rPr>
              <a:t>      that can be terminated by the happening of a specified event.   </a:t>
            </a:r>
          </a:p>
          <a:p>
            <a:pPr marL="53975" indent="-53975">
              <a:lnSpc>
                <a:spcPct val="80000"/>
              </a:lnSpc>
              <a:spcBef>
                <a:spcPct val="20000"/>
              </a:spcBef>
              <a:defRPr/>
            </a:pPr>
            <a:r>
              <a:rPr lang="en-US" sz="2000" b="1" dirty="0">
                <a:solidFill>
                  <a:srgbClr val="0033CC"/>
                </a:solidFill>
              </a:rPr>
              <a:t>      These are a lesser estate than fee simple absolute.</a:t>
            </a:r>
          </a:p>
          <a:p>
            <a:pPr marL="609600" indent="-609600">
              <a:lnSpc>
                <a:spcPct val="80000"/>
              </a:lnSpc>
              <a:spcBef>
                <a:spcPct val="20000"/>
              </a:spcBef>
              <a:buFontTx/>
              <a:buChar char="•"/>
              <a:defRPr/>
            </a:pPr>
            <a:endParaRPr lang="en-US" sz="2300" b="1" dirty="0"/>
          </a:p>
          <a:p>
            <a:pPr marL="609600" indent="-609600" algn="just">
              <a:lnSpc>
                <a:spcPct val="80000"/>
              </a:lnSpc>
              <a:spcBef>
                <a:spcPct val="20000"/>
              </a:spcBef>
              <a:defRPr/>
            </a:pPr>
            <a:r>
              <a:rPr lang="en-US" sz="2200" b="1" dirty="0">
                <a:solidFill>
                  <a:schemeClr val="hlink"/>
                </a:solidFill>
                <a:latin typeface="Arial Black" pitchFamily="34" charset="0"/>
              </a:rPr>
              <a:t>FEE SIMPLE SUBJECT TO A CONDITION SUBSEQUENT</a:t>
            </a:r>
          </a:p>
          <a:p>
            <a:pPr marL="609600" indent="-609600">
              <a:lnSpc>
                <a:spcPct val="80000"/>
              </a:lnSpc>
              <a:spcBef>
                <a:spcPct val="20000"/>
              </a:spcBef>
              <a:defRPr/>
            </a:pPr>
            <a:endParaRPr lang="en-US" sz="600" b="1" dirty="0">
              <a:solidFill>
                <a:schemeClr val="hlink"/>
              </a:solidFill>
              <a:latin typeface="Arial Black" pitchFamily="34" charset="0"/>
            </a:endParaRPr>
          </a:p>
          <a:p>
            <a:pPr marL="609600" indent="-609600">
              <a:lnSpc>
                <a:spcPct val="80000"/>
              </a:lnSpc>
              <a:spcBef>
                <a:spcPct val="20000"/>
              </a:spcBef>
              <a:defRPr/>
            </a:pPr>
            <a:endParaRPr lang="en-US" sz="600" b="1" dirty="0">
              <a:solidFill>
                <a:schemeClr val="hlink"/>
              </a:solidFill>
              <a:latin typeface="Arial Black" pitchFamily="34" charset="0"/>
            </a:endParaRPr>
          </a:p>
          <a:p>
            <a:pPr marL="609600" indent="-609600">
              <a:lnSpc>
                <a:spcPct val="80000"/>
              </a:lnSpc>
              <a:spcBef>
                <a:spcPct val="20000"/>
              </a:spcBef>
              <a:buFontTx/>
              <a:buAutoNum type="arabicPeriod"/>
              <a:defRPr/>
            </a:pPr>
            <a:r>
              <a:rPr lang="en-US" sz="2000" b="1" dirty="0">
                <a:solidFill>
                  <a:srgbClr val="0033CC"/>
                </a:solidFill>
              </a:rPr>
              <a:t>An Estate that can terminate upon the happening </a:t>
            </a:r>
          </a:p>
          <a:p>
            <a:pPr marL="609600" indent="-609600">
              <a:lnSpc>
                <a:spcPct val="80000"/>
              </a:lnSpc>
              <a:spcBef>
                <a:spcPct val="20000"/>
              </a:spcBef>
              <a:defRPr/>
            </a:pPr>
            <a:r>
              <a:rPr lang="en-US" sz="2000" b="1" dirty="0">
                <a:solidFill>
                  <a:srgbClr val="0033CC"/>
                </a:solidFill>
              </a:rPr>
              <a:t>	of a stated event and the taking of an action</a:t>
            </a:r>
          </a:p>
          <a:p>
            <a:pPr marL="609600" indent="-609600">
              <a:lnSpc>
                <a:spcPct val="80000"/>
              </a:lnSpc>
              <a:spcBef>
                <a:spcPct val="20000"/>
              </a:spcBef>
              <a:defRPr/>
            </a:pPr>
            <a:r>
              <a:rPr lang="en-US" sz="2000" b="1" dirty="0">
                <a:solidFill>
                  <a:srgbClr val="0033CC"/>
                </a:solidFill>
              </a:rPr>
              <a:t>         by the party granted such rights by the transferring owner.</a:t>
            </a:r>
          </a:p>
          <a:p>
            <a:pPr marL="609600" indent="-609600">
              <a:lnSpc>
                <a:spcPct val="80000"/>
              </a:lnSpc>
              <a:spcBef>
                <a:spcPct val="20000"/>
              </a:spcBef>
              <a:buFontTx/>
              <a:buAutoNum type="arabicPeriod" startAt="2"/>
              <a:defRPr/>
            </a:pPr>
            <a:endParaRPr lang="en-US" sz="1000" b="1" dirty="0">
              <a:solidFill>
                <a:srgbClr val="0033CC"/>
              </a:solidFill>
            </a:endParaRPr>
          </a:p>
          <a:p>
            <a:pPr marL="609600" indent="-609600">
              <a:lnSpc>
                <a:spcPct val="80000"/>
              </a:lnSpc>
              <a:spcBef>
                <a:spcPct val="20000"/>
              </a:spcBef>
              <a:buFontTx/>
              <a:buAutoNum type="arabicPeriod" startAt="2"/>
              <a:defRPr/>
            </a:pPr>
            <a:r>
              <a:rPr lang="en-US" sz="2000" b="1" dirty="0">
                <a:solidFill>
                  <a:srgbClr val="0033CC"/>
                </a:solidFill>
              </a:rPr>
              <a:t>Known as a </a:t>
            </a:r>
            <a:r>
              <a:rPr lang="en-US" sz="2000" b="1" dirty="0"/>
              <a:t>RIGHT OF RE-ENTRY</a:t>
            </a:r>
            <a:r>
              <a:rPr lang="en-US" sz="2000" b="1" dirty="0">
                <a:solidFill>
                  <a:srgbClr val="0033CC"/>
                </a:solidFill>
              </a:rPr>
              <a:t>, this termination is                </a:t>
            </a:r>
            <a:r>
              <a:rPr lang="en-US" sz="2000" b="1" dirty="0"/>
              <a:t>NOT AUTOMATIC </a:t>
            </a:r>
            <a:r>
              <a:rPr lang="en-US" sz="2000" b="1" dirty="0">
                <a:solidFill>
                  <a:srgbClr val="0033CC"/>
                </a:solidFill>
              </a:rPr>
              <a:t>and needs the grantor to take action</a:t>
            </a:r>
          </a:p>
          <a:p>
            <a:pPr marL="609600" indent="-609600">
              <a:lnSpc>
                <a:spcPct val="80000"/>
              </a:lnSpc>
              <a:spcBef>
                <a:spcPct val="20000"/>
              </a:spcBef>
              <a:defRPr/>
            </a:pPr>
            <a:endParaRPr lang="en-US" sz="600" b="1" i="1" dirty="0"/>
          </a:p>
          <a:p>
            <a:pPr marL="609600" indent="-609600">
              <a:lnSpc>
                <a:spcPct val="80000"/>
              </a:lnSpc>
              <a:spcBef>
                <a:spcPct val="20000"/>
              </a:spcBef>
              <a:defRPr/>
            </a:pPr>
            <a:endParaRPr lang="en-US" sz="600" b="1" i="1" dirty="0"/>
          </a:p>
          <a:p>
            <a:pPr marL="609600" indent="-609600">
              <a:lnSpc>
                <a:spcPct val="80000"/>
              </a:lnSpc>
              <a:spcBef>
                <a:spcPct val="20000"/>
              </a:spcBef>
              <a:defRPr/>
            </a:pPr>
            <a:r>
              <a:rPr lang="en-US" sz="2400" b="1" i="1" dirty="0"/>
              <a:t>Magic Language:</a:t>
            </a:r>
            <a:r>
              <a:rPr lang="en-US" sz="2400" b="1" i="1" dirty="0">
                <a:solidFill>
                  <a:srgbClr val="CC0000"/>
                </a:solidFill>
              </a:rPr>
              <a:t>  “To Grantee and their heirs upon the condition that” or “provided that” or “but if” or “if it happens that” (the occurrence of an event).</a:t>
            </a:r>
            <a:endParaRPr lang="en-US" sz="2000" b="1" dirty="0">
              <a:solidFill>
                <a:srgbClr val="0033CC"/>
              </a:solidFill>
            </a:endParaRPr>
          </a:p>
          <a:p>
            <a:pPr marL="990600" lvl="1" indent="-533400">
              <a:lnSpc>
                <a:spcPct val="80000"/>
              </a:lnSpc>
              <a:spcBef>
                <a:spcPct val="20000"/>
              </a:spcBef>
              <a:buFontTx/>
              <a:buChar char="–"/>
              <a:defRPr/>
            </a:pPr>
            <a:endParaRPr lang="en-US" b="1" dirty="0">
              <a:solidFill>
                <a:srgbClr val="0033CC"/>
              </a:solidFill>
            </a:endParaRPr>
          </a:p>
          <a:p>
            <a:pPr marL="990600" lvl="1" indent="-533400">
              <a:lnSpc>
                <a:spcPct val="80000"/>
              </a:lnSpc>
              <a:spcBef>
                <a:spcPct val="20000"/>
              </a:spcBef>
              <a:buFontTx/>
              <a:buChar char="–"/>
              <a:defRPr/>
            </a:pPr>
            <a:endParaRPr lang="en-US" sz="4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23904802-F1B5-4995-8D23-1861911DBB1D}" type="slidenum">
              <a:rPr lang="en-US" smtClean="0"/>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53975" indent="-53975">
              <a:lnSpc>
                <a:spcPct val="90000"/>
              </a:lnSpc>
              <a:spcBef>
                <a:spcPct val="20000"/>
              </a:spcBef>
              <a:defRPr/>
            </a:pPr>
            <a:r>
              <a:rPr lang="en-US" sz="2800" b="1" dirty="0">
                <a:solidFill>
                  <a:srgbClr val="CC0000"/>
                </a:solidFill>
              </a:rPr>
              <a:t>Interests in Land – Possessory Interests</a:t>
            </a:r>
          </a:p>
          <a:p>
            <a:pPr marL="53975" indent="-53975">
              <a:lnSpc>
                <a:spcPct val="90000"/>
              </a:lnSpc>
              <a:spcBef>
                <a:spcPct val="20000"/>
              </a:spcBef>
              <a:buFontTx/>
              <a:buChar char="•"/>
              <a:defRPr/>
            </a:pPr>
            <a:endParaRPr lang="en-US" sz="300" b="1" dirty="0"/>
          </a:p>
          <a:p>
            <a:pPr marL="53975" indent="-53975">
              <a:lnSpc>
                <a:spcPct val="90000"/>
              </a:lnSpc>
              <a:spcBef>
                <a:spcPct val="20000"/>
              </a:spcBef>
              <a:buFontTx/>
              <a:buChar char="•"/>
              <a:defRPr/>
            </a:pPr>
            <a:r>
              <a:rPr lang="en-US" sz="2000" b="1" dirty="0"/>
              <a:t>  </a:t>
            </a:r>
            <a:r>
              <a:rPr lang="en-US" sz="2000" b="1" dirty="0" err="1"/>
              <a:t>Defeasible</a:t>
            </a:r>
            <a:r>
              <a:rPr lang="en-US" sz="2000" b="1" dirty="0"/>
              <a:t> Estates Continued</a:t>
            </a:r>
          </a:p>
          <a:p>
            <a:pPr marL="609600" indent="-609600">
              <a:spcBef>
                <a:spcPct val="20000"/>
              </a:spcBef>
              <a:buFontTx/>
              <a:buChar char="•"/>
              <a:defRPr/>
            </a:pPr>
            <a:endParaRPr lang="en-US" sz="600" b="1" dirty="0"/>
          </a:p>
          <a:p>
            <a:pPr marL="609600" indent="-609600">
              <a:spcBef>
                <a:spcPct val="20000"/>
              </a:spcBef>
              <a:buFontTx/>
              <a:buChar char="•"/>
              <a:defRPr/>
            </a:pPr>
            <a:endParaRPr lang="en-US" sz="600" b="1" dirty="0"/>
          </a:p>
          <a:p>
            <a:pPr marL="609600" indent="-609600">
              <a:spcBef>
                <a:spcPct val="20000"/>
              </a:spcBef>
              <a:defRPr/>
            </a:pPr>
            <a:r>
              <a:rPr lang="en-US" sz="2100" b="1" dirty="0">
                <a:solidFill>
                  <a:schemeClr val="hlink"/>
                </a:solidFill>
                <a:latin typeface="Arial Black" pitchFamily="34" charset="0"/>
              </a:rPr>
              <a:t>FEE SIMPLE SUBJECT TO A CONDITION SUBSEQUENT</a:t>
            </a:r>
          </a:p>
          <a:p>
            <a:pPr marL="609600" indent="-609600">
              <a:lnSpc>
                <a:spcPct val="90000"/>
              </a:lnSpc>
              <a:spcBef>
                <a:spcPct val="20000"/>
              </a:spcBef>
              <a:defRPr/>
            </a:pPr>
            <a:endParaRPr lang="en-US" sz="1000" b="1" dirty="0">
              <a:solidFill>
                <a:srgbClr val="0033CC"/>
              </a:solidFill>
            </a:endParaRPr>
          </a:p>
          <a:p>
            <a:pPr marL="609600" indent="-609600">
              <a:lnSpc>
                <a:spcPct val="90000"/>
              </a:lnSpc>
              <a:spcBef>
                <a:spcPct val="20000"/>
              </a:spcBef>
              <a:defRPr/>
            </a:pPr>
            <a:r>
              <a:rPr lang="en-US" sz="2000" b="1" dirty="0">
                <a:solidFill>
                  <a:srgbClr val="0033CC"/>
                </a:solidFill>
              </a:rPr>
              <a:t>	</a:t>
            </a:r>
            <a:r>
              <a:rPr lang="en-US" sz="2000" b="1" dirty="0"/>
              <a:t>- A RIGHT of RE-ENTRY </a:t>
            </a:r>
            <a:r>
              <a:rPr lang="en-US" sz="2000" b="1" dirty="0">
                <a:solidFill>
                  <a:srgbClr val="0033CC"/>
                </a:solidFill>
              </a:rPr>
              <a:t>CAN be waived </a:t>
            </a:r>
          </a:p>
          <a:p>
            <a:pPr marL="609600" indent="-609600">
              <a:lnSpc>
                <a:spcPct val="90000"/>
              </a:lnSpc>
              <a:spcBef>
                <a:spcPct val="20000"/>
              </a:spcBef>
              <a:defRPr/>
            </a:pPr>
            <a:r>
              <a:rPr lang="en-US" sz="2000" b="1" dirty="0">
                <a:solidFill>
                  <a:srgbClr val="0033CC"/>
                </a:solidFill>
              </a:rPr>
              <a:t>	(unlike Fee Simple Determinable which is automatic) </a:t>
            </a:r>
          </a:p>
          <a:p>
            <a:pPr marL="609600" indent="-609600">
              <a:lnSpc>
                <a:spcPct val="90000"/>
              </a:lnSpc>
              <a:spcBef>
                <a:spcPct val="20000"/>
              </a:spcBef>
              <a:defRPr/>
            </a:pPr>
            <a:r>
              <a:rPr lang="en-US" sz="2000" b="1" dirty="0">
                <a:solidFill>
                  <a:srgbClr val="0033CC"/>
                </a:solidFill>
              </a:rPr>
              <a:t>	by express agreement or by conduct. </a:t>
            </a:r>
          </a:p>
          <a:p>
            <a:pPr marL="609600" indent="-609600">
              <a:lnSpc>
                <a:spcPct val="90000"/>
              </a:lnSpc>
              <a:spcBef>
                <a:spcPct val="20000"/>
              </a:spcBef>
              <a:defRPr/>
            </a:pPr>
            <a:r>
              <a:rPr lang="en-US" sz="600" b="1" dirty="0">
                <a:solidFill>
                  <a:srgbClr val="0033CC"/>
                </a:solidFill>
              </a:rPr>
              <a:t> </a:t>
            </a:r>
          </a:p>
          <a:p>
            <a:pPr marL="609600" indent="-609600">
              <a:lnSpc>
                <a:spcPct val="90000"/>
              </a:lnSpc>
              <a:spcBef>
                <a:spcPct val="20000"/>
              </a:spcBef>
              <a:defRPr/>
            </a:pPr>
            <a:endParaRPr lang="en-US" sz="600" b="1" dirty="0">
              <a:solidFill>
                <a:srgbClr val="0033CC"/>
              </a:solidFill>
            </a:endParaRPr>
          </a:p>
          <a:p>
            <a:pPr marL="609600" indent="-609600">
              <a:lnSpc>
                <a:spcPct val="90000"/>
              </a:lnSpc>
              <a:spcBef>
                <a:spcPct val="20000"/>
              </a:spcBef>
              <a:defRPr/>
            </a:pPr>
            <a:r>
              <a:rPr lang="en-US" sz="2000" b="1" dirty="0">
                <a:solidFill>
                  <a:srgbClr val="0033CC"/>
                </a:solidFill>
              </a:rPr>
              <a:t>	- Although inaction by itself is NOT a waiver, </a:t>
            </a:r>
          </a:p>
          <a:p>
            <a:pPr marL="609600" indent="-609600">
              <a:lnSpc>
                <a:spcPct val="90000"/>
              </a:lnSpc>
              <a:spcBef>
                <a:spcPct val="20000"/>
              </a:spcBef>
              <a:defRPr/>
            </a:pPr>
            <a:r>
              <a:rPr lang="en-US" sz="2000" b="1" dirty="0">
                <a:solidFill>
                  <a:srgbClr val="0033CC"/>
                </a:solidFill>
              </a:rPr>
              <a:t>	where there is inaction, and detrimental reliance, </a:t>
            </a:r>
          </a:p>
          <a:p>
            <a:pPr marL="609600" indent="-609600">
              <a:lnSpc>
                <a:spcPct val="90000"/>
              </a:lnSpc>
              <a:spcBef>
                <a:spcPct val="20000"/>
              </a:spcBef>
              <a:defRPr/>
            </a:pPr>
            <a:r>
              <a:rPr lang="en-US" sz="2000" b="1" dirty="0">
                <a:solidFill>
                  <a:srgbClr val="0033CC"/>
                </a:solidFill>
              </a:rPr>
              <a:t>	courts have held a waiver by the grantor </a:t>
            </a:r>
          </a:p>
          <a:p>
            <a:pPr marL="609600" indent="-609600">
              <a:lnSpc>
                <a:spcPct val="90000"/>
              </a:lnSpc>
              <a:spcBef>
                <a:spcPct val="20000"/>
              </a:spcBef>
              <a:defRPr/>
            </a:pPr>
            <a:r>
              <a:rPr lang="en-US" sz="2000" b="1" dirty="0">
                <a:solidFill>
                  <a:srgbClr val="0033CC"/>
                </a:solidFill>
              </a:rPr>
              <a:t>	pursuant to the doctrine of </a:t>
            </a:r>
            <a:r>
              <a:rPr lang="en-US" sz="2000" b="1" dirty="0" err="1">
                <a:solidFill>
                  <a:srgbClr val="0033CC"/>
                </a:solidFill>
              </a:rPr>
              <a:t>estoppel</a:t>
            </a:r>
            <a:r>
              <a:rPr lang="en-US" sz="2000" b="1" dirty="0">
                <a:solidFill>
                  <a:srgbClr val="0033CC"/>
                </a:solidFill>
              </a:rPr>
              <a:t>.</a:t>
            </a:r>
          </a:p>
          <a:p>
            <a:pPr marL="609600" indent="-609600">
              <a:lnSpc>
                <a:spcPct val="90000"/>
              </a:lnSpc>
              <a:spcBef>
                <a:spcPct val="20000"/>
              </a:spcBef>
              <a:defRPr/>
            </a:pPr>
            <a:endParaRPr lang="en-US" sz="600" b="1" dirty="0">
              <a:solidFill>
                <a:srgbClr val="0033CC"/>
              </a:solidFill>
            </a:endParaRPr>
          </a:p>
          <a:p>
            <a:pPr marL="609600" indent="-609600">
              <a:lnSpc>
                <a:spcPct val="90000"/>
              </a:lnSpc>
              <a:spcBef>
                <a:spcPct val="20000"/>
              </a:spcBef>
              <a:defRPr/>
            </a:pPr>
            <a:endParaRPr lang="en-US" sz="600" b="1" dirty="0">
              <a:solidFill>
                <a:srgbClr val="0033CC"/>
              </a:solidFill>
            </a:endParaRPr>
          </a:p>
          <a:p>
            <a:pPr marL="609600" indent="-609600">
              <a:spcBef>
                <a:spcPct val="20000"/>
              </a:spcBef>
              <a:defRPr/>
            </a:pPr>
            <a:r>
              <a:rPr lang="en-US" sz="2000" b="1" dirty="0">
                <a:solidFill>
                  <a:srgbClr val="0033CC"/>
                </a:solidFill>
              </a:rPr>
              <a:t>	- The rights of a Fee Simple Subject to a Condition Subsequent have been held to be devisable, but </a:t>
            </a:r>
            <a:r>
              <a:rPr lang="en-US" sz="2000" b="1" dirty="0"/>
              <a:t>NON TRANSFERABLE.</a:t>
            </a:r>
          </a:p>
          <a:p>
            <a:pPr marL="990600" lvl="1" indent="-533400">
              <a:spcBef>
                <a:spcPct val="20000"/>
              </a:spcBef>
              <a:buFontTx/>
              <a:buChar char="–"/>
              <a:defRPr/>
            </a:pPr>
            <a:endParaRPr lang="en-US" b="1" dirty="0">
              <a:solidFill>
                <a:srgbClr val="0033CC"/>
              </a:solidFill>
            </a:endParaRPr>
          </a:p>
          <a:p>
            <a:pPr marL="990600" lvl="1" indent="-533400">
              <a:spcBef>
                <a:spcPct val="20000"/>
              </a:spcBef>
              <a:buFontTx/>
              <a:buChar char="–"/>
              <a:defRPr/>
            </a:pPr>
            <a:endParaRPr lang="en-US" sz="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23904802-F1B5-4995-8D23-1861911DBB1D}" type="slidenum">
              <a:rPr lang="en-US" smtClean="0"/>
              <a:pPr>
                <a:defRPr/>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152400" y="1219200"/>
            <a:ext cx="8915400" cy="1600200"/>
          </a:xfrm>
        </p:spPr>
        <p:txBody>
          <a:bodyPr/>
          <a:lstStyle/>
          <a:p>
            <a:pPr eaLnBrk="1" hangingPunct="1"/>
            <a:r>
              <a:rPr lang="en-US" sz="3200" b="1" smtClean="0">
                <a:solidFill>
                  <a:srgbClr val="CC0000"/>
                </a:solidFill>
              </a:rPr>
              <a:t>Fee Simple Subject to Condition Subsequent</a:t>
            </a:r>
            <a:r>
              <a:rPr lang="en-US" b="1" smtClean="0">
                <a:solidFill>
                  <a:srgbClr val="CC0000"/>
                </a:solidFill>
              </a:rPr>
              <a:t/>
            </a:r>
            <a:br>
              <a:rPr lang="en-US" b="1" smtClean="0">
                <a:solidFill>
                  <a:srgbClr val="CC0000"/>
                </a:solidFill>
              </a:rPr>
            </a:br>
            <a:r>
              <a:rPr lang="en-US" sz="3000" b="1" i="1" smtClean="0">
                <a:solidFill>
                  <a:srgbClr val="0033CC"/>
                </a:solidFill>
              </a:rPr>
              <a:t>“To A and his heirs upon the condition that …”</a:t>
            </a:r>
          </a:p>
        </p:txBody>
      </p:sp>
      <p:sp>
        <p:nvSpPr>
          <p:cNvPr id="68612" name="Rectangle 3"/>
          <p:cNvSpPr>
            <a:spLocks noGrp="1" noChangeArrowheads="1"/>
          </p:cNvSpPr>
          <p:nvPr>
            <p:ph type="body" idx="4294967295"/>
          </p:nvPr>
        </p:nvSpPr>
        <p:spPr>
          <a:xfrm>
            <a:off x="457200" y="2819400"/>
            <a:ext cx="8229600" cy="1066800"/>
          </a:xfrm>
        </p:spPr>
        <p:txBody>
          <a:bodyPr/>
          <a:lstStyle/>
          <a:p>
            <a:pPr eaLnBrk="1" hangingPunct="1"/>
            <a:r>
              <a:rPr lang="en-US" sz="2600" smtClean="0"/>
              <a:t>What are the words of purchase?</a:t>
            </a:r>
          </a:p>
          <a:p>
            <a:pPr eaLnBrk="1" hangingPunct="1"/>
            <a:r>
              <a:rPr lang="en-US" sz="2600" smtClean="0"/>
              <a:t>What are the words of limitation?</a:t>
            </a:r>
          </a:p>
        </p:txBody>
      </p:sp>
      <p:sp>
        <p:nvSpPr>
          <p:cNvPr id="348164" name="AutoShape 4"/>
          <p:cNvSpPr>
            <a:spLocks noChangeArrowheads="1"/>
          </p:cNvSpPr>
          <p:nvPr/>
        </p:nvSpPr>
        <p:spPr bwMode="auto">
          <a:xfrm>
            <a:off x="304800" y="4343400"/>
            <a:ext cx="8610600" cy="1447800"/>
          </a:xfrm>
          <a:prstGeom prst="flowChartMagneticDrum">
            <a:avLst/>
          </a:prstGeom>
          <a:solidFill>
            <a:schemeClr val="accent1"/>
          </a:solidFill>
          <a:ln w="9525">
            <a:solidFill>
              <a:schemeClr val="tx1"/>
            </a:solidFill>
            <a:round/>
            <a:headEnd/>
            <a:tailEnd/>
          </a:ln>
        </p:spPr>
        <p:txBody>
          <a:bodyPr wrap="none" anchor="ctr"/>
          <a:lstStyle/>
          <a:p>
            <a:endParaRPr lang="en-US"/>
          </a:p>
        </p:txBody>
      </p:sp>
      <p:sp>
        <p:nvSpPr>
          <p:cNvPr id="348165" name="Text Box 5"/>
          <p:cNvSpPr txBox="1">
            <a:spLocks noChangeArrowheads="1"/>
          </p:cNvSpPr>
          <p:nvPr/>
        </p:nvSpPr>
        <p:spPr bwMode="auto">
          <a:xfrm>
            <a:off x="1371600" y="4648200"/>
            <a:ext cx="22860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To A</a:t>
            </a:r>
          </a:p>
          <a:p>
            <a:pPr eaLnBrk="0" hangingPunct="0">
              <a:spcBef>
                <a:spcPct val="50000"/>
              </a:spcBef>
            </a:pPr>
            <a:r>
              <a:rPr lang="en-US" sz="1600">
                <a:latin typeface="Times New Roman" pitchFamily="18" charset="0"/>
              </a:rPr>
              <a:t>Words of purchase</a:t>
            </a:r>
            <a:endParaRPr lang="en-US" sz="2400">
              <a:latin typeface="Times New Roman" pitchFamily="18" charset="0"/>
            </a:endParaRPr>
          </a:p>
        </p:txBody>
      </p:sp>
      <p:sp>
        <p:nvSpPr>
          <p:cNvPr id="348166" name="Text Box 6"/>
          <p:cNvSpPr txBox="1">
            <a:spLocks noChangeArrowheads="1"/>
          </p:cNvSpPr>
          <p:nvPr/>
        </p:nvSpPr>
        <p:spPr bwMode="auto">
          <a:xfrm>
            <a:off x="6248400" y="4572000"/>
            <a:ext cx="2514600" cy="1068388"/>
          </a:xfrm>
          <a:prstGeom prst="rect">
            <a:avLst/>
          </a:prstGeom>
          <a:noFill/>
          <a:ln w="9525">
            <a:noFill/>
            <a:miter lim="800000"/>
            <a:headEnd/>
            <a:tailEnd/>
          </a:ln>
        </p:spPr>
        <p:txBody>
          <a:bodyPr>
            <a:spAutoFit/>
          </a:bodyPr>
          <a:lstStyle/>
          <a:p>
            <a:pPr eaLnBrk="0" hangingPunct="0">
              <a:spcBef>
                <a:spcPct val="50000"/>
              </a:spcBef>
            </a:pPr>
            <a:r>
              <a:rPr lang="en-US" sz="2000">
                <a:latin typeface="Times New Roman" pitchFamily="18" charset="0"/>
              </a:rPr>
              <a:t>and his heirs upon the condition that …</a:t>
            </a:r>
            <a:r>
              <a:rPr lang="en-US" sz="600">
                <a:latin typeface="Times New Roman" pitchFamily="18" charset="0"/>
              </a:rPr>
              <a:t> </a:t>
            </a:r>
          </a:p>
          <a:p>
            <a:pPr eaLnBrk="0" hangingPunct="0">
              <a:spcBef>
                <a:spcPct val="50000"/>
              </a:spcBef>
            </a:pPr>
            <a:r>
              <a:rPr lang="en-US" sz="600">
                <a:latin typeface="Times New Roman" pitchFamily="18" charset="0"/>
              </a:rPr>
              <a:t>                    </a:t>
            </a:r>
            <a:r>
              <a:rPr lang="en-US" sz="1600">
                <a:latin typeface="Times New Roman" pitchFamily="18" charset="0"/>
              </a:rPr>
              <a:t>Words of limitation</a:t>
            </a:r>
            <a:endParaRPr lang="en-US" sz="2400">
              <a:latin typeface="Times New Roman" pitchFamily="18" charset="0"/>
            </a:endParaRPr>
          </a:p>
        </p:txBody>
      </p:sp>
      <p:sp>
        <p:nvSpPr>
          <p:cNvPr id="68616" name="Line 7"/>
          <p:cNvSpPr>
            <a:spLocks noChangeShapeType="1"/>
          </p:cNvSpPr>
          <p:nvPr/>
        </p:nvSpPr>
        <p:spPr bwMode="auto">
          <a:xfrm>
            <a:off x="990600" y="6172200"/>
            <a:ext cx="6019800" cy="0"/>
          </a:xfrm>
          <a:prstGeom prst="line">
            <a:avLst/>
          </a:prstGeom>
          <a:noFill/>
          <a:ln w="9525">
            <a:solidFill>
              <a:schemeClr val="tx1"/>
            </a:solidFill>
            <a:round/>
            <a:headEnd/>
            <a:tailEnd type="triangle" w="med" len="med"/>
          </a:ln>
        </p:spPr>
        <p:txBody>
          <a:bodyPr/>
          <a:lstStyle/>
          <a:p>
            <a:endParaRPr lang="en-US"/>
          </a:p>
        </p:txBody>
      </p:sp>
      <p:sp>
        <p:nvSpPr>
          <p:cNvPr id="68617" name="Text Box 8"/>
          <p:cNvSpPr txBox="1">
            <a:spLocks noChangeArrowheads="1"/>
          </p:cNvSpPr>
          <p:nvPr/>
        </p:nvSpPr>
        <p:spPr bwMode="auto">
          <a:xfrm>
            <a:off x="7239000" y="5867400"/>
            <a:ext cx="16764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Infinity</a:t>
            </a:r>
          </a:p>
        </p:txBody>
      </p:sp>
      <p:sp>
        <p:nvSpPr>
          <p:cNvPr id="10" name="Slide Number Placeholder 9"/>
          <p:cNvSpPr>
            <a:spLocks noGrp="1"/>
          </p:cNvSpPr>
          <p:nvPr>
            <p:ph type="sldNum" sz="quarter" idx="12"/>
          </p:nvPr>
        </p:nvSpPr>
        <p:spPr/>
        <p:txBody>
          <a:bodyPr/>
          <a:lstStyle/>
          <a:p>
            <a:pPr>
              <a:defRPr/>
            </a:pPr>
            <a:fld id="{C055BE39-2085-4031-8269-F1129B6C5571}" type="slidenum">
              <a:rPr lang="en-US" smtClean="0"/>
              <a:pPr>
                <a:defRPr/>
              </a:pPr>
              <a:t>66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64"/>
                                        </p:tgtEl>
                                        <p:attrNameLst>
                                          <p:attrName>style.visibility</p:attrName>
                                        </p:attrNameLst>
                                      </p:cBhvr>
                                      <p:to>
                                        <p:strVal val="visible"/>
                                      </p:to>
                                    </p:set>
                                    <p:anim calcmode="lin" valueType="num">
                                      <p:cBhvr additive="base">
                                        <p:cTn id="7" dur="500" fill="hold"/>
                                        <p:tgtEl>
                                          <p:spTgt spid="348164"/>
                                        </p:tgtEl>
                                        <p:attrNameLst>
                                          <p:attrName>ppt_x</p:attrName>
                                        </p:attrNameLst>
                                      </p:cBhvr>
                                      <p:tavLst>
                                        <p:tav tm="0">
                                          <p:val>
                                            <p:strVal val="0-#ppt_w/2"/>
                                          </p:val>
                                        </p:tav>
                                        <p:tav tm="100000">
                                          <p:val>
                                            <p:strVal val="#ppt_x"/>
                                          </p:val>
                                        </p:tav>
                                      </p:tavLst>
                                    </p:anim>
                                    <p:anim calcmode="lin" valueType="num">
                                      <p:cBhvr additive="base">
                                        <p:cTn id="8" dur="500" fill="hold"/>
                                        <p:tgtEl>
                                          <p:spTgt spid="3481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65"/>
                                        </p:tgtEl>
                                        <p:attrNameLst>
                                          <p:attrName>style.visibility</p:attrName>
                                        </p:attrNameLst>
                                      </p:cBhvr>
                                      <p:to>
                                        <p:strVal val="visible"/>
                                      </p:to>
                                    </p:set>
                                    <p:anim calcmode="lin" valueType="num">
                                      <p:cBhvr additive="base">
                                        <p:cTn id="13" dur="500" fill="hold"/>
                                        <p:tgtEl>
                                          <p:spTgt spid="348165"/>
                                        </p:tgtEl>
                                        <p:attrNameLst>
                                          <p:attrName>ppt_x</p:attrName>
                                        </p:attrNameLst>
                                      </p:cBhvr>
                                      <p:tavLst>
                                        <p:tav tm="0">
                                          <p:val>
                                            <p:strVal val="0-#ppt_w/2"/>
                                          </p:val>
                                        </p:tav>
                                        <p:tav tm="100000">
                                          <p:val>
                                            <p:strVal val="#ppt_x"/>
                                          </p:val>
                                        </p:tav>
                                      </p:tavLst>
                                    </p:anim>
                                    <p:anim calcmode="lin" valueType="num">
                                      <p:cBhvr additive="base">
                                        <p:cTn id="14" dur="500" fill="hold"/>
                                        <p:tgtEl>
                                          <p:spTgt spid="3481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66"/>
                                        </p:tgtEl>
                                        <p:attrNameLst>
                                          <p:attrName>style.visibility</p:attrName>
                                        </p:attrNameLst>
                                      </p:cBhvr>
                                      <p:to>
                                        <p:strVal val="visible"/>
                                      </p:to>
                                    </p:set>
                                    <p:anim calcmode="lin" valueType="num">
                                      <p:cBhvr additive="base">
                                        <p:cTn id="19" dur="500" fill="hold"/>
                                        <p:tgtEl>
                                          <p:spTgt spid="348166"/>
                                        </p:tgtEl>
                                        <p:attrNameLst>
                                          <p:attrName>ppt_x</p:attrName>
                                        </p:attrNameLst>
                                      </p:cBhvr>
                                      <p:tavLst>
                                        <p:tav tm="0">
                                          <p:val>
                                            <p:strVal val="0-#ppt_w/2"/>
                                          </p:val>
                                        </p:tav>
                                        <p:tav tm="100000">
                                          <p:val>
                                            <p:strVal val="#ppt_x"/>
                                          </p:val>
                                        </p:tav>
                                      </p:tavLst>
                                    </p:anim>
                                    <p:anim calcmode="lin" valueType="num">
                                      <p:cBhvr additive="base">
                                        <p:cTn id="20" dur="500" fill="hold"/>
                                        <p:tgtEl>
                                          <p:spTgt spid="3481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animBg="1"/>
      <p:bldP spid="348165" grpId="0" autoUpdateAnimBg="0"/>
      <p:bldP spid="348166"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228600" y="2590800"/>
            <a:ext cx="8915400" cy="2438400"/>
          </a:xfrm>
        </p:spPr>
        <p:txBody>
          <a:bodyPr/>
          <a:lstStyle/>
          <a:p>
            <a:pPr algn="l" eaLnBrk="1" hangingPunct="1">
              <a:lnSpc>
                <a:spcPct val="90000"/>
              </a:lnSpc>
            </a:pPr>
            <a:r>
              <a:rPr lang="en-US" sz="3200" b="1" i="1" smtClean="0">
                <a:solidFill>
                  <a:srgbClr val="CC0000"/>
                </a:solidFill>
              </a:rPr>
              <a:t>What are the critical attributes of Fee Simple Subject to a Condition Subsequent</a:t>
            </a:r>
            <a:r>
              <a:rPr lang="en-US" sz="4000" b="1" i="1" smtClean="0">
                <a:solidFill>
                  <a:srgbClr val="CC0000"/>
                </a:solidFill>
              </a:rPr>
              <a:t>?</a:t>
            </a:r>
            <a:br>
              <a:rPr lang="en-US" sz="4000" b="1" i="1" smtClean="0">
                <a:solidFill>
                  <a:srgbClr val="CC0000"/>
                </a:solidFill>
              </a:rPr>
            </a:br>
            <a:r>
              <a:rPr lang="en-US" sz="600" b="1" i="1" smtClean="0">
                <a:solidFill>
                  <a:srgbClr val="CC0000"/>
                </a:solidFill>
              </a:rPr>
              <a:t/>
            </a:r>
            <a:br>
              <a:rPr lang="en-US" sz="600" b="1" i="1" smtClean="0">
                <a:solidFill>
                  <a:srgbClr val="CC0000"/>
                </a:solidFill>
              </a:rPr>
            </a:br>
            <a:r>
              <a:rPr lang="en-US" sz="600" b="1" i="1" smtClean="0">
                <a:solidFill>
                  <a:srgbClr val="CC0000"/>
                </a:solidFill>
              </a:rPr>
              <a:t/>
            </a:r>
            <a:br>
              <a:rPr lang="en-US" sz="600" b="1" i="1" smtClean="0">
                <a:solidFill>
                  <a:srgbClr val="CC0000"/>
                </a:solidFill>
              </a:rPr>
            </a:br>
            <a:r>
              <a:rPr lang="en-US" sz="3100" b="1" i="1" smtClean="0">
                <a:solidFill>
                  <a:schemeClr val="tx1"/>
                </a:solidFill>
              </a:rPr>
              <a:t>When a transfer is made to A and his heirs upon the condition that … :</a:t>
            </a:r>
            <a:r>
              <a:rPr lang="en-US" sz="4000" b="1" i="1" smtClean="0">
                <a:solidFill>
                  <a:schemeClr val="tx1"/>
                </a:solidFill>
              </a:rPr>
              <a:t/>
            </a:r>
            <a:br>
              <a:rPr lang="en-US" sz="4000" b="1" i="1" smtClean="0">
                <a:solidFill>
                  <a:schemeClr val="tx1"/>
                </a:solidFill>
              </a:rPr>
            </a:br>
            <a:r>
              <a:rPr lang="en-US" sz="600" b="1" i="1" smtClean="0">
                <a:solidFill>
                  <a:srgbClr val="CC0000"/>
                </a:solidFill>
              </a:rPr>
              <a:t/>
            </a:r>
            <a:br>
              <a:rPr lang="en-US" sz="600" b="1" i="1" smtClean="0">
                <a:solidFill>
                  <a:srgbClr val="CC0000"/>
                </a:solidFill>
              </a:rPr>
            </a:br>
            <a:r>
              <a:rPr lang="en-US" sz="600" b="1" i="1" smtClean="0">
                <a:solidFill>
                  <a:schemeClr val="hlink"/>
                </a:solidFill>
              </a:rPr>
              <a:t/>
            </a:r>
            <a:br>
              <a:rPr lang="en-US" sz="600" b="1" i="1" smtClean="0">
                <a:solidFill>
                  <a:schemeClr val="hlink"/>
                </a:solidFill>
              </a:rPr>
            </a:br>
            <a:r>
              <a:rPr lang="en-US" sz="600" b="1" i="1" smtClean="0">
                <a:solidFill>
                  <a:schemeClr val="hlink"/>
                </a:solidFill>
              </a:rPr>
              <a:t>                                             </a:t>
            </a:r>
            <a:r>
              <a:rPr lang="en-US" sz="2800" b="1" i="1" smtClean="0">
                <a:solidFill>
                  <a:schemeClr val="hlink"/>
                </a:solidFill>
              </a:rPr>
              <a:t>All Subject to the Right of Re-entry</a:t>
            </a:r>
            <a:br>
              <a:rPr lang="en-US" sz="2800" b="1" i="1" smtClean="0">
                <a:solidFill>
                  <a:schemeClr val="hlink"/>
                </a:solidFill>
              </a:rPr>
            </a:br>
            <a:r>
              <a:rPr lang="en-US" sz="1000" b="1" i="1" smtClean="0">
                <a:solidFill>
                  <a:schemeClr val="accent2"/>
                </a:solidFill>
              </a:rPr>
              <a:t/>
            </a:r>
            <a:br>
              <a:rPr lang="en-US" sz="1000" b="1" i="1" smtClean="0">
                <a:solidFill>
                  <a:schemeClr val="accent2"/>
                </a:solidFill>
              </a:rPr>
            </a:br>
            <a:r>
              <a:rPr lang="en-US" sz="2800" b="1" i="1" smtClean="0">
                <a:solidFill>
                  <a:schemeClr val="accent2"/>
                </a:solidFill>
              </a:rPr>
              <a:t>Alienable</a:t>
            </a:r>
            <a:r>
              <a:rPr lang="en-US" sz="2400" smtClean="0">
                <a:solidFill>
                  <a:schemeClr val="accent2"/>
                </a:solidFill>
              </a:rPr>
              <a:t> (Able to be sold/gifted), </a:t>
            </a:r>
            <a:br>
              <a:rPr lang="en-US" sz="2400" smtClean="0">
                <a:solidFill>
                  <a:schemeClr val="accent2"/>
                </a:solidFill>
              </a:rPr>
            </a:br>
            <a:r>
              <a:rPr lang="en-US" sz="1000" smtClean="0">
                <a:solidFill>
                  <a:schemeClr val="accent2"/>
                </a:solidFill>
              </a:rPr>
              <a:t/>
            </a:r>
            <a:br>
              <a:rPr lang="en-US" sz="1000" smtClean="0">
                <a:solidFill>
                  <a:schemeClr val="accent2"/>
                </a:solidFill>
              </a:rPr>
            </a:br>
            <a:r>
              <a:rPr lang="en-US" sz="2800" b="1" i="1" smtClean="0">
                <a:solidFill>
                  <a:schemeClr val="accent2"/>
                </a:solidFill>
              </a:rPr>
              <a:t>Reducible</a:t>
            </a:r>
            <a:r>
              <a:rPr lang="en-US" sz="2400" smtClean="0">
                <a:solidFill>
                  <a:schemeClr val="accent2"/>
                </a:solidFill>
              </a:rPr>
              <a:t> (Able to be reduced to a lesser estate)</a:t>
            </a:r>
            <a:br>
              <a:rPr lang="en-US" sz="2400" smtClean="0">
                <a:solidFill>
                  <a:schemeClr val="accent2"/>
                </a:solidFill>
              </a:rPr>
            </a:br>
            <a:r>
              <a:rPr lang="en-US" sz="1000" smtClean="0">
                <a:solidFill>
                  <a:schemeClr val="accent2"/>
                </a:solidFill>
              </a:rPr>
              <a:t/>
            </a:r>
            <a:br>
              <a:rPr lang="en-US" sz="1000" smtClean="0">
                <a:solidFill>
                  <a:schemeClr val="accent2"/>
                </a:solidFill>
              </a:rPr>
            </a:br>
            <a:r>
              <a:rPr lang="en-US" sz="2800" b="1" i="1" smtClean="0">
                <a:solidFill>
                  <a:schemeClr val="accent2"/>
                </a:solidFill>
              </a:rPr>
              <a:t>Devisable</a:t>
            </a:r>
            <a:r>
              <a:rPr lang="en-US" sz="2400" smtClean="0">
                <a:solidFill>
                  <a:schemeClr val="accent2"/>
                </a:solidFill>
              </a:rPr>
              <a:t> (Able to be given by will or intestate), and</a:t>
            </a:r>
            <a:br>
              <a:rPr lang="en-US" sz="2400" smtClean="0">
                <a:solidFill>
                  <a:schemeClr val="accent2"/>
                </a:solidFill>
              </a:rPr>
            </a:br>
            <a:r>
              <a:rPr lang="en-US" sz="1000" smtClean="0">
                <a:solidFill>
                  <a:schemeClr val="accent2"/>
                </a:solidFill>
              </a:rPr>
              <a:t/>
            </a:r>
            <a:br>
              <a:rPr lang="en-US" sz="1000" smtClean="0">
                <a:solidFill>
                  <a:schemeClr val="accent2"/>
                </a:solidFill>
              </a:rPr>
            </a:br>
            <a:r>
              <a:rPr lang="en-US" sz="2800" b="1" i="1" smtClean="0">
                <a:solidFill>
                  <a:schemeClr val="accent2"/>
                </a:solidFill>
              </a:rPr>
              <a:t>Lasts until the condition arises</a:t>
            </a:r>
            <a:r>
              <a:rPr lang="en-US" sz="2400" b="1" i="1" smtClean="0">
                <a:solidFill>
                  <a:schemeClr val="accent2"/>
                </a:solidFill>
              </a:rPr>
              <a:t> </a:t>
            </a:r>
            <a:r>
              <a:rPr lang="en-US" sz="2400" b="1" i="1" smtClean="0">
                <a:solidFill>
                  <a:schemeClr val="tx1"/>
                </a:solidFill>
              </a:rPr>
              <a:t>AND</a:t>
            </a:r>
            <a:r>
              <a:rPr lang="en-US" sz="2400" b="1" i="1" smtClean="0">
                <a:solidFill>
                  <a:schemeClr val="accent2"/>
                </a:solidFill>
              </a:rPr>
              <a:t> </a:t>
            </a:r>
            <a:br>
              <a:rPr lang="en-US" sz="2400" b="1" i="1" smtClean="0">
                <a:solidFill>
                  <a:schemeClr val="accent2"/>
                </a:solidFill>
              </a:rPr>
            </a:br>
            <a:r>
              <a:rPr lang="en-US" sz="2800" b="1" i="1" smtClean="0">
                <a:solidFill>
                  <a:schemeClr val="accent2"/>
                </a:solidFill>
              </a:rPr>
              <a:t>the Right of Re-entry is exercised</a:t>
            </a:r>
            <a:r>
              <a:rPr lang="en-US" sz="2800" smtClean="0">
                <a:solidFill>
                  <a:schemeClr val="accent2"/>
                </a:solidFill>
              </a:rPr>
              <a:t>.</a:t>
            </a:r>
          </a:p>
        </p:txBody>
      </p:sp>
      <p:sp>
        <p:nvSpPr>
          <p:cNvPr id="4" name="Slide Number Placeholder 3"/>
          <p:cNvSpPr>
            <a:spLocks noGrp="1"/>
          </p:cNvSpPr>
          <p:nvPr>
            <p:ph type="sldNum" sz="quarter" idx="12"/>
          </p:nvPr>
        </p:nvSpPr>
        <p:spPr/>
        <p:txBody>
          <a:bodyPr/>
          <a:lstStyle/>
          <a:p>
            <a:pPr>
              <a:defRPr/>
            </a:pPr>
            <a:fld id="{C055BE39-2085-4031-8269-F1129B6C5571}" type="slidenum">
              <a:rPr lang="en-US" smtClean="0"/>
              <a:pPr>
                <a:defRPr/>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4"/>
          <p:cNvSpPr>
            <a:spLocks noChangeArrowheads="1"/>
          </p:cNvSpPr>
          <p:nvPr/>
        </p:nvSpPr>
        <p:spPr bwMode="auto">
          <a:xfrm>
            <a:off x="304800" y="1295400"/>
            <a:ext cx="8382000" cy="5410200"/>
          </a:xfrm>
          <a:prstGeom prst="rect">
            <a:avLst/>
          </a:prstGeom>
          <a:noFill/>
          <a:ln w="9525">
            <a:noFill/>
            <a:miter lim="800000"/>
            <a:headEnd/>
            <a:tailEnd/>
          </a:ln>
        </p:spPr>
        <p:txBody>
          <a:bodyPr/>
          <a:lstStyle/>
          <a:p>
            <a:pPr marL="609600" indent="-609600">
              <a:spcBef>
                <a:spcPct val="20000"/>
              </a:spcBef>
            </a:pPr>
            <a:r>
              <a:rPr lang="en-US" sz="2800" b="1">
                <a:solidFill>
                  <a:srgbClr val="CC0000"/>
                </a:solidFill>
              </a:rPr>
              <a:t>Interests in Land – Possessory Interest</a:t>
            </a:r>
            <a:r>
              <a:rPr lang="en-US" sz="2400" b="1">
                <a:solidFill>
                  <a:srgbClr val="CC0000"/>
                </a:solidFill>
              </a:rPr>
              <a:t>s</a:t>
            </a:r>
          </a:p>
          <a:p>
            <a:pPr marL="609600" indent="-609600">
              <a:spcBef>
                <a:spcPct val="20000"/>
              </a:spcBef>
            </a:pPr>
            <a:endParaRPr lang="en-US" sz="1000" b="1">
              <a:solidFill>
                <a:srgbClr val="CC0000"/>
              </a:solidFill>
            </a:endParaRPr>
          </a:p>
          <a:p>
            <a:pPr marL="609600" indent="-609600">
              <a:spcBef>
                <a:spcPct val="20000"/>
              </a:spcBef>
              <a:buFontTx/>
              <a:buChar char="•"/>
            </a:pPr>
            <a:r>
              <a:rPr lang="en-US" sz="2400" b="1"/>
              <a:t>Defeasible Estates</a:t>
            </a:r>
          </a:p>
          <a:p>
            <a:pPr marL="609600" indent="-609600">
              <a:spcBef>
                <a:spcPct val="20000"/>
              </a:spcBef>
              <a:buFontTx/>
              <a:buChar char="•"/>
            </a:pPr>
            <a:endParaRPr lang="en-US" sz="600" b="1"/>
          </a:p>
          <a:p>
            <a:pPr marL="609600" indent="-609600">
              <a:spcBef>
                <a:spcPct val="20000"/>
              </a:spcBef>
              <a:buFontTx/>
              <a:buChar char="•"/>
            </a:pPr>
            <a:endParaRPr lang="en-US" sz="600" b="1"/>
          </a:p>
          <a:p>
            <a:pPr marL="609600" indent="-609600">
              <a:spcBef>
                <a:spcPct val="20000"/>
              </a:spcBef>
            </a:pPr>
            <a:r>
              <a:rPr lang="en-US" sz="2100" b="1">
                <a:solidFill>
                  <a:schemeClr val="hlink"/>
                </a:solidFill>
                <a:latin typeface="Arial Black" pitchFamily="34" charset="0"/>
              </a:rPr>
              <a:t>   FEE SIMPLE SUBJECT TO AN EXECUTORY INTEREST</a:t>
            </a:r>
          </a:p>
          <a:p>
            <a:pPr marL="609600" indent="-609600">
              <a:spcBef>
                <a:spcPct val="20000"/>
              </a:spcBef>
            </a:pPr>
            <a:endParaRPr lang="en-US" sz="600" b="1">
              <a:solidFill>
                <a:schemeClr val="hlink"/>
              </a:solidFill>
              <a:latin typeface="Arial Black" pitchFamily="34" charset="0"/>
            </a:endParaRPr>
          </a:p>
          <a:p>
            <a:pPr marL="609600" indent="-609600">
              <a:spcBef>
                <a:spcPct val="20000"/>
              </a:spcBef>
            </a:pPr>
            <a:endParaRPr lang="en-US" sz="600" b="1">
              <a:solidFill>
                <a:schemeClr val="hlink"/>
              </a:solidFill>
              <a:latin typeface="Arial Black" pitchFamily="34" charset="0"/>
            </a:endParaRPr>
          </a:p>
          <a:p>
            <a:pPr marL="609600" indent="-609600">
              <a:spcBef>
                <a:spcPct val="20000"/>
              </a:spcBef>
            </a:pPr>
            <a:r>
              <a:rPr lang="en-US" sz="2100" b="1">
                <a:solidFill>
                  <a:schemeClr val="hlink"/>
                </a:solidFill>
                <a:latin typeface="Arial Black" pitchFamily="34" charset="0"/>
              </a:rPr>
              <a:t>	</a:t>
            </a:r>
            <a:r>
              <a:rPr lang="en-US" sz="2100" b="1">
                <a:solidFill>
                  <a:srgbClr val="0033CC"/>
                </a:solidFill>
                <a:latin typeface="Arial Black" pitchFamily="34" charset="0"/>
              </a:rPr>
              <a:t>-</a:t>
            </a:r>
            <a:r>
              <a:rPr lang="en-US" sz="2100" b="1">
                <a:solidFill>
                  <a:schemeClr val="hlink"/>
                </a:solidFill>
                <a:latin typeface="Arial Black" pitchFamily="34" charset="0"/>
              </a:rPr>
              <a:t> </a:t>
            </a:r>
            <a:r>
              <a:rPr lang="en-US" sz="2000" b="1">
                <a:solidFill>
                  <a:srgbClr val="0033CC"/>
                </a:solidFill>
              </a:rPr>
              <a:t>A Defeasible Estate that </a:t>
            </a:r>
            <a:r>
              <a:rPr lang="en-US" sz="2000" b="1"/>
              <a:t>AUTOMATICALLY</a:t>
            </a:r>
            <a:r>
              <a:rPr lang="en-US" sz="2000" b="1">
                <a:solidFill>
                  <a:srgbClr val="0033CC"/>
                </a:solidFill>
              </a:rPr>
              <a:t> divests in favor         of a </a:t>
            </a:r>
            <a:r>
              <a:rPr lang="en-US" sz="2000" b="1"/>
              <a:t>THIRD PERSON </a:t>
            </a:r>
            <a:r>
              <a:rPr lang="en-US" sz="2000" b="1">
                <a:solidFill>
                  <a:srgbClr val="0033CC"/>
                </a:solidFill>
              </a:rPr>
              <a:t>upon the happening of a stated event.</a:t>
            </a:r>
          </a:p>
          <a:p>
            <a:pPr marL="609600" indent="-609600">
              <a:spcBef>
                <a:spcPct val="20000"/>
              </a:spcBef>
            </a:pPr>
            <a:endParaRPr lang="en-US" sz="600" b="1">
              <a:solidFill>
                <a:srgbClr val="0033CC"/>
              </a:solidFill>
            </a:endParaRPr>
          </a:p>
          <a:p>
            <a:pPr marL="609600" indent="-609600">
              <a:spcBef>
                <a:spcPct val="20000"/>
              </a:spcBef>
            </a:pPr>
            <a:r>
              <a:rPr lang="en-US" sz="2000" b="1">
                <a:solidFill>
                  <a:srgbClr val="0033CC"/>
                </a:solidFill>
              </a:rPr>
              <a:t>	- Different from a </a:t>
            </a:r>
            <a:r>
              <a:rPr lang="en-US" sz="2000" b="1">
                <a:solidFill>
                  <a:schemeClr val="hlink"/>
                </a:solidFill>
                <a:latin typeface="Arial Black" pitchFamily="34" charset="0"/>
              </a:rPr>
              <a:t>FEE SIMPLE DETERMINABLE </a:t>
            </a:r>
            <a:r>
              <a:rPr lang="en-US" sz="2000" b="1">
                <a:solidFill>
                  <a:srgbClr val="0033CC"/>
                </a:solidFill>
              </a:rPr>
              <a:t>in that this estate does not revert to the grantor but to a </a:t>
            </a:r>
            <a:r>
              <a:rPr lang="en-US" sz="2000" b="1"/>
              <a:t>3</a:t>
            </a:r>
            <a:r>
              <a:rPr lang="en-US" sz="2000" b="1" baseline="30000"/>
              <a:t>rd</a:t>
            </a:r>
            <a:r>
              <a:rPr lang="en-US" sz="2000" b="1"/>
              <a:t> PERSON.</a:t>
            </a:r>
          </a:p>
          <a:p>
            <a:pPr marL="609600" indent="-609600">
              <a:spcBef>
                <a:spcPct val="20000"/>
              </a:spcBef>
            </a:pPr>
            <a:endParaRPr lang="en-US" sz="600" b="1">
              <a:solidFill>
                <a:srgbClr val="0033CC"/>
              </a:solidFill>
            </a:endParaRPr>
          </a:p>
          <a:p>
            <a:pPr marL="609600" indent="-609600">
              <a:spcBef>
                <a:spcPct val="20000"/>
              </a:spcBef>
            </a:pPr>
            <a:r>
              <a:rPr lang="en-US" sz="2000" b="1">
                <a:solidFill>
                  <a:srgbClr val="0033CC"/>
                </a:solidFill>
              </a:rPr>
              <a:t>	- Subject to the </a:t>
            </a:r>
            <a:r>
              <a:rPr lang="en-US" sz="2000" b="1">
                <a:solidFill>
                  <a:srgbClr val="C00000"/>
                </a:solidFill>
              </a:rPr>
              <a:t>Rule Against Perpetuities</a:t>
            </a:r>
            <a:r>
              <a:rPr lang="en-US" sz="2000" b="1">
                <a:solidFill>
                  <a:srgbClr val="0033CC"/>
                </a:solidFill>
              </a:rPr>
              <a:t>.</a:t>
            </a:r>
          </a:p>
          <a:p>
            <a:pPr marL="609600" indent="-609600">
              <a:spcBef>
                <a:spcPct val="20000"/>
              </a:spcBef>
            </a:pPr>
            <a:endParaRPr lang="en-US" sz="600" b="1">
              <a:solidFill>
                <a:srgbClr val="0033CC"/>
              </a:solidFill>
            </a:endParaRPr>
          </a:p>
          <a:p>
            <a:pPr marL="609600" indent="-609600">
              <a:spcBef>
                <a:spcPct val="20000"/>
              </a:spcBef>
            </a:pPr>
            <a:r>
              <a:rPr lang="en-US" sz="2000" b="1">
                <a:solidFill>
                  <a:srgbClr val="0033CC"/>
                </a:solidFill>
              </a:rPr>
              <a:t>	- Title passes to a </a:t>
            </a:r>
            <a:r>
              <a:rPr lang="en-US" sz="2000" b="1"/>
              <a:t>third</a:t>
            </a:r>
            <a:r>
              <a:rPr lang="en-US" sz="2000" b="1">
                <a:solidFill>
                  <a:srgbClr val="0033CC"/>
                </a:solidFill>
              </a:rPr>
              <a:t> party in the event that the </a:t>
            </a:r>
            <a:r>
              <a:rPr lang="en-US" sz="2000" b="1">
                <a:solidFill>
                  <a:srgbClr val="C00000"/>
                </a:solidFill>
              </a:rPr>
              <a:t>Condition</a:t>
            </a:r>
            <a:r>
              <a:rPr lang="en-US" sz="2000" b="1">
                <a:solidFill>
                  <a:srgbClr val="0033CC"/>
                </a:solidFill>
              </a:rPr>
              <a:t> is satisfied.</a:t>
            </a:r>
          </a:p>
          <a:p>
            <a:pPr marL="990600" lvl="1" indent="-533400">
              <a:spcBef>
                <a:spcPct val="20000"/>
              </a:spcBef>
              <a:buFontTx/>
              <a:buChar char="–"/>
            </a:pPr>
            <a:endParaRPr lang="en-US" b="1">
              <a:solidFill>
                <a:srgbClr val="0033CC"/>
              </a:solidFill>
            </a:endParaRPr>
          </a:p>
          <a:p>
            <a:pPr marL="990600" lvl="1" indent="-533400">
              <a:spcBef>
                <a:spcPct val="20000"/>
              </a:spcBef>
              <a:buFontTx/>
              <a:buChar char="–"/>
            </a:pPr>
            <a:endParaRPr lang="en-US" sz="400" b="1">
              <a:solidFill>
                <a:srgbClr val="0033CC"/>
              </a:solidFill>
            </a:endParaRPr>
          </a:p>
        </p:txBody>
      </p:sp>
      <p:sp>
        <p:nvSpPr>
          <p:cNvPr id="4" name="Slide Number Placeholder 3"/>
          <p:cNvSpPr>
            <a:spLocks noGrp="1"/>
          </p:cNvSpPr>
          <p:nvPr>
            <p:ph type="sldNum" sz="quarter" idx="12"/>
          </p:nvPr>
        </p:nvSpPr>
        <p:spPr/>
        <p:txBody>
          <a:bodyPr/>
          <a:lstStyle/>
          <a:p>
            <a:pPr>
              <a:defRPr/>
            </a:pPr>
            <a:fld id="{23904802-F1B5-4995-8D23-1861911DBB1D}" type="slidenum">
              <a:rPr lang="en-US" smtClean="0"/>
              <a:pPr>
                <a:defRPr/>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609600" indent="-609600">
              <a:spcBef>
                <a:spcPct val="20000"/>
              </a:spcBef>
            </a:pPr>
            <a:r>
              <a:rPr lang="en-US" sz="2800" b="1" dirty="0">
                <a:solidFill>
                  <a:srgbClr val="CC0000"/>
                </a:solidFill>
              </a:rPr>
              <a:t>Interests in Land – Possessory Interests</a:t>
            </a:r>
          </a:p>
          <a:p>
            <a:pPr marL="609600" indent="-609600">
              <a:lnSpc>
                <a:spcPct val="95000"/>
              </a:lnSpc>
              <a:spcBef>
                <a:spcPct val="20000"/>
              </a:spcBef>
            </a:pPr>
            <a:endParaRPr lang="en-US" sz="1000" b="1" dirty="0">
              <a:solidFill>
                <a:srgbClr val="0033CC"/>
              </a:solidFill>
            </a:endParaRPr>
          </a:p>
          <a:p>
            <a:pPr marL="609600" indent="-609600">
              <a:lnSpc>
                <a:spcPct val="95000"/>
              </a:lnSpc>
              <a:spcBef>
                <a:spcPct val="20000"/>
              </a:spcBef>
              <a:buFontTx/>
              <a:buChar char="•"/>
            </a:pPr>
            <a:r>
              <a:rPr lang="en-US" sz="2400" b="1" dirty="0" err="1"/>
              <a:t>Defeasible</a:t>
            </a:r>
            <a:r>
              <a:rPr lang="en-US" sz="2400" b="1" dirty="0"/>
              <a:t> Estates</a:t>
            </a:r>
          </a:p>
          <a:p>
            <a:pPr marL="990600" lvl="1" indent="-533400">
              <a:lnSpc>
                <a:spcPct val="95000"/>
              </a:lnSpc>
              <a:spcBef>
                <a:spcPct val="20000"/>
              </a:spcBef>
              <a:buFontTx/>
              <a:buChar char="–"/>
            </a:pPr>
            <a:endParaRPr lang="en-US" sz="600" b="1" dirty="0"/>
          </a:p>
          <a:p>
            <a:pPr marL="990600" lvl="1" indent="-533400">
              <a:lnSpc>
                <a:spcPct val="95000"/>
              </a:lnSpc>
              <a:spcBef>
                <a:spcPct val="20000"/>
              </a:spcBef>
            </a:pPr>
            <a:r>
              <a:rPr lang="en-US" sz="2400" b="1" dirty="0">
                <a:solidFill>
                  <a:schemeClr val="hlink"/>
                </a:solidFill>
                <a:latin typeface="Arial Black" pitchFamily="34" charset="0"/>
              </a:rPr>
              <a:t>LIMITATIONS</a:t>
            </a:r>
          </a:p>
          <a:p>
            <a:pPr marL="990600" lvl="1" indent="-533400">
              <a:lnSpc>
                <a:spcPct val="95000"/>
              </a:lnSpc>
              <a:spcBef>
                <a:spcPct val="20000"/>
              </a:spcBef>
              <a:buFontTx/>
              <a:buChar char="–"/>
            </a:pPr>
            <a:r>
              <a:rPr lang="en-US" b="1" dirty="0"/>
              <a:t>Possibility of </a:t>
            </a:r>
            <a:r>
              <a:rPr lang="en-US" b="1" dirty="0" err="1"/>
              <a:t>Reverters</a:t>
            </a:r>
            <a:r>
              <a:rPr lang="en-US" b="1" dirty="0"/>
              <a:t> </a:t>
            </a:r>
            <a:r>
              <a:rPr lang="en-US" b="1" dirty="0">
                <a:solidFill>
                  <a:srgbClr val="0033CC"/>
                </a:solidFill>
              </a:rPr>
              <a:t>and </a:t>
            </a:r>
            <a:r>
              <a:rPr lang="en-US" b="1" dirty="0"/>
              <a:t>Rights of Re-entry </a:t>
            </a:r>
            <a:r>
              <a:rPr lang="en-US" b="1" dirty="0">
                <a:solidFill>
                  <a:srgbClr val="0033CC"/>
                </a:solidFill>
              </a:rPr>
              <a:t>have been </a:t>
            </a:r>
            <a:r>
              <a:rPr lang="en-US" b="1" dirty="0">
                <a:solidFill>
                  <a:srgbClr val="C00000"/>
                </a:solidFill>
              </a:rPr>
              <a:t>limited</a:t>
            </a:r>
            <a:r>
              <a:rPr lang="en-US" b="1" dirty="0">
                <a:solidFill>
                  <a:srgbClr val="0033CC"/>
                </a:solidFill>
              </a:rPr>
              <a:t> </a:t>
            </a:r>
          </a:p>
          <a:p>
            <a:pPr marL="990600" lvl="1" indent="-533400">
              <a:lnSpc>
                <a:spcPct val="95000"/>
              </a:lnSpc>
              <a:spcBef>
                <a:spcPct val="20000"/>
              </a:spcBef>
            </a:pPr>
            <a:r>
              <a:rPr lang="en-US" b="1" dirty="0">
                <a:solidFill>
                  <a:srgbClr val="0033CC"/>
                </a:solidFill>
              </a:rPr>
              <a:t>	by most states to foster the marketability of title.  </a:t>
            </a:r>
          </a:p>
          <a:p>
            <a:pPr marL="990600" lvl="1" indent="-533400">
              <a:lnSpc>
                <a:spcPct val="95000"/>
              </a:lnSpc>
              <a:spcBef>
                <a:spcPct val="20000"/>
              </a:spcBef>
            </a:pPr>
            <a:endParaRPr lang="en-US" sz="1000" b="1" dirty="0">
              <a:solidFill>
                <a:srgbClr val="0033CC"/>
              </a:solidFill>
            </a:endParaRPr>
          </a:p>
          <a:p>
            <a:pPr marL="990600" lvl="1" indent="-533400">
              <a:lnSpc>
                <a:spcPct val="95000"/>
              </a:lnSpc>
              <a:spcBef>
                <a:spcPct val="20000"/>
              </a:spcBef>
            </a:pPr>
            <a:r>
              <a:rPr lang="en-US" b="1" dirty="0">
                <a:solidFill>
                  <a:srgbClr val="0033CC"/>
                </a:solidFill>
              </a:rPr>
              <a:t>	A free society needs the ability to freely transfer property, </a:t>
            </a:r>
          </a:p>
          <a:p>
            <a:pPr marL="990600" lvl="1" indent="-533400">
              <a:lnSpc>
                <a:spcPct val="95000"/>
              </a:lnSpc>
              <a:spcBef>
                <a:spcPct val="20000"/>
              </a:spcBef>
            </a:pPr>
            <a:r>
              <a:rPr lang="en-US" b="1" dirty="0">
                <a:solidFill>
                  <a:srgbClr val="0033CC"/>
                </a:solidFill>
              </a:rPr>
              <a:t>	and not impair the title of the same from transactions </a:t>
            </a:r>
          </a:p>
          <a:p>
            <a:pPr marL="990600" lvl="1" indent="-533400">
              <a:lnSpc>
                <a:spcPct val="95000"/>
              </a:lnSpc>
              <a:spcBef>
                <a:spcPct val="20000"/>
              </a:spcBef>
            </a:pPr>
            <a:r>
              <a:rPr lang="en-US" b="1" dirty="0">
                <a:solidFill>
                  <a:srgbClr val="0033CC"/>
                </a:solidFill>
              </a:rPr>
              <a:t>	which occurred years ago.</a:t>
            </a:r>
            <a:endParaRPr lang="en-US" sz="1000" b="1" dirty="0">
              <a:solidFill>
                <a:srgbClr val="0033CC"/>
              </a:solidFill>
            </a:endParaRPr>
          </a:p>
          <a:p>
            <a:pPr marL="990600" lvl="1" indent="-533400">
              <a:lnSpc>
                <a:spcPct val="95000"/>
              </a:lnSpc>
              <a:spcBef>
                <a:spcPct val="20000"/>
              </a:spcBef>
              <a:buFontTx/>
              <a:buChar char="–"/>
            </a:pPr>
            <a:endParaRPr lang="en-US" sz="1000" b="1" dirty="0">
              <a:solidFill>
                <a:srgbClr val="0033CC"/>
              </a:solidFill>
            </a:endParaRPr>
          </a:p>
          <a:p>
            <a:pPr marL="990600" lvl="1" indent="-533400">
              <a:lnSpc>
                <a:spcPct val="95000"/>
              </a:lnSpc>
              <a:spcBef>
                <a:spcPct val="20000"/>
              </a:spcBef>
              <a:buFontTx/>
              <a:buChar char="–"/>
            </a:pPr>
            <a:r>
              <a:rPr lang="en-US" sz="1700" b="1" dirty="0"/>
              <a:t>DIRECT STATUTORY PRECLUSIONS</a:t>
            </a:r>
            <a:r>
              <a:rPr lang="en-US" b="1" dirty="0"/>
              <a:t> </a:t>
            </a:r>
            <a:r>
              <a:rPr lang="en-US" sz="1600" b="1" dirty="0">
                <a:solidFill>
                  <a:srgbClr val="0033CC"/>
                </a:solidFill>
              </a:rPr>
              <a:t>(usually 30 years)</a:t>
            </a:r>
            <a:endParaRPr lang="en-US" sz="1000" b="1" dirty="0">
              <a:solidFill>
                <a:srgbClr val="0033CC"/>
              </a:solidFill>
            </a:endParaRPr>
          </a:p>
          <a:p>
            <a:pPr marL="990600" lvl="1" indent="-533400">
              <a:lnSpc>
                <a:spcPct val="95000"/>
              </a:lnSpc>
              <a:spcBef>
                <a:spcPct val="20000"/>
              </a:spcBef>
              <a:buFontTx/>
              <a:buChar char="–"/>
            </a:pPr>
            <a:endParaRPr lang="en-US" sz="1000" b="1" dirty="0"/>
          </a:p>
          <a:p>
            <a:pPr marL="990600" lvl="1" indent="-533400">
              <a:lnSpc>
                <a:spcPct val="95000"/>
              </a:lnSpc>
              <a:spcBef>
                <a:spcPct val="20000"/>
              </a:spcBef>
              <a:buFontTx/>
              <a:buChar char="–"/>
            </a:pPr>
            <a:r>
              <a:rPr lang="en-US" sz="1700" b="1" dirty="0"/>
              <a:t>RULE AGAINST PERPETUITIES</a:t>
            </a:r>
            <a:r>
              <a:rPr lang="en-US" b="1" dirty="0"/>
              <a:t> </a:t>
            </a:r>
            <a:r>
              <a:rPr lang="en-US" sz="1600" b="1" dirty="0">
                <a:solidFill>
                  <a:srgbClr val="0033CC"/>
                </a:solidFill>
              </a:rPr>
              <a:t>(21 years plus lives in being)</a:t>
            </a:r>
            <a:endParaRPr lang="en-US" sz="1000" b="1" dirty="0">
              <a:solidFill>
                <a:srgbClr val="0033CC"/>
              </a:solidFill>
            </a:endParaRPr>
          </a:p>
          <a:p>
            <a:pPr marL="990600" lvl="1" indent="-533400">
              <a:lnSpc>
                <a:spcPct val="95000"/>
              </a:lnSpc>
              <a:spcBef>
                <a:spcPct val="20000"/>
              </a:spcBef>
              <a:buFontTx/>
              <a:buChar char="–"/>
            </a:pPr>
            <a:endParaRPr lang="en-US" sz="1000" b="1" dirty="0">
              <a:solidFill>
                <a:srgbClr val="0033CC"/>
              </a:solidFill>
            </a:endParaRPr>
          </a:p>
          <a:p>
            <a:pPr marL="990600" lvl="1" indent="-533400">
              <a:lnSpc>
                <a:spcPct val="95000"/>
              </a:lnSpc>
              <a:spcBef>
                <a:spcPct val="20000"/>
              </a:spcBef>
              <a:buFontTx/>
              <a:buChar char="–"/>
            </a:pPr>
            <a:r>
              <a:rPr lang="en-US" sz="1700" b="1" dirty="0"/>
              <a:t>RULE IN SHELLEY’S CASE</a:t>
            </a:r>
            <a:r>
              <a:rPr lang="en-US" b="1" dirty="0"/>
              <a:t> </a:t>
            </a:r>
            <a:r>
              <a:rPr lang="en-US" sz="1600" b="1" dirty="0">
                <a:solidFill>
                  <a:srgbClr val="0033CC"/>
                </a:solidFill>
              </a:rPr>
              <a:t>(Remainder limited to heirs or heirs of the body)</a:t>
            </a:r>
            <a:endParaRPr lang="en-US" sz="1000" b="1" dirty="0">
              <a:solidFill>
                <a:srgbClr val="0033CC"/>
              </a:solidFill>
            </a:endParaRPr>
          </a:p>
          <a:p>
            <a:pPr marL="990600" lvl="1" indent="-533400">
              <a:lnSpc>
                <a:spcPct val="95000"/>
              </a:lnSpc>
              <a:spcBef>
                <a:spcPct val="20000"/>
              </a:spcBef>
              <a:buFontTx/>
              <a:buChar char="–"/>
            </a:pPr>
            <a:endParaRPr lang="en-US" sz="1000" b="1" dirty="0">
              <a:solidFill>
                <a:srgbClr val="0033CC"/>
              </a:solidFill>
            </a:endParaRPr>
          </a:p>
          <a:p>
            <a:pPr marL="990600" lvl="1" indent="-533400">
              <a:lnSpc>
                <a:spcPct val="95000"/>
              </a:lnSpc>
              <a:spcBef>
                <a:spcPct val="20000"/>
              </a:spcBef>
              <a:buFontTx/>
              <a:buChar char="–"/>
            </a:pPr>
            <a:r>
              <a:rPr lang="en-US" sz="1700" b="1" dirty="0"/>
              <a:t>DOCTRINE OF WORTHIER TITLE </a:t>
            </a:r>
            <a:r>
              <a:rPr lang="en-US" sz="1500" b="1" dirty="0">
                <a:solidFill>
                  <a:srgbClr val="0033CC"/>
                </a:solidFill>
              </a:rPr>
              <a:t>(Remainder invalid, Grantor retains reversion)</a:t>
            </a:r>
          </a:p>
          <a:p>
            <a:pPr marL="990600" lvl="1" indent="-533400">
              <a:lnSpc>
                <a:spcPct val="95000"/>
              </a:lnSpc>
              <a:spcBef>
                <a:spcPct val="20000"/>
              </a:spcBef>
              <a:buFontTx/>
              <a:buChar char="–"/>
            </a:pPr>
            <a:endParaRPr lang="en-US" sz="4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23904802-F1B5-4995-8D23-1861911DBB1D}" type="slidenum">
              <a:rPr lang="en-US" smtClean="0"/>
              <a:pPr>
                <a:defRPr/>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304800" y="1066800"/>
            <a:ext cx="8610600" cy="5791200"/>
          </a:xfrm>
          <a:prstGeom prst="rect">
            <a:avLst/>
          </a:prstGeom>
          <a:noFill/>
          <a:ln w="9525">
            <a:noFill/>
            <a:miter lim="800000"/>
            <a:headEnd/>
            <a:tailEnd/>
          </a:ln>
        </p:spPr>
        <p:txBody>
          <a:bodyPr/>
          <a:lstStyle/>
          <a:p>
            <a:pPr marL="342900" indent="-342900">
              <a:spcBef>
                <a:spcPct val="20000"/>
              </a:spcBef>
            </a:pPr>
            <a:r>
              <a:rPr lang="en-US" sz="3200" b="1" dirty="0">
                <a:solidFill>
                  <a:srgbClr val="0033CC"/>
                </a:solidFill>
                <a:latin typeface="Arial Narrow" pitchFamily="34" charset="0"/>
              </a:rPr>
              <a:t>England and America – Bound by Heritage and Law</a:t>
            </a:r>
          </a:p>
        </p:txBody>
      </p:sp>
      <p:pic>
        <p:nvPicPr>
          <p:cNvPr id="7172" name="Picture 4" descr="map_atlantic_north_track_names_60"/>
          <p:cNvPicPr>
            <a:picLocks noChangeAspect="1" noChangeArrowheads="1"/>
          </p:cNvPicPr>
          <p:nvPr/>
        </p:nvPicPr>
        <p:blipFill>
          <a:blip r:embed="rId3" cstate="print"/>
          <a:srcRect/>
          <a:stretch>
            <a:fillRect/>
          </a:stretch>
        </p:blipFill>
        <p:spPr bwMode="auto">
          <a:xfrm>
            <a:off x="1752600" y="1905000"/>
            <a:ext cx="5868988" cy="3657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63FB85EA-9927-4C6A-BF53-47E89DE40945}" type="slidenum">
              <a:rPr lang="en-US" smtClean="0"/>
              <a:pPr>
                <a:defRPr/>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6388" name="Rectangle 3"/>
          <p:cNvSpPr>
            <a:spLocks noChangeArrowheads="1"/>
          </p:cNvSpPr>
          <p:nvPr/>
        </p:nvSpPr>
        <p:spPr bwMode="auto">
          <a:xfrm>
            <a:off x="304800" y="990600"/>
            <a:ext cx="8534400" cy="5715000"/>
          </a:xfrm>
          <a:prstGeom prst="rect">
            <a:avLst/>
          </a:prstGeom>
          <a:noFill/>
          <a:ln w="9525">
            <a:noFill/>
            <a:miter lim="800000"/>
            <a:headEnd/>
            <a:tailEnd/>
          </a:ln>
        </p:spPr>
        <p:txBody>
          <a:bodyPr/>
          <a:lstStyle/>
          <a:p>
            <a:pPr marL="609600" indent="-609600">
              <a:spcBef>
                <a:spcPct val="20000"/>
              </a:spcBef>
              <a:defRPr/>
            </a:pPr>
            <a:r>
              <a:rPr lang="en-US" sz="2800" b="1" dirty="0">
                <a:solidFill>
                  <a:srgbClr val="CC0000"/>
                </a:solidFill>
              </a:rPr>
              <a:t>Interests in Land – Possessory Interests</a:t>
            </a:r>
          </a:p>
          <a:p>
            <a:pPr marL="609600" indent="-609600">
              <a:spcBef>
                <a:spcPct val="20000"/>
              </a:spcBef>
              <a:defRPr/>
            </a:pPr>
            <a:endParaRPr lang="en-US" sz="600" b="1" dirty="0">
              <a:solidFill>
                <a:srgbClr val="CC0000"/>
              </a:solidFill>
            </a:endParaRPr>
          </a:p>
          <a:p>
            <a:pPr marL="609600" indent="-609600">
              <a:spcBef>
                <a:spcPct val="20000"/>
              </a:spcBef>
              <a:defRPr/>
            </a:pPr>
            <a:r>
              <a:rPr lang="en-US" sz="2400" b="1" dirty="0"/>
              <a:t>	Present, Possessory Interests.</a:t>
            </a:r>
          </a:p>
          <a:p>
            <a:pPr marL="609600" indent="-609600">
              <a:spcBef>
                <a:spcPct val="20000"/>
              </a:spcBef>
              <a:buFontTx/>
              <a:buChar char="•"/>
              <a:defRPr/>
            </a:pPr>
            <a:endParaRPr lang="en-US" sz="600" b="1" dirty="0"/>
          </a:p>
          <a:p>
            <a:pPr marL="990600" lvl="1" indent="-533400">
              <a:spcBef>
                <a:spcPct val="20000"/>
              </a:spcBef>
              <a:defRPr/>
            </a:pPr>
            <a:r>
              <a:rPr lang="en-US" sz="2800" b="1" dirty="0">
                <a:solidFill>
                  <a:schemeClr val="hlink"/>
                </a:solidFill>
                <a:latin typeface="Arial Black" pitchFamily="34" charset="0"/>
              </a:rPr>
              <a:t>		           FEE TAIL</a:t>
            </a:r>
          </a:p>
          <a:p>
            <a:pPr marL="609600" indent="-609600">
              <a:defRPr/>
            </a:pPr>
            <a:r>
              <a:rPr lang="en-US" sz="2000" b="1" dirty="0">
                <a:solidFill>
                  <a:srgbClr val="0033CC"/>
                </a:solidFill>
              </a:rPr>
              <a:t>	1. An Estate limited to the grantee and his or her family</a:t>
            </a:r>
          </a:p>
          <a:p>
            <a:pPr marL="609600" indent="-609600">
              <a:defRPr/>
            </a:pPr>
            <a:r>
              <a:rPr lang="en-US" sz="2000" b="1" dirty="0">
                <a:solidFill>
                  <a:srgbClr val="0033CC"/>
                </a:solidFill>
              </a:rPr>
              <a:t>	2. Reverts to grantor if not owned by heir</a:t>
            </a:r>
          </a:p>
          <a:p>
            <a:pPr marL="609600" indent="-609600">
              <a:defRPr/>
            </a:pPr>
            <a:r>
              <a:rPr lang="en-US" sz="2000" b="1" dirty="0">
                <a:solidFill>
                  <a:srgbClr val="0033CC"/>
                </a:solidFill>
              </a:rPr>
              <a:t>	3.  No longer recognized in almost any state </a:t>
            </a:r>
          </a:p>
          <a:p>
            <a:pPr marL="609600" indent="-609600">
              <a:defRPr/>
            </a:pPr>
            <a:endParaRPr lang="en-US" sz="2000" b="1" dirty="0">
              <a:solidFill>
                <a:srgbClr val="0033CC"/>
              </a:solidFill>
            </a:endParaRPr>
          </a:p>
          <a:p>
            <a:pPr marL="609600" lvl="1" indent="-609600">
              <a:defRPr/>
            </a:pPr>
            <a:r>
              <a:rPr lang="en-US" sz="2400" b="1" i="1" dirty="0"/>
              <a:t> </a:t>
            </a:r>
            <a:r>
              <a:rPr lang="en-US" sz="2400" b="1" i="1" dirty="0" smtClean="0"/>
              <a:t>  Magic </a:t>
            </a:r>
            <a:r>
              <a:rPr lang="en-US" sz="2400" b="1" i="1" dirty="0"/>
              <a:t>Language:</a:t>
            </a:r>
            <a:r>
              <a:rPr lang="en-US" sz="2400" b="1" i="1" dirty="0">
                <a:solidFill>
                  <a:srgbClr val="CC0000"/>
                </a:solidFill>
              </a:rPr>
              <a:t>  “To Grantee and heirs of their body”</a:t>
            </a:r>
          </a:p>
          <a:p>
            <a:pPr marL="609600" indent="-609600">
              <a:defRPr/>
            </a:pPr>
            <a:endParaRPr lang="en-US" sz="2000" b="1" dirty="0">
              <a:solidFill>
                <a:srgbClr val="0033CC"/>
              </a:solidFill>
            </a:endParaRPr>
          </a:p>
          <a:p>
            <a:pPr marL="609600" indent="-609600">
              <a:defRPr/>
            </a:pPr>
            <a:r>
              <a:rPr lang="en-US" sz="2000" b="1" dirty="0">
                <a:solidFill>
                  <a:srgbClr val="0033CC"/>
                </a:solidFill>
              </a:rPr>
              <a:t>	</a:t>
            </a:r>
            <a:r>
              <a:rPr lang="en-US" sz="2800" b="1" dirty="0">
                <a:solidFill>
                  <a:srgbClr val="0033CC"/>
                </a:solidFill>
              </a:rPr>
              <a:t>Now </a:t>
            </a:r>
            <a:r>
              <a:rPr lang="en-US" sz="2800" b="1" dirty="0">
                <a:solidFill>
                  <a:schemeClr val="accent1">
                    <a:lumMod val="50000"/>
                  </a:schemeClr>
                </a:solidFill>
                <a:latin typeface="Arial Black" pitchFamily="34" charset="0"/>
              </a:rPr>
              <a:t>FEE SIMPLE ABSOLUTE</a:t>
            </a:r>
            <a:endParaRPr lang="en-US" sz="2400" b="1" i="1" dirty="0">
              <a:solidFill>
                <a:srgbClr val="CC0000"/>
              </a:solidFill>
            </a:endParaRPr>
          </a:p>
          <a:p>
            <a:pPr marL="990600" lvl="1" indent="-533400">
              <a:spcBef>
                <a:spcPct val="20000"/>
              </a:spcBef>
              <a:buFontTx/>
              <a:buChar char="–"/>
              <a:defRPr/>
            </a:pPr>
            <a:endParaRPr lang="en-US" sz="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23904802-F1B5-4995-8D23-1861911DBB1D}" type="slidenum">
              <a:rPr lang="en-US" smtClean="0"/>
              <a:pPr>
                <a:defRPr/>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3732" name="Rectangle 3"/>
          <p:cNvSpPr>
            <a:spLocks noChangeArrowheads="1"/>
          </p:cNvSpPr>
          <p:nvPr/>
        </p:nvSpPr>
        <p:spPr bwMode="auto">
          <a:xfrm>
            <a:off x="304800" y="990600"/>
            <a:ext cx="8458200" cy="5410200"/>
          </a:xfrm>
          <a:prstGeom prst="rect">
            <a:avLst/>
          </a:prstGeom>
          <a:noFill/>
          <a:ln w="9525">
            <a:noFill/>
            <a:miter lim="800000"/>
            <a:headEnd/>
            <a:tailEnd/>
          </a:ln>
        </p:spPr>
        <p:txBody>
          <a:bodyPr/>
          <a:lstStyle/>
          <a:p>
            <a:pPr marL="609600" indent="-609600">
              <a:spcBef>
                <a:spcPct val="20000"/>
              </a:spcBef>
            </a:pPr>
            <a:r>
              <a:rPr lang="en-US" sz="2800" b="1" dirty="0">
                <a:solidFill>
                  <a:srgbClr val="CC0000"/>
                </a:solidFill>
              </a:rPr>
              <a:t>Interests in Land – Possessory Interests</a:t>
            </a:r>
          </a:p>
          <a:p>
            <a:pPr marL="609600" indent="-609600">
              <a:spcBef>
                <a:spcPct val="20000"/>
              </a:spcBef>
            </a:pPr>
            <a:endParaRPr lang="en-US" sz="600" b="1" dirty="0">
              <a:solidFill>
                <a:srgbClr val="CC0000"/>
              </a:solidFill>
            </a:endParaRPr>
          </a:p>
          <a:p>
            <a:pPr marL="609600" indent="-609600">
              <a:spcBef>
                <a:spcPct val="20000"/>
              </a:spcBef>
            </a:pPr>
            <a:r>
              <a:rPr lang="en-US" sz="2400" b="1" dirty="0"/>
              <a:t>	Present, Possessory interests.</a:t>
            </a:r>
          </a:p>
          <a:p>
            <a:pPr marL="609600" indent="-609600">
              <a:spcBef>
                <a:spcPct val="20000"/>
              </a:spcBef>
              <a:buFontTx/>
              <a:buChar char="•"/>
            </a:pPr>
            <a:endParaRPr lang="en-US" sz="600" b="1" dirty="0"/>
          </a:p>
          <a:p>
            <a:pPr marL="990600" lvl="1" indent="-533400">
              <a:spcBef>
                <a:spcPct val="20000"/>
              </a:spcBef>
            </a:pPr>
            <a:r>
              <a:rPr lang="en-US" sz="2800" b="1" dirty="0">
                <a:solidFill>
                  <a:schemeClr val="hlink"/>
                </a:solidFill>
                <a:latin typeface="Arial Black" pitchFamily="34" charset="0"/>
              </a:rPr>
              <a:t>		           LIFE ESTATE</a:t>
            </a:r>
          </a:p>
          <a:p>
            <a:pPr marL="609600" indent="-609600"/>
            <a:r>
              <a:rPr lang="en-US" sz="2000" b="1" dirty="0">
                <a:solidFill>
                  <a:srgbClr val="0033CC"/>
                </a:solidFill>
              </a:rPr>
              <a:t>	1. </a:t>
            </a:r>
            <a:r>
              <a:rPr lang="en-US" sz="1600" b="1" dirty="0">
                <a:solidFill>
                  <a:srgbClr val="0033CC"/>
                </a:solidFill>
              </a:rPr>
              <a:t>	</a:t>
            </a:r>
            <a:r>
              <a:rPr lang="en-US" sz="2000" b="1" dirty="0">
                <a:solidFill>
                  <a:srgbClr val="0033CC"/>
                </a:solidFill>
              </a:rPr>
              <a:t>By Marital Right (Dower and Curtsey)</a:t>
            </a:r>
          </a:p>
          <a:p>
            <a:pPr marL="609600" indent="-609600">
              <a:lnSpc>
                <a:spcPct val="95000"/>
              </a:lnSpc>
              <a:spcBef>
                <a:spcPct val="20000"/>
              </a:spcBef>
            </a:pPr>
            <a:r>
              <a:rPr lang="en-US" sz="2000" b="1" dirty="0">
                <a:solidFill>
                  <a:srgbClr val="0033CC"/>
                </a:solidFill>
              </a:rPr>
              <a:t>	2. For Life of Grantee</a:t>
            </a:r>
          </a:p>
          <a:p>
            <a:pPr marL="609600" indent="-609600">
              <a:lnSpc>
                <a:spcPct val="95000"/>
              </a:lnSpc>
              <a:spcBef>
                <a:spcPct val="20000"/>
              </a:spcBef>
            </a:pPr>
            <a:r>
              <a:rPr lang="en-US" sz="2000" b="1" dirty="0">
                <a:solidFill>
                  <a:srgbClr val="0033CC"/>
                </a:solidFill>
              </a:rPr>
              <a:t>	3. </a:t>
            </a:r>
            <a:r>
              <a:rPr lang="en-US" sz="2000" b="1" dirty="0" err="1">
                <a:solidFill>
                  <a:srgbClr val="0033CC"/>
                </a:solidFill>
              </a:rPr>
              <a:t>Pur</a:t>
            </a:r>
            <a:r>
              <a:rPr lang="en-US" sz="2000" b="1" dirty="0">
                <a:solidFill>
                  <a:srgbClr val="0033CC"/>
                </a:solidFill>
              </a:rPr>
              <a:t> </a:t>
            </a:r>
            <a:r>
              <a:rPr lang="en-US" sz="2000" b="1" dirty="0" err="1">
                <a:solidFill>
                  <a:srgbClr val="0033CC"/>
                </a:solidFill>
              </a:rPr>
              <a:t>Autre</a:t>
            </a:r>
            <a:r>
              <a:rPr lang="en-US" sz="2000" b="1" dirty="0">
                <a:solidFill>
                  <a:srgbClr val="0033CC"/>
                </a:solidFill>
              </a:rPr>
              <a:t> Vie (Life of Another)</a:t>
            </a:r>
          </a:p>
          <a:p>
            <a:pPr marL="609600" indent="-609600"/>
            <a:endParaRPr lang="en-US" sz="2000" b="1" dirty="0">
              <a:solidFill>
                <a:srgbClr val="0033CC"/>
              </a:solidFill>
            </a:endParaRPr>
          </a:p>
          <a:p>
            <a:pPr marL="609600" indent="-609600"/>
            <a:r>
              <a:rPr lang="en-US" sz="2000" b="1" dirty="0">
                <a:solidFill>
                  <a:srgbClr val="0033CC"/>
                </a:solidFill>
              </a:rPr>
              <a:t>	</a:t>
            </a:r>
            <a:r>
              <a:rPr lang="en-US" sz="2800" b="1" i="1" dirty="0"/>
              <a:t>Magic Language:</a:t>
            </a:r>
            <a:r>
              <a:rPr lang="en-US" sz="2800" b="1" i="1" dirty="0">
                <a:solidFill>
                  <a:srgbClr val="CC0000"/>
                </a:solidFill>
              </a:rPr>
              <a:t>  “To Grantee for Life”</a:t>
            </a:r>
          </a:p>
          <a:p>
            <a:pPr marL="609600" indent="-609600"/>
            <a:r>
              <a:rPr lang="en-US" sz="2800" b="1" i="1" dirty="0">
                <a:solidFill>
                  <a:srgbClr val="CC0000"/>
                </a:solidFill>
              </a:rPr>
              <a:t>                                   </a:t>
            </a:r>
            <a:r>
              <a:rPr lang="en-US" sz="2800" b="1" i="1" dirty="0">
                <a:solidFill>
                  <a:srgbClr val="0033CC"/>
                </a:solidFill>
              </a:rPr>
              <a:t>or</a:t>
            </a:r>
          </a:p>
          <a:p>
            <a:pPr marL="609600" indent="-609600"/>
            <a:r>
              <a:rPr lang="en-US" sz="2800" b="1" i="1" dirty="0">
                <a:solidFill>
                  <a:srgbClr val="C00000"/>
                </a:solidFill>
              </a:rPr>
              <a:t>         “To Grantee for the Life of </a:t>
            </a:r>
            <a:r>
              <a:rPr lang="en-US" sz="2800" b="1" i="1" dirty="0" err="1">
                <a:solidFill>
                  <a:srgbClr val="C00000"/>
                </a:solidFill>
              </a:rPr>
              <a:t>Tilda</a:t>
            </a:r>
            <a:r>
              <a:rPr lang="en-US" sz="2800" b="1" i="1" dirty="0">
                <a:solidFill>
                  <a:srgbClr val="C00000"/>
                </a:solidFill>
              </a:rPr>
              <a:t> Spain”</a:t>
            </a:r>
          </a:p>
          <a:p>
            <a:pPr marL="990600" lvl="1" indent="-533400">
              <a:spcBef>
                <a:spcPct val="20000"/>
              </a:spcBef>
              <a:buFontTx/>
              <a:buChar char="–"/>
            </a:pPr>
            <a:endParaRPr lang="en-US" sz="2400" b="1" i="1" dirty="0">
              <a:solidFill>
                <a:srgbClr val="CC0000"/>
              </a:solidFill>
            </a:endParaRPr>
          </a:p>
          <a:p>
            <a:pPr marL="990600" lvl="1" indent="-533400">
              <a:spcBef>
                <a:spcPct val="20000"/>
              </a:spcBef>
              <a:buFontTx/>
              <a:buChar char="–"/>
            </a:pPr>
            <a:endParaRPr lang="en-US" sz="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23904802-F1B5-4995-8D23-1861911DBB1D}" type="slidenum">
              <a:rPr lang="en-US" smtClean="0"/>
              <a:pPr>
                <a:defRPr/>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a:xfrm>
            <a:off x="152400" y="1219200"/>
            <a:ext cx="8915400" cy="1600200"/>
          </a:xfrm>
        </p:spPr>
        <p:txBody>
          <a:bodyPr/>
          <a:lstStyle/>
          <a:p>
            <a:pPr eaLnBrk="1" hangingPunct="1"/>
            <a:r>
              <a:rPr lang="en-US" sz="3200" b="1" smtClean="0">
                <a:solidFill>
                  <a:srgbClr val="CC0000"/>
                </a:solidFill>
              </a:rPr>
              <a:t>Life Estate</a:t>
            </a:r>
            <a:r>
              <a:rPr lang="en-US" b="1" smtClean="0">
                <a:solidFill>
                  <a:srgbClr val="CC0000"/>
                </a:solidFill>
              </a:rPr>
              <a:t/>
            </a:r>
            <a:br>
              <a:rPr lang="en-US" b="1" smtClean="0">
                <a:solidFill>
                  <a:srgbClr val="CC0000"/>
                </a:solidFill>
              </a:rPr>
            </a:br>
            <a:r>
              <a:rPr lang="en-US" sz="3000" b="1" i="1" smtClean="0">
                <a:solidFill>
                  <a:srgbClr val="0033CC"/>
                </a:solidFill>
              </a:rPr>
              <a:t>“To A for Life…”</a:t>
            </a:r>
          </a:p>
        </p:txBody>
      </p:sp>
      <p:sp>
        <p:nvSpPr>
          <p:cNvPr id="74756" name="Rectangle 3"/>
          <p:cNvSpPr>
            <a:spLocks noGrp="1" noChangeArrowheads="1"/>
          </p:cNvSpPr>
          <p:nvPr>
            <p:ph type="body" idx="4294967295"/>
          </p:nvPr>
        </p:nvSpPr>
        <p:spPr>
          <a:xfrm>
            <a:off x="457200" y="2819400"/>
            <a:ext cx="8229600" cy="1066800"/>
          </a:xfrm>
        </p:spPr>
        <p:txBody>
          <a:bodyPr/>
          <a:lstStyle/>
          <a:p>
            <a:pPr eaLnBrk="1" hangingPunct="1"/>
            <a:r>
              <a:rPr lang="en-US" sz="2600" smtClean="0"/>
              <a:t>What are the words of purchase?</a:t>
            </a:r>
          </a:p>
          <a:p>
            <a:pPr eaLnBrk="1" hangingPunct="1"/>
            <a:r>
              <a:rPr lang="en-US" sz="2600" smtClean="0"/>
              <a:t>What are the words of limitation?</a:t>
            </a:r>
          </a:p>
        </p:txBody>
      </p:sp>
      <p:sp>
        <p:nvSpPr>
          <p:cNvPr id="348164" name="AutoShape 4"/>
          <p:cNvSpPr>
            <a:spLocks noChangeArrowheads="1"/>
          </p:cNvSpPr>
          <p:nvPr/>
        </p:nvSpPr>
        <p:spPr bwMode="auto">
          <a:xfrm>
            <a:off x="304800" y="4343400"/>
            <a:ext cx="8610600" cy="1447800"/>
          </a:xfrm>
          <a:prstGeom prst="flowChartMagneticDrum">
            <a:avLst/>
          </a:prstGeom>
          <a:solidFill>
            <a:schemeClr val="accent1"/>
          </a:solidFill>
          <a:ln w="9525">
            <a:solidFill>
              <a:schemeClr val="tx1"/>
            </a:solidFill>
            <a:round/>
            <a:headEnd/>
            <a:tailEnd/>
          </a:ln>
        </p:spPr>
        <p:txBody>
          <a:bodyPr wrap="none" anchor="ctr"/>
          <a:lstStyle/>
          <a:p>
            <a:endParaRPr lang="en-US"/>
          </a:p>
        </p:txBody>
      </p:sp>
      <p:sp>
        <p:nvSpPr>
          <p:cNvPr id="348165" name="Text Box 5"/>
          <p:cNvSpPr txBox="1">
            <a:spLocks noChangeArrowheads="1"/>
          </p:cNvSpPr>
          <p:nvPr/>
        </p:nvSpPr>
        <p:spPr bwMode="auto">
          <a:xfrm>
            <a:off x="1371600" y="4648200"/>
            <a:ext cx="22860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To A</a:t>
            </a:r>
          </a:p>
          <a:p>
            <a:pPr eaLnBrk="0" hangingPunct="0">
              <a:spcBef>
                <a:spcPct val="50000"/>
              </a:spcBef>
            </a:pPr>
            <a:r>
              <a:rPr lang="en-US" sz="1600">
                <a:latin typeface="Times New Roman" pitchFamily="18" charset="0"/>
              </a:rPr>
              <a:t>Words of purchase</a:t>
            </a:r>
            <a:endParaRPr lang="en-US" sz="2400">
              <a:latin typeface="Times New Roman" pitchFamily="18" charset="0"/>
            </a:endParaRPr>
          </a:p>
        </p:txBody>
      </p:sp>
      <p:sp>
        <p:nvSpPr>
          <p:cNvPr id="348166" name="Text Box 6"/>
          <p:cNvSpPr txBox="1">
            <a:spLocks noChangeArrowheads="1"/>
          </p:cNvSpPr>
          <p:nvPr/>
        </p:nvSpPr>
        <p:spPr bwMode="auto">
          <a:xfrm>
            <a:off x="6248400" y="4572000"/>
            <a:ext cx="2514600" cy="769938"/>
          </a:xfrm>
          <a:prstGeom prst="rect">
            <a:avLst/>
          </a:prstGeom>
          <a:noFill/>
          <a:ln w="9525">
            <a:noFill/>
            <a:miter lim="800000"/>
            <a:headEnd/>
            <a:tailEnd/>
          </a:ln>
        </p:spPr>
        <p:txBody>
          <a:bodyPr>
            <a:spAutoFit/>
          </a:bodyPr>
          <a:lstStyle/>
          <a:p>
            <a:pPr eaLnBrk="0" hangingPunct="0">
              <a:spcBef>
                <a:spcPct val="50000"/>
              </a:spcBef>
            </a:pPr>
            <a:r>
              <a:rPr lang="en-US" sz="2000">
                <a:latin typeface="Times New Roman" pitchFamily="18" charset="0"/>
              </a:rPr>
              <a:t>           for life…</a:t>
            </a:r>
            <a:r>
              <a:rPr lang="en-US" sz="600">
                <a:latin typeface="Times New Roman" pitchFamily="18" charset="0"/>
              </a:rPr>
              <a:t> </a:t>
            </a:r>
          </a:p>
          <a:p>
            <a:pPr eaLnBrk="0" hangingPunct="0">
              <a:spcBef>
                <a:spcPct val="50000"/>
              </a:spcBef>
            </a:pPr>
            <a:r>
              <a:rPr lang="en-US" sz="600">
                <a:latin typeface="Times New Roman" pitchFamily="18" charset="0"/>
              </a:rPr>
              <a:t>                    </a:t>
            </a:r>
            <a:r>
              <a:rPr lang="en-US" sz="1600">
                <a:latin typeface="Times New Roman" pitchFamily="18" charset="0"/>
              </a:rPr>
              <a:t>Words of limitation</a:t>
            </a:r>
            <a:endParaRPr lang="en-US" sz="2400">
              <a:latin typeface="Times New Roman" pitchFamily="18" charset="0"/>
            </a:endParaRPr>
          </a:p>
        </p:txBody>
      </p:sp>
      <p:sp>
        <p:nvSpPr>
          <p:cNvPr id="74760" name="Line 7"/>
          <p:cNvSpPr>
            <a:spLocks noChangeShapeType="1"/>
          </p:cNvSpPr>
          <p:nvPr/>
        </p:nvSpPr>
        <p:spPr bwMode="auto">
          <a:xfrm>
            <a:off x="990600" y="6172200"/>
            <a:ext cx="6019800" cy="0"/>
          </a:xfrm>
          <a:prstGeom prst="line">
            <a:avLst/>
          </a:prstGeom>
          <a:noFill/>
          <a:ln w="9525">
            <a:solidFill>
              <a:schemeClr val="tx1"/>
            </a:solidFill>
            <a:round/>
            <a:headEnd/>
            <a:tailEnd type="triangle" w="med" len="med"/>
          </a:ln>
        </p:spPr>
        <p:txBody>
          <a:bodyPr/>
          <a:lstStyle/>
          <a:p>
            <a:endParaRPr lang="en-US"/>
          </a:p>
        </p:txBody>
      </p:sp>
      <p:sp>
        <p:nvSpPr>
          <p:cNvPr id="74761" name="Text Box 8"/>
          <p:cNvSpPr txBox="1">
            <a:spLocks noChangeArrowheads="1"/>
          </p:cNvSpPr>
          <p:nvPr/>
        </p:nvSpPr>
        <p:spPr bwMode="auto">
          <a:xfrm>
            <a:off x="7239000" y="5867400"/>
            <a:ext cx="16764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Infinity</a:t>
            </a:r>
          </a:p>
        </p:txBody>
      </p:sp>
      <p:sp>
        <p:nvSpPr>
          <p:cNvPr id="10" name="Slide Number Placeholder 9"/>
          <p:cNvSpPr>
            <a:spLocks noGrp="1"/>
          </p:cNvSpPr>
          <p:nvPr>
            <p:ph type="sldNum" sz="quarter" idx="12"/>
          </p:nvPr>
        </p:nvSpPr>
        <p:spPr/>
        <p:txBody>
          <a:bodyPr/>
          <a:lstStyle/>
          <a:p>
            <a:pPr>
              <a:defRPr/>
            </a:pPr>
            <a:fld id="{C055BE39-2085-4031-8269-F1129B6C5571}" type="slidenum">
              <a:rPr lang="en-US" smtClean="0"/>
              <a:pPr>
                <a:defRPr/>
              </a:pPr>
              <a:t>72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64"/>
                                        </p:tgtEl>
                                        <p:attrNameLst>
                                          <p:attrName>style.visibility</p:attrName>
                                        </p:attrNameLst>
                                      </p:cBhvr>
                                      <p:to>
                                        <p:strVal val="visible"/>
                                      </p:to>
                                    </p:set>
                                    <p:anim calcmode="lin" valueType="num">
                                      <p:cBhvr additive="base">
                                        <p:cTn id="7" dur="500" fill="hold"/>
                                        <p:tgtEl>
                                          <p:spTgt spid="348164"/>
                                        </p:tgtEl>
                                        <p:attrNameLst>
                                          <p:attrName>ppt_x</p:attrName>
                                        </p:attrNameLst>
                                      </p:cBhvr>
                                      <p:tavLst>
                                        <p:tav tm="0">
                                          <p:val>
                                            <p:strVal val="0-#ppt_w/2"/>
                                          </p:val>
                                        </p:tav>
                                        <p:tav tm="100000">
                                          <p:val>
                                            <p:strVal val="#ppt_x"/>
                                          </p:val>
                                        </p:tav>
                                      </p:tavLst>
                                    </p:anim>
                                    <p:anim calcmode="lin" valueType="num">
                                      <p:cBhvr additive="base">
                                        <p:cTn id="8" dur="500" fill="hold"/>
                                        <p:tgtEl>
                                          <p:spTgt spid="3481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65"/>
                                        </p:tgtEl>
                                        <p:attrNameLst>
                                          <p:attrName>style.visibility</p:attrName>
                                        </p:attrNameLst>
                                      </p:cBhvr>
                                      <p:to>
                                        <p:strVal val="visible"/>
                                      </p:to>
                                    </p:set>
                                    <p:anim calcmode="lin" valueType="num">
                                      <p:cBhvr additive="base">
                                        <p:cTn id="13" dur="500" fill="hold"/>
                                        <p:tgtEl>
                                          <p:spTgt spid="348165"/>
                                        </p:tgtEl>
                                        <p:attrNameLst>
                                          <p:attrName>ppt_x</p:attrName>
                                        </p:attrNameLst>
                                      </p:cBhvr>
                                      <p:tavLst>
                                        <p:tav tm="0">
                                          <p:val>
                                            <p:strVal val="0-#ppt_w/2"/>
                                          </p:val>
                                        </p:tav>
                                        <p:tav tm="100000">
                                          <p:val>
                                            <p:strVal val="#ppt_x"/>
                                          </p:val>
                                        </p:tav>
                                      </p:tavLst>
                                    </p:anim>
                                    <p:anim calcmode="lin" valueType="num">
                                      <p:cBhvr additive="base">
                                        <p:cTn id="14" dur="500" fill="hold"/>
                                        <p:tgtEl>
                                          <p:spTgt spid="3481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66"/>
                                        </p:tgtEl>
                                        <p:attrNameLst>
                                          <p:attrName>style.visibility</p:attrName>
                                        </p:attrNameLst>
                                      </p:cBhvr>
                                      <p:to>
                                        <p:strVal val="visible"/>
                                      </p:to>
                                    </p:set>
                                    <p:anim calcmode="lin" valueType="num">
                                      <p:cBhvr additive="base">
                                        <p:cTn id="19" dur="500" fill="hold"/>
                                        <p:tgtEl>
                                          <p:spTgt spid="348166"/>
                                        </p:tgtEl>
                                        <p:attrNameLst>
                                          <p:attrName>ppt_x</p:attrName>
                                        </p:attrNameLst>
                                      </p:cBhvr>
                                      <p:tavLst>
                                        <p:tav tm="0">
                                          <p:val>
                                            <p:strVal val="0-#ppt_w/2"/>
                                          </p:val>
                                        </p:tav>
                                        <p:tav tm="100000">
                                          <p:val>
                                            <p:strVal val="#ppt_x"/>
                                          </p:val>
                                        </p:tav>
                                      </p:tavLst>
                                    </p:anim>
                                    <p:anim calcmode="lin" valueType="num">
                                      <p:cBhvr additive="base">
                                        <p:cTn id="20" dur="500" fill="hold"/>
                                        <p:tgtEl>
                                          <p:spTgt spid="3481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animBg="1"/>
      <p:bldP spid="348165" grpId="0" autoUpdateAnimBg="0"/>
      <p:bldP spid="348166"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228600" y="1295400"/>
            <a:ext cx="8763000" cy="5334000"/>
          </a:xfrm>
          <a:noFill/>
        </p:spPr>
        <p:txBody>
          <a:bodyPr/>
          <a:lstStyle/>
          <a:p>
            <a:pPr marL="609600" indent="-609600">
              <a:buFontTx/>
              <a:buNone/>
            </a:pPr>
            <a:r>
              <a:rPr lang="en-US" sz="2800" b="1" smtClean="0">
                <a:solidFill>
                  <a:srgbClr val="CC0000"/>
                </a:solidFill>
              </a:rPr>
              <a:t>Interests in Land – Non Possessory Interests</a:t>
            </a:r>
          </a:p>
          <a:p>
            <a:pPr marL="609600" indent="-609600">
              <a:lnSpc>
                <a:spcPct val="80000"/>
              </a:lnSpc>
              <a:buFontTx/>
              <a:buNone/>
            </a:pPr>
            <a:r>
              <a:rPr lang="en-US" sz="1000" b="1" i="1" smtClean="0"/>
              <a:t>	</a:t>
            </a:r>
          </a:p>
          <a:p>
            <a:pPr marL="609600" indent="-609600">
              <a:lnSpc>
                <a:spcPct val="80000"/>
              </a:lnSpc>
              <a:buFontTx/>
              <a:buNone/>
            </a:pPr>
            <a:r>
              <a:rPr lang="en-US" sz="2400" b="1" i="1" smtClean="0">
                <a:solidFill>
                  <a:schemeClr val="accent2"/>
                </a:solidFill>
              </a:rPr>
              <a:t>	</a:t>
            </a:r>
            <a:r>
              <a:rPr lang="en-US" sz="2200" b="1" i="1" smtClean="0">
                <a:solidFill>
                  <a:schemeClr val="accent2"/>
                </a:solidFill>
              </a:rPr>
              <a:t>Until now we have discussed </a:t>
            </a:r>
            <a:r>
              <a:rPr lang="en-US" sz="2200" b="1" i="1" smtClean="0">
                <a:solidFill>
                  <a:schemeClr val="hlink"/>
                </a:solidFill>
              </a:rPr>
              <a:t>“Possessory Interests”,</a:t>
            </a:r>
          </a:p>
          <a:p>
            <a:pPr marL="609600" indent="-609600">
              <a:lnSpc>
                <a:spcPct val="80000"/>
              </a:lnSpc>
              <a:buFontTx/>
              <a:buNone/>
            </a:pPr>
            <a:r>
              <a:rPr lang="en-US" sz="2200" b="1" i="1" smtClean="0">
                <a:solidFill>
                  <a:schemeClr val="accent2"/>
                </a:solidFill>
              </a:rPr>
              <a:t>	meaning interests in real property</a:t>
            </a:r>
          </a:p>
          <a:p>
            <a:pPr marL="609600" indent="-609600">
              <a:lnSpc>
                <a:spcPct val="80000"/>
              </a:lnSpc>
              <a:buFontTx/>
              <a:buNone/>
            </a:pPr>
            <a:r>
              <a:rPr lang="en-US" sz="2200" b="1" i="1" smtClean="0">
                <a:solidFill>
                  <a:schemeClr val="accent2"/>
                </a:solidFill>
              </a:rPr>
              <a:t>	that either ARE, or WILL BE (pre-vested interests)</a:t>
            </a:r>
          </a:p>
          <a:p>
            <a:pPr marL="609600" indent="-609600">
              <a:lnSpc>
                <a:spcPct val="80000"/>
              </a:lnSpc>
              <a:buFontTx/>
              <a:buNone/>
            </a:pPr>
            <a:r>
              <a:rPr lang="en-US" sz="2200" b="1" i="1" smtClean="0">
                <a:solidFill>
                  <a:schemeClr val="tx2"/>
                </a:solidFill>
              </a:rPr>
              <a:t>	POSSESSED</a:t>
            </a:r>
            <a:r>
              <a:rPr lang="en-US" sz="2200" b="1" i="1" smtClean="0">
                <a:solidFill>
                  <a:schemeClr val="accent2"/>
                </a:solidFill>
              </a:rPr>
              <a:t> by the holder of the property.</a:t>
            </a:r>
          </a:p>
          <a:p>
            <a:pPr marL="609600" indent="-609600">
              <a:lnSpc>
                <a:spcPct val="80000"/>
              </a:lnSpc>
              <a:buFontTx/>
              <a:buNone/>
            </a:pPr>
            <a:endParaRPr lang="en-US" sz="600" b="1" i="1" smtClean="0">
              <a:solidFill>
                <a:schemeClr val="accent2"/>
              </a:solidFill>
            </a:endParaRPr>
          </a:p>
          <a:p>
            <a:pPr marL="609600" indent="-609600">
              <a:lnSpc>
                <a:spcPct val="80000"/>
              </a:lnSpc>
              <a:buFontTx/>
              <a:buNone/>
            </a:pPr>
            <a:endParaRPr lang="en-US" sz="600" b="1" i="1" smtClean="0">
              <a:solidFill>
                <a:schemeClr val="accent2"/>
              </a:solidFill>
            </a:endParaRPr>
          </a:p>
          <a:p>
            <a:pPr marL="609600" indent="-609600">
              <a:lnSpc>
                <a:spcPct val="80000"/>
              </a:lnSpc>
              <a:buFontTx/>
              <a:buNone/>
            </a:pPr>
            <a:r>
              <a:rPr lang="en-US" sz="2200" b="1" i="1" smtClean="0">
                <a:solidFill>
                  <a:schemeClr val="accent2"/>
                </a:solidFill>
              </a:rPr>
              <a:t>	Just as there are possessory interests in real property</a:t>
            </a:r>
          </a:p>
          <a:p>
            <a:pPr marL="609600" indent="-609600">
              <a:lnSpc>
                <a:spcPct val="80000"/>
              </a:lnSpc>
              <a:buFontTx/>
              <a:buNone/>
            </a:pPr>
            <a:r>
              <a:rPr lang="en-US" sz="2200" b="1" i="1" smtClean="0">
                <a:solidFill>
                  <a:schemeClr val="accent2"/>
                </a:solidFill>
              </a:rPr>
              <a:t>	where possession is not effectuated yet</a:t>
            </a:r>
          </a:p>
          <a:p>
            <a:pPr marL="609600" indent="-609600">
              <a:lnSpc>
                <a:spcPct val="80000"/>
              </a:lnSpc>
              <a:buFontTx/>
              <a:buNone/>
            </a:pPr>
            <a:r>
              <a:rPr lang="en-US" sz="2200" b="1" i="1" smtClean="0">
                <a:solidFill>
                  <a:schemeClr val="accent2"/>
                </a:solidFill>
              </a:rPr>
              <a:t>	because of time or condition, </a:t>
            </a:r>
          </a:p>
          <a:p>
            <a:pPr marL="609600" indent="-609600">
              <a:lnSpc>
                <a:spcPct val="80000"/>
              </a:lnSpc>
              <a:buFontTx/>
              <a:buNone/>
            </a:pPr>
            <a:r>
              <a:rPr lang="en-US" sz="2200" b="1" i="1" smtClean="0">
                <a:solidFill>
                  <a:schemeClr val="accent2"/>
                </a:solidFill>
              </a:rPr>
              <a:t>	the law also recognizes interests in real property</a:t>
            </a:r>
          </a:p>
          <a:p>
            <a:pPr marL="609600" indent="-609600">
              <a:lnSpc>
                <a:spcPct val="80000"/>
              </a:lnSpc>
              <a:buFontTx/>
              <a:buNone/>
            </a:pPr>
            <a:r>
              <a:rPr lang="en-US" sz="2200" b="1" i="1" smtClean="0">
                <a:solidFill>
                  <a:schemeClr val="accent2"/>
                </a:solidFill>
              </a:rPr>
              <a:t>	where the holder of such interest </a:t>
            </a:r>
          </a:p>
          <a:p>
            <a:pPr marL="609600" indent="-609600">
              <a:lnSpc>
                <a:spcPct val="80000"/>
              </a:lnSpc>
              <a:buFontTx/>
              <a:buNone/>
            </a:pPr>
            <a:r>
              <a:rPr lang="en-US" sz="2200" b="1" i="1" smtClean="0">
                <a:solidFill>
                  <a:schemeClr val="accent2"/>
                </a:solidFill>
              </a:rPr>
              <a:t>	does NOT EVER actually </a:t>
            </a:r>
            <a:r>
              <a:rPr lang="en-US" sz="2200" b="1" i="1" smtClean="0"/>
              <a:t>POSSESS</a:t>
            </a:r>
            <a:r>
              <a:rPr lang="en-US" sz="2200" b="1" i="1" smtClean="0">
                <a:solidFill>
                  <a:schemeClr val="accent2"/>
                </a:solidFill>
              </a:rPr>
              <a:t> the property.</a:t>
            </a:r>
          </a:p>
          <a:p>
            <a:pPr marL="609600" indent="-609600">
              <a:lnSpc>
                <a:spcPct val="80000"/>
              </a:lnSpc>
              <a:buFontTx/>
              <a:buNone/>
            </a:pPr>
            <a:endParaRPr lang="en-US" sz="600" b="1" i="1" smtClean="0">
              <a:solidFill>
                <a:schemeClr val="accent2"/>
              </a:solidFill>
            </a:endParaRPr>
          </a:p>
          <a:p>
            <a:pPr marL="609600" indent="-609600">
              <a:lnSpc>
                <a:spcPct val="80000"/>
              </a:lnSpc>
              <a:buFontTx/>
              <a:buNone/>
            </a:pPr>
            <a:endParaRPr lang="en-US" sz="600" b="1" i="1" smtClean="0">
              <a:solidFill>
                <a:schemeClr val="accent2"/>
              </a:solidFill>
            </a:endParaRPr>
          </a:p>
          <a:p>
            <a:pPr marL="609600" indent="-609600">
              <a:lnSpc>
                <a:spcPct val="80000"/>
              </a:lnSpc>
              <a:buFontTx/>
              <a:buNone/>
            </a:pPr>
            <a:r>
              <a:rPr lang="en-US" sz="2200" b="1" i="1" smtClean="0">
                <a:solidFill>
                  <a:schemeClr val="accent2"/>
                </a:solidFill>
              </a:rPr>
              <a:t>     </a:t>
            </a:r>
            <a:r>
              <a:rPr lang="en-US" sz="2200" b="1" i="1" smtClean="0"/>
              <a:t>Such are interests are deemed</a:t>
            </a:r>
            <a:r>
              <a:rPr lang="en-US" sz="2200" b="1" i="1" smtClean="0">
                <a:solidFill>
                  <a:schemeClr val="accent2"/>
                </a:solidFill>
              </a:rPr>
              <a:t> </a:t>
            </a:r>
            <a:r>
              <a:rPr lang="en-US" sz="2200" b="1" i="1" smtClean="0">
                <a:solidFill>
                  <a:srgbClr val="C00000"/>
                </a:solidFill>
              </a:rPr>
              <a:t>“Non - Possessory Interests” </a:t>
            </a:r>
          </a:p>
          <a:p>
            <a:pPr marL="609600" indent="-609600">
              <a:lnSpc>
                <a:spcPct val="80000"/>
              </a:lnSpc>
              <a:buFontTx/>
              <a:buNone/>
            </a:pPr>
            <a:endParaRPr lang="en-US" sz="2400" b="1" i="1"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C055BE39-2085-4031-8269-F1129B6C5571}" type="slidenum">
              <a:rPr lang="en-US" smtClean="0"/>
              <a:pPr>
                <a:defRPr/>
              </a:pPr>
              <a:t>73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0" end="0"/>
                                            </p:txEl>
                                          </p:spTgt>
                                        </p:tgtEl>
                                        <p:attrNameLst>
                                          <p:attrName>style.visibility</p:attrName>
                                        </p:attrNameLst>
                                      </p:cBhvr>
                                      <p:to>
                                        <p:strVal val="visible"/>
                                      </p:to>
                                    </p:set>
                                    <p:anim calcmode="lin" valueType="num">
                                      <p:cBhvr additive="base">
                                        <p:cTn id="7" dur="500" fill="hold"/>
                                        <p:tgtEl>
                                          <p:spTgt spid="2816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1" end="1"/>
                                            </p:txEl>
                                          </p:spTgt>
                                        </p:tgtEl>
                                        <p:attrNameLst>
                                          <p:attrName>style.visibility</p:attrName>
                                        </p:attrNameLst>
                                      </p:cBhvr>
                                      <p:to>
                                        <p:strVal val="visible"/>
                                      </p:to>
                                    </p:set>
                                    <p:anim calcmode="lin" valueType="num">
                                      <p:cBhvr additive="base">
                                        <p:cTn id="13"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2" end="2"/>
                                            </p:txEl>
                                          </p:spTgt>
                                        </p:tgtEl>
                                        <p:attrNameLst>
                                          <p:attrName>style.visibility</p:attrName>
                                        </p:attrNameLst>
                                      </p:cBhvr>
                                      <p:to>
                                        <p:strVal val="visible"/>
                                      </p:to>
                                    </p:set>
                                    <p:anim calcmode="lin" valueType="num">
                                      <p:cBhvr additive="base">
                                        <p:cTn id="19" dur="500" fill="hold"/>
                                        <p:tgtEl>
                                          <p:spTgt spid="28160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6">
                                            <p:txEl>
                                              <p:pRg st="3" end="3"/>
                                            </p:txEl>
                                          </p:spTgt>
                                        </p:tgtEl>
                                        <p:attrNameLst>
                                          <p:attrName>style.visibility</p:attrName>
                                        </p:attrNameLst>
                                      </p:cBhvr>
                                      <p:to>
                                        <p:strVal val="visible"/>
                                      </p:to>
                                    </p:set>
                                    <p:anim calcmode="lin" valueType="num">
                                      <p:cBhvr additive="base">
                                        <p:cTn id="25"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1606">
                                            <p:txEl>
                                              <p:pRg st="4" end="4"/>
                                            </p:txEl>
                                          </p:spTgt>
                                        </p:tgtEl>
                                        <p:attrNameLst>
                                          <p:attrName>style.visibility</p:attrName>
                                        </p:attrNameLst>
                                      </p:cBhvr>
                                      <p:to>
                                        <p:strVal val="visible"/>
                                      </p:to>
                                    </p:set>
                                    <p:anim calcmode="lin" valueType="num">
                                      <p:cBhvr additive="base">
                                        <p:cTn id="31" dur="500" fill="hold"/>
                                        <p:tgtEl>
                                          <p:spTgt spid="28160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160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1606">
                                            <p:txEl>
                                              <p:pRg st="5" end="5"/>
                                            </p:txEl>
                                          </p:spTgt>
                                        </p:tgtEl>
                                        <p:attrNameLst>
                                          <p:attrName>style.visibility</p:attrName>
                                        </p:attrNameLst>
                                      </p:cBhvr>
                                      <p:to>
                                        <p:strVal val="visible"/>
                                      </p:to>
                                    </p:set>
                                    <p:anim calcmode="lin" valueType="num">
                                      <p:cBhvr additive="base">
                                        <p:cTn id="37" dur="500" fill="hold"/>
                                        <p:tgtEl>
                                          <p:spTgt spid="28160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160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1606">
                                            <p:txEl>
                                              <p:pRg st="8" end="8"/>
                                            </p:txEl>
                                          </p:spTgt>
                                        </p:tgtEl>
                                        <p:attrNameLst>
                                          <p:attrName>style.visibility</p:attrName>
                                        </p:attrNameLst>
                                      </p:cBhvr>
                                      <p:to>
                                        <p:strVal val="visible"/>
                                      </p:to>
                                    </p:set>
                                    <p:anim calcmode="lin" valueType="num">
                                      <p:cBhvr additive="base">
                                        <p:cTn id="43" dur="500" fill="hold"/>
                                        <p:tgtEl>
                                          <p:spTgt spid="281606">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160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1606">
                                            <p:txEl>
                                              <p:pRg st="9" end="9"/>
                                            </p:txEl>
                                          </p:spTgt>
                                        </p:tgtEl>
                                        <p:attrNameLst>
                                          <p:attrName>style.visibility</p:attrName>
                                        </p:attrNameLst>
                                      </p:cBhvr>
                                      <p:to>
                                        <p:strVal val="visible"/>
                                      </p:to>
                                    </p:set>
                                    <p:anim calcmode="lin" valueType="num">
                                      <p:cBhvr additive="base">
                                        <p:cTn id="49" dur="500" fill="hold"/>
                                        <p:tgtEl>
                                          <p:spTgt spid="281606">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160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81606">
                                            <p:txEl>
                                              <p:pRg st="10" end="10"/>
                                            </p:txEl>
                                          </p:spTgt>
                                        </p:tgtEl>
                                        <p:attrNameLst>
                                          <p:attrName>style.visibility</p:attrName>
                                        </p:attrNameLst>
                                      </p:cBhvr>
                                      <p:to>
                                        <p:strVal val="visible"/>
                                      </p:to>
                                    </p:set>
                                    <p:anim calcmode="lin" valueType="num">
                                      <p:cBhvr additive="base">
                                        <p:cTn id="55" dur="500" fill="hold"/>
                                        <p:tgtEl>
                                          <p:spTgt spid="281606">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8160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81606">
                                            <p:txEl>
                                              <p:pRg st="11" end="11"/>
                                            </p:txEl>
                                          </p:spTgt>
                                        </p:tgtEl>
                                        <p:attrNameLst>
                                          <p:attrName>style.visibility</p:attrName>
                                        </p:attrNameLst>
                                      </p:cBhvr>
                                      <p:to>
                                        <p:strVal val="visible"/>
                                      </p:to>
                                    </p:set>
                                    <p:anim calcmode="lin" valueType="num">
                                      <p:cBhvr additive="base">
                                        <p:cTn id="61" dur="500" fill="hold"/>
                                        <p:tgtEl>
                                          <p:spTgt spid="281606">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81606">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81606">
                                            <p:txEl>
                                              <p:pRg st="12" end="12"/>
                                            </p:txEl>
                                          </p:spTgt>
                                        </p:tgtEl>
                                        <p:attrNameLst>
                                          <p:attrName>style.visibility</p:attrName>
                                        </p:attrNameLst>
                                      </p:cBhvr>
                                      <p:to>
                                        <p:strVal val="visible"/>
                                      </p:to>
                                    </p:set>
                                    <p:anim calcmode="lin" valueType="num">
                                      <p:cBhvr additive="base">
                                        <p:cTn id="67" dur="500" fill="hold"/>
                                        <p:tgtEl>
                                          <p:spTgt spid="281606">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8160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81606">
                                            <p:txEl>
                                              <p:pRg st="13" end="13"/>
                                            </p:txEl>
                                          </p:spTgt>
                                        </p:tgtEl>
                                        <p:attrNameLst>
                                          <p:attrName>style.visibility</p:attrName>
                                        </p:attrNameLst>
                                      </p:cBhvr>
                                      <p:to>
                                        <p:strVal val="visible"/>
                                      </p:to>
                                    </p:set>
                                    <p:anim calcmode="lin" valueType="num">
                                      <p:cBhvr additive="base">
                                        <p:cTn id="73" dur="500" fill="hold"/>
                                        <p:tgtEl>
                                          <p:spTgt spid="281606">
                                            <p:txEl>
                                              <p:pRg st="13" end="13"/>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81606">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81606">
                                            <p:txEl>
                                              <p:pRg st="16" end="16"/>
                                            </p:txEl>
                                          </p:spTgt>
                                        </p:tgtEl>
                                        <p:attrNameLst>
                                          <p:attrName>style.visibility</p:attrName>
                                        </p:attrNameLst>
                                      </p:cBhvr>
                                      <p:to>
                                        <p:strVal val="visible"/>
                                      </p:to>
                                    </p:set>
                                    <p:anim calcmode="lin" valueType="num">
                                      <p:cBhvr additive="base">
                                        <p:cTn id="79" dur="500" fill="hold"/>
                                        <p:tgtEl>
                                          <p:spTgt spid="281606">
                                            <p:txEl>
                                              <p:pRg st="16" end="16"/>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81606">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ChangeArrowheads="1"/>
          </p:cNvSpPr>
          <p:nvPr/>
        </p:nvSpPr>
        <p:spPr bwMode="auto">
          <a:xfrm>
            <a:off x="381000" y="990600"/>
            <a:ext cx="8229600" cy="5410200"/>
          </a:xfrm>
          <a:prstGeom prst="rect">
            <a:avLst/>
          </a:prstGeom>
          <a:noFill/>
          <a:ln w="9525">
            <a:noFill/>
            <a:miter lim="800000"/>
            <a:headEnd/>
            <a:tailEnd/>
          </a:ln>
        </p:spPr>
        <p:txBody>
          <a:bodyPr/>
          <a:lstStyle/>
          <a:p>
            <a:pPr marL="342900" indent="-342900">
              <a:lnSpc>
                <a:spcPct val="80000"/>
              </a:lnSpc>
              <a:spcBef>
                <a:spcPct val="20000"/>
              </a:spcBef>
            </a:pPr>
            <a:r>
              <a:rPr lang="en-US" sz="3000" b="1" dirty="0">
                <a:solidFill>
                  <a:srgbClr val="CC0000"/>
                </a:solidFill>
              </a:rPr>
              <a:t>Joint Interests/Concurrent Estates</a:t>
            </a:r>
          </a:p>
          <a:p>
            <a:pPr marL="342900" indent="-342900">
              <a:lnSpc>
                <a:spcPct val="80000"/>
              </a:lnSpc>
              <a:spcBef>
                <a:spcPct val="20000"/>
              </a:spcBef>
            </a:pPr>
            <a:r>
              <a:rPr lang="en-US" sz="2400" dirty="0">
                <a:solidFill>
                  <a:schemeClr val="hlink"/>
                </a:solidFill>
              </a:rPr>
              <a:t>	- </a:t>
            </a:r>
            <a:r>
              <a:rPr lang="en-US" sz="2400" b="1" dirty="0">
                <a:solidFill>
                  <a:schemeClr val="hlink"/>
                </a:solidFill>
              </a:rPr>
              <a:t>Tenancy in the Entirety</a:t>
            </a:r>
          </a:p>
          <a:p>
            <a:pPr marL="342900" indent="-342900">
              <a:lnSpc>
                <a:spcPct val="80000"/>
              </a:lnSpc>
              <a:spcBef>
                <a:spcPct val="20000"/>
              </a:spcBef>
            </a:pPr>
            <a:r>
              <a:rPr lang="en-US" sz="2400" b="1" dirty="0">
                <a:solidFill>
                  <a:srgbClr val="0033CC"/>
                </a:solidFill>
              </a:rPr>
              <a:t>		</a:t>
            </a:r>
            <a:r>
              <a:rPr lang="en-US" sz="2400" b="1" dirty="0"/>
              <a:t>- </a:t>
            </a:r>
            <a:r>
              <a:rPr lang="en-US" sz="2000" b="1" dirty="0"/>
              <a:t>By Marital Right – only between husband and wife</a:t>
            </a:r>
          </a:p>
          <a:p>
            <a:pPr marL="342900" indent="-342900">
              <a:lnSpc>
                <a:spcPct val="80000"/>
              </a:lnSpc>
              <a:spcBef>
                <a:spcPct val="20000"/>
              </a:spcBef>
            </a:pPr>
            <a:r>
              <a:rPr lang="en-US" sz="2000" b="1" dirty="0"/>
              <a:t>		- Right of Survivorship – by operation of law</a:t>
            </a:r>
          </a:p>
          <a:p>
            <a:pPr marL="342900" indent="-342900">
              <a:lnSpc>
                <a:spcPct val="80000"/>
              </a:lnSpc>
              <a:spcBef>
                <a:spcPct val="20000"/>
              </a:spcBef>
            </a:pPr>
            <a:r>
              <a:rPr lang="en-US" sz="2000" b="1" dirty="0"/>
              <a:t>		- Severance Limited (Death, divorce, agreement, joint </a:t>
            </a:r>
          </a:p>
          <a:p>
            <a:pPr marL="342900" indent="-342900">
              <a:lnSpc>
                <a:spcPct val="80000"/>
              </a:lnSpc>
              <a:spcBef>
                <a:spcPct val="20000"/>
              </a:spcBef>
            </a:pPr>
            <a:r>
              <a:rPr lang="en-US" sz="2000" b="1" dirty="0"/>
              <a:t>                creditor execution)</a:t>
            </a:r>
          </a:p>
          <a:p>
            <a:pPr marL="342900" indent="-342900">
              <a:lnSpc>
                <a:spcPct val="80000"/>
              </a:lnSpc>
              <a:spcBef>
                <a:spcPct val="20000"/>
              </a:spcBef>
            </a:pPr>
            <a:r>
              <a:rPr lang="en-US" sz="2400" b="1" dirty="0">
                <a:solidFill>
                  <a:schemeClr val="hlink"/>
                </a:solidFill>
              </a:rPr>
              <a:t>	- Joint Tenancy</a:t>
            </a:r>
          </a:p>
          <a:p>
            <a:pPr marL="342900" indent="-342900">
              <a:lnSpc>
                <a:spcPct val="80000"/>
              </a:lnSpc>
              <a:spcBef>
                <a:spcPct val="20000"/>
              </a:spcBef>
            </a:pPr>
            <a:r>
              <a:rPr lang="en-US" sz="2400" b="1" dirty="0">
                <a:solidFill>
                  <a:srgbClr val="0033CC"/>
                </a:solidFill>
              </a:rPr>
              <a:t>		</a:t>
            </a:r>
            <a:r>
              <a:rPr lang="en-US" sz="2400" b="1" dirty="0"/>
              <a:t>- </a:t>
            </a:r>
            <a:r>
              <a:rPr lang="en-US" sz="2000" b="1" dirty="0"/>
              <a:t>Created by unity of time, title, interest and possession</a:t>
            </a:r>
          </a:p>
          <a:p>
            <a:pPr marL="342900" indent="-342900">
              <a:lnSpc>
                <a:spcPct val="80000"/>
              </a:lnSpc>
              <a:spcBef>
                <a:spcPct val="20000"/>
              </a:spcBef>
            </a:pPr>
            <a:r>
              <a:rPr lang="en-US" sz="2000" b="1" dirty="0"/>
              <a:t>		- Right of Survivorship – by operation of law</a:t>
            </a:r>
          </a:p>
          <a:p>
            <a:pPr marL="342900" indent="-342900">
              <a:lnSpc>
                <a:spcPct val="80000"/>
              </a:lnSpc>
              <a:spcBef>
                <a:spcPct val="20000"/>
              </a:spcBef>
            </a:pPr>
            <a:r>
              <a:rPr lang="en-US" sz="2000" b="1" dirty="0"/>
              <a:t>		- Severance Less Limited (Inter </a:t>
            </a:r>
            <a:r>
              <a:rPr lang="en-US" sz="2000" b="1" dirty="0" err="1"/>
              <a:t>vivos</a:t>
            </a:r>
            <a:r>
              <a:rPr lang="en-US" sz="2000" b="1" dirty="0"/>
              <a:t> conveyance or</a:t>
            </a:r>
          </a:p>
          <a:p>
            <a:pPr marL="342900" indent="-342900">
              <a:lnSpc>
                <a:spcPct val="80000"/>
              </a:lnSpc>
              <a:spcBef>
                <a:spcPct val="20000"/>
              </a:spcBef>
            </a:pPr>
            <a:r>
              <a:rPr lang="en-US" sz="2000" b="1" dirty="0"/>
              <a:t>               contract to convey, death, agreement, foreclosure on lien)</a:t>
            </a:r>
          </a:p>
          <a:p>
            <a:pPr marL="342900" indent="-342900">
              <a:lnSpc>
                <a:spcPct val="80000"/>
              </a:lnSpc>
              <a:spcBef>
                <a:spcPct val="20000"/>
              </a:spcBef>
            </a:pPr>
            <a:r>
              <a:rPr lang="en-US" sz="2400" b="1" dirty="0">
                <a:solidFill>
                  <a:schemeClr val="hlink"/>
                </a:solidFill>
              </a:rPr>
              <a:t>	- Tenants in Common</a:t>
            </a:r>
          </a:p>
          <a:p>
            <a:pPr marL="342900" indent="-342900">
              <a:lnSpc>
                <a:spcPct val="80000"/>
              </a:lnSpc>
              <a:spcBef>
                <a:spcPct val="20000"/>
              </a:spcBef>
            </a:pPr>
            <a:r>
              <a:rPr lang="en-US" sz="2000" b="1" dirty="0">
                <a:solidFill>
                  <a:srgbClr val="0033CC"/>
                </a:solidFill>
              </a:rPr>
              <a:t>		</a:t>
            </a:r>
            <a:r>
              <a:rPr lang="en-US" sz="2000" b="1" dirty="0"/>
              <a:t>- No Right of Survivorship.  </a:t>
            </a:r>
          </a:p>
          <a:p>
            <a:pPr marL="342900" indent="-342900">
              <a:lnSpc>
                <a:spcPct val="80000"/>
              </a:lnSpc>
              <a:spcBef>
                <a:spcPct val="20000"/>
              </a:spcBef>
            </a:pPr>
            <a:r>
              <a:rPr lang="en-US" sz="2000" b="1" dirty="0"/>
              <a:t>		- Freely alienable.  </a:t>
            </a:r>
          </a:p>
          <a:p>
            <a:pPr marL="342900" indent="-342900">
              <a:lnSpc>
                <a:spcPct val="80000"/>
              </a:lnSpc>
              <a:spcBef>
                <a:spcPct val="20000"/>
              </a:spcBef>
            </a:pPr>
            <a:r>
              <a:rPr lang="en-US" sz="2000" b="1" dirty="0"/>
              <a:t>		- Joint ownership based upon percentage. </a:t>
            </a:r>
          </a:p>
          <a:p>
            <a:pPr marL="342900" indent="-342900">
              <a:lnSpc>
                <a:spcPct val="80000"/>
              </a:lnSpc>
              <a:spcBef>
                <a:spcPct val="20000"/>
              </a:spcBef>
            </a:pPr>
            <a:r>
              <a:rPr lang="en-US" sz="2000" b="1" dirty="0"/>
              <a:t>		- Share &amp; responsible proportionally in all gains / liabilities.</a:t>
            </a:r>
            <a:endParaRPr lang="en-US" sz="2000" dirty="0"/>
          </a:p>
        </p:txBody>
      </p:sp>
      <p:sp>
        <p:nvSpPr>
          <p:cNvPr id="4" name="Slide Number Placeholder 3"/>
          <p:cNvSpPr>
            <a:spLocks noGrp="1"/>
          </p:cNvSpPr>
          <p:nvPr>
            <p:ph type="sldNum" sz="quarter" idx="12"/>
          </p:nvPr>
        </p:nvSpPr>
        <p:spPr/>
        <p:txBody>
          <a:bodyPr/>
          <a:lstStyle/>
          <a:p>
            <a:pPr>
              <a:defRPr/>
            </a:pPr>
            <a:fld id="{63FB85EA-9927-4C6A-BF53-47E89DE40945}" type="slidenum">
              <a:rPr lang="en-US"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ctrTitle"/>
          </p:nvPr>
        </p:nvSpPr>
        <p:spPr>
          <a:xfrm>
            <a:off x="457200" y="1219200"/>
            <a:ext cx="7772400" cy="762000"/>
          </a:xfrm>
        </p:spPr>
        <p:txBody>
          <a:bodyPr/>
          <a:lstStyle/>
          <a:p>
            <a:pPr marL="342900" indent="-342900">
              <a:lnSpc>
                <a:spcPct val="80000"/>
              </a:lnSpc>
              <a:spcBef>
                <a:spcPct val="20000"/>
              </a:spcBef>
            </a:pPr>
            <a:r>
              <a:rPr lang="en-US" sz="4800" b="1" dirty="0" smtClean="0">
                <a:solidFill>
                  <a:srgbClr val="CC0000"/>
                </a:solidFill>
              </a:rPr>
              <a:t>Future </a:t>
            </a:r>
            <a:r>
              <a:rPr lang="en-US" sz="4800" b="1" dirty="0" smtClean="0">
                <a:solidFill>
                  <a:srgbClr val="CC0000"/>
                </a:solidFill>
              </a:rPr>
              <a:t>Interests</a:t>
            </a:r>
          </a:p>
        </p:txBody>
      </p:sp>
      <p:pic>
        <p:nvPicPr>
          <p:cNvPr id="77828" name="Picture 7" descr="33004-2"/>
          <p:cNvPicPr>
            <a:picLocks noChangeAspect="1" noChangeArrowheads="1"/>
          </p:cNvPicPr>
          <p:nvPr/>
        </p:nvPicPr>
        <p:blipFill>
          <a:blip r:embed="rId3" cstate="print"/>
          <a:srcRect/>
          <a:stretch>
            <a:fillRect/>
          </a:stretch>
        </p:blipFill>
        <p:spPr bwMode="auto">
          <a:xfrm>
            <a:off x="1600200" y="2057400"/>
            <a:ext cx="5715000" cy="44767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58C07E5-721F-41F0-8A18-04217786ABC6}" type="slidenum">
              <a:rPr lang="en-US" smtClean="0"/>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ChangeArrowheads="1"/>
          </p:cNvSpPr>
          <p:nvPr/>
        </p:nvSpPr>
        <p:spPr bwMode="auto">
          <a:xfrm>
            <a:off x="381000" y="1371600"/>
            <a:ext cx="8229600" cy="5105400"/>
          </a:xfrm>
          <a:prstGeom prst="rect">
            <a:avLst/>
          </a:prstGeom>
          <a:noFill/>
          <a:ln w="9525">
            <a:noFill/>
            <a:miter lim="800000"/>
            <a:headEnd/>
            <a:tailEnd/>
          </a:ln>
        </p:spPr>
        <p:txBody>
          <a:bodyPr/>
          <a:lstStyle/>
          <a:p>
            <a:pPr marL="342900" indent="-342900">
              <a:lnSpc>
                <a:spcPct val="95000"/>
              </a:lnSpc>
              <a:spcBef>
                <a:spcPct val="20000"/>
              </a:spcBef>
            </a:pPr>
            <a:r>
              <a:rPr lang="en-US" sz="3200" b="1">
                <a:solidFill>
                  <a:srgbClr val="CC0000"/>
                </a:solidFill>
              </a:rPr>
              <a:t>Future Interests - Estates in Time</a:t>
            </a:r>
          </a:p>
          <a:p>
            <a:pPr marL="342900" indent="-342900">
              <a:lnSpc>
                <a:spcPct val="95000"/>
              </a:lnSpc>
              <a:spcBef>
                <a:spcPct val="20000"/>
              </a:spcBef>
            </a:pPr>
            <a:endParaRPr lang="en-US" sz="2400">
              <a:solidFill>
                <a:srgbClr val="0033CC"/>
              </a:solidFill>
            </a:endParaRPr>
          </a:p>
          <a:p>
            <a:pPr marL="342900" indent="-342900">
              <a:lnSpc>
                <a:spcPct val="95000"/>
              </a:lnSpc>
              <a:spcBef>
                <a:spcPct val="20000"/>
              </a:spcBef>
            </a:pPr>
            <a:r>
              <a:rPr lang="en-US" sz="2400">
                <a:solidFill>
                  <a:schemeClr val="hlink"/>
                </a:solidFill>
              </a:rPr>
              <a:t>	- </a:t>
            </a:r>
            <a:r>
              <a:rPr lang="en-US" sz="2400" b="1">
                <a:solidFill>
                  <a:schemeClr val="hlink"/>
                </a:solidFill>
              </a:rPr>
              <a:t>Life Estates</a:t>
            </a:r>
          </a:p>
          <a:p>
            <a:pPr marL="342900" indent="-342900">
              <a:lnSpc>
                <a:spcPct val="95000"/>
              </a:lnSpc>
              <a:spcBef>
                <a:spcPct val="20000"/>
              </a:spcBef>
            </a:pPr>
            <a:r>
              <a:rPr lang="en-US" sz="2400" b="1">
                <a:solidFill>
                  <a:srgbClr val="0033CC"/>
                </a:solidFill>
              </a:rPr>
              <a:t>		The remainder is the estate in time.</a:t>
            </a:r>
          </a:p>
          <a:p>
            <a:pPr marL="342900" indent="-342900">
              <a:lnSpc>
                <a:spcPct val="95000"/>
              </a:lnSpc>
              <a:spcBef>
                <a:spcPct val="20000"/>
              </a:spcBef>
            </a:pPr>
            <a:r>
              <a:rPr lang="en-US" sz="1600" b="1">
                <a:solidFill>
                  <a:schemeClr val="hlink"/>
                </a:solidFill>
              </a:rPr>
              <a:t>	</a:t>
            </a:r>
            <a:r>
              <a:rPr lang="en-US" sz="2400" b="1">
                <a:solidFill>
                  <a:schemeClr val="hlink"/>
                </a:solidFill>
              </a:rPr>
              <a:t>- Possibility of Reverters</a:t>
            </a:r>
          </a:p>
          <a:p>
            <a:pPr marL="342900" indent="-342900">
              <a:lnSpc>
                <a:spcPct val="95000"/>
              </a:lnSpc>
              <a:spcBef>
                <a:spcPct val="20000"/>
              </a:spcBef>
            </a:pPr>
            <a:r>
              <a:rPr lang="en-US" sz="2400" b="1">
                <a:solidFill>
                  <a:srgbClr val="0033CC"/>
                </a:solidFill>
              </a:rPr>
              <a:t>		The reversion is the estate in time.</a:t>
            </a:r>
          </a:p>
          <a:p>
            <a:pPr marL="342900" indent="-342900">
              <a:lnSpc>
                <a:spcPct val="95000"/>
              </a:lnSpc>
              <a:spcBef>
                <a:spcPct val="20000"/>
              </a:spcBef>
            </a:pPr>
            <a:r>
              <a:rPr lang="en-US" sz="2400" b="1">
                <a:solidFill>
                  <a:schemeClr val="hlink"/>
                </a:solidFill>
              </a:rPr>
              <a:t>	- Rights of Re-Entry</a:t>
            </a:r>
          </a:p>
          <a:p>
            <a:pPr marL="342900" indent="-342900">
              <a:lnSpc>
                <a:spcPct val="95000"/>
              </a:lnSpc>
              <a:spcBef>
                <a:spcPct val="20000"/>
              </a:spcBef>
            </a:pPr>
            <a:r>
              <a:rPr lang="en-US" sz="2400" b="1">
                <a:solidFill>
                  <a:srgbClr val="0033CC"/>
                </a:solidFill>
              </a:rPr>
              <a:t>		The right of re-entry is the estate in time.</a:t>
            </a:r>
          </a:p>
          <a:p>
            <a:pPr marL="342900" indent="-342900">
              <a:lnSpc>
                <a:spcPct val="95000"/>
              </a:lnSpc>
              <a:spcBef>
                <a:spcPct val="20000"/>
              </a:spcBef>
            </a:pPr>
            <a:r>
              <a:rPr lang="en-US" sz="2400" b="1">
                <a:solidFill>
                  <a:srgbClr val="0033CC"/>
                </a:solidFill>
              </a:rPr>
              <a:t>	</a:t>
            </a:r>
            <a:endParaRPr lang="en-US" sz="2400">
              <a:solidFill>
                <a:srgbClr val="0033CC"/>
              </a:solidFill>
            </a:endParaRPr>
          </a:p>
        </p:txBody>
      </p:sp>
      <p:sp>
        <p:nvSpPr>
          <p:cNvPr id="4" name="Slide Number Placeholder 3"/>
          <p:cNvSpPr>
            <a:spLocks noGrp="1"/>
          </p:cNvSpPr>
          <p:nvPr>
            <p:ph type="sldNum" sz="quarter" idx="12"/>
          </p:nvPr>
        </p:nvSpPr>
        <p:spPr/>
        <p:txBody>
          <a:bodyPr/>
          <a:lstStyle/>
          <a:p>
            <a:pPr>
              <a:defRPr/>
            </a:pPr>
            <a:fld id="{63FB85EA-9927-4C6A-BF53-47E89DE40945}" type="slidenum">
              <a:rPr lang="en-US" smtClean="0"/>
              <a:pPr>
                <a:defRPr/>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9876" name="Rectangle 3"/>
          <p:cNvSpPr>
            <a:spLocks noChangeArrowheads="1"/>
          </p:cNvSpPr>
          <p:nvPr/>
        </p:nvSpPr>
        <p:spPr bwMode="auto">
          <a:xfrm>
            <a:off x="304800" y="1371600"/>
            <a:ext cx="8382000" cy="5257800"/>
          </a:xfrm>
          <a:prstGeom prst="rect">
            <a:avLst/>
          </a:prstGeom>
          <a:noFill/>
          <a:ln w="9525">
            <a:noFill/>
            <a:miter lim="800000"/>
            <a:headEnd/>
            <a:tailEnd/>
          </a:ln>
        </p:spPr>
        <p:txBody>
          <a:bodyPr/>
          <a:lstStyle/>
          <a:p>
            <a:pPr marL="609600" indent="-609600">
              <a:spcBef>
                <a:spcPct val="20000"/>
              </a:spcBef>
            </a:pPr>
            <a:r>
              <a:rPr lang="en-US" sz="2800" b="1">
                <a:solidFill>
                  <a:srgbClr val="C00000"/>
                </a:solidFill>
              </a:rPr>
              <a:t>Future Interests – Estates in Time</a:t>
            </a:r>
          </a:p>
          <a:p>
            <a:pPr marL="609600" indent="-609600">
              <a:spcBef>
                <a:spcPct val="20000"/>
              </a:spcBef>
            </a:pPr>
            <a:endParaRPr lang="en-US" sz="600" b="1">
              <a:solidFill>
                <a:srgbClr val="FF0000"/>
              </a:solidFill>
            </a:endParaRPr>
          </a:p>
          <a:p>
            <a:pPr marL="609600" indent="-609600">
              <a:spcBef>
                <a:spcPct val="20000"/>
              </a:spcBef>
              <a:buFontTx/>
              <a:buChar char="•"/>
            </a:pPr>
            <a:r>
              <a:rPr lang="en-US" sz="2000" b="1">
                <a:solidFill>
                  <a:srgbClr val="0033CC"/>
                </a:solidFill>
              </a:rPr>
              <a:t>Like all property, interests in land are a collection of rights</a:t>
            </a:r>
          </a:p>
          <a:p>
            <a:pPr marL="609600" indent="-609600">
              <a:spcBef>
                <a:spcPct val="20000"/>
              </a:spcBef>
              <a:buFontTx/>
              <a:buChar char="•"/>
            </a:pPr>
            <a:endParaRPr lang="en-US" sz="900" b="1">
              <a:solidFill>
                <a:srgbClr val="0033CC"/>
              </a:solidFill>
            </a:endParaRPr>
          </a:p>
          <a:p>
            <a:pPr marL="609600" indent="-609600">
              <a:spcBef>
                <a:spcPct val="20000"/>
              </a:spcBef>
              <a:buFontTx/>
              <a:buChar char="•"/>
            </a:pPr>
            <a:r>
              <a:rPr lang="en-US" sz="2000" b="1">
                <a:solidFill>
                  <a:srgbClr val="0033CC"/>
                </a:solidFill>
              </a:rPr>
              <a:t>Interests in Land need to be seen through the prism of:</a:t>
            </a:r>
          </a:p>
          <a:p>
            <a:pPr marL="990600" lvl="1" indent="-533400">
              <a:spcBef>
                <a:spcPct val="20000"/>
              </a:spcBef>
              <a:buFontTx/>
              <a:buChar char="–"/>
            </a:pPr>
            <a:r>
              <a:rPr lang="en-US" b="1" i="1">
                <a:solidFill>
                  <a:srgbClr val="CC0000"/>
                </a:solidFill>
              </a:rPr>
              <a:t>Possession</a:t>
            </a:r>
          </a:p>
          <a:p>
            <a:pPr marL="990600" lvl="1" indent="-533400">
              <a:spcBef>
                <a:spcPct val="20000"/>
              </a:spcBef>
              <a:buFontTx/>
              <a:buChar char="–"/>
            </a:pPr>
            <a:r>
              <a:rPr lang="en-US" b="1" i="1">
                <a:solidFill>
                  <a:srgbClr val="CC0000"/>
                </a:solidFill>
              </a:rPr>
              <a:t>Time</a:t>
            </a:r>
          </a:p>
          <a:p>
            <a:pPr marL="609600" indent="-609600">
              <a:spcBef>
                <a:spcPct val="20000"/>
              </a:spcBef>
            </a:pPr>
            <a:r>
              <a:rPr lang="en-US" sz="2000" b="1">
                <a:solidFill>
                  <a:srgbClr val="0033CC"/>
                </a:solidFill>
              </a:rPr>
              <a:t>	</a:t>
            </a:r>
            <a:r>
              <a:rPr lang="en-US" sz="2000" b="1" i="1">
                <a:solidFill>
                  <a:schemeClr val="hlink"/>
                </a:solidFill>
              </a:rPr>
              <a:t>Two Major Questions</a:t>
            </a:r>
          </a:p>
          <a:p>
            <a:pPr marL="609600" indent="-609600">
              <a:spcBef>
                <a:spcPct val="20000"/>
              </a:spcBef>
            </a:pPr>
            <a:endParaRPr lang="en-US" sz="600" b="1" i="1">
              <a:solidFill>
                <a:schemeClr val="hlink"/>
              </a:solidFill>
            </a:endParaRPr>
          </a:p>
          <a:p>
            <a:pPr marL="609600" indent="-609600">
              <a:spcBef>
                <a:spcPct val="20000"/>
              </a:spcBef>
              <a:buFontTx/>
              <a:buChar char="•"/>
            </a:pPr>
            <a:r>
              <a:rPr lang="en-US" sz="2000" b="1">
                <a:solidFill>
                  <a:srgbClr val="CC0000"/>
                </a:solidFill>
              </a:rPr>
              <a:t>Possession</a:t>
            </a:r>
            <a:r>
              <a:rPr lang="en-US" sz="2000" b="1">
                <a:solidFill>
                  <a:srgbClr val="0033CC"/>
                </a:solidFill>
              </a:rPr>
              <a:t> – Does the interest allow possession of the realty?</a:t>
            </a:r>
          </a:p>
          <a:p>
            <a:pPr marL="609600" indent="-609600">
              <a:spcBef>
                <a:spcPct val="20000"/>
              </a:spcBef>
              <a:buFontTx/>
              <a:buChar char="•"/>
            </a:pPr>
            <a:endParaRPr lang="en-US" sz="900" b="1">
              <a:solidFill>
                <a:srgbClr val="0033CC"/>
              </a:solidFill>
            </a:endParaRPr>
          </a:p>
          <a:p>
            <a:pPr marL="609600" indent="-609600">
              <a:spcBef>
                <a:spcPct val="20000"/>
              </a:spcBef>
              <a:buFontTx/>
              <a:buChar char="•"/>
            </a:pPr>
            <a:r>
              <a:rPr lang="en-US" sz="2000" b="1">
                <a:solidFill>
                  <a:srgbClr val="CC0000"/>
                </a:solidFill>
              </a:rPr>
              <a:t>Time</a:t>
            </a:r>
            <a:r>
              <a:rPr lang="en-US" sz="2000" b="1">
                <a:solidFill>
                  <a:srgbClr val="0033CC"/>
                </a:solidFill>
              </a:rPr>
              <a:t> – What time will the interest in the property be executed?</a:t>
            </a:r>
          </a:p>
          <a:p>
            <a:pPr marL="609600" indent="-609600">
              <a:spcBef>
                <a:spcPct val="20000"/>
              </a:spcBef>
            </a:pPr>
            <a:endParaRPr lang="en-US" sz="2000" b="1">
              <a:solidFill>
                <a:srgbClr val="0033CC"/>
              </a:solidFill>
            </a:endParaRPr>
          </a:p>
          <a:p>
            <a:pPr marL="609600" indent="-609600">
              <a:spcBef>
                <a:spcPct val="20000"/>
              </a:spcBef>
            </a:pPr>
            <a:r>
              <a:rPr lang="en-US" sz="3200" b="1">
                <a:solidFill>
                  <a:srgbClr val="002060"/>
                </a:solidFill>
              </a:rPr>
              <a:t>    This time factor is the critical question </a:t>
            </a:r>
          </a:p>
          <a:p>
            <a:pPr marL="609600" indent="-609600">
              <a:spcBef>
                <a:spcPct val="20000"/>
              </a:spcBef>
            </a:pPr>
            <a:r>
              <a:rPr lang="en-US" sz="3200" b="1">
                <a:solidFill>
                  <a:srgbClr val="002060"/>
                </a:solidFill>
              </a:rPr>
              <a:t>      when dealing with “Future Interests”</a:t>
            </a:r>
            <a:endParaRPr lang="en-US" sz="3200" b="1" i="1">
              <a:solidFill>
                <a:srgbClr val="CC0000"/>
              </a:solidFill>
            </a:endParaRPr>
          </a:p>
          <a:p>
            <a:pPr marL="609600" indent="-609600">
              <a:spcBef>
                <a:spcPct val="20000"/>
              </a:spcBef>
            </a:pPr>
            <a:endParaRPr lang="en-US" sz="900" b="1">
              <a:solidFill>
                <a:srgbClr val="0033CC"/>
              </a:solidFill>
            </a:endParaRPr>
          </a:p>
          <a:p>
            <a:pPr marL="609600" indent="-609600">
              <a:spcBef>
                <a:spcPct val="20000"/>
              </a:spcBef>
            </a:pPr>
            <a:endParaRPr lang="en-US" sz="500" b="1">
              <a:solidFill>
                <a:srgbClr val="0033CC"/>
              </a:solidFill>
            </a:endParaRPr>
          </a:p>
        </p:txBody>
      </p:sp>
      <p:sp>
        <p:nvSpPr>
          <p:cNvPr id="5" name="Slide Number Placeholder 4"/>
          <p:cNvSpPr>
            <a:spLocks noGrp="1"/>
          </p:cNvSpPr>
          <p:nvPr>
            <p:ph type="sldNum" sz="quarter" idx="12"/>
          </p:nvPr>
        </p:nvSpPr>
        <p:spPr/>
        <p:txBody>
          <a:bodyPr/>
          <a:lstStyle/>
          <a:p>
            <a:pPr>
              <a:defRPr/>
            </a:pPr>
            <a:fld id="{23904802-F1B5-4995-8D23-1861911DBB1D}" type="slidenum">
              <a:rPr lang="en-US" smtClean="0"/>
              <a:pPr>
                <a:defRPr/>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ctrTitle"/>
          </p:nvPr>
        </p:nvSpPr>
        <p:spPr>
          <a:xfrm>
            <a:off x="685800" y="1295400"/>
            <a:ext cx="8153400" cy="5105400"/>
          </a:xfrm>
        </p:spPr>
        <p:txBody>
          <a:bodyPr/>
          <a:lstStyle/>
          <a:p>
            <a:pPr algn="l" eaLnBrk="1" hangingPunct="1">
              <a:defRPr/>
            </a:pPr>
            <a:r>
              <a:rPr lang="en-US" sz="3200" b="1" dirty="0" smtClean="0">
                <a:solidFill>
                  <a:srgbClr val="CC0000"/>
                </a:solidFill>
                <a:latin typeface="+mn-lt"/>
              </a:rPr>
              <a:t>Future Interests – Estates in Time</a:t>
            </a:r>
            <a:r>
              <a:rPr lang="en-US" sz="5400" b="1" dirty="0" smtClean="0">
                <a:solidFill>
                  <a:srgbClr val="0033CC"/>
                </a:solidFill>
              </a:rPr>
              <a:t/>
            </a:r>
            <a:br>
              <a:rPr lang="en-US" sz="5400" b="1" dirty="0" smtClean="0">
                <a:solidFill>
                  <a:srgbClr val="0033CC"/>
                </a:solidFill>
              </a:rPr>
            </a:br>
            <a:r>
              <a:rPr lang="en-US" sz="1000" b="1" dirty="0" smtClean="0">
                <a:solidFill>
                  <a:srgbClr val="0033CC"/>
                </a:solidFill>
              </a:rPr>
              <a:t/>
            </a:r>
            <a:br>
              <a:rPr lang="en-US" sz="1000" b="1" dirty="0" smtClean="0">
                <a:solidFill>
                  <a:srgbClr val="0033CC"/>
                </a:solidFill>
              </a:rPr>
            </a:br>
            <a:r>
              <a:rPr lang="en-US" sz="1000" b="1" dirty="0" smtClean="0">
                <a:solidFill>
                  <a:srgbClr val="0033CC"/>
                </a:solidFill>
              </a:rPr>
              <a:t/>
            </a:r>
            <a:br>
              <a:rPr lang="en-US" sz="1000" b="1" dirty="0" smtClean="0">
                <a:solidFill>
                  <a:srgbClr val="0033CC"/>
                </a:solidFill>
              </a:rPr>
            </a:br>
            <a:r>
              <a:rPr lang="en-US" sz="2400" b="1" dirty="0" smtClean="0">
                <a:solidFill>
                  <a:srgbClr val="0033CC"/>
                </a:solidFill>
                <a:latin typeface="+mn-lt"/>
              </a:rPr>
              <a:t>Remember – We need to think of </a:t>
            </a:r>
            <a:r>
              <a:rPr lang="en-US" sz="2400" b="1" i="1" dirty="0" smtClean="0">
                <a:solidFill>
                  <a:schemeClr val="hlink"/>
                </a:solidFill>
                <a:latin typeface="+mn-lt"/>
              </a:rPr>
              <a:t>possession</a:t>
            </a:r>
            <a:r>
              <a:rPr lang="en-US" sz="2400" b="1" dirty="0" smtClean="0">
                <a:solidFill>
                  <a:srgbClr val="0033CC"/>
                </a:solidFill>
                <a:latin typeface="+mn-lt"/>
              </a:rPr>
              <a:t> &amp; </a:t>
            </a:r>
            <a:r>
              <a:rPr lang="en-US" sz="2400" b="1" i="1" dirty="0" smtClean="0">
                <a:solidFill>
                  <a:schemeClr val="hlink"/>
                </a:solidFill>
                <a:latin typeface="+mn-lt"/>
              </a:rPr>
              <a:t>time</a:t>
            </a:r>
            <a:r>
              <a:rPr lang="en-US" sz="2400" b="1" dirty="0" smtClean="0">
                <a:solidFill>
                  <a:srgbClr val="0033CC"/>
                </a:solidFill>
                <a:latin typeface="+mn-lt"/>
              </a:rPr>
              <a:t/>
            </a:r>
            <a:br>
              <a:rPr lang="en-US" sz="2400" b="1" dirty="0" smtClean="0">
                <a:solidFill>
                  <a:srgbClr val="0033CC"/>
                </a:solidFill>
                <a:latin typeface="+mn-lt"/>
              </a:rPr>
            </a:br>
            <a:r>
              <a:rPr lang="en-US" sz="1200" b="1" dirty="0" smtClean="0">
                <a:solidFill>
                  <a:srgbClr val="0033CC"/>
                </a:solidFill>
                <a:latin typeface="+mn-lt"/>
              </a:rPr>
              <a:t/>
            </a:r>
            <a:br>
              <a:rPr lang="en-US" sz="1200" b="1" dirty="0" smtClean="0">
                <a:solidFill>
                  <a:srgbClr val="0033CC"/>
                </a:solidFill>
                <a:latin typeface="+mn-lt"/>
              </a:rPr>
            </a:br>
            <a:r>
              <a:rPr lang="en-US" sz="2400" b="1" dirty="0" smtClean="0">
                <a:solidFill>
                  <a:schemeClr val="tx1"/>
                </a:solidFill>
                <a:latin typeface="+mn-lt"/>
              </a:rPr>
              <a:t>Black’s Law Dictionary – Definition</a:t>
            </a:r>
            <a:br>
              <a:rPr lang="en-US" sz="2400" b="1" dirty="0" smtClean="0">
                <a:solidFill>
                  <a:schemeClr val="tx1"/>
                </a:solidFill>
                <a:latin typeface="+mn-lt"/>
              </a:rPr>
            </a:br>
            <a:r>
              <a:rPr lang="en-US" sz="1200" b="1" dirty="0" smtClean="0">
                <a:solidFill>
                  <a:srgbClr val="0033CC"/>
                </a:solidFill>
                <a:latin typeface="+mn-lt"/>
              </a:rPr>
              <a:t/>
            </a:r>
            <a:br>
              <a:rPr lang="en-US" sz="1200" b="1" dirty="0" smtClean="0">
                <a:solidFill>
                  <a:srgbClr val="0033CC"/>
                </a:solidFill>
                <a:latin typeface="+mn-lt"/>
              </a:rPr>
            </a:br>
            <a:r>
              <a:rPr lang="en-US" sz="2400" b="1" i="1" dirty="0" smtClean="0">
                <a:solidFill>
                  <a:srgbClr val="C00000"/>
                </a:solidFill>
                <a:latin typeface="+mn-lt"/>
              </a:rPr>
              <a:t>Future Interests:</a:t>
            </a:r>
            <a:r>
              <a:rPr lang="en-US" sz="2400" b="1" dirty="0" smtClean="0">
                <a:solidFill>
                  <a:srgbClr val="0033CC"/>
                </a:solidFill>
                <a:latin typeface="+mn-lt"/>
              </a:rPr>
              <a:t> </a:t>
            </a:r>
            <a:r>
              <a:rPr lang="en-US" sz="2400" b="1" dirty="0" smtClean="0">
                <a:solidFill>
                  <a:schemeClr val="tx1"/>
                </a:solidFill>
                <a:latin typeface="+mn-lt"/>
              </a:rPr>
              <a:t>“Interests in land </a:t>
            </a:r>
            <a:br>
              <a:rPr lang="en-US" sz="2400" b="1" dirty="0" smtClean="0">
                <a:solidFill>
                  <a:schemeClr val="tx1"/>
                </a:solidFill>
                <a:latin typeface="+mn-lt"/>
              </a:rPr>
            </a:br>
            <a:r>
              <a:rPr lang="en-US" sz="2400" b="1" dirty="0" smtClean="0">
                <a:solidFill>
                  <a:schemeClr val="tx1"/>
                </a:solidFill>
                <a:latin typeface="+mn-lt"/>
              </a:rPr>
              <a:t>or other things </a:t>
            </a:r>
            <a:br>
              <a:rPr lang="en-US" sz="2400" b="1" dirty="0" smtClean="0">
                <a:solidFill>
                  <a:schemeClr val="tx1"/>
                </a:solidFill>
                <a:latin typeface="+mn-lt"/>
              </a:rPr>
            </a:br>
            <a:r>
              <a:rPr lang="en-US" sz="2400" b="1" dirty="0" smtClean="0">
                <a:solidFill>
                  <a:schemeClr val="tx1"/>
                </a:solidFill>
                <a:latin typeface="+mn-lt"/>
              </a:rPr>
              <a:t>in which the privilege </a:t>
            </a:r>
            <a:br>
              <a:rPr lang="en-US" sz="2400" b="1" dirty="0" smtClean="0">
                <a:solidFill>
                  <a:schemeClr val="tx1"/>
                </a:solidFill>
                <a:latin typeface="+mn-lt"/>
              </a:rPr>
            </a:br>
            <a:r>
              <a:rPr lang="en-US" sz="2400" b="1" dirty="0" smtClean="0">
                <a:solidFill>
                  <a:schemeClr val="tx1"/>
                </a:solidFill>
                <a:latin typeface="+mn-lt"/>
              </a:rPr>
              <a:t>of possession or of enjoyment   </a:t>
            </a:r>
            <a:br>
              <a:rPr lang="en-US" sz="2400" b="1" dirty="0" smtClean="0">
                <a:solidFill>
                  <a:schemeClr val="tx1"/>
                </a:solidFill>
                <a:latin typeface="+mn-lt"/>
              </a:rPr>
            </a:br>
            <a:r>
              <a:rPr lang="en-US" sz="2400" b="1" dirty="0" smtClean="0">
                <a:solidFill>
                  <a:schemeClr val="tx1"/>
                </a:solidFill>
                <a:latin typeface="+mn-lt"/>
              </a:rPr>
              <a:t>is future or non present.”</a:t>
            </a:r>
            <a:br>
              <a:rPr lang="en-US" sz="2400" b="1" dirty="0" smtClean="0">
                <a:solidFill>
                  <a:schemeClr val="tx1"/>
                </a:solidFill>
                <a:latin typeface="+mn-lt"/>
              </a:rPr>
            </a:br>
            <a:r>
              <a:rPr lang="en-US" sz="2400" b="1" dirty="0" smtClean="0">
                <a:solidFill>
                  <a:schemeClr val="tx1"/>
                </a:solidFill>
                <a:latin typeface="+mn-lt"/>
              </a:rPr>
              <a:t/>
            </a:r>
            <a:br>
              <a:rPr lang="en-US" sz="2400" b="1" dirty="0" smtClean="0">
                <a:solidFill>
                  <a:schemeClr val="tx1"/>
                </a:solidFill>
                <a:latin typeface="+mn-lt"/>
              </a:rPr>
            </a:br>
            <a:r>
              <a:rPr lang="en-US" sz="2400" b="1" dirty="0" smtClean="0">
                <a:solidFill>
                  <a:srgbClr val="C00000"/>
                </a:solidFill>
                <a:latin typeface="+mn-lt"/>
              </a:rPr>
              <a:t>The real property rights that are left over </a:t>
            </a:r>
            <a:br>
              <a:rPr lang="en-US" sz="2400" b="1" dirty="0" smtClean="0">
                <a:solidFill>
                  <a:srgbClr val="C00000"/>
                </a:solidFill>
                <a:latin typeface="+mn-lt"/>
              </a:rPr>
            </a:br>
            <a:r>
              <a:rPr lang="en-US" sz="2400" b="1" dirty="0" smtClean="0">
                <a:solidFill>
                  <a:srgbClr val="C00000"/>
                </a:solidFill>
                <a:latin typeface="+mn-lt"/>
              </a:rPr>
              <a:t>from the granting of an interest</a:t>
            </a:r>
          </a:p>
        </p:txBody>
      </p:sp>
      <p:pic>
        <p:nvPicPr>
          <p:cNvPr id="80900" name="Picture 5" descr="http://www.bradfordpublishing.com/images/D1002.gif"/>
          <p:cNvPicPr>
            <a:picLocks noChangeAspect="1" noChangeArrowheads="1"/>
          </p:cNvPicPr>
          <p:nvPr/>
        </p:nvPicPr>
        <p:blipFill>
          <a:blip r:embed="rId3" cstate="print"/>
          <a:srcRect/>
          <a:stretch>
            <a:fillRect/>
          </a:stretch>
        </p:blipFill>
        <p:spPr bwMode="auto">
          <a:xfrm>
            <a:off x="6477000" y="2667000"/>
            <a:ext cx="2160588" cy="27209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58C07E5-721F-41F0-8A18-04217786ABC6}" type="slidenum">
              <a:rPr lang="en-US" smtClean="0"/>
              <a:pPr>
                <a:defRPr/>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ctrTitle"/>
          </p:nvPr>
        </p:nvSpPr>
        <p:spPr>
          <a:xfrm>
            <a:off x="685800" y="1295400"/>
            <a:ext cx="8153400" cy="5105400"/>
          </a:xfrm>
        </p:spPr>
        <p:txBody>
          <a:bodyPr/>
          <a:lstStyle/>
          <a:p>
            <a:pPr algn="l" eaLnBrk="1" hangingPunct="1">
              <a:defRPr/>
            </a:pPr>
            <a:r>
              <a:rPr lang="en-US" sz="2400" b="1" i="1" dirty="0" smtClean="0">
                <a:solidFill>
                  <a:srgbClr val="0033CC"/>
                </a:solidFill>
                <a:latin typeface="+mn-lt"/>
              </a:rPr>
              <a:t>As a result …</a:t>
            </a:r>
            <a:r>
              <a:rPr lang="en-US" sz="2400" b="1" dirty="0" smtClean="0">
                <a:solidFill>
                  <a:srgbClr val="0033CC"/>
                </a:solidFill>
                <a:latin typeface="+mn-lt"/>
              </a:rPr>
              <a:t> </a:t>
            </a:r>
            <a:r>
              <a:rPr lang="en-US" sz="2000" b="1" dirty="0" smtClean="0">
                <a:solidFill>
                  <a:srgbClr val="0033CC"/>
                </a:solidFill>
              </a:rPr>
              <a:t/>
            </a:r>
            <a:br>
              <a:rPr lang="en-US" sz="2000" b="1" dirty="0" smtClean="0">
                <a:solidFill>
                  <a:srgbClr val="0033CC"/>
                </a:solidFill>
              </a:rPr>
            </a:br>
            <a:r>
              <a:rPr lang="en-US" sz="2000" b="1" dirty="0" smtClean="0">
                <a:solidFill>
                  <a:srgbClr val="0033CC"/>
                </a:solidFill>
              </a:rPr>
              <a:t/>
            </a:r>
            <a:br>
              <a:rPr lang="en-US" sz="2000" b="1" dirty="0" smtClean="0">
                <a:solidFill>
                  <a:srgbClr val="0033CC"/>
                </a:solidFill>
              </a:rPr>
            </a:br>
            <a:r>
              <a:rPr lang="en-US" b="1" dirty="0" smtClean="0">
                <a:solidFill>
                  <a:srgbClr val="CC0000"/>
                </a:solidFill>
              </a:rPr>
              <a:t>Possessory Interests in Land</a:t>
            </a:r>
            <a:r>
              <a:rPr lang="en-US" sz="4800" b="1" dirty="0" smtClean="0">
                <a:solidFill>
                  <a:srgbClr val="0033CC"/>
                </a:solidFill>
              </a:rPr>
              <a:t/>
            </a:r>
            <a:br>
              <a:rPr lang="en-US" sz="4800" b="1" dirty="0" smtClean="0">
                <a:solidFill>
                  <a:srgbClr val="0033CC"/>
                </a:solidFill>
              </a:rPr>
            </a:br>
            <a:r>
              <a:rPr lang="en-US" sz="900" b="1" dirty="0" smtClean="0">
                <a:solidFill>
                  <a:srgbClr val="0033CC"/>
                </a:solidFill>
              </a:rPr>
              <a:t/>
            </a:r>
            <a:br>
              <a:rPr lang="en-US" sz="900" b="1" dirty="0" smtClean="0">
                <a:solidFill>
                  <a:srgbClr val="0033CC"/>
                </a:solidFill>
              </a:rPr>
            </a:br>
            <a:r>
              <a:rPr lang="en-US" sz="900" b="1" dirty="0" smtClean="0">
                <a:solidFill>
                  <a:srgbClr val="0033CC"/>
                </a:solidFill>
              </a:rPr>
              <a:t/>
            </a:r>
            <a:br>
              <a:rPr lang="en-US" sz="900" b="1" dirty="0" smtClean="0">
                <a:solidFill>
                  <a:srgbClr val="0033CC"/>
                </a:solidFill>
              </a:rPr>
            </a:br>
            <a:r>
              <a:rPr lang="en-US" sz="2800" b="1" dirty="0" smtClean="0">
                <a:solidFill>
                  <a:srgbClr val="0033CC"/>
                </a:solidFill>
                <a:latin typeface="+mn-lt"/>
              </a:rPr>
              <a:t>Can be:</a:t>
            </a:r>
            <a:br>
              <a:rPr lang="en-US" sz="2800" b="1" dirty="0" smtClean="0">
                <a:solidFill>
                  <a:srgbClr val="0033CC"/>
                </a:solidFill>
                <a:latin typeface="+mn-lt"/>
              </a:rPr>
            </a:br>
            <a:r>
              <a:rPr lang="en-US" sz="2800" b="1" dirty="0" smtClean="0">
                <a:solidFill>
                  <a:srgbClr val="0033CC"/>
                </a:solidFill>
                <a:latin typeface="+mn-lt"/>
              </a:rPr>
              <a:t/>
            </a:r>
            <a:br>
              <a:rPr lang="en-US" sz="2800" b="1" dirty="0" smtClean="0">
                <a:solidFill>
                  <a:srgbClr val="0033CC"/>
                </a:solidFill>
                <a:latin typeface="+mn-lt"/>
              </a:rPr>
            </a:br>
            <a:r>
              <a:rPr lang="en-US" sz="4000" b="1" i="1" u="sng" dirty="0" smtClean="0">
                <a:solidFill>
                  <a:schemeClr val="accent1">
                    <a:lumMod val="50000"/>
                  </a:schemeClr>
                </a:solidFill>
                <a:latin typeface="+mn-lt"/>
              </a:rPr>
              <a:t>Present</a:t>
            </a:r>
            <a:r>
              <a:rPr lang="en-US" sz="4000" b="1" i="1" dirty="0" smtClean="0">
                <a:solidFill>
                  <a:schemeClr val="hlink"/>
                </a:solidFill>
                <a:latin typeface="+mn-lt"/>
              </a:rPr>
              <a:t> Possessory Interests</a:t>
            </a:r>
            <a:r>
              <a:rPr lang="en-US" sz="4000" b="1" dirty="0" smtClean="0">
                <a:solidFill>
                  <a:srgbClr val="0033CC"/>
                </a:solidFill>
                <a:latin typeface="+mn-lt"/>
              </a:rPr>
              <a:t> or </a:t>
            </a:r>
            <a:br>
              <a:rPr lang="en-US" sz="4000" b="1" dirty="0" smtClean="0">
                <a:solidFill>
                  <a:srgbClr val="0033CC"/>
                </a:solidFill>
                <a:latin typeface="+mn-lt"/>
              </a:rPr>
            </a:br>
            <a:r>
              <a:rPr lang="en-US" sz="4000" b="1" dirty="0" smtClean="0">
                <a:solidFill>
                  <a:srgbClr val="0033CC"/>
                </a:solidFill>
                <a:latin typeface="+mn-lt"/>
              </a:rPr>
              <a:t/>
            </a:r>
            <a:br>
              <a:rPr lang="en-US" sz="4000" b="1" dirty="0" smtClean="0">
                <a:solidFill>
                  <a:srgbClr val="0033CC"/>
                </a:solidFill>
                <a:latin typeface="+mn-lt"/>
              </a:rPr>
            </a:br>
            <a:r>
              <a:rPr lang="en-US" sz="4000" b="1" i="1" u="sng" dirty="0" smtClean="0">
                <a:solidFill>
                  <a:schemeClr val="hlink"/>
                </a:solidFill>
                <a:latin typeface="+mn-lt"/>
              </a:rPr>
              <a:t>Future</a:t>
            </a:r>
            <a:r>
              <a:rPr lang="en-US" sz="4000" b="1" i="1" dirty="0" smtClean="0">
                <a:solidFill>
                  <a:schemeClr val="hlink"/>
                </a:solidFill>
                <a:latin typeface="+mn-lt"/>
              </a:rPr>
              <a:t> Interests</a:t>
            </a:r>
            <a:r>
              <a:rPr lang="en-US" sz="2800" b="1" i="1" dirty="0" smtClean="0">
                <a:solidFill>
                  <a:schemeClr val="hlink"/>
                </a:solidFill>
                <a:latin typeface="+mn-lt"/>
              </a:rPr>
              <a:t/>
            </a:r>
            <a:br>
              <a:rPr lang="en-US" sz="2800" b="1" i="1" dirty="0" smtClean="0">
                <a:solidFill>
                  <a:schemeClr val="hlink"/>
                </a:solidFill>
                <a:latin typeface="+mn-lt"/>
              </a:rPr>
            </a:br>
            <a:r>
              <a:rPr lang="en-US" sz="2800" b="1" i="1" dirty="0" smtClean="0">
                <a:solidFill>
                  <a:schemeClr val="hlink"/>
                </a:solidFill>
                <a:latin typeface="+mn-lt"/>
              </a:rPr>
              <a:t/>
            </a:r>
            <a:br>
              <a:rPr lang="en-US" sz="2800" b="1" i="1" dirty="0" smtClean="0">
                <a:solidFill>
                  <a:schemeClr val="hlink"/>
                </a:solidFill>
                <a:latin typeface="+mn-lt"/>
              </a:rPr>
            </a:br>
            <a:endParaRPr lang="en-US" sz="2800" b="1" dirty="0" smtClean="0">
              <a:solidFill>
                <a:srgbClr val="0033CC"/>
              </a:solidFill>
              <a:latin typeface="+mn-lt"/>
            </a:endParaRPr>
          </a:p>
        </p:txBody>
      </p:sp>
      <p:sp>
        <p:nvSpPr>
          <p:cNvPr id="4" name="Slide Number Placeholder 3"/>
          <p:cNvSpPr>
            <a:spLocks noGrp="1"/>
          </p:cNvSpPr>
          <p:nvPr>
            <p:ph type="sldNum" sz="quarter" idx="12"/>
          </p:nvPr>
        </p:nvSpPr>
        <p:spPr/>
        <p:txBody>
          <a:bodyPr/>
          <a:lstStyle/>
          <a:p>
            <a:pPr>
              <a:defRPr/>
            </a:pPr>
            <a:fld id="{358C07E5-721F-41F0-8A18-04217786ABC6}" type="slidenum">
              <a:rPr lang="en-US" smtClean="0"/>
              <a:pPr>
                <a:defRPr/>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6" name="Rectangle 3"/>
          <p:cNvSpPr>
            <a:spLocks noChangeArrowheads="1"/>
          </p:cNvSpPr>
          <p:nvPr/>
        </p:nvSpPr>
        <p:spPr bwMode="auto">
          <a:xfrm>
            <a:off x="304800" y="1143000"/>
            <a:ext cx="5410200" cy="5181600"/>
          </a:xfrm>
          <a:prstGeom prst="rect">
            <a:avLst/>
          </a:prstGeom>
          <a:noFill/>
          <a:ln w="9525">
            <a:noFill/>
            <a:miter lim="800000"/>
            <a:headEnd/>
            <a:tailEnd/>
          </a:ln>
        </p:spPr>
        <p:txBody>
          <a:bodyPr/>
          <a:lstStyle/>
          <a:p>
            <a:pPr marL="342900" indent="-342900">
              <a:spcBef>
                <a:spcPct val="20000"/>
              </a:spcBef>
            </a:pPr>
            <a:r>
              <a:rPr lang="en-US" sz="2400" b="1" i="1" dirty="0">
                <a:solidFill>
                  <a:srgbClr val="FF0000"/>
                </a:solidFill>
                <a:latin typeface="Arial Narrow" pitchFamily="34" charset="0"/>
              </a:rPr>
              <a:t>Henry, Eleanor, Richard and John</a:t>
            </a:r>
          </a:p>
          <a:p>
            <a:pPr marL="342900" indent="-342900">
              <a:spcBef>
                <a:spcPct val="20000"/>
              </a:spcBef>
            </a:pPr>
            <a:endParaRPr lang="en-US" sz="600" b="1" i="1" dirty="0">
              <a:solidFill>
                <a:srgbClr val="FF0000"/>
              </a:solidFill>
              <a:latin typeface="Arial Narrow" pitchFamily="34" charset="0"/>
            </a:endParaRPr>
          </a:p>
          <a:p>
            <a:pPr marL="342900" indent="-342900" algn="just">
              <a:spcBef>
                <a:spcPct val="20000"/>
              </a:spcBef>
              <a:buFontTx/>
              <a:buChar char="•"/>
            </a:pPr>
            <a:r>
              <a:rPr lang="en-US" sz="2000" b="1" i="1" dirty="0">
                <a:solidFill>
                  <a:srgbClr val="0033CC"/>
                </a:solidFill>
                <a:latin typeface="Arial Narrow" pitchFamily="34" charset="0"/>
              </a:rPr>
              <a:t>After the reign of Stephen, in 1154 </a:t>
            </a:r>
            <a:r>
              <a:rPr lang="en-US" sz="2000" b="1" i="1" dirty="0">
                <a:solidFill>
                  <a:srgbClr val="C00000"/>
                </a:solidFill>
                <a:latin typeface="Arial Narrow" pitchFamily="34" charset="0"/>
              </a:rPr>
              <a:t>Henry the Second</a:t>
            </a:r>
            <a:r>
              <a:rPr lang="en-US" sz="2000" b="1" i="1" dirty="0">
                <a:solidFill>
                  <a:srgbClr val="0033CC"/>
                </a:solidFill>
                <a:latin typeface="Arial Narrow" pitchFamily="34" charset="0"/>
              </a:rPr>
              <a:t>, and his Wife </a:t>
            </a:r>
            <a:r>
              <a:rPr lang="en-US" sz="2000" b="1" i="1" dirty="0">
                <a:solidFill>
                  <a:srgbClr val="C00000"/>
                </a:solidFill>
                <a:latin typeface="Arial Narrow" pitchFamily="34" charset="0"/>
              </a:rPr>
              <a:t>Eleanor of Aquitaine </a:t>
            </a:r>
            <a:r>
              <a:rPr lang="en-US" sz="2000" b="1" i="1" dirty="0">
                <a:solidFill>
                  <a:srgbClr val="0033CC"/>
                </a:solidFill>
                <a:latin typeface="Arial Narrow" pitchFamily="34" charset="0"/>
              </a:rPr>
              <a:t>took over England, Normandy, and Aquitaine (which belonged to Eleanor) thereby comprising not only England but also half of modern France as well. </a:t>
            </a:r>
          </a:p>
          <a:p>
            <a:pPr marL="342900" indent="-342900" algn="just">
              <a:spcBef>
                <a:spcPct val="20000"/>
              </a:spcBef>
              <a:buFontTx/>
              <a:buChar char="•"/>
            </a:pPr>
            <a:r>
              <a:rPr lang="en-US" sz="2000" b="1" i="1" dirty="0">
                <a:solidFill>
                  <a:srgbClr val="0033CC"/>
                </a:solidFill>
                <a:latin typeface="Arial Narrow" pitchFamily="34" charset="0"/>
              </a:rPr>
              <a:t>When </a:t>
            </a:r>
            <a:r>
              <a:rPr lang="en-US" sz="2000" b="1" i="1" dirty="0">
                <a:solidFill>
                  <a:srgbClr val="C00000"/>
                </a:solidFill>
                <a:latin typeface="Arial Narrow" pitchFamily="34" charset="0"/>
              </a:rPr>
              <a:t>Henry</a:t>
            </a:r>
            <a:r>
              <a:rPr lang="en-US" sz="2000" b="1" i="1" dirty="0">
                <a:solidFill>
                  <a:srgbClr val="0033CC"/>
                </a:solidFill>
                <a:latin typeface="Arial Narrow" pitchFamily="34" charset="0"/>
              </a:rPr>
              <a:t> died, he left the throne to his son </a:t>
            </a:r>
            <a:r>
              <a:rPr lang="en-US" sz="2000" b="1" i="1" dirty="0">
                <a:solidFill>
                  <a:srgbClr val="C00000"/>
                </a:solidFill>
                <a:latin typeface="Arial Narrow" pitchFamily="34" charset="0"/>
              </a:rPr>
              <a:t>Richard</a:t>
            </a:r>
            <a:r>
              <a:rPr lang="en-US" sz="2000" b="1" i="1" dirty="0">
                <a:solidFill>
                  <a:srgbClr val="0033CC"/>
                </a:solidFill>
                <a:latin typeface="Arial Narrow" pitchFamily="34" charset="0"/>
              </a:rPr>
              <a:t>.  </a:t>
            </a:r>
            <a:r>
              <a:rPr lang="en-US" sz="2000" b="1" i="1" dirty="0">
                <a:solidFill>
                  <a:srgbClr val="C00000"/>
                </a:solidFill>
                <a:latin typeface="Arial Narrow" pitchFamily="34" charset="0"/>
              </a:rPr>
              <a:t>Richard</a:t>
            </a:r>
            <a:r>
              <a:rPr lang="en-US" sz="2000" b="1" i="1" dirty="0">
                <a:solidFill>
                  <a:srgbClr val="0033CC"/>
                </a:solidFill>
                <a:latin typeface="Arial Narrow" pitchFamily="34" charset="0"/>
              </a:rPr>
              <a:t>, known popularly as </a:t>
            </a:r>
            <a:r>
              <a:rPr lang="en-US" sz="2000" b="1" i="1" dirty="0">
                <a:solidFill>
                  <a:srgbClr val="C00000"/>
                </a:solidFill>
                <a:latin typeface="Arial Narrow" pitchFamily="34" charset="0"/>
              </a:rPr>
              <a:t>Richard the Lionhearted</a:t>
            </a:r>
            <a:r>
              <a:rPr lang="en-US" sz="2000" b="1" i="1" dirty="0">
                <a:solidFill>
                  <a:srgbClr val="0033CC"/>
                </a:solidFill>
                <a:latin typeface="Arial Narrow" pitchFamily="34" charset="0"/>
              </a:rPr>
              <a:t>, was a handsome, noble and brave.  Leading English forces for the 3</a:t>
            </a:r>
            <a:r>
              <a:rPr lang="en-US" sz="2000" b="1" i="1" baseline="30000" dirty="0">
                <a:solidFill>
                  <a:srgbClr val="0033CC"/>
                </a:solidFill>
                <a:latin typeface="Arial Narrow" pitchFamily="34" charset="0"/>
              </a:rPr>
              <a:t>rd</a:t>
            </a:r>
            <a:r>
              <a:rPr lang="en-US" sz="2000" b="1" i="1" dirty="0">
                <a:solidFill>
                  <a:srgbClr val="0033CC"/>
                </a:solidFill>
                <a:latin typeface="Arial Narrow" pitchFamily="34" charset="0"/>
              </a:rPr>
              <a:t> Crusade, he left his younger brother </a:t>
            </a:r>
            <a:r>
              <a:rPr lang="en-US" sz="2000" b="1" i="1" dirty="0">
                <a:solidFill>
                  <a:srgbClr val="C00000"/>
                </a:solidFill>
                <a:latin typeface="Arial Narrow" pitchFamily="34" charset="0"/>
              </a:rPr>
              <a:t>John</a:t>
            </a:r>
            <a:r>
              <a:rPr lang="en-US" sz="2000" b="1" i="1" dirty="0">
                <a:solidFill>
                  <a:srgbClr val="0033CC"/>
                </a:solidFill>
                <a:latin typeface="Arial Narrow" pitchFamily="34" charset="0"/>
              </a:rPr>
              <a:t> in charge during his absence.</a:t>
            </a:r>
          </a:p>
        </p:txBody>
      </p:sp>
      <p:pic>
        <p:nvPicPr>
          <p:cNvPr id="8197" name="Picture 5" descr="HEN"/>
          <p:cNvPicPr>
            <a:picLocks noChangeAspect="1" noChangeArrowheads="1"/>
          </p:cNvPicPr>
          <p:nvPr/>
        </p:nvPicPr>
        <p:blipFill>
          <a:blip r:embed="rId3" cstate="print"/>
          <a:srcRect/>
          <a:stretch>
            <a:fillRect/>
          </a:stretch>
        </p:blipFill>
        <p:spPr bwMode="auto">
          <a:xfrm>
            <a:off x="5867400" y="1371600"/>
            <a:ext cx="2986088" cy="1905000"/>
          </a:xfrm>
          <a:prstGeom prst="rect">
            <a:avLst/>
          </a:prstGeom>
          <a:noFill/>
          <a:ln w="9525">
            <a:noFill/>
            <a:miter lim="800000"/>
            <a:headEnd/>
            <a:tailEnd/>
          </a:ln>
        </p:spPr>
      </p:pic>
      <p:pic>
        <p:nvPicPr>
          <p:cNvPr id="8198" name="Picture 6" descr="lionhearted"/>
          <p:cNvPicPr>
            <a:picLocks noChangeAspect="1" noChangeArrowheads="1"/>
          </p:cNvPicPr>
          <p:nvPr/>
        </p:nvPicPr>
        <p:blipFill>
          <a:blip r:embed="rId4" cstate="print"/>
          <a:srcRect/>
          <a:stretch>
            <a:fillRect/>
          </a:stretch>
        </p:blipFill>
        <p:spPr bwMode="auto">
          <a:xfrm>
            <a:off x="5943600" y="3581400"/>
            <a:ext cx="1447800" cy="1828800"/>
          </a:xfrm>
          <a:prstGeom prst="rect">
            <a:avLst/>
          </a:prstGeom>
          <a:noFill/>
          <a:ln w="9525">
            <a:noFill/>
            <a:miter lim="800000"/>
            <a:headEnd/>
            <a:tailEnd/>
          </a:ln>
        </p:spPr>
      </p:pic>
      <p:pic>
        <p:nvPicPr>
          <p:cNvPr id="8199" name="Picture 7" descr="windsor_john"/>
          <p:cNvPicPr>
            <a:picLocks noChangeAspect="1" noChangeArrowheads="1"/>
          </p:cNvPicPr>
          <p:nvPr/>
        </p:nvPicPr>
        <p:blipFill>
          <a:blip r:embed="rId5" cstate="print"/>
          <a:srcRect/>
          <a:stretch>
            <a:fillRect/>
          </a:stretch>
        </p:blipFill>
        <p:spPr bwMode="auto">
          <a:xfrm>
            <a:off x="7391400" y="3581400"/>
            <a:ext cx="1524000" cy="18288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63FB85EA-9927-4C6A-BF53-47E89DE40945}" type="slidenum">
              <a:rPr lang="en-US" smtClean="0"/>
              <a:pPr>
                <a:defRPr/>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8" name="Rectangle 3"/>
          <p:cNvSpPr>
            <a:spLocks noChangeArrowheads="1"/>
          </p:cNvSpPr>
          <p:nvPr/>
        </p:nvSpPr>
        <p:spPr bwMode="auto">
          <a:xfrm>
            <a:off x="304800" y="1295400"/>
            <a:ext cx="8382000" cy="5410200"/>
          </a:xfrm>
          <a:prstGeom prst="rect">
            <a:avLst/>
          </a:prstGeom>
          <a:noFill/>
          <a:ln w="9525">
            <a:noFill/>
            <a:miter lim="800000"/>
            <a:headEnd/>
            <a:tailEnd/>
          </a:ln>
        </p:spPr>
        <p:txBody>
          <a:bodyPr/>
          <a:lstStyle/>
          <a:p>
            <a:pPr marL="609600" indent="-609600">
              <a:spcBef>
                <a:spcPct val="20000"/>
              </a:spcBef>
            </a:pPr>
            <a:r>
              <a:rPr lang="en-US" sz="3200" b="1">
                <a:solidFill>
                  <a:srgbClr val="C00000"/>
                </a:solidFill>
              </a:rPr>
              <a:t>Future Interests – Estates in Time</a:t>
            </a:r>
          </a:p>
          <a:p>
            <a:pPr marL="609600" indent="-609600">
              <a:spcBef>
                <a:spcPct val="20000"/>
              </a:spcBef>
            </a:pPr>
            <a:endParaRPr lang="en-US" sz="600" b="1">
              <a:solidFill>
                <a:srgbClr val="FF0000"/>
              </a:solidFill>
            </a:endParaRPr>
          </a:p>
          <a:p>
            <a:pPr marL="609600" indent="-609600">
              <a:lnSpc>
                <a:spcPct val="90000"/>
              </a:lnSpc>
              <a:spcBef>
                <a:spcPct val="20000"/>
              </a:spcBef>
              <a:buFontTx/>
              <a:buChar char="•"/>
            </a:pPr>
            <a:r>
              <a:rPr lang="en-US" sz="2400" b="1" i="1">
                <a:solidFill>
                  <a:srgbClr val="0033CC"/>
                </a:solidFill>
              </a:rPr>
              <a:t>A Two Step Dance:</a:t>
            </a:r>
            <a:r>
              <a:rPr lang="en-US" sz="2400" b="1" i="1">
                <a:solidFill>
                  <a:schemeClr val="hlink"/>
                </a:solidFill>
              </a:rPr>
              <a:t> Posession </a:t>
            </a:r>
            <a:r>
              <a:rPr lang="en-US" sz="2400" b="1" i="1">
                <a:solidFill>
                  <a:srgbClr val="0033CC"/>
                </a:solidFill>
              </a:rPr>
              <a:t>and</a:t>
            </a:r>
            <a:r>
              <a:rPr lang="en-US" sz="2400" b="1" i="1">
                <a:solidFill>
                  <a:schemeClr val="hlink"/>
                </a:solidFill>
              </a:rPr>
              <a:t> Time</a:t>
            </a:r>
            <a:endParaRPr lang="en-US" sz="2400" b="1">
              <a:solidFill>
                <a:srgbClr val="0033CC"/>
              </a:solidFill>
            </a:endParaRPr>
          </a:p>
          <a:p>
            <a:pPr marL="609600" indent="-609600">
              <a:spcBef>
                <a:spcPct val="20000"/>
              </a:spcBef>
            </a:pPr>
            <a:endParaRPr lang="en-US" sz="600" b="1">
              <a:solidFill>
                <a:srgbClr val="FF0000"/>
              </a:solidFill>
            </a:endParaRPr>
          </a:p>
          <a:p>
            <a:pPr marL="609600" indent="-609600">
              <a:spcBef>
                <a:spcPct val="20000"/>
              </a:spcBef>
            </a:pPr>
            <a:endParaRPr lang="en-US" sz="600" b="1">
              <a:solidFill>
                <a:srgbClr val="FF0000"/>
              </a:solidFill>
            </a:endParaRPr>
          </a:p>
          <a:p>
            <a:pPr marL="609600" indent="-609600">
              <a:lnSpc>
                <a:spcPct val="90000"/>
              </a:lnSpc>
              <a:spcBef>
                <a:spcPct val="20000"/>
              </a:spcBef>
              <a:buFontTx/>
              <a:buChar char="•"/>
            </a:pPr>
            <a:r>
              <a:rPr lang="en-US" sz="2000" b="1" i="1">
                <a:solidFill>
                  <a:schemeClr val="hlink"/>
                </a:solidFill>
              </a:rPr>
              <a:t>Possessory Interests in Land</a:t>
            </a:r>
            <a:r>
              <a:rPr lang="en-US" sz="2000" b="1">
                <a:solidFill>
                  <a:srgbClr val="0033CC"/>
                </a:solidFill>
              </a:rPr>
              <a:t> (Either presently or in the future)</a:t>
            </a:r>
          </a:p>
          <a:p>
            <a:pPr marL="609600" indent="-609600">
              <a:lnSpc>
                <a:spcPct val="90000"/>
              </a:lnSpc>
              <a:spcBef>
                <a:spcPct val="20000"/>
              </a:spcBef>
            </a:pPr>
            <a:r>
              <a:rPr lang="en-US" sz="1600" b="1">
                <a:solidFill>
                  <a:srgbClr val="0033CC"/>
                </a:solidFill>
              </a:rPr>
              <a:t>	1. Fee Simple Absolute</a:t>
            </a:r>
          </a:p>
          <a:p>
            <a:pPr marL="609600" indent="-609600">
              <a:lnSpc>
                <a:spcPct val="90000"/>
              </a:lnSpc>
              <a:spcBef>
                <a:spcPct val="20000"/>
              </a:spcBef>
            </a:pPr>
            <a:r>
              <a:rPr lang="en-US" sz="1600" b="1">
                <a:solidFill>
                  <a:srgbClr val="0033CC"/>
                </a:solidFill>
              </a:rPr>
              <a:t>	2. Defeasible Estates</a:t>
            </a:r>
          </a:p>
          <a:p>
            <a:pPr marL="609600" indent="-609600">
              <a:lnSpc>
                <a:spcPct val="90000"/>
              </a:lnSpc>
              <a:spcBef>
                <a:spcPct val="20000"/>
              </a:spcBef>
            </a:pPr>
            <a:r>
              <a:rPr lang="en-US" sz="1600" b="1">
                <a:solidFill>
                  <a:srgbClr val="0033CC"/>
                </a:solidFill>
              </a:rPr>
              <a:t>		- Fee Simple Determinable with Possibility of Reverter</a:t>
            </a:r>
          </a:p>
          <a:p>
            <a:pPr marL="609600" indent="-609600">
              <a:lnSpc>
                <a:spcPct val="90000"/>
              </a:lnSpc>
              <a:spcBef>
                <a:spcPct val="20000"/>
              </a:spcBef>
            </a:pPr>
            <a:r>
              <a:rPr lang="en-US" sz="1600" b="1">
                <a:solidFill>
                  <a:srgbClr val="0033CC"/>
                </a:solidFill>
              </a:rPr>
              <a:t>		- Fee Simple Subject to a Condition Precedent</a:t>
            </a:r>
          </a:p>
          <a:p>
            <a:pPr marL="609600" indent="-609600">
              <a:lnSpc>
                <a:spcPct val="90000"/>
              </a:lnSpc>
              <a:spcBef>
                <a:spcPct val="20000"/>
              </a:spcBef>
            </a:pPr>
            <a:r>
              <a:rPr lang="en-US" sz="1600" b="1">
                <a:solidFill>
                  <a:srgbClr val="0033CC"/>
                </a:solidFill>
              </a:rPr>
              <a:t>		- Fee Simple Subject to an Executory Interest </a:t>
            </a:r>
          </a:p>
          <a:p>
            <a:pPr marL="609600" indent="-609600">
              <a:lnSpc>
                <a:spcPct val="90000"/>
              </a:lnSpc>
              <a:spcBef>
                <a:spcPct val="20000"/>
              </a:spcBef>
            </a:pPr>
            <a:r>
              <a:rPr lang="en-US" sz="1600" b="1">
                <a:solidFill>
                  <a:srgbClr val="0033CC"/>
                </a:solidFill>
              </a:rPr>
              <a:t>	3. Fee Tail</a:t>
            </a:r>
          </a:p>
          <a:p>
            <a:pPr marL="609600" indent="-609600">
              <a:lnSpc>
                <a:spcPct val="90000"/>
              </a:lnSpc>
              <a:spcBef>
                <a:spcPct val="20000"/>
              </a:spcBef>
            </a:pPr>
            <a:r>
              <a:rPr lang="en-US" sz="1600" b="1">
                <a:solidFill>
                  <a:srgbClr val="0033CC"/>
                </a:solidFill>
              </a:rPr>
              <a:t>	4. Life Estate</a:t>
            </a:r>
          </a:p>
          <a:p>
            <a:pPr marL="609600" indent="-609600">
              <a:lnSpc>
                <a:spcPct val="90000"/>
              </a:lnSpc>
              <a:spcBef>
                <a:spcPct val="20000"/>
              </a:spcBef>
            </a:pPr>
            <a:endParaRPr lang="en-US" sz="1600" b="1">
              <a:solidFill>
                <a:srgbClr val="0033CC"/>
              </a:solidFill>
            </a:endParaRPr>
          </a:p>
          <a:p>
            <a:pPr marL="609600" indent="-609600">
              <a:lnSpc>
                <a:spcPct val="90000"/>
              </a:lnSpc>
              <a:spcBef>
                <a:spcPct val="20000"/>
              </a:spcBef>
              <a:buFontTx/>
              <a:buChar char="•"/>
            </a:pPr>
            <a:r>
              <a:rPr lang="en-US" sz="2000" b="1" i="1">
                <a:solidFill>
                  <a:schemeClr val="hlink"/>
                </a:solidFill>
              </a:rPr>
              <a:t>Present interests</a:t>
            </a:r>
            <a:r>
              <a:rPr lang="en-US" sz="2000" b="1">
                <a:solidFill>
                  <a:srgbClr val="0033CC"/>
                </a:solidFill>
              </a:rPr>
              <a:t> (When the RIGHT to possess is NOW)</a:t>
            </a:r>
          </a:p>
          <a:p>
            <a:pPr marL="609600" indent="-609600">
              <a:lnSpc>
                <a:spcPct val="90000"/>
              </a:lnSpc>
              <a:spcBef>
                <a:spcPct val="20000"/>
              </a:spcBef>
              <a:buFontTx/>
              <a:buChar char="•"/>
            </a:pPr>
            <a:endParaRPr lang="en-US" sz="2000" b="1" i="1">
              <a:solidFill>
                <a:schemeClr val="hlink"/>
              </a:solidFill>
            </a:endParaRPr>
          </a:p>
          <a:p>
            <a:pPr marL="609600" indent="-609600">
              <a:lnSpc>
                <a:spcPct val="90000"/>
              </a:lnSpc>
              <a:spcBef>
                <a:spcPct val="20000"/>
              </a:spcBef>
              <a:buFontTx/>
              <a:buChar char="•"/>
            </a:pPr>
            <a:r>
              <a:rPr lang="en-US" sz="2000" b="1" i="1">
                <a:solidFill>
                  <a:schemeClr val="hlink"/>
                </a:solidFill>
              </a:rPr>
              <a:t>Future interests</a:t>
            </a:r>
            <a:r>
              <a:rPr lang="en-US" sz="2000" b="1">
                <a:solidFill>
                  <a:srgbClr val="0033CC"/>
                </a:solidFill>
              </a:rPr>
              <a:t> (When the RIGHT to possess is in the future)</a:t>
            </a:r>
          </a:p>
          <a:p>
            <a:pPr marL="609600" indent="-609600">
              <a:spcBef>
                <a:spcPct val="20000"/>
              </a:spcBef>
            </a:pPr>
            <a:endParaRPr lang="en-US" sz="500" b="1">
              <a:solidFill>
                <a:srgbClr val="0033CC"/>
              </a:solidFill>
            </a:endParaRPr>
          </a:p>
        </p:txBody>
      </p:sp>
      <p:sp>
        <p:nvSpPr>
          <p:cNvPr id="5" name="Slide Number Placeholder 4"/>
          <p:cNvSpPr>
            <a:spLocks noGrp="1"/>
          </p:cNvSpPr>
          <p:nvPr>
            <p:ph type="sldNum" sz="quarter" idx="12"/>
          </p:nvPr>
        </p:nvSpPr>
        <p:spPr/>
        <p:txBody>
          <a:bodyPr/>
          <a:lstStyle/>
          <a:p>
            <a:pPr>
              <a:defRPr/>
            </a:pPr>
            <a:fld id="{23904802-F1B5-4995-8D23-1861911DBB1D}" type="slidenum">
              <a:rPr lang="en-US" smtClean="0"/>
              <a:pPr>
                <a:defRPr/>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a:xfrm>
            <a:off x="381000" y="990600"/>
            <a:ext cx="8229600" cy="838200"/>
          </a:xfrm>
        </p:spPr>
        <p:txBody>
          <a:bodyPr/>
          <a:lstStyle/>
          <a:p>
            <a:pPr eaLnBrk="1" hangingPunct="1"/>
            <a:r>
              <a:rPr lang="en-US" b="1" dirty="0" smtClean="0">
                <a:solidFill>
                  <a:srgbClr val="CC0000"/>
                </a:solidFill>
              </a:rPr>
              <a:t>Types of Future Interests</a:t>
            </a:r>
          </a:p>
        </p:txBody>
      </p:sp>
      <p:sp>
        <p:nvSpPr>
          <p:cNvPr id="275459" name="Rectangle 3"/>
          <p:cNvSpPr>
            <a:spLocks noGrp="1" noChangeArrowheads="1"/>
          </p:cNvSpPr>
          <p:nvPr>
            <p:ph type="body" idx="4294967295"/>
          </p:nvPr>
        </p:nvSpPr>
        <p:spPr>
          <a:xfrm>
            <a:off x="381000" y="1828800"/>
            <a:ext cx="8458200" cy="4495800"/>
          </a:xfrm>
        </p:spPr>
        <p:txBody>
          <a:bodyPr/>
          <a:lstStyle/>
          <a:p>
            <a:pPr eaLnBrk="1" hangingPunct="1">
              <a:lnSpc>
                <a:spcPct val="85000"/>
              </a:lnSpc>
            </a:pPr>
            <a:r>
              <a:rPr lang="en-US" sz="2200" b="1" dirty="0" smtClean="0">
                <a:solidFill>
                  <a:schemeClr val="hlink"/>
                </a:solidFill>
              </a:rPr>
              <a:t>Reversionary Interests</a:t>
            </a:r>
          </a:p>
          <a:p>
            <a:pPr lvl="2" eaLnBrk="1" hangingPunct="1">
              <a:lnSpc>
                <a:spcPct val="85000"/>
              </a:lnSpc>
            </a:pPr>
            <a:r>
              <a:rPr lang="en-US" sz="2200" b="1" dirty="0" smtClean="0"/>
              <a:t>Reversions</a:t>
            </a:r>
          </a:p>
          <a:p>
            <a:pPr lvl="2" eaLnBrk="1" hangingPunct="1">
              <a:lnSpc>
                <a:spcPct val="85000"/>
              </a:lnSpc>
            </a:pPr>
            <a:r>
              <a:rPr lang="en-US" sz="2200" b="1" dirty="0" smtClean="0"/>
              <a:t>Possibility of </a:t>
            </a:r>
            <a:r>
              <a:rPr lang="en-US" sz="2200" b="1" dirty="0" err="1" smtClean="0"/>
              <a:t>Reverter</a:t>
            </a:r>
            <a:endParaRPr lang="en-US" sz="2200" b="1" dirty="0" smtClean="0"/>
          </a:p>
          <a:p>
            <a:pPr lvl="2" eaLnBrk="1" hangingPunct="1">
              <a:lnSpc>
                <a:spcPct val="85000"/>
              </a:lnSpc>
            </a:pPr>
            <a:r>
              <a:rPr lang="en-US" sz="2200" b="1" dirty="0" smtClean="0"/>
              <a:t>Right of Re-entry</a:t>
            </a:r>
          </a:p>
          <a:p>
            <a:pPr eaLnBrk="1" hangingPunct="1">
              <a:lnSpc>
                <a:spcPct val="85000"/>
              </a:lnSpc>
            </a:pPr>
            <a:r>
              <a:rPr lang="en-US" sz="2200" b="1" dirty="0" smtClean="0">
                <a:solidFill>
                  <a:schemeClr val="hlink"/>
                </a:solidFill>
              </a:rPr>
              <a:t>Remainders</a:t>
            </a:r>
          </a:p>
          <a:p>
            <a:pPr lvl="2" eaLnBrk="1" hangingPunct="1">
              <a:lnSpc>
                <a:spcPct val="85000"/>
              </a:lnSpc>
            </a:pPr>
            <a:r>
              <a:rPr lang="en-US" sz="2200" b="1" dirty="0" smtClean="0"/>
              <a:t>Indefeasibly vested remainder</a:t>
            </a:r>
          </a:p>
          <a:p>
            <a:pPr lvl="2" eaLnBrk="1" hangingPunct="1">
              <a:lnSpc>
                <a:spcPct val="85000"/>
              </a:lnSpc>
            </a:pPr>
            <a:r>
              <a:rPr lang="en-US" sz="2200" b="1" dirty="0" smtClean="0"/>
              <a:t>Vested remainder subject to open</a:t>
            </a:r>
          </a:p>
          <a:p>
            <a:pPr lvl="2" eaLnBrk="1" hangingPunct="1">
              <a:lnSpc>
                <a:spcPct val="85000"/>
              </a:lnSpc>
            </a:pPr>
            <a:r>
              <a:rPr lang="en-US" sz="2200" b="1" dirty="0" smtClean="0"/>
              <a:t>Vested remainder subject to complete divestment</a:t>
            </a:r>
          </a:p>
          <a:p>
            <a:pPr lvl="2" eaLnBrk="1" hangingPunct="1">
              <a:lnSpc>
                <a:spcPct val="85000"/>
              </a:lnSpc>
            </a:pPr>
            <a:r>
              <a:rPr lang="en-US" sz="2200" b="1" dirty="0" smtClean="0"/>
              <a:t>Contingent remainder</a:t>
            </a:r>
          </a:p>
          <a:p>
            <a:pPr eaLnBrk="1" hangingPunct="1">
              <a:lnSpc>
                <a:spcPct val="85000"/>
              </a:lnSpc>
            </a:pPr>
            <a:r>
              <a:rPr lang="en-US" sz="2200" b="1" dirty="0" err="1" smtClean="0">
                <a:solidFill>
                  <a:schemeClr val="hlink"/>
                </a:solidFill>
              </a:rPr>
              <a:t>Executory</a:t>
            </a:r>
            <a:r>
              <a:rPr lang="en-US" sz="2200" b="1" dirty="0" smtClean="0">
                <a:solidFill>
                  <a:schemeClr val="hlink"/>
                </a:solidFill>
              </a:rPr>
              <a:t> Interests (Limitations)</a:t>
            </a:r>
            <a:endParaRPr lang="en-US" sz="2200" b="1" dirty="0" smtClean="0"/>
          </a:p>
          <a:p>
            <a:pPr lvl="2" eaLnBrk="1" hangingPunct="1">
              <a:lnSpc>
                <a:spcPct val="85000"/>
              </a:lnSpc>
            </a:pPr>
            <a:r>
              <a:rPr lang="en-US" sz="2200" b="1" dirty="0" smtClean="0"/>
              <a:t>Shifting </a:t>
            </a:r>
            <a:r>
              <a:rPr lang="en-US" sz="2200" b="1" dirty="0" err="1" smtClean="0"/>
              <a:t>executory</a:t>
            </a:r>
            <a:r>
              <a:rPr lang="en-US" sz="2200" b="1" dirty="0" smtClean="0"/>
              <a:t> interest</a:t>
            </a:r>
          </a:p>
          <a:p>
            <a:pPr lvl="2" eaLnBrk="1" hangingPunct="1">
              <a:lnSpc>
                <a:spcPct val="85000"/>
              </a:lnSpc>
            </a:pPr>
            <a:r>
              <a:rPr lang="en-US" sz="2200" b="1" dirty="0" smtClean="0"/>
              <a:t>Springing </a:t>
            </a:r>
            <a:r>
              <a:rPr lang="en-US" sz="2200" b="1" dirty="0" err="1" smtClean="0"/>
              <a:t>executory</a:t>
            </a:r>
            <a:r>
              <a:rPr lang="en-US" sz="2200" b="1" dirty="0" smtClean="0"/>
              <a:t> interest</a:t>
            </a:r>
          </a:p>
          <a:p>
            <a:pPr eaLnBrk="1" hangingPunct="1">
              <a:lnSpc>
                <a:spcPct val="85000"/>
              </a:lnSpc>
              <a:buFontTx/>
              <a:buNone/>
            </a:pPr>
            <a:endParaRPr lang="en-US" sz="1800" b="1" dirty="0" smtClean="0">
              <a:solidFill>
                <a:schemeClr val="hlink"/>
              </a:solidFill>
            </a:endParaRPr>
          </a:p>
        </p:txBody>
      </p:sp>
      <p:sp>
        <p:nvSpPr>
          <p:cNvPr id="5" name="Slide Number Placeholder 4"/>
          <p:cNvSpPr>
            <a:spLocks noGrp="1"/>
          </p:cNvSpPr>
          <p:nvPr>
            <p:ph type="sldNum" sz="quarter" idx="12"/>
          </p:nvPr>
        </p:nvSpPr>
        <p:spPr/>
        <p:txBody>
          <a:bodyPr/>
          <a:lstStyle/>
          <a:p>
            <a:pPr>
              <a:defRPr/>
            </a:pPr>
            <a:fld id="{C055BE39-2085-4031-8269-F1129B6C5571}" type="slidenum">
              <a:rPr lang="en-US" smtClean="0"/>
              <a:pPr>
                <a:defRPr/>
              </a:pPr>
              <a:t>81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 calcmode="lin" valueType="num">
                                      <p:cBhvr additive="base">
                                        <p:cTn id="7" dur="500" fill="hold"/>
                                        <p:tgtEl>
                                          <p:spTgt spid="275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5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275459">
                                            <p:txEl>
                                              <p:pRg st="1" end="1"/>
                                            </p:txEl>
                                          </p:spTgt>
                                        </p:tgtEl>
                                        <p:attrNameLst>
                                          <p:attrName>style.visibility</p:attrName>
                                        </p:attrNameLst>
                                      </p:cBhvr>
                                      <p:to>
                                        <p:strVal val="visible"/>
                                      </p:to>
                                    </p:set>
                                    <p:anim calcmode="lin" valueType="num">
                                      <p:cBhvr additive="base">
                                        <p:cTn id="11" dur="500" fill="hold"/>
                                        <p:tgtEl>
                                          <p:spTgt spid="27545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754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DRUMROLL.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275459">
                                            <p:txEl>
                                              <p:pRg st="2" end="2"/>
                                            </p:txEl>
                                          </p:spTgt>
                                        </p:tgtEl>
                                        <p:attrNameLst>
                                          <p:attrName>style.visibility</p:attrName>
                                        </p:attrNameLst>
                                      </p:cBhvr>
                                      <p:to>
                                        <p:strVal val="visible"/>
                                      </p:to>
                                    </p:set>
                                    <p:anim calcmode="lin" valueType="num">
                                      <p:cBhvr additive="base">
                                        <p:cTn id="15" dur="500" fill="hold"/>
                                        <p:tgtEl>
                                          <p:spTgt spid="27545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754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DRUMROLL.WAV"/>
                                        </p:tgtEl>
                                      </p:cMediaNode>
                                    </p:audio>
                                  </p:subTnLst>
                                </p:cTn>
                              </p:par>
                              <p:par>
                                <p:cTn id="17" presetID="2" presetClass="entr" presetSubtype="8" fill="hold" grpId="0" nodeType="withEffect">
                                  <p:stCondLst>
                                    <p:cond delay="0"/>
                                  </p:stCondLst>
                                  <p:childTnLst>
                                    <p:set>
                                      <p:cBhvr>
                                        <p:cTn id="18" dur="1" fill="hold">
                                          <p:stCondLst>
                                            <p:cond delay="0"/>
                                          </p:stCondLst>
                                        </p:cTn>
                                        <p:tgtEl>
                                          <p:spTgt spid="275459">
                                            <p:txEl>
                                              <p:pRg st="3" end="3"/>
                                            </p:txEl>
                                          </p:spTgt>
                                        </p:tgtEl>
                                        <p:attrNameLst>
                                          <p:attrName>style.visibility</p:attrName>
                                        </p:attrNameLst>
                                      </p:cBhvr>
                                      <p:to>
                                        <p:strVal val="visible"/>
                                      </p:to>
                                    </p:set>
                                    <p:anim calcmode="lin" valueType="num">
                                      <p:cBhvr additive="base">
                                        <p:cTn id="19" dur="500" fill="hold"/>
                                        <p:tgtEl>
                                          <p:spTgt spid="27545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54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DRUMROLL.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5459">
                                            <p:txEl>
                                              <p:pRg st="4" end="4"/>
                                            </p:txEl>
                                          </p:spTgt>
                                        </p:tgtEl>
                                        <p:attrNameLst>
                                          <p:attrName>style.visibility</p:attrName>
                                        </p:attrNameLst>
                                      </p:cBhvr>
                                      <p:to>
                                        <p:strVal val="visible"/>
                                      </p:to>
                                    </p:set>
                                    <p:anim calcmode="lin" valueType="num">
                                      <p:cBhvr additive="base">
                                        <p:cTn id="25" dur="500" fill="hold"/>
                                        <p:tgtEl>
                                          <p:spTgt spid="27545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54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DRUMROLL.WAV"/>
                                        </p:tgtEl>
                                      </p:cMediaNode>
                                    </p:audio>
                                  </p:subTnLst>
                                </p:cTn>
                              </p:par>
                              <p:par>
                                <p:cTn id="27" presetID="2" presetClass="entr" presetSubtype="8" fill="hold" grpId="0" nodeType="withEffect">
                                  <p:stCondLst>
                                    <p:cond delay="0"/>
                                  </p:stCondLst>
                                  <p:childTnLst>
                                    <p:set>
                                      <p:cBhvr>
                                        <p:cTn id="28" dur="1" fill="hold">
                                          <p:stCondLst>
                                            <p:cond delay="0"/>
                                          </p:stCondLst>
                                        </p:cTn>
                                        <p:tgtEl>
                                          <p:spTgt spid="275459">
                                            <p:txEl>
                                              <p:pRg st="5" end="5"/>
                                            </p:txEl>
                                          </p:spTgt>
                                        </p:tgtEl>
                                        <p:attrNameLst>
                                          <p:attrName>style.visibility</p:attrName>
                                        </p:attrNameLst>
                                      </p:cBhvr>
                                      <p:to>
                                        <p:strVal val="visible"/>
                                      </p:to>
                                    </p:set>
                                    <p:anim calcmode="lin" valueType="num">
                                      <p:cBhvr additive="base">
                                        <p:cTn id="29" dur="500" fill="hold"/>
                                        <p:tgtEl>
                                          <p:spTgt spid="27545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7545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DRUMROLL.WAV"/>
                                        </p:tgtEl>
                                      </p:cMediaNode>
                                    </p:audio>
                                  </p:subTnLst>
                                </p:cTn>
                              </p:par>
                              <p:par>
                                <p:cTn id="31" presetID="2" presetClass="entr" presetSubtype="8" fill="hold" grpId="0" nodeType="withEffect">
                                  <p:stCondLst>
                                    <p:cond delay="0"/>
                                  </p:stCondLst>
                                  <p:childTnLst>
                                    <p:set>
                                      <p:cBhvr>
                                        <p:cTn id="32" dur="1" fill="hold">
                                          <p:stCondLst>
                                            <p:cond delay="0"/>
                                          </p:stCondLst>
                                        </p:cTn>
                                        <p:tgtEl>
                                          <p:spTgt spid="275459">
                                            <p:txEl>
                                              <p:pRg st="6" end="6"/>
                                            </p:txEl>
                                          </p:spTgt>
                                        </p:tgtEl>
                                        <p:attrNameLst>
                                          <p:attrName>style.visibility</p:attrName>
                                        </p:attrNameLst>
                                      </p:cBhvr>
                                      <p:to>
                                        <p:strVal val="visible"/>
                                      </p:to>
                                    </p:set>
                                    <p:anim calcmode="lin" valueType="num">
                                      <p:cBhvr additive="base">
                                        <p:cTn id="33" dur="500" fill="hold"/>
                                        <p:tgtEl>
                                          <p:spTgt spid="275459">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7545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DRUMROLL.WAV"/>
                                        </p:tgtEl>
                                      </p:cMediaNode>
                                    </p:audio>
                                  </p:subTnLst>
                                </p:cTn>
                              </p:par>
                              <p:par>
                                <p:cTn id="35" presetID="2" presetClass="entr" presetSubtype="8" fill="hold" grpId="0" nodeType="withEffect">
                                  <p:stCondLst>
                                    <p:cond delay="0"/>
                                  </p:stCondLst>
                                  <p:childTnLst>
                                    <p:set>
                                      <p:cBhvr>
                                        <p:cTn id="36" dur="1" fill="hold">
                                          <p:stCondLst>
                                            <p:cond delay="0"/>
                                          </p:stCondLst>
                                        </p:cTn>
                                        <p:tgtEl>
                                          <p:spTgt spid="275459">
                                            <p:txEl>
                                              <p:pRg st="7" end="7"/>
                                            </p:txEl>
                                          </p:spTgt>
                                        </p:tgtEl>
                                        <p:attrNameLst>
                                          <p:attrName>style.visibility</p:attrName>
                                        </p:attrNameLst>
                                      </p:cBhvr>
                                      <p:to>
                                        <p:strVal val="visible"/>
                                      </p:to>
                                    </p:set>
                                    <p:anim calcmode="lin" valueType="num">
                                      <p:cBhvr additive="base">
                                        <p:cTn id="37" dur="500" fill="hold"/>
                                        <p:tgtEl>
                                          <p:spTgt spid="27545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545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DRUMROLL.WAV"/>
                                        </p:tgtEl>
                                      </p:cMediaNode>
                                    </p:audio>
                                  </p:subTnLst>
                                </p:cTn>
                              </p:par>
                              <p:par>
                                <p:cTn id="39" presetID="2" presetClass="entr" presetSubtype="8" fill="hold" grpId="0" nodeType="withEffect">
                                  <p:stCondLst>
                                    <p:cond delay="0"/>
                                  </p:stCondLst>
                                  <p:childTnLst>
                                    <p:set>
                                      <p:cBhvr>
                                        <p:cTn id="40" dur="1" fill="hold">
                                          <p:stCondLst>
                                            <p:cond delay="0"/>
                                          </p:stCondLst>
                                        </p:cTn>
                                        <p:tgtEl>
                                          <p:spTgt spid="275459">
                                            <p:txEl>
                                              <p:pRg st="8" end="8"/>
                                            </p:txEl>
                                          </p:spTgt>
                                        </p:tgtEl>
                                        <p:attrNameLst>
                                          <p:attrName>style.visibility</p:attrName>
                                        </p:attrNameLst>
                                      </p:cBhvr>
                                      <p:to>
                                        <p:strVal val="visible"/>
                                      </p:to>
                                    </p:set>
                                    <p:anim calcmode="lin" valueType="num">
                                      <p:cBhvr additive="base">
                                        <p:cTn id="41" dur="500" fill="hold"/>
                                        <p:tgtEl>
                                          <p:spTgt spid="275459">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7545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DRUMROLL.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75459">
                                            <p:txEl>
                                              <p:pRg st="9" end="9"/>
                                            </p:txEl>
                                          </p:spTgt>
                                        </p:tgtEl>
                                        <p:attrNameLst>
                                          <p:attrName>style.visibility</p:attrName>
                                        </p:attrNameLst>
                                      </p:cBhvr>
                                      <p:to>
                                        <p:strVal val="visible"/>
                                      </p:to>
                                    </p:set>
                                    <p:anim calcmode="lin" valueType="num">
                                      <p:cBhvr additive="base">
                                        <p:cTn id="47" dur="500" fill="hold"/>
                                        <p:tgtEl>
                                          <p:spTgt spid="275459">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7545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DRUMROLL.WAV"/>
                                        </p:tgtEl>
                                      </p:cMediaNode>
                                    </p:audio>
                                  </p:subTnLst>
                                </p:cTn>
                              </p:par>
                              <p:par>
                                <p:cTn id="49" presetID="2" presetClass="entr" presetSubtype="8" fill="hold" grpId="0" nodeType="withEffect">
                                  <p:stCondLst>
                                    <p:cond delay="0"/>
                                  </p:stCondLst>
                                  <p:childTnLst>
                                    <p:set>
                                      <p:cBhvr>
                                        <p:cTn id="50" dur="1" fill="hold">
                                          <p:stCondLst>
                                            <p:cond delay="0"/>
                                          </p:stCondLst>
                                        </p:cTn>
                                        <p:tgtEl>
                                          <p:spTgt spid="275459">
                                            <p:txEl>
                                              <p:pRg st="10" end="10"/>
                                            </p:txEl>
                                          </p:spTgt>
                                        </p:tgtEl>
                                        <p:attrNameLst>
                                          <p:attrName>style.visibility</p:attrName>
                                        </p:attrNameLst>
                                      </p:cBhvr>
                                      <p:to>
                                        <p:strVal val="visible"/>
                                      </p:to>
                                    </p:set>
                                    <p:anim calcmode="lin" valueType="num">
                                      <p:cBhvr additive="base">
                                        <p:cTn id="51" dur="500" fill="hold"/>
                                        <p:tgtEl>
                                          <p:spTgt spid="275459">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75459">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DRUMROLL.WAV"/>
                                        </p:tgtEl>
                                      </p:cMediaNode>
                                    </p:audio>
                                  </p:subTnLst>
                                </p:cTn>
                              </p:par>
                              <p:par>
                                <p:cTn id="53" presetID="2" presetClass="entr" presetSubtype="8" fill="hold" grpId="0" nodeType="withEffect">
                                  <p:stCondLst>
                                    <p:cond delay="0"/>
                                  </p:stCondLst>
                                  <p:childTnLst>
                                    <p:set>
                                      <p:cBhvr>
                                        <p:cTn id="54" dur="1" fill="hold">
                                          <p:stCondLst>
                                            <p:cond delay="0"/>
                                          </p:stCondLst>
                                        </p:cTn>
                                        <p:tgtEl>
                                          <p:spTgt spid="275459">
                                            <p:txEl>
                                              <p:pRg st="11" end="11"/>
                                            </p:txEl>
                                          </p:spTgt>
                                        </p:tgtEl>
                                        <p:attrNameLst>
                                          <p:attrName>style.visibility</p:attrName>
                                        </p:attrNameLst>
                                      </p:cBhvr>
                                      <p:to>
                                        <p:strVal val="visible"/>
                                      </p:to>
                                    </p:set>
                                    <p:anim calcmode="lin" valueType="num">
                                      <p:cBhvr additive="base">
                                        <p:cTn id="55" dur="500" fill="hold"/>
                                        <p:tgtEl>
                                          <p:spTgt spid="275459">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75459">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a:xfrm>
            <a:off x="381000" y="990600"/>
            <a:ext cx="8229600" cy="838200"/>
          </a:xfrm>
        </p:spPr>
        <p:txBody>
          <a:bodyPr/>
          <a:lstStyle/>
          <a:p>
            <a:pPr eaLnBrk="1" hangingPunct="1"/>
            <a:r>
              <a:rPr lang="en-US" sz="4100" b="1" dirty="0" smtClean="0">
                <a:solidFill>
                  <a:srgbClr val="CC0000"/>
                </a:solidFill>
              </a:rPr>
              <a:t>Explanations of Future Interests</a:t>
            </a:r>
          </a:p>
        </p:txBody>
      </p:sp>
      <p:sp>
        <p:nvSpPr>
          <p:cNvPr id="84996" name="Rectangle 3"/>
          <p:cNvSpPr>
            <a:spLocks noGrp="1" noChangeArrowheads="1"/>
          </p:cNvSpPr>
          <p:nvPr>
            <p:ph type="body" sz="half" idx="1"/>
          </p:nvPr>
        </p:nvSpPr>
        <p:spPr>
          <a:xfrm>
            <a:off x="609600" y="1905000"/>
            <a:ext cx="8001000" cy="4038600"/>
          </a:xfrm>
        </p:spPr>
        <p:txBody>
          <a:bodyPr/>
          <a:lstStyle/>
          <a:p>
            <a:pPr eaLnBrk="1" hangingPunct="1"/>
            <a:r>
              <a:rPr lang="en-US" sz="3600" b="1" dirty="0" smtClean="0">
                <a:solidFill>
                  <a:schemeClr val="hlink"/>
                </a:solidFill>
              </a:rPr>
              <a:t>Reversionary Interests</a:t>
            </a:r>
          </a:p>
          <a:p>
            <a:pPr lvl="1" eaLnBrk="1" hangingPunct="1"/>
            <a:r>
              <a:rPr lang="en-US" sz="2800" b="1" i="1" dirty="0" smtClean="0">
                <a:solidFill>
                  <a:schemeClr val="accent2"/>
                </a:solidFill>
              </a:rPr>
              <a:t>Reversion</a:t>
            </a:r>
          </a:p>
          <a:p>
            <a:pPr lvl="1" eaLnBrk="1" hangingPunct="1">
              <a:buFontTx/>
              <a:buNone/>
            </a:pPr>
            <a:r>
              <a:rPr lang="en-US" b="1" dirty="0" smtClean="0">
                <a:solidFill>
                  <a:schemeClr val="tx2"/>
                </a:solidFill>
              </a:rPr>
              <a:t>	The residue (or future interest) of an estate left by operation of law in the grantor or his heirs.</a:t>
            </a:r>
          </a:p>
          <a:p>
            <a:pPr lvl="1" eaLnBrk="1" hangingPunct="1">
              <a:buFontTx/>
              <a:buNone/>
            </a:pPr>
            <a:endParaRPr lang="en-US" sz="600" b="1" dirty="0" smtClean="0">
              <a:solidFill>
                <a:schemeClr val="accent2"/>
              </a:solidFill>
            </a:endParaRPr>
          </a:p>
          <a:p>
            <a:pPr lvl="1" eaLnBrk="1" hangingPunct="1">
              <a:buFontTx/>
              <a:buNone/>
            </a:pPr>
            <a:r>
              <a:rPr lang="en-US" b="1" dirty="0" smtClean="0">
                <a:solidFill>
                  <a:srgbClr val="CC0000"/>
                </a:solidFill>
              </a:rPr>
              <a:t>Examples/Explanation:</a:t>
            </a:r>
          </a:p>
          <a:p>
            <a:pPr lvl="1" eaLnBrk="1" hangingPunct="1">
              <a:buFontTx/>
              <a:buNone/>
            </a:pPr>
            <a:r>
              <a:rPr lang="en-US" b="1" dirty="0" smtClean="0">
                <a:solidFill>
                  <a:schemeClr val="accent2"/>
                </a:solidFill>
              </a:rPr>
              <a:t>	</a:t>
            </a:r>
            <a:r>
              <a:rPr lang="en-US" sz="1800" b="1" dirty="0" smtClean="0"/>
              <a:t>When any lesser estate is created from the fee simple absolute, the reversion is legal rights in the estate that the grantor or his heirs are entitled to after such creation, including remainders or </a:t>
            </a:r>
            <a:r>
              <a:rPr lang="en-US" sz="1800" b="1" dirty="0" err="1" smtClean="0"/>
              <a:t>executory</a:t>
            </a:r>
            <a:r>
              <a:rPr lang="en-US" sz="1800" b="1" dirty="0" smtClean="0"/>
              <a:t> interests, vesting in the grantor of his heirs.  The key is that such legal interest RETURNS to the grantor or his heirs.</a:t>
            </a:r>
          </a:p>
        </p:txBody>
      </p:sp>
      <p:sp>
        <p:nvSpPr>
          <p:cNvPr id="5" name="Slide Number Placeholder 4"/>
          <p:cNvSpPr>
            <a:spLocks noGrp="1"/>
          </p:cNvSpPr>
          <p:nvPr>
            <p:ph type="sldNum" sz="quarter" idx="12"/>
          </p:nvPr>
        </p:nvSpPr>
        <p:spPr/>
        <p:txBody>
          <a:bodyPr/>
          <a:lstStyle/>
          <a:p>
            <a:pPr>
              <a:defRPr/>
            </a:pPr>
            <a:fld id="{D4013ED1-3C0F-456F-B645-1A2EF7F551E9}" type="slidenum">
              <a:rPr lang="en-US" smtClean="0"/>
              <a:pPr>
                <a:defRPr/>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a:xfrm>
            <a:off x="381000" y="914400"/>
            <a:ext cx="8229600" cy="838200"/>
          </a:xfrm>
        </p:spPr>
        <p:txBody>
          <a:bodyPr/>
          <a:lstStyle/>
          <a:p>
            <a:pPr eaLnBrk="1" hangingPunct="1"/>
            <a:r>
              <a:rPr lang="en-US" sz="4100" b="1" dirty="0" smtClean="0">
                <a:solidFill>
                  <a:srgbClr val="CC0000"/>
                </a:solidFill>
              </a:rPr>
              <a:t>Explanations of Future Interests</a:t>
            </a:r>
          </a:p>
        </p:txBody>
      </p:sp>
      <p:sp>
        <p:nvSpPr>
          <p:cNvPr id="86020" name="Rectangle 3"/>
          <p:cNvSpPr>
            <a:spLocks noGrp="1" noChangeArrowheads="1"/>
          </p:cNvSpPr>
          <p:nvPr>
            <p:ph type="body" sz="half" idx="1"/>
          </p:nvPr>
        </p:nvSpPr>
        <p:spPr>
          <a:xfrm>
            <a:off x="685800" y="1676400"/>
            <a:ext cx="8001000" cy="4114800"/>
          </a:xfrm>
        </p:spPr>
        <p:txBody>
          <a:bodyPr/>
          <a:lstStyle/>
          <a:p>
            <a:pPr eaLnBrk="1" hangingPunct="1">
              <a:lnSpc>
                <a:spcPct val="95000"/>
              </a:lnSpc>
            </a:pPr>
            <a:r>
              <a:rPr lang="en-US" sz="3600" b="1" dirty="0" smtClean="0">
                <a:solidFill>
                  <a:schemeClr val="hlink"/>
                </a:solidFill>
              </a:rPr>
              <a:t>Reversionary Interests</a:t>
            </a:r>
          </a:p>
          <a:p>
            <a:pPr lvl="1" eaLnBrk="1" hangingPunct="1">
              <a:lnSpc>
                <a:spcPct val="95000"/>
              </a:lnSpc>
            </a:pPr>
            <a:r>
              <a:rPr lang="en-US" sz="2800" b="1" i="1" dirty="0" smtClean="0">
                <a:solidFill>
                  <a:schemeClr val="accent2"/>
                </a:solidFill>
              </a:rPr>
              <a:t>Possibility of </a:t>
            </a:r>
            <a:r>
              <a:rPr lang="en-US" sz="2800" b="1" i="1" dirty="0" err="1" smtClean="0">
                <a:solidFill>
                  <a:schemeClr val="accent2"/>
                </a:solidFill>
              </a:rPr>
              <a:t>Reverter</a:t>
            </a:r>
            <a:endParaRPr lang="en-US" sz="2800" b="1" i="1" dirty="0" smtClean="0">
              <a:solidFill>
                <a:schemeClr val="accent2"/>
              </a:solidFill>
            </a:endParaRPr>
          </a:p>
          <a:p>
            <a:pPr lvl="1" eaLnBrk="1" hangingPunct="1">
              <a:lnSpc>
                <a:spcPct val="95000"/>
              </a:lnSpc>
              <a:buFontTx/>
              <a:buNone/>
            </a:pPr>
            <a:r>
              <a:rPr lang="en-US" b="1" dirty="0" smtClean="0">
                <a:solidFill>
                  <a:schemeClr val="tx2"/>
                </a:solidFill>
              </a:rPr>
              <a:t>	A specific type of reversion, pursuant to a fee simple determinable, whereby the estate AUTOMATICALLY returns to grantor of his heirs upon the happening of a stated, legal, event.</a:t>
            </a:r>
            <a:endParaRPr lang="en-US" sz="600" b="1" dirty="0" smtClean="0">
              <a:solidFill>
                <a:schemeClr val="tx2"/>
              </a:solidFill>
            </a:endParaRPr>
          </a:p>
          <a:p>
            <a:pPr lvl="1" eaLnBrk="1" hangingPunct="1">
              <a:lnSpc>
                <a:spcPct val="95000"/>
              </a:lnSpc>
              <a:buFontTx/>
              <a:buNone/>
            </a:pPr>
            <a:r>
              <a:rPr lang="en-US" b="1" dirty="0" smtClean="0">
                <a:solidFill>
                  <a:srgbClr val="CC0000"/>
                </a:solidFill>
              </a:rPr>
              <a:t>Examples/Explanation:</a:t>
            </a:r>
          </a:p>
          <a:p>
            <a:pPr lvl="1" eaLnBrk="1" hangingPunct="1">
              <a:lnSpc>
                <a:spcPct val="95000"/>
              </a:lnSpc>
              <a:buFontTx/>
              <a:buNone/>
            </a:pPr>
            <a:r>
              <a:rPr lang="en-US" b="1" dirty="0" smtClean="0">
                <a:solidFill>
                  <a:schemeClr val="accent2"/>
                </a:solidFill>
              </a:rPr>
              <a:t>	</a:t>
            </a:r>
            <a:r>
              <a:rPr lang="en-US" sz="1800" b="1" dirty="0" smtClean="0"/>
              <a:t>When a grantor transfers an estate to the grantee for so long as the property remains an active, cultivated farm, if the grantee stops using such property for such legal purpose, the parcel automatically reverts back to the grantor or his heirs.</a:t>
            </a:r>
          </a:p>
        </p:txBody>
      </p:sp>
      <p:sp>
        <p:nvSpPr>
          <p:cNvPr id="5" name="Slide Number Placeholder 4"/>
          <p:cNvSpPr>
            <a:spLocks noGrp="1"/>
          </p:cNvSpPr>
          <p:nvPr>
            <p:ph type="sldNum" sz="quarter" idx="12"/>
          </p:nvPr>
        </p:nvSpPr>
        <p:spPr/>
        <p:txBody>
          <a:bodyPr/>
          <a:lstStyle/>
          <a:p>
            <a:pPr>
              <a:defRPr/>
            </a:pPr>
            <a:fld id="{D4013ED1-3C0F-456F-B645-1A2EF7F551E9}" type="slidenum">
              <a:rPr lang="en-US" smtClean="0"/>
              <a:pPr>
                <a:defRPr/>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a:xfrm>
            <a:off x="457200" y="990600"/>
            <a:ext cx="8229600" cy="609600"/>
          </a:xfrm>
        </p:spPr>
        <p:txBody>
          <a:bodyPr/>
          <a:lstStyle/>
          <a:p>
            <a:pPr eaLnBrk="1" hangingPunct="1"/>
            <a:r>
              <a:rPr lang="en-US" sz="4100" b="1" dirty="0" smtClean="0">
                <a:solidFill>
                  <a:srgbClr val="CC0000"/>
                </a:solidFill>
              </a:rPr>
              <a:t>Explanations of Future Interests</a:t>
            </a:r>
          </a:p>
        </p:txBody>
      </p:sp>
      <p:sp>
        <p:nvSpPr>
          <p:cNvPr id="87044" name="Rectangle 3"/>
          <p:cNvSpPr>
            <a:spLocks noGrp="1" noChangeArrowheads="1"/>
          </p:cNvSpPr>
          <p:nvPr>
            <p:ph type="body" sz="half" idx="1"/>
          </p:nvPr>
        </p:nvSpPr>
        <p:spPr>
          <a:xfrm>
            <a:off x="609600" y="1676400"/>
            <a:ext cx="8001000" cy="4343400"/>
          </a:xfrm>
        </p:spPr>
        <p:txBody>
          <a:bodyPr/>
          <a:lstStyle/>
          <a:p>
            <a:pPr eaLnBrk="1" hangingPunct="1">
              <a:lnSpc>
                <a:spcPct val="85000"/>
              </a:lnSpc>
            </a:pPr>
            <a:r>
              <a:rPr lang="en-US" sz="3600" b="1" dirty="0" smtClean="0">
                <a:solidFill>
                  <a:schemeClr val="hlink"/>
                </a:solidFill>
              </a:rPr>
              <a:t>Reversionary Interests</a:t>
            </a:r>
          </a:p>
          <a:p>
            <a:pPr lvl="1" eaLnBrk="1" hangingPunct="1">
              <a:lnSpc>
                <a:spcPct val="85000"/>
              </a:lnSpc>
            </a:pPr>
            <a:r>
              <a:rPr lang="en-US" sz="2800" b="1" i="1" dirty="0" smtClean="0">
                <a:solidFill>
                  <a:schemeClr val="accent2"/>
                </a:solidFill>
              </a:rPr>
              <a:t>Right of Re-entry</a:t>
            </a:r>
          </a:p>
          <a:p>
            <a:pPr lvl="1" eaLnBrk="1" hangingPunct="1">
              <a:lnSpc>
                <a:spcPct val="80000"/>
              </a:lnSpc>
              <a:buFontTx/>
              <a:buNone/>
            </a:pPr>
            <a:r>
              <a:rPr lang="en-US" b="1" dirty="0" smtClean="0">
                <a:solidFill>
                  <a:schemeClr val="tx2"/>
                </a:solidFill>
              </a:rPr>
              <a:t>	A specific type of reversion, pursuant to a fee simple subject to a condition subsequent, whereby the grantor or his heirs have a right to reclaim the estate upon the happening of a stated, legal, event.</a:t>
            </a:r>
            <a:endParaRPr lang="en-US" sz="600" b="1" dirty="0" smtClean="0">
              <a:solidFill>
                <a:schemeClr val="tx2"/>
              </a:solidFill>
            </a:endParaRPr>
          </a:p>
          <a:p>
            <a:pPr lvl="1" eaLnBrk="1" hangingPunct="1">
              <a:lnSpc>
                <a:spcPct val="85000"/>
              </a:lnSpc>
              <a:buFontTx/>
              <a:buNone/>
            </a:pPr>
            <a:r>
              <a:rPr lang="en-US" b="1" dirty="0" smtClean="0">
                <a:solidFill>
                  <a:srgbClr val="CC0000"/>
                </a:solidFill>
              </a:rPr>
              <a:t>Examples/Explanation:</a:t>
            </a:r>
          </a:p>
          <a:p>
            <a:pPr lvl="1" eaLnBrk="1" hangingPunct="1">
              <a:lnSpc>
                <a:spcPct val="85000"/>
              </a:lnSpc>
              <a:buFontTx/>
              <a:buNone/>
            </a:pPr>
            <a:r>
              <a:rPr lang="en-US" b="1" dirty="0" smtClean="0">
                <a:solidFill>
                  <a:schemeClr val="accent2"/>
                </a:solidFill>
              </a:rPr>
              <a:t>	</a:t>
            </a:r>
            <a:r>
              <a:rPr lang="en-US" sz="1800" b="1" dirty="0" smtClean="0"/>
              <a:t>When a grantor transfers an estate to the grantee upon the condition that the property remains an active, cultivated farm, if the grantee stops using such property for such legal purpose, then the grantor or his heirs can exercise a right to reclaim full title to the parcel.</a:t>
            </a:r>
          </a:p>
        </p:txBody>
      </p:sp>
      <p:sp>
        <p:nvSpPr>
          <p:cNvPr id="5" name="Slide Number Placeholder 4"/>
          <p:cNvSpPr>
            <a:spLocks noGrp="1"/>
          </p:cNvSpPr>
          <p:nvPr>
            <p:ph type="sldNum" sz="quarter" idx="12"/>
          </p:nvPr>
        </p:nvSpPr>
        <p:spPr/>
        <p:txBody>
          <a:bodyPr/>
          <a:lstStyle/>
          <a:p>
            <a:pPr>
              <a:defRPr/>
            </a:pPr>
            <a:fld id="{D4013ED1-3C0F-456F-B645-1A2EF7F551E9}" type="slidenum">
              <a:rPr lang="en-US" smtClean="0"/>
              <a:pPr>
                <a:defRPr/>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a:xfrm>
            <a:off x="381000" y="914400"/>
            <a:ext cx="8229600" cy="838200"/>
          </a:xfrm>
        </p:spPr>
        <p:txBody>
          <a:bodyPr/>
          <a:lstStyle/>
          <a:p>
            <a:pPr eaLnBrk="1" hangingPunct="1"/>
            <a:r>
              <a:rPr lang="en-US" sz="4100" b="1" dirty="0" smtClean="0">
                <a:solidFill>
                  <a:srgbClr val="CC0000"/>
                </a:solidFill>
              </a:rPr>
              <a:t>Explanations of Future Interests</a:t>
            </a:r>
          </a:p>
        </p:txBody>
      </p:sp>
      <p:sp>
        <p:nvSpPr>
          <p:cNvPr id="88068" name="Rectangle 3"/>
          <p:cNvSpPr>
            <a:spLocks noGrp="1" noChangeArrowheads="1"/>
          </p:cNvSpPr>
          <p:nvPr>
            <p:ph type="body" sz="half" idx="1"/>
          </p:nvPr>
        </p:nvSpPr>
        <p:spPr>
          <a:xfrm>
            <a:off x="609600" y="1752600"/>
            <a:ext cx="8001000" cy="4572000"/>
          </a:xfrm>
        </p:spPr>
        <p:txBody>
          <a:bodyPr/>
          <a:lstStyle/>
          <a:p>
            <a:pPr eaLnBrk="1" hangingPunct="1"/>
            <a:r>
              <a:rPr lang="en-US" sz="3600" b="1" dirty="0" smtClean="0">
                <a:solidFill>
                  <a:schemeClr val="hlink"/>
                </a:solidFill>
              </a:rPr>
              <a:t>Remainders</a:t>
            </a:r>
          </a:p>
          <a:p>
            <a:pPr marL="520700" lvl="1" indent="-63500" eaLnBrk="1" hangingPunct="1"/>
            <a:r>
              <a:rPr lang="en-US" sz="2800" b="1" i="1" dirty="0" smtClean="0">
                <a:solidFill>
                  <a:schemeClr val="accent2"/>
                </a:solidFill>
              </a:rPr>
              <a:t>Remainder</a:t>
            </a:r>
          </a:p>
          <a:p>
            <a:pPr marL="520700" lvl="1" indent="-63500" eaLnBrk="1" hangingPunct="1">
              <a:lnSpc>
                <a:spcPct val="90000"/>
              </a:lnSpc>
              <a:buFontTx/>
              <a:buNone/>
            </a:pPr>
            <a:r>
              <a:rPr lang="en-US" b="1" dirty="0" smtClean="0">
                <a:solidFill>
                  <a:schemeClr val="tx2"/>
                </a:solidFill>
              </a:rPr>
              <a:t>	</a:t>
            </a:r>
            <a:r>
              <a:rPr lang="en-US" sz="1800" b="1" dirty="0" smtClean="0">
                <a:solidFill>
                  <a:schemeClr val="tx2"/>
                </a:solidFill>
              </a:rPr>
              <a:t>The remnant (or future interest) of an estate depending upon a particular prior estate created at the same time and by the same instrument, and limited to arise immediately on the determination of that estate, and not in abridgement of it.  In other words</a:t>
            </a:r>
            <a:r>
              <a:rPr lang="en-US" sz="1800" b="1" dirty="0" smtClean="0"/>
              <a:t>, a remainder is a future interest limited in favor of a transferee, which may become possessory </a:t>
            </a:r>
            <a:r>
              <a:rPr lang="en-US" sz="1800" b="1" i="1" dirty="0" smtClean="0"/>
              <a:t>immediately</a:t>
            </a:r>
            <a:r>
              <a:rPr lang="en-US" sz="1800" b="1" dirty="0" smtClean="0"/>
              <a:t> upon the termination (upon the happening of a limitation) of a prior possessory estate </a:t>
            </a:r>
            <a:r>
              <a:rPr lang="en-US" sz="1800" b="1" i="1" dirty="0" smtClean="0"/>
              <a:t>simultaneously</a:t>
            </a:r>
            <a:r>
              <a:rPr lang="en-US" sz="1800" b="1" dirty="0" smtClean="0"/>
              <a:t> created</a:t>
            </a:r>
          </a:p>
          <a:p>
            <a:pPr marL="520700" lvl="1" indent="-63500" eaLnBrk="1" hangingPunct="1">
              <a:buFontTx/>
              <a:buNone/>
            </a:pPr>
            <a:r>
              <a:rPr lang="en-US" b="1" dirty="0" smtClean="0">
                <a:solidFill>
                  <a:srgbClr val="CC0000"/>
                </a:solidFill>
              </a:rPr>
              <a:t>Examples/Explanation:</a:t>
            </a:r>
          </a:p>
          <a:p>
            <a:pPr marL="520700" lvl="1" indent="-63500" eaLnBrk="1" hangingPunct="1">
              <a:lnSpc>
                <a:spcPct val="80000"/>
              </a:lnSpc>
              <a:buFontTx/>
              <a:buNone/>
            </a:pPr>
            <a:r>
              <a:rPr lang="en-US" b="1" dirty="0" smtClean="0">
                <a:solidFill>
                  <a:schemeClr val="accent2"/>
                </a:solidFill>
              </a:rPr>
              <a:t>	</a:t>
            </a:r>
            <a:r>
              <a:rPr lang="en-US" sz="1800" b="1" dirty="0" smtClean="0"/>
              <a:t>Those rights in an estate which are left over (i.e. that </a:t>
            </a:r>
            <a:r>
              <a:rPr lang="en-US" sz="1800" b="1" i="1" dirty="0" smtClean="0"/>
              <a:t>remain) </a:t>
            </a:r>
            <a:r>
              <a:rPr lang="en-US" sz="1800" b="1" dirty="0" smtClean="0"/>
              <a:t>from the creation of a lesser estate.</a:t>
            </a:r>
          </a:p>
        </p:txBody>
      </p:sp>
      <p:sp>
        <p:nvSpPr>
          <p:cNvPr id="5" name="Slide Number Placeholder 4"/>
          <p:cNvSpPr>
            <a:spLocks noGrp="1"/>
          </p:cNvSpPr>
          <p:nvPr>
            <p:ph type="sldNum" sz="quarter" idx="12"/>
          </p:nvPr>
        </p:nvSpPr>
        <p:spPr/>
        <p:txBody>
          <a:bodyPr/>
          <a:lstStyle/>
          <a:p>
            <a:pPr>
              <a:defRPr/>
            </a:pPr>
            <a:fld id="{D4013ED1-3C0F-456F-B645-1A2EF7F551E9}" type="slidenum">
              <a:rPr lang="en-US" smtClean="0"/>
              <a:pPr>
                <a:defRPr/>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381000" y="1066800"/>
            <a:ext cx="8229600" cy="838200"/>
          </a:xfrm>
        </p:spPr>
        <p:txBody>
          <a:bodyPr/>
          <a:lstStyle/>
          <a:p>
            <a:pPr eaLnBrk="1" hangingPunct="1"/>
            <a:r>
              <a:rPr lang="en-US" sz="4100" b="1" dirty="0" smtClean="0">
                <a:solidFill>
                  <a:srgbClr val="CC0000"/>
                </a:solidFill>
              </a:rPr>
              <a:t>Explanations of Future Interests</a:t>
            </a:r>
          </a:p>
        </p:txBody>
      </p:sp>
      <p:sp>
        <p:nvSpPr>
          <p:cNvPr id="89092" name="Rectangle 3"/>
          <p:cNvSpPr>
            <a:spLocks noGrp="1" noChangeArrowheads="1"/>
          </p:cNvSpPr>
          <p:nvPr>
            <p:ph type="body" sz="half" idx="1"/>
          </p:nvPr>
        </p:nvSpPr>
        <p:spPr>
          <a:xfrm>
            <a:off x="609600" y="1905000"/>
            <a:ext cx="8001000" cy="4343400"/>
          </a:xfrm>
        </p:spPr>
        <p:txBody>
          <a:bodyPr/>
          <a:lstStyle/>
          <a:p>
            <a:pPr eaLnBrk="1" hangingPunct="1"/>
            <a:r>
              <a:rPr lang="en-US" sz="3600" b="1" dirty="0" smtClean="0">
                <a:solidFill>
                  <a:schemeClr val="hlink"/>
                </a:solidFill>
              </a:rPr>
              <a:t>Remainders</a:t>
            </a:r>
          </a:p>
          <a:p>
            <a:pPr marL="520700" lvl="1" indent="-63500" eaLnBrk="1" hangingPunct="1"/>
            <a:endParaRPr lang="en-US" sz="600" b="1" dirty="0" smtClean="0">
              <a:solidFill>
                <a:schemeClr val="accent2"/>
              </a:solidFill>
            </a:endParaRPr>
          </a:p>
          <a:p>
            <a:pPr marL="520700" lvl="1" indent="-63500" eaLnBrk="1" hangingPunct="1"/>
            <a:r>
              <a:rPr lang="en-US" sz="2800" b="1" i="1" dirty="0" smtClean="0">
                <a:solidFill>
                  <a:schemeClr val="accent2"/>
                </a:solidFill>
              </a:rPr>
              <a:t>Remainders v. Reversions</a:t>
            </a:r>
          </a:p>
          <a:p>
            <a:pPr marL="520700" lvl="1" indent="-63500" eaLnBrk="1" hangingPunct="1">
              <a:lnSpc>
                <a:spcPct val="90000"/>
              </a:lnSpc>
              <a:buFontTx/>
              <a:buNone/>
            </a:pPr>
            <a:r>
              <a:rPr lang="en-US" b="1" dirty="0" smtClean="0">
                <a:solidFill>
                  <a:schemeClr val="tx2"/>
                </a:solidFill>
              </a:rPr>
              <a:t>	</a:t>
            </a:r>
            <a:r>
              <a:rPr lang="en-US" sz="1800" b="1" dirty="0" smtClean="0">
                <a:solidFill>
                  <a:schemeClr val="tx2"/>
                </a:solidFill>
              </a:rPr>
              <a:t>Reversions are special remainders, whereby the remainder vests in the grantee or his heirs.  As a result, all reversions are remainders, but NOT all remainders are reversions.</a:t>
            </a:r>
          </a:p>
          <a:p>
            <a:pPr marL="520700" lvl="1" indent="-63500" eaLnBrk="1" hangingPunct="1">
              <a:lnSpc>
                <a:spcPct val="90000"/>
              </a:lnSpc>
              <a:buFontTx/>
              <a:buNone/>
            </a:pPr>
            <a:endParaRPr lang="en-US" sz="1800" b="1" dirty="0" smtClean="0">
              <a:solidFill>
                <a:schemeClr val="tx2"/>
              </a:solidFill>
            </a:endParaRPr>
          </a:p>
          <a:p>
            <a:pPr marL="520700" lvl="1" indent="-63500" eaLnBrk="1" hangingPunct="1">
              <a:lnSpc>
                <a:spcPct val="90000"/>
              </a:lnSpc>
              <a:buFontTx/>
              <a:buNone/>
            </a:pPr>
            <a:r>
              <a:rPr lang="en-US" b="1" dirty="0" smtClean="0">
                <a:solidFill>
                  <a:srgbClr val="CC0000"/>
                </a:solidFill>
              </a:rPr>
              <a:t>Examples/Explanation:</a:t>
            </a:r>
          </a:p>
          <a:p>
            <a:pPr marL="520700" lvl="1" indent="-63500" eaLnBrk="1" hangingPunct="1">
              <a:lnSpc>
                <a:spcPct val="80000"/>
              </a:lnSpc>
              <a:buFontTx/>
              <a:buNone/>
            </a:pPr>
            <a:r>
              <a:rPr lang="en-US" b="1" dirty="0" smtClean="0"/>
              <a:t>	</a:t>
            </a:r>
            <a:r>
              <a:rPr lang="en-US" sz="1800" b="1" dirty="0" smtClean="0"/>
              <a:t>In the case of a reversion, the remainder is those rights in an estate which are left over (i.e. that </a:t>
            </a:r>
            <a:r>
              <a:rPr lang="en-US" sz="1800" b="1" i="1" dirty="0" smtClean="0"/>
              <a:t>remain) </a:t>
            </a:r>
            <a:r>
              <a:rPr lang="en-US" sz="1800" b="1" dirty="0" smtClean="0"/>
              <a:t>from the creation of a lesser estate and vest in the grantor of his heirs.  In a remainder that is not a reversion, such is where such rights vest in another person who is NOT the grantor or his heirs.</a:t>
            </a:r>
          </a:p>
        </p:txBody>
      </p:sp>
      <p:sp>
        <p:nvSpPr>
          <p:cNvPr id="5" name="Slide Number Placeholder 4"/>
          <p:cNvSpPr>
            <a:spLocks noGrp="1"/>
          </p:cNvSpPr>
          <p:nvPr>
            <p:ph type="sldNum" sz="quarter" idx="12"/>
          </p:nvPr>
        </p:nvSpPr>
        <p:spPr/>
        <p:txBody>
          <a:bodyPr/>
          <a:lstStyle/>
          <a:p>
            <a:pPr>
              <a:defRPr/>
            </a:pPr>
            <a:fld id="{D4013ED1-3C0F-456F-B645-1A2EF7F551E9}" type="slidenum">
              <a:rPr lang="en-US" smtClean="0"/>
              <a:pPr>
                <a:defRPr/>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a:xfrm>
            <a:off x="381000" y="990600"/>
            <a:ext cx="8229600" cy="838200"/>
          </a:xfrm>
        </p:spPr>
        <p:txBody>
          <a:bodyPr/>
          <a:lstStyle/>
          <a:p>
            <a:pPr eaLnBrk="1" hangingPunct="1"/>
            <a:r>
              <a:rPr lang="en-US" sz="4100" b="1" dirty="0" smtClean="0">
                <a:solidFill>
                  <a:srgbClr val="CC0000"/>
                </a:solidFill>
              </a:rPr>
              <a:t>Explanations of Future Interests</a:t>
            </a:r>
          </a:p>
        </p:txBody>
      </p:sp>
      <p:sp>
        <p:nvSpPr>
          <p:cNvPr id="90116" name="Rectangle 3"/>
          <p:cNvSpPr>
            <a:spLocks noGrp="1" noChangeArrowheads="1"/>
          </p:cNvSpPr>
          <p:nvPr>
            <p:ph type="body" sz="half" idx="1"/>
          </p:nvPr>
        </p:nvSpPr>
        <p:spPr>
          <a:xfrm>
            <a:off x="457200" y="1828800"/>
            <a:ext cx="8001000" cy="4114800"/>
          </a:xfrm>
        </p:spPr>
        <p:txBody>
          <a:bodyPr/>
          <a:lstStyle/>
          <a:p>
            <a:pPr eaLnBrk="1" hangingPunct="1"/>
            <a:r>
              <a:rPr lang="en-US" sz="3600" b="1" dirty="0" smtClean="0">
                <a:solidFill>
                  <a:schemeClr val="hlink"/>
                </a:solidFill>
              </a:rPr>
              <a:t>Remainders</a:t>
            </a:r>
          </a:p>
          <a:p>
            <a:pPr marL="520700" lvl="1" indent="-63500" eaLnBrk="1" hangingPunct="1"/>
            <a:r>
              <a:rPr lang="en-US" sz="2800" b="1" i="1" dirty="0" smtClean="0">
                <a:solidFill>
                  <a:schemeClr val="accent2"/>
                </a:solidFill>
              </a:rPr>
              <a:t>Vested Remainder</a:t>
            </a:r>
          </a:p>
          <a:p>
            <a:pPr marL="520700" lvl="1" indent="-63500" eaLnBrk="1" hangingPunct="1">
              <a:lnSpc>
                <a:spcPct val="90000"/>
              </a:lnSpc>
              <a:buFontTx/>
              <a:buNone/>
            </a:pPr>
            <a:r>
              <a:rPr lang="en-US" b="1" dirty="0" smtClean="0">
                <a:solidFill>
                  <a:schemeClr val="tx2"/>
                </a:solidFill>
              </a:rPr>
              <a:t>	</a:t>
            </a:r>
            <a:r>
              <a:rPr lang="en-US" sz="2000" b="1" dirty="0" smtClean="0">
                <a:solidFill>
                  <a:schemeClr val="tx2"/>
                </a:solidFill>
              </a:rPr>
              <a:t>An indefeasibly vested remainder is a remainder                that will, in all events, become possessory immediately upon the termination of the prior possessory estate      (either in the </a:t>
            </a:r>
            <a:r>
              <a:rPr lang="en-US" sz="2000" b="1" dirty="0" err="1" smtClean="0">
                <a:solidFill>
                  <a:schemeClr val="tx2"/>
                </a:solidFill>
              </a:rPr>
              <a:t>remainderman</a:t>
            </a:r>
            <a:r>
              <a:rPr lang="en-US" sz="2000" b="1" dirty="0" smtClean="0">
                <a:solidFill>
                  <a:schemeClr val="tx2"/>
                </a:solidFill>
              </a:rPr>
              <a:t> or his successor)-- no “ifs, no “ands”, no “buts”.</a:t>
            </a:r>
            <a:r>
              <a:rPr lang="en-US" sz="2000" b="1" dirty="0" smtClean="0"/>
              <a:t> </a:t>
            </a:r>
          </a:p>
          <a:p>
            <a:pPr marL="520700" lvl="1" indent="-63500" eaLnBrk="1" hangingPunct="1">
              <a:buFontTx/>
              <a:buNone/>
            </a:pPr>
            <a:r>
              <a:rPr lang="en-US" b="1" dirty="0" smtClean="0">
                <a:solidFill>
                  <a:srgbClr val="CC0000"/>
                </a:solidFill>
              </a:rPr>
              <a:t>Examples/Explanation:</a:t>
            </a:r>
          </a:p>
          <a:p>
            <a:pPr marL="520700" lvl="1" indent="-63500" eaLnBrk="1" hangingPunct="1">
              <a:lnSpc>
                <a:spcPct val="80000"/>
              </a:lnSpc>
              <a:buFontTx/>
              <a:buNone/>
            </a:pPr>
            <a:r>
              <a:rPr lang="en-US" b="1" dirty="0" smtClean="0">
                <a:solidFill>
                  <a:schemeClr val="accent2"/>
                </a:solidFill>
              </a:rPr>
              <a:t>	</a:t>
            </a:r>
            <a:r>
              <a:rPr lang="en-US" sz="1800" b="1" dirty="0" smtClean="0">
                <a:solidFill>
                  <a:schemeClr val="accent2"/>
                </a:solidFill>
              </a:rPr>
              <a:t>A vested remainder is a definite interest that will become possessory .</a:t>
            </a:r>
          </a:p>
        </p:txBody>
      </p:sp>
      <p:sp>
        <p:nvSpPr>
          <p:cNvPr id="5" name="Slide Number Placeholder 4"/>
          <p:cNvSpPr>
            <a:spLocks noGrp="1"/>
          </p:cNvSpPr>
          <p:nvPr>
            <p:ph type="sldNum" sz="quarter" idx="12"/>
          </p:nvPr>
        </p:nvSpPr>
        <p:spPr/>
        <p:txBody>
          <a:bodyPr/>
          <a:lstStyle/>
          <a:p>
            <a:pPr>
              <a:defRPr/>
            </a:pPr>
            <a:fld id="{D4013ED1-3C0F-456F-B645-1A2EF7F551E9}" type="slidenum">
              <a:rPr lang="en-US" smtClean="0"/>
              <a:pPr>
                <a:defRPr/>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a:xfrm>
            <a:off x="457200" y="914400"/>
            <a:ext cx="8229600" cy="838200"/>
          </a:xfrm>
        </p:spPr>
        <p:txBody>
          <a:bodyPr/>
          <a:lstStyle/>
          <a:p>
            <a:pPr eaLnBrk="1" hangingPunct="1"/>
            <a:r>
              <a:rPr lang="en-US" sz="4100" b="1" dirty="0" smtClean="0">
                <a:solidFill>
                  <a:srgbClr val="CC0000"/>
                </a:solidFill>
              </a:rPr>
              <a:t>Explanations of Future Interests</a:t>
            </a:r>
          </a:p>
        </p:txBody>
      </p:sp>
      <p:sp>
        <p:nvSpPr>
          <p:cNvPr id="91140" name="Rectangle 3"/>
          <p:cNvSpPr>
            <a:spLocks noGrp="1" noChangeArrowheads="1"/>
          </p:cNvSpPr>
          <p:nvPr>
            <p:ph type="body" sz="half" idx="1"/>
          </p:nvPr>
        </p:nvSpPr>
        <p:spPr>
          <a:xfrm>
            <a:off x="533400" y="1676400"/>
            <a:ext cx="8001000" cy="4267200"/>
          </a:xfrm>
        </p:spPr>
        <p:txBody>
          <a:bodyPr/>
          <a:lstStyle/>
          <a:p>
            <a:pPr eaLnBrk="1" hangingPunct="1"/>
            <a:r>
              <a:rPr lang="en-US" sz="3600" b="1" dirty="0" smtClean="0">
                <a:solidFill>
                  <a:schemeClr val="hlink"/>
                </a:solidFill>
              </a:rPr>
              <a:t>Remainders</a:t>
            </a:r>
          </a:p>
          <a:p>
            <a:pPr marL="520700" lvl="1" indent="-63500" eaLnBrk="1" hangingPunct="1"/>
            <a:r>
              <a:rPr lang="en-US" sz="2800" b="1" i="1" dirty="0" smtClean="0">
                <a:solidFill>
                  <a:schemeClr val="accent2"/>
                </a:solidFill>
              </a:rPr>
              <a:t>Vested Remainder Subject to Open</a:t>
            </a:r>
          </a:p>
          <a:p>
            <a:pPr marL="520700" lvl="1" indent="-63500" eaLnBrk="1" hangingPunct="1">
              <a:buFontTx/>
              <a:buNone/>
            </a:pPr>
            <a:r>
              <a:rPr lang="en-US" b="1" dirty="0" smtClean="0">
                <a:solidFill>
                  <a:schemeClr val="tx2"/>
                </a:solidFill>
              </a:rPr>
              <a:t>	</a:t>
            </a:r>
            <a:r>
              <a:rPr lang="en-US" sz="2000" dirty="0" smtClean="0">
                <a:solidFill>
                  <a:schemeClr val="tx2"/>
                </a:solidFill>
              </a:rPr>
              <a:t>A vested remainder subject to open (also known as a vested remainder subject to partial divestment) is a vested remainder limited in favor of a class of persons collectively described     (and typically related to each other though a common ancestor) of which there is at least one living member.</a:t>
            </a:r>
          </a:p>
          <a:p>
            <a:pPr marL="520700" lvl="1" indent="-63500" eaLnBrk="1" hangingPunct="1">
              <a:buFontTx/>
              <a:buNone/>
            </a:pPr>
            <a:r>
              <a:rPr lang="en-US" b="1" dirty="0" smtClean="0">
                <a:solidFill>
                  <a:srgbClr val="CC0000"/>
                </a:solidFill>
              </a:rPr>
              <a:t>Examples/Explanation:</a:t>
            </a:r>
          </a:p>
          <a:p>
            <a:pPr marL="520700" lvl="1" indent="-63500" eaLnBrk="1" hangingPunct="1">
              <a:lnSpc>
                <a:spcPct val="80000"/>
              </a:lnSpc>
              <a:buFontTx/>
              <a:buNone/>
            </a:pPr>
            <a:r>
              <a:rPr lang="en-US" b="1" dirty="0" smtClean="0">
                <a:solidFill>
                  <a:schemeClr val="accent2"/>
                </a:solidFill>
              </a:rPr>
              <a:t>	</a:t>
            </a:r>
            <a:r>
              <a:rPr lang="en-US" sz="1800" b="1" dirty="0" smtClean="0">
                <a:solidFill>
                  <a:schemeClr val="accent2"/>
                </a:solidFill>
              </a:rPr>
              <a:t>To Harold for life, then to such of my grandchildren who have graduated from college.  Under this grant, the number of grantees can expand as more grandchildren are born and graduate.</a:t>
            </a:r>
          </a:p>
        </p:txBody>
      </p:sp>
      <p:sp>
        <p:nvSpPr>
          <p:cNvPr id="5" name="Slide Number Placeholder 4"/>
          <p:cNvSpPr>
            <a:spLocks noGrp="1"/>
          </p:cNvSpPr>
          <p:nvPr>
            <p:ph type="sldNum" sz="quarter" idx="12"/>
          </p:nvPr>
        </p:nvSpPr>
        <p:spPr/>
        <p:txBody>
          <a:bodyPr/>
          <a:lstStyle/>
          <a:p>
            <a:pPr>
              <a:defRPr/>
            </a:pPr>
            <a:fld id="{D4013ED1-3C0F-456F-B645-1A2EF7F551E9}" type="slidenum">
              <a:rPr lang="en-US" smtClean="0"/>
              <a:pPr>
                <a:defRPr/>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304800" y="914400"/>
            <a:ext cx="8229600" cy="838200"/>
          </a:xfrm>
        </p:spPr>
        <p:txBody>
          <a:bodyPr/>
          <a:lstStyle/>
          <a:p>
            <a:pPr eaLnBrk="1" hangingPunct="1"/>
            <a:r>
              <a:rPr lang="en-US" sz="4100" b="1" dirty="0" smtClean="0">
                <a:solidFill>
                  <a:srgbClr val="CC0000"/>
                </a:solidFill>
              </a:rPr>
              <a:t>Explanations of Future Interests</a:t>
            </a:r>
          </a:p>
        </p:txBody>
      </p:sp>
      <p:sp>
        <p:nvSpPr>
          <p:cNvPr id="92164" name="Rectangle 3"/>
          <p:cNvSpPr>
            <a:spLocks noGrp="1" noChangeArrowheads="1"/>
          </p:cNvSpPr>
          <p:nvPr>
            <p:ph type="body" sz="half" idx="1"/>
          </p:nvPr>
        </p:nvSpPr>
        <p:spPr>
          <a:xfrm>
            <a:off x="228600" y="1676400"/>
            <a:ext cx="8686800" cy="4343400"/>
          </a:xfrm>
        </p:spPr>
        <p:txBody>
          <a:bodyPr/>
          <a:lstStyle/>
          <a:p>
            <a:pPr eaLnBrk="1" hangingPunct="1">
              <a:lnSpc>
                <a:spcPct val="80000"/>
              </a:lnSpc>
            </a:pPr>
            <a:r>
              <a:rPr lang="en-US" sz="3600" b="1" dirty="0" smtClean="0">
                <a:solidFill>
                  <a:schemeClr val="hlink"/>
                </a:solidFill>
              </a:rPr>
              <a:t>Remainders</a:t>
            </a:r>
          </a:p>
          <a:p>
            <a:pPr marL="520700" lvl="1" indent="-63500" eaLnBrk="1" hangingPunct="1">
              <a:lnSpc>
                <a:spcPct val="80000"/>
              </a:lnSpc>
            </a:pPr>
            <a:r>
              <a:rPr lang="en-US" sz="2600" b="1" dirty="0" smtClean="0">
                <a:solidFill>
                  <a:schemeClr val="accent2"/>
                </a:solidFill>
              </a:rPr>
              <a:t>Vested Remainder Subject to Complete Divestment</a:t>
            </a:r>
          </a:p>
          <a:p>
            <a:pPr marL="520700" lvl="1" indent="-63500" eaLnBrk="1" hangingPunct="1">
              <a:lnSpc>
                <a:spcPct val="80000"/>
              </a:lnSpc>
              <a:buFontTx/>
              <a:buNone/>
            </a:pPr>
            <a:r>
              <a:rPr lang="en-US" sz="600" dirty="0" smtClean="0">
                <a:solidFill>
                  <a:schemeClr val="tx2"/>
                </a:solidFill>
              </a:rPr>
              <a:t> </a:t>
            </a:r>
          </a:p>
          <a:p>
            <a:pPr marL="520700" lvl="1" indent="-63500" eaLnBrk="1" hangingPunct="1">
              <a:lnSpc>
                <a:spcPct val="60000"/>
              </a:lnSpc>
              <a:buFontTx/>
              <a:buNone/>
            </a:pPr>
            <a:r>
              <a:rPr lang="en-US" sz="1600" dirty="0" smtClean="0">
                <a:solidFill>
                  <a:schemeClr val="tx2"/>
                </a:solidFill>
              </a:rPr>
              <a:t> A vested remainder subject to complete divestment is a remainder limited in favor </a:t>
            </a:r>
          </a:p>
          <a:p>
            <a:pPr marL="520700" lvl="1" indent="-63500" eaLnBrk="1" hangingPunct="1">
              <a:lnSpc>
                <a:spcPct val="60000"/>
              </a:lnSpc>
              <a:buFontTx/>
              <a:buNone/>
            </a:pPr>
            <a:r>
              <a:rPr lang="en-US" sz="1600" dirty="0" smtClean="0">
                <a:solidFill>
                  <a:schemeClr val="tx2"/>
                </a:solidFill>
              </a:rPr>
              <a:t>	either of a born or ascertained individual or in favor of a class of persons </a:t>
            </a:r>
          </a:p>
          <a:p>
            <a:pPr marL="520700" lvl="1" indent="-63500" eaLnBrk="1" hangingPunct="1">
              <a:lnSpc>
                <a:spcPct val="60000"/>
              </a:lnSpc>
              <a:buFontTx/>
              <a:buNone/>
            </a:pPr>
            <a:r>
              <a:rPr lang="en-US" sz="1600" dirty="0" smtClean="0">
                <a:solidFill>
                  <a:schemeClr val="tx2"/>
                </a:solidFill>
              </a:rPr>
              <a:t>	of which there is one living member </a:t>
            </a:r>
          </a:p>
          <a:p>
            <a:pPr marL="520700" lvl="1" indent="-63500" eaLnBrk="1" hangingPunct="1">
              <a:lnSpc>
                <a:spcPct val="60000"/>
              </a:lnSpc>
              <a:buFontTx/>
              <a:buNone/>
            </a:pPr>
            <a:r>
              <a:rPr lang="en-US" sz="1600" dirty="0" smtClean="0">
                <a:solidFill>
                  <a:schemeClr val="tx2"/>
                </a:solidFill>
              </a:rPr>
              <a:t>	which is subject to the happening of a condition subsequent </a:t>
            </a:r>
          </a:p>
          <a:p>
            <a:pPr marL="520700" lvl="1" indent="-63500" eaLnBrk="1" hangingPunct="1">
              <a:lnSpc>
                <a:spcPct val="60000"/>
              </a:lnSpc>
              <a:buFontTx/>
              <a:buNone/>
            </a:pPr>
            <a:r>
              <a:rPr lang="en-US" sz="1600" dirty="0" smtClean="0">
                <a:solidFill>
                  <a:schemeClr val="tx2"/>
                </a:solidFill>
              </a:rPr>
              <a:t>	and not a condition precedent.</a:t>
            </a:r>
            <a:endParaRPr lang="en-US" sz="600" dirty="0" smtClean="0">
              <a:solidFill>
                <a:schemeClr val="tx2"/>
              </a:solidFill>
            </a:endParaRPr>
          </a:p>
          <a:p>
            <a:pPr marL="520700" lvl="1" indent="-63500" eaLnBrk="1" hangingPunct="1">
              <a:lnSpc>
                <a:spcPct val="60000"/>
              </a:lnSpc>
              <a:buFontTx/>
              <a:buNone/>
            </a:pPr>
            <a:endParaRPr lang="en-US" sz="600" dirty="0" smtClean="0">
              <a:solidFill>
                <a:schemeClr val="tx2"/>
              </a:solidFill>
            </a:endParaRPr>
          </a:p>
          <a:p>
            <a:pPr marL="520700" lvl="1" indent="-63500" eaLnBrk="1" hangingPunct="1">
              <a:lnSpc>
                <a:spcPct val="60000"/>
              </a:lnSpc>
              <a:buFontTx/>
              <a:buNone/>
            </a:pPr>
            <a:r>
              <a:rPr lang="en-US" sz="1600" i="1" dirty="0" smtClean="0">
                <a:solidFill>
                  <a:schemeClr val="tx2"/>
                </a:solidFill>
              </a:rPr>
              <a:t> If the condition subsequent occurs, the vested remainder could fail; </a:t>
            </a:r>
          </a:p>
          <a:p>
            <a:pPr marL="520700" lvl="1" indent="-63500" eaLnBrk="1" hangingPunct="1">
              <a:lnSpc>
                <a:spcPct val="60000"/>
              </a:lnSpc>
              <a:buFontTx/>
              <a:buNone/>
            </a:pPr>
            <a:r>
              <a:rPr lang="en-US" sz="1600" i="1" dirty="0" smtClean="0">
                <a:solidFill>
                  <a:schemeClr val="tx2"/>
                </a:solidFill>
              </a:rPr>
              <a:t>	if the vested remainder becomes possessory as a fee simple estate 	</a:t>
            </a:r>
          </a:p>
          <a:p>
            <a:pPr marL="520700" lvl="1" indent="-63500" eaLnBrk="1" hangingPunct="1">
              <a:lnSpc>
                <a:spcPct val="60000"/>
              </a:lnSpc>
              <a:buFontTx/>
              <a:buNone/>
            </a:pPr>
            <a:r>
              <a:rPr lang="en-US" sz="1600" i="1" dirty="0" smtClean="0">
                <a:solidFill>
                  <a:schemeClr val="tx2"/>
                </a:solidFill>
              </a:rPr>
              <a:t>	before the condition subsequent occurs, the fee simple will terminate.  </a:t>
            </a:r>
          </a:p>
          <a:p>
            <a:pPr marL="520700" lvl="1" indent="-63500" eaLnBrk="1" hangingPunct="1">
              <a:lnSpc>
                <a:spcPct val="60000"/>
              </a:lnSpc>
              <a:buFontTx/>
              <a:buNone/>
            </a:pPr>
            <a:endParaRPr lang="en-US" sz="600" i="1" dirty="0" smtClean="0">
              <a:solidFill>
                <a:schemeClr val="tx2"/>
              </a:solidFill>
            </a:endParaRPr>
          </a:p>
          <a:p>
            <a:pPr marL="520700" lvl="1" indent="-63500" eaLnBrk="1" hangingPunct="1">
              <a:lnSpc>
                <a:spcPct val="60000"/>
              </a:lnSpc>
              <a:buFontTx/>
              <a:buNone/>
            </a:pPr>
            <a:r>
              <a:rPr lang="en-US" sz="1600" i="1" dirty="0" smtClean="0">
                <a:solidFill>
                  <a:schemeClr val="tx2"/>
                </a:solidFill>
              </a:rPr>
              <a:t>	In both cases, another estate (known as a shifting </a:t>
            </a:r>
            <a:r>
              <a:rPr lang="en-US" sz="1600" i="1" dirty="0" err="1" smtClean="0">
                <a:solidFill>
                  <a:schemeClr val="tx2"/>
                </a:solidFill>
              </a:rPr>
              <a:t>executory</a:t>
            </a:r>
            <a:r>
              <a:rPr lang="en-US" sz="1600" i="1" dirty="0" smtClean="0">
                <a:solidFill>
                  <a:schemeClr val="tx2"/>
                </a:solidFill>
              </a:rPr>
              <a:t> interest) </a:t>
            </a:r>
          </a:p>
          <a:p>
            <a:pPr marL="520700" lvl="1" indent="-63500" eaLnBrk="1" hangingPunct="1">
              <a:lnSpc>
                <a:spcPct val="60000"/>
              </a:lnSpc>
              <a:buFontTx/>
              <a:buNone/>
            </a:pPr>
            <a:r>
              <a:rPr lang="en-US" sz="1600" i="1" dirty="0" smtClean="0">
                <a:solidFill>
                  <a:schemeClr val="tx2"/>
                </a:solidFill>
              </a:rPr>
              <a:t>	will either vest in interest or possession.</a:t>
            </a:r>
            <a:endParaRPr lang="en-US" sz="600" dirty="0" smtClean="0">
              <a:solidFill>
                <a:schemeClr val="tx2"/>
              </a:solidFill>
            </a:endParaRPr>
          </a:p>
          <a:p>
            <a:pPr>
              <a:spcBef>
                <a:spcPct val="0"/>
              </a:spcBef>
              <a:buFontTx/>
              <a:buNone/>
            </a:pPr>
            <a:endParaRPr lang="en-US" sz="600" b="1" dirty="0" smtClean="0">
              <a:solidFill>
                <a:schemeClr val="tx2"/>
              </a:solidFill>
            </a:endParaRPr>
          </a:p>
          <a:p>
            <a:pPr marL="520700" lvl="1" indent="-63500" eaLnBrk="1" hangingPunct="1">
              <a:lnSpc>
                <a:spcPct val="80000"/>
              </a:lnSpc>
              <a:buFontTx/>
              <a:buNone/>
            </a:pPr>
            <a:r>
              <a:rPr lang="en-US" sz="2000" b="1" dirty="0" smtClean="0">
                <a:solidFill>
                  <a:srgbClr val="CC0000"/>
                </a:solidFill>
              </a:rPr>
              <a:t>Examples/Explanation</a:t>
            </a:r>
            <a:r>
              <a:rPr lang="en-US" sz="1200" b="1" dirty="0" smtClean="0">
                <a:solidFill>
                  <a:srgbClr val="CC0000"/>
                </a:solidFill>
              </a:rPr>
              <a:t>:</a:t>
            </a:r>
          </a:p>
          <a:p>
            <a:pPr marL="520700" lvl="1" indent="-63500" eaLnBrk="1" hangingPunct="1">
              <a:lnSpc>
                <a:spcPct val="80000"/>
              </a:lnSpc>
              <a:buFontTx/>
              <a:buNone/>
            </a:pPr>
            <a:r>
              <a:rPr lang="en-US" sz="1600" b="1" dirty="0" smtClean="0">
                <a:solidFill>
                  <a:schemeClr val="accent2"/>
                </a:solidFill>
              </a:rPr>
              <a:t>	To Alice for life, then to Bob and his heirs, but if Bob does not survive Alice, then to Carol and her heirs.  This is subject to a definite condition not a condition that might happen.  Therefore, if the condition occurs then the property is held in fee simple.</a:t>
            </a:r>
          </a:p>
        </p:txBody>
      </p:sp>
      <p:sp>
        <p:nvSpPr>
          <p:cNvPr id="5" name="Slide Number Placeholder 4"/>
          <p:cNvSpPr>
            <a:spLocks noGrp="1"/>
          </p:cNvSpPr>
          <p:nvPr>
            <p:ph type="sldNum" sz="quarter" idx="12"/>
          </p:nvPr>
        </p:nvSpPr>
        <p:spPr/>
        <p:txBody>
          <a:bodyPr/>
          <a:lstStyle/>
          <a:p>
            <a:pPr>
              <a:defRPr/>
            </a:pPr>
            <a:fld id="{D4013ED1-3C0F-456F-B645-1A2EF7F551E9}" type="slidenum">
              <a:rPr lang="en-US" smtClean="0"/>
              <a:pPr>
                <a:defRPr/>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9220" name="Rectangle 3"/>
          <p:cNvSpPr>
            <a:spLocks noChangeArrowheads="1"/>
          </p:cNvSpPr>
          <p:nvPr/>
        </p:nvSpPr>
        <p:spPr bwMode="auto">
          <a:xfrm>
            <a:off x="304800" y="1066800"/>
            <a:ext cx="8610600" cy="4953000"/>
          </a:xfrm>
          <a:prstGeom prst="rect">
            <a:avLst/>
          </a:prstGeom>
          <a:noFill/>
          <a:ln w="9525">
            <a:noFill/>
            <a:miter lim="800000"/>
            <a:headEnd/>
            <a:tailEnd/>
          </a:ln>
        </p:spPr>
        <p:txBody>
          <a:bodyPr/>
          <a:lstStyle/>
          <a:p>
            <a:pPr marL="342900" indent="-342900">
              <a:spcBef>
                <a:spcPct val="20000"/>
              </a:spcBef>
            </a:pPr>
            <a:r>
              <a:rPr lang="en-US" sz="3600" b="1" i="1" dirty="0" smtClean="0">
                <a:solidFill>
                  <a:srgbClr val="CC0000"/>
                </a:solidFill>
                <a:latin typeface="Arial Narrow" pitchFamily="34" charset="0"/>
              </a:rPr>
              <a:t>       The </a:t>
            </a:r>
            <a:r>
              <a:rPr lang="en-US" sz="3600" b="1" i="1" dirty="0">
                <a:solidFill>
                  <a:srgbClr val="CC0000"/>
                </a:solidFill>
                <a:latin typeface="Arial Narrow" pitchFamily="34" charset="0"/>
              </a:rPr>
              <a:t>First Real Battle for Property Rights</a:t>
            </a:r>
          </a:p>
          <a:p>
            <a:pPr marL="342900" indent="-342900">
              <a:spcBef>
                <a:spcPct val="20000"/>
              </a:spcBef>
            </a:pPr>
            <a:endParaRPr lang="en-US" sz="1000" b="1" i="1" dirty="0">
              <a:solidFill>
                <a:srgbClr val="CC0000"/>
              </a:solidFill>
              <a:latin typeface="Arial Narrow" pitchFamily="34" charset="0"/>
            </a:endParaRPr>
          </a:p>
          <a:p>
            <a:pPr marL="342900" indent="-342900" algn="just">
              <a:spcBef>
                <a:spcPct val="20000"/>
              </a:spcBef>
            </a:pPr>
            <a:r>
              <a:rPr lang="en-US" sz="2000" b="1" i="1" dirty="0" smtClean="0">
                <a:solidFill>
                  <a:srgbClr val="0033CC"/>
                </a:solidFill>
                <a:latin typeface="Arial Narrow" pitchFamily="34" charset="0"/>
              </a:rPr>
              <a:t>                                           On </a:t>
            </a:r>
            <a:r>
              <a:rPr lang="en-US" sz="2000" b="1" i="1" dirty="0">
                <a:solidFill>
                  <a:srgbClr val="0033CC"/>
                </a:solidFill>
                <a:latin typeface="Arial Narrow" pitchFamily="34" charset="0"/>
              </a:rPr>
              <a:t>June 15, 1215, </a:t>
            </a:r>
            <a:endParaRPr lang="en-US" sz="2000" b="1" i="1" dirty="0" smtClean="0">
              <a:solidFill>
                <a:srgbClr val="0033CC"/>
              </a:solidFill>
              <a:latin typeface="Arial Narrow" pitchFamily="34" charset="0"/>
            </a:endParaRPr>
          </a:p>
          <a:p>
            <a:pPr marL="342900" indent="-342900" algn="just">
              <a:spcBef>
                <a:spcPct val="20000"/>
              </a:spcBef>
            </a:pPr>
            <a:r>
              <a:rPr lang="en-US" sz="2000" b="1" i="1" dirty="0">
                <a:solidFill>
                  <a:srgbClr val="0033CC"/>
                </a:solidFill>
                <a:latin typeface="Arial Narrow" pitchFamily="34" charset="0"/>
              </a:rPr>
              <a:t> </a:t>
            </a:r>
            <a:r>
              <a:rPr lang="en-US" sz="2000" b="1" i="1" dirty="0" smtClean="0">
                <a:solidFill>
                  <a:srgbClr val="0033CC"/>
                </a:solidFill>
                <a:latin typeface="Arial Narrow" pitchFamily="34" charset="0"/>
              </a:rPr>
              <a:t>                                          the </a:t>
            </a:r>
            <a:r>
              <a:rPr lang="en-US" sz="2000" b="1" i="1" dirty="0">
                <a:solidFill>
                  <a:srgbClr val="0033CC"/>
                </a:solidFill>
                <a:latin typeface="Arial Narrow" pitchFamily="34" charset="0"/>
              </a:rPr>
              <a:t>forces </a:t>
            </a:r>
            <a:r>
              <a:rPr lang="en-US" sz="2000" b="1" i="1" dirty="0" smtClean="0">
                <a:solidFill>
                  <a:srgbClr val="0033CC"/>
                </a:solidFill>
                <a:latin typeface="Arial Narrow" pitchFamily="34" charset="0"/>
              </a:rPr>
              <a:t>of the landed</a:t>
            </a:r>
          </a:p>
          <a:p>
            <a:pPr marL="342900" indent="-342900" algn="just">
              <a:spcBef>
                <a:spcPct val="20000"/>
              </a:spcBef>
            </a:pPr>
            <a:r>
              <a:rPr lang="en-US" sz="2000" b="1" i="1" dirty="0">
                <a:solidFill>
                  <a:srgbClr val="0033CC"/>
                </a:solidFill>
                <a:latin typeface="Arial Narrow" pitchFamily="34" charset="0"/>
              </a:rPr>
              <a:t> </a:t>
            </a:r>
            <a:r>
              <a:rPr lang="en-US" sz="2000" b="1" i="1" dirty="0" smtClean="0">
                <a:solidFill>
                  <a:srgbClr val="0033CC"/>
                </a:solidFill>
                <a:latin typeface="Arial Narrow" pitchFamily="34" charset="0"/>
              </a:rPr>
              <a:t>                                          nobles (the freemen)</a:t>
            </a:r>
          </a:p>
          <a:p>
            <a:pPr marL="342900" indent="-342900" algn="just">
              <a:spcBef>
                <a:spcPct val="20000"/>
              </a:spcBef>
            </a:pPr>
            <a:r>
              <a:rPr lang="en-US" sz="2000" b="1" i="1" dirty="0">
                <a:solidFill>
                  <a:srgbClr val="0033CC"/>
                </a:solidFill>
                <a:latin typeface="Arial Narrow" pitchFamily="34" charset="0"/>
              </a:rPr>
              <a:t> </a:t>
            </a:r>
            <a:r>
              <a:rPr lang="en-US" sz="2000" b="1" i="1" dirty="0" smtClean="0">
                <a:solidFill>
                  <a:srgbClr val="0033CC"/>
                </a:solidFill>
                <a:latin typeface="Arial Narrow" pitchFamily="34" charset="0"/>
              </a:rPr>
              <a:t>                                          confronted </a:t>
            </a:r>
            <a:r>
              <a:rPr lang="en-US" sz="2000" b="1" i="1" dirty="0">
                <a:solidFill>
                  <a:srgbClr val="0033CC"/>
                </a:solidFill>
                <a:latin typeface="Arial Narrow" pitchFamily="34" charset="0"/>
              </a:rPr>
              <a:t>John at </a:t>
            </a:r>
            <a:endParaRPr lang="en-US" sz="2000" b="1" i="1" dirty="0" smtClean="0">
              <a:solidFill>
                <a:srgbClr val="0033CC"/>
              </a:solidFill>
              <a:latin typeface="Arial Narrow" pitchFamily="34" charset="0"/>
            </a:endParaRPr>
          </a:p>
          <a:p>
            <a:pPr marL="342900" indent="-342900" algn="just">
              <a:spcBef>
                <a:spcPct val="20000"/>
              </a:spcBef>
            </a:pPr>
            <a:r>
              <a:rPr lang="en-US" sz="2000" b="1" i="1" dirty="0">
                <a:solidFill>
                  <a:srgbClr val="0033CC"/>
                </a:solidFill>
                <a:latin typeface="Arial Narrow" pitchFamily="34" charset="0"/>
              </a:rPr>
              <a:t> </a:t>
            </a:r>
            <a:r>
              <a:rPr lang="en-US" sz="2000" b="1" i="1" dirty="0" smtClean="0">
                <a:solidFill>
                  <a:srgbClr val="0033CC"/>
                </a:solidFill>
                <a:latin typeface="Arial Narrow" pitchFamily="34" charset="0"/>
              </a:rPr>
              <a:t>                                          </a:t>
            </a:r>
            <a:r>
              <a:rPr lang="en-US" sz="2000" b="1" i="1" dirty="0" smtClean="0">
                <a:solidFill>
                  <a:schemeClr val="tx2"/>
                </a:solidFill>
                <a:latin typeface="Arial Narrow" pitchFamily="34" charset="0"/>
              </a:rPr>
              <a:t>Runnymede</a:t>
            </a:r>
            <a:r>
              <a:rPr lang="en-US" sz="2000" b="1" i="1" dirty="0">
                <a:solidFill>
                  <a:srgbClr val="0033CC"/>
                </a:solidFill>
                <a:latin typeface="Arial Narrow" pitchFamily="34" charset="0"/>
              </a:rPr>
              <a:t>, and forced </a:t>
            </a:r>
            <a:endParaRPr lang="en-US" sz="2000" b="1" i="1" dirty="0" smtClean="0">
              <a:solidFill>
                <a:srgbClr val="0033CC"/>
              </a:solidFill>
              <a:latin typeface="Arial Narrow" pitchFamily="34" charset="0"/>
            </a:endParaRPr>
          </a:p>
          <a:p>
            <a:pPr marL="342900" indent="-342900" algn="just">
              <a:spcBef>
                <a:spcPct val="20000"/>
              </a:spcBef>
            </a:pPr>
            <a:r>
              <a:rPr lang="en-US" sz="2000" b="1" i="1" dirty="0">
                <a:solidFill>
                  <a:srgbClr val="0033CC"/>
                </a:solidFill>
                <a:latin typeface="Arial Narrow" pitchFamily="34" charset="0"/>
              </a:rPr>
              <a:t> </a:t>
            </a:r>
            <a:r>
              <a:rPr lang="en-US" sz="2000" b="1" i="1" dirty="0" smtClean="0">
                <a:solidFill>
                  <a:srgbClr val="0033CC"/>
                </a:solidFill>
                <a:latin typeface="Arial Narrow" pitchFamily="34" charset="0"/>
              </a:rPr>
              <a:t>                                          him </a:t>
            </a:r>
            <a:r>
              <a:rPr lang="en-US" sz="2000" b="1" i="1" dirty="0">
                <a:solidFill>
                  <a:srgbClr val="0033CC"/>
                </a:solidFill>
                <a:latin typeface="Arial Narrow" pitchFamily="34" charset="0"/>
              </a:rPr>
              <a:t>to </a:t>
            </a:r>
            <a:r>
              <a:rPr lang="en-US" sz="2000" b="1" i="1" dirty="0" smtClean="0">
                <a:solidFill>
                  <a:srgbClr val="0033CC"/>
                </a:solidFill>
                <a:latin typeface="Arial Narrow" pitchFamily="34" charset="0"/>
              </a:rPr>
              <a:t>sign and put </a:t>
            </a:r>
            <a:r>
              <a:rPr lang="en-US" sz="2000" b="1" i="1" dirty="0">
                <a:solidFill>
                  <a:srgbClr val="0033CC"/>
                </a:solidFill>
                <a:latin typeface="Arial Narrow" pitchFamily="34" charset="0"/>
              </a:rPr>
              <a:t>his </a:t>
            </a:r>
            <a:endParaRPr lang="en-US" sz="2000" b="1" i="1" dirty="0" smtClean="0">
              <a:solidFill>
                <a:srgbClr val="0033CC"/>
              </a:solidFill>
              <a:latin typeface="Arial Narrow" pitchFamily="34" charset="0"/>
            </a:endParaRPr>
          </a:p>
          <a:p>
            <a:pPr marL="342900" indent="-342900" algn="just">
              <a:spcBef>
                <a:spcPct val="20000"/>
              </a:spcBef>
            </a:pPr>
            <a:r>
              <a:rPr lang="en-US" sz="2000" b="1" i="1" dirty="0">
                <a:solidFill>
                  <a:srgbClr val="0033CC"/>
                </a:solidFill>
                <a:latin typeface="Arial Narrow" pitchFamily="34" charset="0"/>
              </a:rPr>
              <a:t> </a:t>
            </a:r>
            <a:r>
              <a:rPr lang="en-US" sz="2000" b="1" i="1" dirty="0" smtClean="0">
                <a:solidFill>
                  <a:srgbClr val="0033CC"/>
                </a:solidFill>
                <a:latin typeface="Arial Narrow" pitchFamily="34" charset="0"/>
              </a:rPr>
              <a:t>                                          seal </a:t>
            </a:r>
            <a:r>
              <a:rPr lang="en-US" sz="2000" b="1" i="1" dirty="0">
                <a:solidFill>
                  <a:srgbClr val="0033CC"/>
                </a:solidFill>
                <a:latin typeface="Arial Narrow" pitchFamily="34" charset="0"/>
              </a:rPr>
              <a:t>on the </a:t>
            </a:r>
            <a:r>
              <a:rPr lang="en-US" sz="2000" b="1" i="1" dirty="0">
                <a:solidFill>
                  <a:srgbClr val="CC0000"/>
                </a:solidFill>
                <a:latin typeface="Arial Narrow" pitchFamily="34" charset="0"/>
              </a:rPr>
              <a:t>Magna </a:t>
            </a:r>
            <a:r>
              <a:rPr lang="en-US" sz="2000" b="1" i="1" dirty="0" err="1" smtClean="0">
                <a:solidFill>
                  <a:srgbClr val="CC0000"/>
                </a:solidFill>
                <a:latin typeface="Arial Narrow" pitchFamily="34" charset="0"/>
              </a:rPr>
              <a:t>Carta</a:t>
            </a:r>
            <a:r>
              <a:rPr lang="en-US" sz="2000" b="1" i="1" dirty="0" smtClean="0">
                <a:solidFill>
                  <a:srgbClr val="0033CC"/>
                </a:solidFill>
                <a:latin typeface="Arial Narrow" pitchFamily="34" charset="0"/>
              </a:rPr>
              <a:t> </a:t>
            </a:r>
          </a:p>
          <a:p>
            <a:pPr marL="342900" indent="-342900" algn="just">
              <a:spcBef>
                <a:spcPct val="20000"/>
              </a:spcBef>
            </a:pPr>
            <a:r>
              <a:rPr lang="en-US" sz="2000" b="1" i="1" dirty="0">
                <a:solidFill>
                  <a:srgbClr val="0033CC"/>
                </a:solidFill>
                <a:latin typeface="Arial Narrow" pitchFamily="34" charset="0"/>
              </a:rPr>
              <a:t> </a:t>
            </a:r>
            <a:r>
              <a:rPr lang="en-US" sz="2000" b="1" i="1" dirty="0" smtClean="0">
                <a:solidFill>
                  <a:srgbClr val="0033CC"/>
                </a:solidFill>
                <a:latin typeface="Arial Narrow" pitchFamily="34" charset="0"/>
              </a:rPr>
              <a:t>                                          </a:t>
            </a:r>
            <a:r>
              <a:rPr lang="en-US" sz="2000" b="1" i="1" dirty="0" smtClean="0">
                <a:latin typeface="Arial Narrow" pitchFamily="34" charset="0"/>
              </a:rPr>
              <a:t>(</a:t>
            </a:r>
            <a:r>
              <a:rPr lang="en-US" sz="2000" b="1" i="1" dirty="0">
                <a:latin typeface="Arial Narrow" pitchFamily="34" charset="0"/>
              </a:rPr>
              <a:t>the Great Charter</a:t>
            </a:r>
            <a:r>
              <a:rPr lang="en-US" sz="2000" b="1" i="1" dirty="0" smtClean="0">
                <a:latin typeface="Arial Narrow" pitchFamily="34" charset="0"/>
              </a:rPr>
              <a:t>).  </a:t>
            </a:r>
            <a:r>
              <a:rPr lang="en-US" sz="2000" b="1" i="1" dirty="0" smtClean="0">
                <a:solidFill>
                  <a:srgbClr val="0033CC"/>
                </a:solidFill>
                <a:latin typeface="Arial Narrow" pitchFamily="34" charset="0"/>
              </a:rPr>
              <a:t>It was</a:t>
            </a:r>
          </a:p>
          <a:p>
            <a:pPr marL="342900" indent="-342900" algn="just">
              <a:spcBef>
                <a:spcPct val="20000"/>
              </a:spcBef>
            </a:pPr>
            <a:r>
              <a:rPr lang="en-US" sz="2000" b="1" i="1" dirty="0">
                <a:solidFill>
                  <a:srgbClr val="0033CC"/>
                </a:solidFill>
                <a:latin typeface="Arial Narrow" pitchFamily="34" charset="0"/>
              </a:rPr>
              <a:t> </a:t>
            </a:r>
            <a:r>
              <a:rPr lang="en-US" sz="2000" b="1" i="1" dirty="0" smtClean="0">
                <a:solidFill>
                  <a:srgbClr val="0033CC"/>
                </a:solidFill>
                <a:latin typeface="Arial Narrow" pitchFamily="34" charset="0"/>
              </a:rPr>
              <a:t>                                          popularly known then as</a:t>
            </a:r>
          </a:p>
          <a:p>
            <a:pPr marL="342900" indent="-342900" algn="just">
              <a:spcBef>
                <a:spcPct val="20000"/>
              </a:spcBef>
            </a:pPr>
            <a:r>
              <a:rPr lang="en-US" sz="2000" b="1" i="1" dirty="0">
                <a:solidFill>
                  <a:srgbClr val="0033CC"/>
                </a:solidFill>
                <a:latin typeface="Arial Narrow" pitchFamily="34" charset="0"/>
              </a:rPr>
              <a:t>	</a:t>
            </a:r>
            <a:r>
              <a:rPr lang="en-US" sz="2000" b="1" i="1" dirty="0" smtClean="0">
                <a:solidFill>
                  <a:srgbClr val="0033CC"/>
                </a:solidFill>
                <a:latin typeface="Arial Narrow" pitchFamily="34" charset="0"/>
              </a:rPr>
              <a:t>		           </a:t>
            </a:r>
            <a:r>
              <a:rPr lang="en-US" sz="2000" b="1" i="1" dirty="0" smtClean="0">
                <a:latin typeface="Arial Narrow" pitchFamily="34" charset="0"/>
              </a:rPr>
              <a:t>“the Charter of Liberties”</a:t>
            </a:r>
            <a:endParaRPr lang="en-US" sz="2000" b="1" i="1" dirty="0">
              <a:latin typeface="Arial Narrow" pitchFamily="34" charset="0"/>
            </a:endParaRPr>
          </a:p>
        </p:txBody>
      </p:sp>
      <p:pic>
        <p:nvPicPr>
          <p:cNvPr id="9221" name="Picture 5" descr="a5_runnymeade"/>
          <p:cNvPicPr>
            <a:picLocks noChangeAspect="1" noChangeArrowheads="1"/>
          </p:cNvPicPr>
          <p:nvPr/>
        </p:nvPicPr>
        <p:blipFill>
          <a:blip r:embed="rId3" cstate="print"/>
          <a:srcRect/>
          <a:stretch>
            <a:fillRect/>
          </a:stretch>
        </p:blipFill>
        <p:spPr bwMode="auto">
          <a:xfrm>
            <a:off x="5562600" y="2362200"/>
            <a:ext cx="3190875" cy="3190875"/>
          </a:xfrm>
          <a:prstGeom prst="rect">
            <a:avLst/>
          </a:prstGeom>
          <a:noFill/>
          <a:ln w="9525">
            <a:noFill/>
            <a:miter lim="800000"/>
            <a:headEnd/>
            <a:tailEnd/>
          </a:ln>
        </p:spPr>
      </p:pic>
      <p:pic>
        <p:nvPicPr>
          <p:cNvPr id="9222" name="Picture 6" descr="Image of Magna Carta">
            <a:hlinkClick r:id="rId4"/>
          </p:cNvPr>
          <p:cNvPicPr>
            <a:picLocks noChangeAspect="1" noChangeArrowheads="1"/>
          </p:cNvPicPr>
          <p:nvPr/>
        </p:nvPicPr>
        <p:blipFill>
          <a:blip r:embed="rId5" cstate="print"/>
          <a:srcRect/>
          <a:stretch>
            <a:fillRect/>
          </a:stretch>
        </p:blipFill>
        <p:spPr bwMode="auto">
          <a:xfrm>
            <a:off x="381000" y="2133600"/>
            <a:ext cx="2381250" cy="43243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63FB85EA-9927-4C6A-BF53-47E89DE40945}" type="slidenum">
              <a:rPr lang="en-US" smtClean="0"/>
              <a:pPr>
                <a:defRPr/>
              </a:pPr>
              <a:t>9</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a:xfrm>
            <a:off x="304800" y="838200"/>
            <a:ext cx="8229600" cy="838200"/>
          </a:xfrm>
        </p:spPr>
        <p:txBody>
          <a:bodyPr/>
          <a:lstStyle/>
          <a:p>
            <a:pPr eaLnBrk="1" hangingPunct="1"/>
            <a:r>
              <a:rPr lang="en-US" sz="4100" b="1" dirty="0" smtClean="0">
                <a:solidFill>
                  <a:srgbClr val="CC0000"/>
                </a:solidFill>
              </a:rPr>
              <a:t>Explanations of Future Interests</a:t>
            </a:r>
          </a:p>
        </p:txBody>
      </p:sp>
      <p:sp>
        <p:nvSpPr>
          <p:cNvPr id="93188" name="Rectangle 3"/>
          <p:cNvSpPr>
            <a:spLocks noGrp="1" noChangeArrowheads="1"/>
          </p:cNvSpPr>
          <p:nvPr>
            <p:ph type="body" sz="half" idx="1"/>
          </p:nvPr>
        </p:nvSpPr>
        <p:spPr>
          <a:xfrm>
            <a:off x="381000" y="1752600"/>
            <a:ext cx="8382000" cy="4572000"/>
          </a:xfrm>
        </p:spPr>
        <p:txBody>
          <a:bodyPr/>
          <a:lstStyle/>
          <a:p>
            <a:pPr eaLnBrk="1" hangingPunct="1">
              <a:lnSpc>
                <a:spcPct val="80000"/>
              </a:lnSpc>
            </a:pPr>
            <a:r>
              <a:rPr lang="en-US" sz="3600" b="1" dirty="0" smtClean="0">
                <a:solidFill>
                  <a:schemeClr val="hlink"/>
                </a:solidFill>
              </a:rPr>
              <a:t>Remainders</a:t>
            </a:r>
          </a:p>
          <a:p>
            <a:pPr marL="520700" lvl="1" indent="-63500" eaLnBrk="1" hangingPunct="1">
              <a:lnSpc>
                <a:spcPct val="80000"/>
              </a:lnSpc>
            </a:pPr>
            <a:r>
              <a:rPr lang="en-US" sz="2800" b="1" i="1" dirty="0" smtClean="0">
                <a:solidFill>
                  <a:schemeClr val="accent2"/>
                </a:solidFill>
              </a:rPr>
              <a:t>Contingent Remainder</a:t>
            </a:r>
          </a:p>
          <a:p>
            <a:pPr marL="520700" lvl="1" indent="-63500" eaLnBrk="1" hangingPunct="1">
              <a:lnSpc>
                <a:spcPct val="80000"/>
              </a:lnSpc>
              <a:buFontTx/>
              <a:buNone/>
            </a:pPr>
            <a:r>
              <a:rPr lang="en-US" sz="600" dirty="0" smtClean="0">
                <a:solidFill>
                  <a:schemeClr val="tx2"/>
                </a:solidFill>
              </a:rPr>
              <a:t> </a:t>
            </a:r>
          </a:p>
          <a:p>
            <a:pPr marL="520700" lvl="1" indent="-63500" eaLnBrk="1" hangingPunct="1">
              <a:lnSpc>
                <a:spcPct val="60000"/>
              </a:lnSpc>
              <a:buFontTx/>
              <a:buNone/>
            </a:pPr>
            <a:r>
              <a:rPr lang="en-US" sz="1600" dirty="0" smtClean="0">
                <a:solidFill>
                  <a:schemeClr val="tx2"/>
                </a:solidFill>
              </a:rPr>
              <a:t> </a:t>
            </a:r>
            <a:r>
              <a:rPr lang="en-US" sz="1800" b="1" dirty="0" smtClean="0">
                <a:solidFill>
                  <a:schemeClr val="tx2"/>
                </a:solidFill>
              </a:rPr>
              <a:t>A contingent remainder is a remainder that is subject </a:t>
            </a:r>
          </a:p>
          <a:p>
            <a:pPr marL="520700" lvl="1" indent="-63500" eaLnBrk="1" hangingPunct="1">
              <a:lnSpc>
                <a:spcPct val="60000"/>
              </a:lnSpc>
              <a:buFontTx/>
              <a:buNone/>
            </a:pPr>
            <a:r>
              <a:rPr lang="en-US" sz="1800" b="1" dirty="0" smtClean="0">
                <a:solidFill>
                  <a:schemeClr val="tx2"/>
                </a:solidFill>
              </a:rPr>
              <a:t>	to a condition precedent.  </a:t>
            </a:r>
          </a:p>
          <a:p>
            <a:pPr marL="520700" lvl="1" indent="-63500" eaLnBrk="1" hangingPunct="1">
              <a:lnSpc>
                <a:spcPct val="60000"/>
              </a:lnSpc>
              <a:buFontTx/>
              <a:buNone/>
            </a:pPr>
            <a:r>
              <a:rPr lang="en-US" sz="1000" b="1" dirty="0" smtClean="0">
                <a:solidFill>
                  <a:schemeClr val="tx2"/>
                </a:solidFill>
              </a:rPr>
              <a:t>	</a:t>
            </a:r>
          </a:p>
          <a:p>
            <a:pPr marL="520700" lvl="1" indent="-63500" eaLnBrk="1" hangingPunct="1">
              <a:lnSpc>
                <a:spcPct val="60000"/>
              </a:lnSpc>
              <a:buFontTx/>
              <a:buNone/>
            </a:pPr>
            <a:r>
              <a:rPr lang="en-US" sz="1800" b="1" dirty="0" smtClean="0">
                <a:solidFill>
                  <a:schemeClr val="tx2"/>
                </a:solidFill>
              </a:rPr>
              <a:t>	It also includes remainders limited in favor of unborn </a:t>
            </a:r>
          </a:p>
          <a:p>
            <a:pPr marL="520700" lvl="1" indent="-63500" eaLnBrk="1" hangingPunct="1">
              <a:lnSpc>
                <a:spcPct val="60000"/>
              </a:lnSpc>
              <a:buFontTx/>
              <a:buNone/>
            </a:pPr>
            <a:r>
              <a:rPr lang="en-US" sz="1800" b="1" dirty="0" smtClean="0">
                <a:solidFill>
                  <a:schemeClr val="tx2"/>
                </a:solidFill>
              </a:rPr>
              <a:t>	or unascertained persons </a:t>
            </a:r>
          </a:p>
          <a:p>
            <a:pPr marL="520700" lvl="1" indent="-63500" eaLnBrk="1" hangingPunct="1">
              <a:lnSpc>
                <a:spcPct val="60000"/>
              </a:lnSpc>
              <a:buFontTx/>
              <a:buNone/>
            </a:pPr>
            <a:r>
              <a:rPr lang="en-US" sz="1800" b="1" dirty="0" smtClean="0">
                <a:solidFill>
                  <a:schemeClr val="tx2"/>
                </a:solidFill>
              </a:rPr>
              <a:t>	for whom the condition precedent includes either being born </a:t>
            </a:r>
          </a:p>
          <a:p>
            <a:pPr marL="520700" lvl="1" indent="-63500" eaLnBrk="1" hangingPunct="1">
              <a:lnSpc>
                <a:spcPct val="60000"/>
              </a:lnSpc>
              <a:buFontTx/>
              <a:buNone/>
            </a:pPr>
            <a:r>
              <a:rPr lang="en-US" sz="1800" b="1" dirty="0" smtClean="0">
                <a:solidFill>
                  <a:schemeClr val="tx2"/>
                </a:solidFill>
              </a:rPr>
              <a:t>	or being ascertained.</a:t>
            </a:r>
            <a:endParaRPr lang="en-US" sz="600" b="1" dirty="0" smtClean="0">
              <a:solidFill>
                <a:schemeClr val="tx2"/>
              </a:solidFill>
            </a:endParaRPr>
          </a:p>
          <a:p>
            <a:pPr>
              <a:spcBef>
                <a:spcPct val="0"/>
              </a:spcBef>
              <a:buFontTx/>
              <a:buNone/>
            </a:pPr>
            <a:endParaRPr lang="en-US" sz="600" b="1" dirty="0" smtClean="0">
              <a:solidFill>
                <a:schemeClr val="tx2"/>
              </a:solidFill>
            </a:endParaRPr>
          </a:p>
          <a:p>
            <a:pPr marL="520700" lvl="1" indent="-63500" eaLnBrk="1" hangingPunct="1">
              <a:lnSpc>
                <a:spcPct val="60000"/>
              </a:lnSpc>
              <a:buFontTx/>
              <a:buNone/>
            </a:pPr>
            <a:r>
              <a:rPr lang="en-US" sz="2000" b="1" dirty="0" smtClean="0">
                <a:solidFill>
                  <a:srgbClr val="CC0000"/>
                </a:solidFill>
              </a:rPr>
              <a:t>Examples/Explanation</a:t>
            </a:r>
            <a:r>
              <a:rPr lang="en-US" sz="1200" b="1" dirty="0" smtClean="0">
                <a:solidFill>
                  <a:srgbClr val="CC0000"/>
                </a:solidFill>
              </a:rPr>
              <a:t>:</a:t>
            </a:r>
          </a:p>
          <a:p>
            <a:pPr marL="520700" lvl="1" indent="-63500" eaLnBrk="1" hangingPunct="1">
              <a:lnSpc>
                <a:spcPct val="60000"/>
              </a:lnSpc>
              <a:buFontTx/>
              <a:buNone/>
            </a:pPr>
            <a:endParaRPr lang="en-US" sz="600" b="1" dirty="0" smtClean="0">
              <a:solidFill>
                <a:srgbClr val="CC0000"/>
              </a:solidFill>
            </a:endParaRPr>
          </a:p>
          <a:p>
            <a:pPr marL="520700" lvl="1" indent="-63500" eaLnBrk="1" hangingPunct="1">
              <a:lnSpc>
                <a:spcPct val="60000"/>
              </a:lnSpc>
              <a:buFontTx/>
              <a:buNone/>
            </a:pPr>
            <a:r>
              <a:rPr lang="en-US" sz="1600" b="1" dirty="0" smtClean="0">
                <a:solidFill>
                  <a:schemeClr val="accent2"/>
                </a:solidFill>
              </a:rPr>
              <a:t>	</a:t>
            </a:r>
            <a:r>
              <a:rPr lang="en-US" sz="1800" b="1" dirty="0" smtClean="0">
                <a:solidFill>
                  <a:schemeClr val="accent2"/>
                </a:solidFill>
              </a:rPr>
              <a:t>To Alice for life, then to Bob if he has graduated from college.  </a:t>
            </a:r>
          </a:p>
          <a:p>
            <a:pPr marL="520700" lvl="1" indent="-63500" eaLnBrk="1" hangingPunct="1">
              <a:lnSpc>
                <a:spcPct val="60000"/>
              </a:lnSpc>
              <a:buFontTx/>
              <a:buNone/>
            </a:pPr>
            <a:endParaRPr lang="en-US" sz="600" b="1" dirty="0" smtClean="0">
              <a:solidFill>
                <a:schemeClr val="accent2"/>
              </a:solidFill>
            </a:endParaRPr>
          </a:p>
          <a:p>
            <a:pPr marL="520700" lvl="1" indent="-63500" eaLnBrk="1" hangingPunct="1">
              <a:lnSpc>
                <a:spcPct val="60000"/>
              </a:lnSpc>
              <a:buFontTx/>
              <a:buNone/>
            </a:pPr>
            <a:endParaRPr lang="en-US" sz="600" b="1" dirty="0" smtClean="0">
              <a:solidFill>
                <a:schemeClr val="accent2"/>
              </a:solidFill>
            </a:endParaRPr>
          </a:p>
          <a:p>
            <a:pPr marL="520700" lvl="1" indent="-63500" eaLnBrk="1" hangingPunct="1">
              <a:lnSpc>
                <a:spcPct val="60000"/>
              </a:lnSpc>
              <a:buFontTx/>
              <a:buNone/>
            </a:pPr>
            <a:r>
              <a:rPr lang="en-US" sz="1800" b="1" dirty="0" smtClean="0">
                <a:solidFill>
                  <a:schemeClr val="accent2"/>
                </a:solidFill>
              </a:rPr>
              <a:t>	This is subject to a condition that might or might not happen.  </a:t>
            </a:r>
          </a:p>
          <a:p>
            <a:pPr marL="520700" lvl="1" indent="-63500" eaLnBrk="1" hangingPunct="1">
              <a:lnSpc>
                <a:spcPct val="60000"/>
              </a:lnSpc>
              <a:buFontTx/>
              <a:buNone/>
            </a:pPr>
            <a:endParaRPr lang="en-US" sz="600" b="1" dirty="0" smtClean="0">
              <a:solidFill>
                <a:schemeClr val="accent2"/>
              </a:solidFill>
            </a:endParaRPr>
          </a:p>
          <a:p>
            <a:pPr marL="520700" lvl="1" indent="-63500" eaLnBrk="1" hangingPunct="1">
              <a:lnSpc>
                <a:spcPct val="60000"/>
              </a:lnSpc>
              <a:buFontTx/>
              <a:buNone/>
            </a:pPr>
            <a:endParaRPr lang="en-US" sz="600" b="1" dirty="0" smtClean="0">
              <a:solidFill>
                <a:schemeClr val="accent2"/>
              </a:solidFill>
            </a:endParaRPr>
          </a:p>
          <a:p>
            <a:pPr marL="520700" lvl="1" indent="-63500" eaLnBrk="1" hangingPunct="1">
              <a:lnSpc>
                <a:spcPct val="60000"/>
              </a:lnSpc>
              <a:buFontTx/>
              <a:buNone/>
            </a:pPr>
            <a:r>
              <a:rPr lang="en-US" sz="1800" b="1" dirty="0" smtClean="0">
                <a:solidFill>
                  <a:schemeClr val="accent2"/>
                </a:solidFill>
              </a:rPr>
              <a:t>	Upon the satisfaction of the condition its held in fee simple.  </a:t>
            </a:r>
          </a:p>
          <a:p>
            <a:pPr marL="520700" lvl="1" indent="-63500" eaLnBrk="1" hangingPunct="1">
              <a:lnSpc>
                <a:spcPct val="60000"/>
              </a:lnSpc>
              <a:buFontTx/>
              <a:buNone/>
            </a:pPr>
            <a:endParaRPr lang="en-US" sz="600" b="1" dirty="0" smtClean="0">
              <a:solidFill>
                <a:schemeClr val="accent2"/>
              </a:solidFill>
            </a:endParaRPr>
          </a:p>
          <a:p>
            <a:pPr marL="520700" lvl="1" indent="-63500" eaLnBrk="1" hangingPunct="1">
              <a:lnSpc>
                <a:spcPct val="60000"/>
              </a:lnSpc>
              <a:buFontTx/>
              <a:buNone/>
            </a:pPr>
            <a:endParaRPr lang="en-US" sz="600" b="1" dirty="0" smtClean="0">
              <a:solidFill>
                <a:schemeClr val="accent2"/>
              </a:solidFill>
            </a:endParaRPr>
          </a:p>
          <a:p>
            <a:pPr marL="520700" lvl="1" indent="-63500" eaLnBrk="1" hangingPunct="1">
              <a:lnSpc>
                <a:spcPct val="60000"/>
              </a:lnSpc>
              <a:buFontTx/>
              <a:buNone/>
            </a:pPr>
            <a:r>
              <a:rPr lang="en-US" sz="1800" b="1" dirty="0" smtClean="0">
                <a:solidFill>
                  <a:schemeClr val="accent2"/>
                </a:solidFill>
              </a:rPr>
              <a:t>	If, however, the condition is not satisfied </a:t>
            </a:r>
          </a:p>
          <a:p>
            <a:pPr marL="520700" lvl="1" indent="-63500" eaLnBrk="1" hangingPunct="1">
              <a:lnSpc>
                <a:spcPct val="60000"/>
              </a:lnSpc>
              <a:buFontTx/>
              <a:buNone/>
            </a:pPr>
            <a:r>
              <a:rPr lang="en-US" sz="1800" b="1" dirty="0" smtClean="0">
                <a:solidFill>
                  <a:schemeClr val="accent2"/>
                </a:solidFill>
              </a:rPr>
              <a:t> (i.e. Alice dies before Bob graduates from college) </a:t>
            </a:r>
          </a:p>
          <a:p>
            <a:pPr marL="520700" lvl="1" indent="-63500" eaLnBrk="1" hangingPunct="1">
              <a:lnSpc>
                <a:spcPct val="60000"/>
              </a:lnSpc>
              <a:buFontTx/>
              <a:buNone/>
            </a:pPr>
            <a:r>
              <a:rPr lang="en-US" sz="1800" b="1" dirty="0" smtClean="0">
                <a:solidFill>
                  <a:schemeClr val="accent2"/>
                </a:solidFill>
              </a:rPr>
              <a:t> then the grantor will get a reversion.</a:t>
            </a:r>
          </a:p>
        </p:txBody>
      </p:sp>
      <p:sp>
        <p:nvSpPr>
          <p:cNvPr id="5" name="Slide Number Placeholder 4"/>
          <p:cNvSpPr>
            <a:spLocks noGrp="1"/>
          </p:cNvSpPr>
          <p:nvPr>
            <p:ph type="sldNum" sz="quarter" idx="12"/>
          </p:nvPr>
        </p:nvSpPr>
        <p:spPr/>
        <p:txBody>
          <a:bodyPr/>
          <a:lstStyle/>
          <a:p>
            <a:pPr>
              <a:defRPr/>
            </a:pPr>
            <a:fld id="{D4013ED1-3C0F-456F-B645-1A2EF7F551E9}" type="slidenum">
              <a:rPr lang="en-US" smtClean="0"/>
              <a:pPr>
                <a:defRPr/>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a:xfrm>
            <a:off x="381000" y="914400"/>
            <a:ext cx="8229600" cy="838200"/>
          </a:xfrm>
        </p:spPr>
        <p:txBody>
          <a:bodyPr/>
          <a:lstStyle/>
          <a:p>
            <a:pPr eaLnBrk="1" hangingPunct="1"/>
            <a:r>
              <a:rPr lang="en-US" sz="4100" b="1" dirty="0" smtClean="0">
                <a:solidFill>
                  <a:srgbClr val="CC0000"/>
                </a:solidFill>
              </a:rPr>
              <a:t>Explanations of Future Interests</a:t>
            </a:r>
          </a:p>
        </p:txBody>
      </p:sp>
      <p:sp>
        <p:nvSpPr>
          <p:cNvPr id="94212" name="Rectangle 3"/>
          <p:cNvSpPr>
            <a:spLocks noGrp="1" noChangeArrowheads="1"/>
          </p:cNvSpPr>
          <p:nvPr>
            <p:ph type="body" sz="half" idx="1"/>
          </p:nvPr>
        </p:nvSpPr>
        <p:spPr>
          <a:xfrm>
            <a:off x="381000" y="1676400"/>
            <a:ext cx="8534400" cy="4572000"/>
          </a:xfrm>
        </p:spPr>
        <p:txBody>
          <a:bodyPr/>
          <a:lstStyle/>
          <a:p>
            <a:pPr eaLnBrk="1" hangingPunct="1">
              <a:lnSpc>
                <a:spcPct val="70000"/>
              </a:lnSpc>
            </a:pPr>
            <a:r>
              <a:rPr lang="en-US" sz="3600" b="1" dirty="0" err="1" smtClean="0">
                <a:solidFill>
                  <a:schemeClr val="hlink"/>
                </a:solidFill>
              </a:rPr>
              <a:t>Executory</a:t>
            </a:r>
            <a:r>
              <a:rPr lang="en-US" sz="3600" b="1" dirty="0" smtClean="0">
                <a:solidFill>
                  <a:schemeClr val="hlink"/>
                </a:solidFill>
              </a:rPr>
              <a:t> Interests</a:t>
            </a:r>
          </a:p>
          <a:p>
            <a:pPr marL="520700" lvl="1" indent="-63500" eaLnBrk="1" hangingPunct="1">
              <a:lnSpc>
                <a:spcPct val="70000"/>
              </a:lnSpc>
            </a:pPr>
            <a:r>
              <a:rPr lang="en-US" sz="2800" b="1" i="1" dirty="0" smtClean="0">
                <a:solidFill>
                  <a:schemeClr val="accent2"/>
                </a:solidFill>
              </a:rPr>
              <a:t>Springing </a:t>
            </a:r>
            <a:r>
              <a:rPr lang="en-US" sz="2800" b="1" i="1" dirty="0" err="1" smtClean="0">
                <a:solidFill>
                  <a:schemeClr val="accent2"/>
                </a:solidFill>
              </a:rPr>
              <a:t>Executory</a:t>
            </a:r>
            <a:r>
              <a:rPr lang="en-US" sz="2800" b="1" i="1" dirty="0" smtClean="0">
                <a:solidFill>
                  <a:schemeClr val="accent2"/>
                </a:solidFill>
              </a:rPr>
              <a:t> Interest</a:t>
            </a:r>
          </a:p>
          <a:p>
            <a:pPr marL="520700" lvl="1" indent="-63500" eaLnBrk="1" hangingPunct="1">
              <a:lnSpc>
                <a:spcPct val="70000"/>
              </a:lnSpc>
              <a:buFontTx/>
              <a:buNone/>
            </a:pPr>
            <a:r>
              <a:rPr lang="en-US" sz="600" dirty="0" smtClean="0">
                <a:solidFill>
                  <a:schemeClr val="tx2"/>
                </a:solidFill>
              </a:rPr>
              <a:t> </a:t>
            </a:r>
          </a:p>
          <a:p>
            <a:pPr marL="520700" lvl="1" indent="-63500" eaLnBrk="1" hangingPunct="1">
              <a:lnSpc>
                <a:spcPct val="70000"/>
              </a:lnSpc>
              <a:buFontTx/>
              <a:buNone/>
            </a:pPr>
            <a:r>
              <a:rPr lang="en-US" sz="1600" dirty="0" smtClean="0">
                <a:solidFill>
                  <a:schemeClr val="tx2"/>
                </a:solidFill>
              </a:rPr>
              <a:t> </a:t>
            </a:r>
            <a:r>
              <a:rPr lang="en-US" sz="1800" b="1" dirty="0" smtClean="0">
                <a:solidFill>
                  <a:schemeClr val="tx2"/>
                </a:solidFill>
              </a:rPr>
              <a:t>The springing </a:t>
            </a:r>
            <a:r>
              <a:rPr lang="en-US" sz="1800" b="1" dirty="0" err="1" smtClean="0">
                <a:solidFill>
                  <a:schemeClr val="tx2"/>
                </a:solidFill>
              </a:rPr>
              <a:t>executory</a:t>
            </a:r>
            <a:r>
              <a:rPr lang="en-US" sz="1800" b="1" dirty="0" smtClean="0">
                <a:solidFill>
                  <a:schemeClr val="tx2"/>
                </a:solidFill>
              </a:rPr>
              <a:t> interest is a future interest </a:t>
            </a:r>
          </a:p>
          <a:p>
            <a:pPr marL="520700" lvl="1" indent="-63500" eaLnBrk="1" hangingPunct="1">
              <a:lnSpc>
                <a:spcPct val="70000"/>
              </a:lnSpc>
              <a:buFontTx/>
              <a:buNone/>
            </a:pPr>
            <a:r>
              <a:rPr lang="en-US" sz="1800" b="1" dirty="0" smtClean="0">
                <a:solidFill>
                  <a:schemeClr val="tx2"/>
                </a:solidFill>
              </a:rPr>
              <a:t>	limited in favor of a transferee which can become possessory </a:t>
            </a:r>
          </a:p>
          <a:p>
            <a:pPr marL="520700" lvl="1" indent="-63500" eaLnBrk="1" hangingPunct="1">
              <a:lnSpc>
                <a:spcPct val="70000"/>
              </a:lnSpc>
              <a:buFontTx/>
              <a:buNone/>
            </a:pPr>
            <a:r>
              <a:rPr lang="en-US" sz="1800" b="1" dirty="0" smtClean="0">
                <a:solidFill>
                  <a:schemeClr val="tx2"/>
                </a:solidFill>
              </a:rPr>
              <a:t>	only after some period of time during which there is no other transferee</a:t>
            </a:r>
          </a:p>
          <a:p>
            <a:pPr marL="520700" lvl="1" indent="-63500" eaLnBrk="1" hangingPunct="1">
              <a:lnSpc>
                <a:spcPct val="70000"/>
              </a:lnSpc>
              <a:buFontTx/>
              <a:buNone/>
            </a:pPr>
            <a:r>
              <a:rPr lang="en-US" sz="1800" b="1" dirty="0" smtClean="0">
                <a:solidFill>
                  <a:schemeClr val="tx2"/>
                </a:solidFill>
              </a:rPr>
              <a:t> entitled to a freehold estate, and which, if it becomes possessory,</a:t>
            </a:r>
          </a:p>
          <a:p>
            <a:pPr marL="520700" lvl="1" indent="-63500" eaLnBrk="1" hangingPunct="1">
              <a:lnSpc>
                <a:spcPct val="70000"/>
              </a:lnSpc>
              <a:buFontTx/>
              <a:buNone/>
            </a:pPr>
            <a:r>
              <a:rPr lang="en-US" sz="1800" b="1" dirty="0" smtClean="0">
                <a:solidFill>
                  <a:schemeClr val="tx2"/>
                </a:solidFill>
              </a:rPr>
              <a:t> divests the grantor of a retained interest in the property</a:t>
            </a:r>
          </a:p>
          <a:p>
            <a:pPr marL="520700" lvl="1" indent="-63500" eaLnBrk="1" hangingPunct="1">
              <a:lnSpc>
                <a:spcPct val="70000"/>
              </a:lnSpc>
              <a:buFontTx/>
              <a:buNone/>
            </a:pPr>
            <a:endParaRPr lang="en-US" sz="1200" b="1" dirty="0" smtClean="0">
              <a:solidFill>
                <a:srgbClr val="CC0000"/>
              </a:solidFill>
            </a:endParaRPr>
          </a:p>
          <a:p>
            <a:pPr marL="520700" lvl="1" indent="-63500" eaLnBrk="1" hangingPunct="1">
              <a:lnSpc>
                <a:spcPct val="70000"/>
              </a:lnSpc>
              <a:buFontTx/>
              <a:buNone/>
            </a:pPr>
            <a:r>
              <a:rPr lang="en-US" sz="2000" b="1" dirty="0" smtClean="0">
                <a:solidFill>
                  <a:srgbClr val="CC0000"/>
                </a:solidFill>
              </a:rPr>
              <a:t>Examples/Explanation</a:t>
            </a:r>
            <a:r>
              <a:rPr lang="en-US" sz="1200" b="1" dirty="0" smtClean="0">
                <a:solidFill>
                  <a:srgbClr val="CC0000"/>
                </a:solidFill>
              </a:rPr>
              <a:t>:</a:t>
            </a:r>
          </a:p>
          <a:p>
            <a:pPr marL="520700" lvl="1" indent="-63500" eaLnBrk="1" hangingPunct="1">
              <a:lnSpc>
                <a:spcPct val="70000"/>
              </a:lnSpc>
              <a:buFontTx/>
              <a:buNone/>
            </a:pPr>
            <a:r>
              <a:rPr lang="en-US" sz="1600" b="1" dirty="0" smtClean="0">
                <a:solidFill>
                  <a:schemeClr val="accent2"/>
                </a:solidFill>
              </a:rPr>
              <a:t>	</a:t>
            </a:r>
            <a:r>
              <a:rPr lang="en-US" sz="1800" b="1" dirty="0" smtClean="0">
                <a:solidFill>
                  <a:schemeClr val="accent2"/>
                </a:solidFill>
              </a:rPr>
              <a:t>Bert conveys his estate to Alfred for the use of Bert, </a:t>
            </a:r>
          </a:p>
          <a:p>
            <a:pPr marL="520700" lvl="1" indent="-63500" eaLnBrk="1" hangingPunct="1">
              <a:lnSpc>
                <a:spcPct val="70000"/>
              </a:lnSpc>
              <a:buFontTx/>
              <a:buNone/>
            </a:pPr>
            <a:r>
              <a:rPr lang="en-US" sz="1800" b="1" dirty="0" smtClean="0">
                <a:solidFill>
                  <a:schemeClr val="accent2"/>
                </a:solidFill>
              </a:rPr>
              <a:t>	and upon the marriage of my daughter Carol </a:t>
            </a:r>
          </a:p>
          <a:p>
            <a:pPr marL="520700" lvl="1" indent="-63500" eaLnBrk="1" hangingPunct="1">
              <a:lnSpc>
                <a:spcPct val="70000"/>
              </a:lnSpc>
              <a:buFontTx/>
              <a:buNone/>
            </a:pPr>
            <a:r>
              <a:rPr lang="en-US" sz="1800" b="1" dirty="0" smtClean="0">
                <a:solidFill>
                  <a:schemeClr val="accent2"/>
                </a:solidFill>
              </a:rPr>
              <a:t>	to (prospective son in law) David, for the use of Carol.  </a:t>
            </a:r>
          </a:p>
          <a:p>
            <a:pPr marL="520700" lvl="1" indent="-63500" eaLnBrk="1" hangingPunct="1">
              <a:lnSpc>
                <a:spcPct val="70000"/>
              </a:lnSpc>
              <a:buFontTx/>
              <a:buNone/>
            </a:pPr>
            <a:endParaRPr lang="en-US" sz="1200" b="1" dirty="0" smtClean="0">
              <a:solidFill>
                <a:schemeClr val="accent2"/>
              </a:solidFill>
            </a:endParaRPr>
          </a:p>
          <a:p>
            <a:pPr marL="520700" lvl="1" indent="-63500" eaLnBrk="1" hangingPunct="1">
              <a:lnSpc>
                <a:spcPct val="70000"/>
              </a:lnSpc>
              <a:buFontTx/>
              <a:buNone/>
            </a:pPr>
            <a:r>
              <a:rPr lang="en-US" sz="1800" b="1" dirty="0" smtClean="0">
                <a:solidFill>
                  <a:schemeClr val="accent2"/>
                </a:solidFill>
              </a:rPr>
              <a:t>	By providing for this contingent use, </a:t>
            </a:r>
          </a:p>
          <a:p>
            <a:pPr marL="520700" lvl="1" indent="-63500" eaLnBrk="1" hangingPunct="1">
              <a:lnSpc>
                <a:spcPct val="70000"/>
              </a:lnSpc>
              <a:buFontTx/>
              <a:buNone/>
            </a:pPr>
            <a:r>
              <a:rPr lang="en-US" sz="1800" b="1" dirty="0" smtClean="0">
                <a:solidFill>
                  <a:schemeClr val="accent2"/>
                </a:solidFill>
              </a:rPr>
              <a:t>	Bert can provide an incentive for his daughter to marry </a:t>
            </a:r>
          </a:p>
          <a:p>
            <a:pPr marL="520700" lvl="1" indent="-63500" eaLnBrk="1" hangingPunct="1">
              <a:lnSpc>
                <a:spcPct val="70000"/>
              </a:lnSpc>
              <a:buFontTx/>
              <a:buNone/>
            </a:pPr>
            <a:r>
              <a:rPr lang="en-US" sz="1800" b="1" dirty="0" smtClean="0">
                <a:solidFill>
                  <a:schemeClr val="accent2"/>
                </a:solidFill>
              </a:rPr>
              <a:t>	and in such event pass on the property for his daughter’s use </a:t>
            </a:r>
          </a:p>
          <a:p>
            <a:pPr marL="520700" lvl="1" indent="-63500" eaLnBrk="1" hangingPunct="1">
              <a:lnSpc>
                <a:spcPct val="70000"/>
              </a:lnSpc>
              <a:buFontTx/>
              <a:buNone/>
            </a:pPr>
            <a:r>
              <a:rPr lang="en-US" sz="1800" b="1" dirty="0" smtClean="0">
                <a:solidFill>
                  <a:schemeClr val="accent2"/>
                </a:solidFill>
              </a:rPr>
              <a:t>	without inheritance taxes.</a:t>
            </a:r>
          </a:p>
        </p:txBody>
      </p:sp>
      <p:sp>
        <p:nvSpPr>
          <p:cNvPr id="5" name="Slide Number Placeholder 4"/>
          <p:cNvSpPr>
            <a:spLocks noGrp="1"/>
          </p:cNvSpPr>
          <p:nvPr>
            <p:ph type="sldNum" sz="quarter" idx="12"/>
          </p:nvPr>
        </p:nvSpPr>
        <p:spPr/>
        <p:txBody>
          <a:bodyPr/>
          <a:lstStyle/>
          <a:p>
            <a:pPr>
              <a:defRPr/>
            </a:pPr>
            <a:fld id="{D4013ED1-3C0F-456F-B645-1A2EF7F551E9}" type="slidenum">
              <a:rPr lang="en-US" smtClean="0"/>
              <a:pPr>
                <a:defRPr/>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381000" y="990600"/>
            <a:ext cx="8229600" cy="838200"/>
          </a:xfrm>
        </p:spPr>
        <p:txBody>
          <a:bodyPr/>
          <a:lstStyle/>
          <a:p>
            <a:pPr eaLnBrk="1" hangingPunct="1"/>
            <a:r>
              <a:rPr lang="en-US" sz="4100" b="1" dirty="0" smtClean="0">
                <a:solidFill>
                  <a:srgbClr val="CC0000"/>
                </a:solidFill>
              </a:rPr>
              <a:t>Explanations of Future Interests</a:t>
            </a:r>
          </a:p>
        </p:txBody>
      </p:sp>
      <p:sp>
        <p:nvSpPr>
          <p:cNvPr id="95236" name="Rectangle 3"/>
          <p:cNvSpPr>
            <a:spLocks noGrp="1" noChangeArrowheads="1"/>
          </p:cNvSpPr>
          <p:nvPr>
            <p:ph type="body" sz="half" idx="1"/>
          </p:nvPr>
        </p:nvSpPr>
        <p:spPr>
          <a:xfrm>
            <a:off x="228600" y="1905000"/>
            <a:ext cx="8763000" cy="4572000"/>
          </a:xfrm>
        </p:spPr>
        <p:txBody>
          <a:bodyPr/>
          <a:lstStyle/>
          <a:p>
            <a:pPr eaLnBrk="1" hangingPunct="1">
              <a:lnSpc>
                <a:spcPct val="70000"/>
              </a:lnSpc>
            </a:pPr>
            <a:r>
              <a:rPr lang="en-US" sz="3600" b="1" dirty="0" err="1" smtClean="0">
                <a:solidFill>
                  <a:schemeClr val="hlink"/>
                </a:solidFill>
              </a:rPr>
              <a:t>Executory</a:t>
            </a:r>
            <a:r>
              <a:rPr lang="en-US" sz="3600" b="1" dirty="0" smtClean="0">
                <a:solidFill>
                  <a:schemeClr val="hlink"/>
                </a:solidFill>
              </a:rPr>
              <a:t> Interests</a:t>
            </a:r>
          </a:p>
          <a:p>
            <a:pPr marL="520700" lvl="1" indent="-63500" eaLnBrk="1" hangingPunct="1">
              <a:lnSpc>
                <a:spcPct val="70000"/>
              </a:lnSpc>
            </a:pPr>
            <a:r>
              <a:rPr lang="en-US" sz="2800" b="1" i="1" dirty="0" smtClean="0">
                <a:solidFill>
                  <a:schemeClr val="accent2"/>
                </a:solidFill>
              </a:rPr>
              <a:t>Shifting </a:t>
            </a:r>
            <a:r>
              <a:rPr lang="en-US" sz="2800" b="1" i="1" dirty="0" err="1" smtClean="0">
                <a:solidFill>
                  <a:schemeClr val="accent2"/>
                </a:solidFill>
              </a:rPr>
              <a:t>Executory</a:t>
            </a:r>
            <a:r>
              <a:rPr lang="en-US" sz="2800" b="1" i="1" dirty="0" smtClean="0">
                <a:solidFill>
                  <a:schemeClr val="accent2"/>
                </a:solidFill>
              </a:rPr>
              <a:t> Interest</a:t>
            </a:r>
          </a:p>
          <a:p>
            <a:pPr marL="520700" lvl="1" indent="-63500" eaLnBrk="1" hangingPunct="1">
              <a:lnSpc>
                <a:spcPct val="70000"/>
              </a:lnSpc>
              <a:buFontTx/>
              <a:buNone/>
            </a:pPr>
            <a:r>
              <a:rPr lang="en-US" sz="500" dirty="0" smtClean="0">
                <a:solidFill>
                  <a:schemeClr val="tx2"/>
                </a:solidFill>
              </a:rPr>
              <a:t> </a:t>
            </a:r>
          </a:p>
          <a:p>
            <a:pPr marL="520700" lvl="1" indent="-63500" eaLnBrk="1" hangingPunct="1">
              <a:lnSpc>
                <a:spcPct val="70000"/>
              </a:lnSpc>
              <a:buFontTx/>
              <a:buNone/>
            </a:pPr>
            <a:r>
              <a:rPr lang="en-US" sz="1600" b="1" dirty="0" smtClean="0">
                <a:solidFill>
                  <a:schemeClr val="tx2"/>
                </a:solidFill>
              </a:rPr>
              <a:t> A shifting </a:t>
            </a:r>
            <a:r>
              <a:rPr lang="en-US" sz="1600" b="1" dirty="0" err="1" smtClean="0">
                <a:solidFill>
                  <a:schemeClr val="tx2"/>
                </a:solidFill>
              </a:rPr>
              <a:t>executory</a:t>
            </a:r>
            <a:r>
              <a:rPr lang="en-US" sz="1600" b="1" dirty="0" smtClean="0">
                <a:solidFill>
                  <a:schemeClr val="tx2"/>
                </a:solidFill>
              </a:rPr>
              <a:t> interest is a future interest that is limited in favor of a transferee which can become possessory only by divesting the present possessory interest or a vested future interest limited in favor of another transferee.  </a:t>
            </a:r>
          </a:p>
          <a:p>
            <a:pPr marL="520700" lvl="1" indent="-63500" eaLnBrk="1" hangingPunct="1">
              <a:lnSpc>
                <a:spcPct val="70000"/>
              </a:lnSpc>
              <a:buFontTx/>
              <a:buNone/>
            </a:pPr>
            <a:endParaRPr lang="en-US" sz="1000" b="1" dirty="0" smtClean="0">
              <a:solidFill>
                <a:schemeClr val="tx2"/>
              </a:solidFill>
            </a:endParaRPr>
          </a:p>
          <a:p>
            <a:pPr marL="520700" lvl="1" indent="-63500" eaLnBrk="1" hangingPunct="1">
              <a:lnSpc>
                <a:spcPct val="70000"/>
              </a:lnSpc>
              <a:buFontTx/>
              <a:buNone/>
            </a:pPr>
            <a:r>
              <a:rPr lang="en-US" sz="1600" b="1" dirty="0" smtClean="0">
                <a:solidFill>
                  <a:schemeClr val="tx2"/>
                </a:solidFill>
              </a:rPr>
              <a:t>	A divesting occurs only upon the happening of a condition. Shifting </a:t>
            </a:r>
            <a:r>
              <a:rPr lang="en-US" sz="1600" b="1" dirty="0" err="1" smtClean="0">
                <a:solidFill>
                  <a:schemeClr val="tx2"/>
                </a:solidFill>
              </a:rPr>
              <a:t>executory</a:t>
            </a:r>
            <a:r>
              <a:rPr lang="en-US" sz="1600" b="1" dirty="0" smtClean="0">
                <a:solidFill>
                  <a:schemeClr val="tx2"/>
                </a:solidFill>
              </a:rPr>
              <a:t> interests divest other grantees, not grantors.</a:t>
            </a:r>
            <a:endParaRPr lang="en-US" sz="600" b="1" dirty="0" smtClean="0">
              <a:solidFill>
                <a:schemeClr val="tx2"/>
              </a:solidFill>
            </a:endParaRPr>
          </a:p>
          <a:p>
            <a:pPr marL="520700" lvl="1" indent="-63500" eaLnBrk="1" hangingPunct="1">
              <a:lnSpc>
                <a:spcPct val="70000"/>
              </a:lnSpc>
              <a:buFontTx/>
              <a:buNone/>
            </a:pPr>
            <a:endParaRPr lang="en-US" sz="600" b="1" dirty="0" smtClean="0">
              <a:solidFill>
                <a:schemeClr val="tx2"/>
              </a:solidFill>
            </a:endParaRPr>
          </a:p>
          <a:p>
            <a:pPr marL="520700" lvl="1" indent="-63500" eaLnBrk="1" hangingPunct="1">
              <a:lnSpc>
                <a:spcPct val="70000"/>
              </a:lnSpc>
              <a:buFontTx/>
              <a:buNone/>
            </a:pPr>
            <a:r>
              <a:rPr lang="en-US" sz="1600" b="1" dirty="0" smtClean="0">
                <a:solidFill>
                  <a:schemeClr val="tx2"/>
                </a:solidFill>
              </a:rPr>
              <a:t> Note: The one exception to this rule was that a shifting </a:t>
            </a:r>
            <a:r>
              <a:rPr lang="en-US" sz="1600" b="1" dirty="0" err="1" smtClean="0">
                <a:solidFill>
                  <a:schemeClr val="tx2"/>
                </a:solidFill>
              </a:rPr>
              <a:t>executory</a:t>
            </a:r>
            <a:r>
              <a:rPr lang="en-US" sz="1600" b="1" dirty="0" smtClean="0">
                <a:solidFill>
                  <a:schemeClr val="tx2"/>
                </a:solidFill>
              </a:rPr>
              <a:t> interest is the future interest in a transferee following a fee simple determinable even though a fee simple determinable ends, if it ends at all, upon the happening of a limitation rather than a condition.</a:t>
            </a:r>
          </a:p>
          <a:p>
            <a:pPr marL="520700" lvl="1" indent="-63500" eaLnBrk="1" hangingPunct="1">
              <a:lnSpc>
                <a:spcPct val="70000"/>
              </a:lnSpc>
              <a:buFontTx/>
              <a:buNone/>
            </a:pPr>
            <a:endParaRPr lang="en-US" sz="1000" b="1" dirty="0" smtClean="0">
              <a:solidFill>
                <a:schemeClr val="tx2"/>
              </a:solidFill>
            </a:endParaRPr>
          </a:p>
          <a:p>
            <a:pPr marL="520700" lvl="1" indent="-63500" eaLnBrk="1" hangingPunct="1">
              <a:lnSpc>
                <a:spcPct val="70000"/>
              </a:lnSpc>
              <a:buFontTx/>
              <a:buNone/>
            </a:pPr>
            <a:r>
              <a:rPr lang="en-US" sz="1800" b="1" dirty="0" smtClean="0">
                <a:solidFill>
                  <a:srgbClr val="CC0000"/>
                </a:solidFill>
              </a:rPr>
              <a:t>Examples/Explanation</a:t>
            </a:r>
            <a:r>
              <a:rPr lang="en-US" sz="1000" b="1" dirty="0" smtClean="0">
                <a:solidFill>
                  <a:srgbClr val="CC0000"/>
                </a:solidFill>
              </a:rPr>
              <a:t>:</a:t>
            </a:r>
          </a:p>
          <a:p>
            <a:pPr marL="520700" lvl="1" indent="-63500" eaLnBrk="1" hangingPunct="1">
              <a:lnSpc>
                <a:spcPct val="70000"/>
              </a:lnSpc>
              <a:buFontTx/>
              <a:buNone/>
            </a:pPr>
            <a:endParaRPr lang="en-US" sz="600" b="1" dirty="0" smtClean="0">
              <a:solidFill>
                <a:srgbClr val="CC0000"/>
              </a:solidFill>
            </a:endParaRPr>
          </a:p>
          <a:p>
            <a:pPr marL="520700" lvl="1" indent="-63500" eaLnBrk="1" hangingPunct="1">
              <a:lnSpc>
                <a:spcPct val="50000"/>
              </a:lnSpc>
              <a:buFontTx/>
              <a:buNone/>
            </a:pPr>
            <a:r>
              <a:rPr lang="en-US" sz="1400" b="1" dirty="0" smtClean="0">
                <a:solidFill>
                  <a:schemeClr val="accent2"/>
                </a:solidFill>
              </a:rPr>
              <a:t>	</a:t>
            </a:r>
            <a:r>
              <a:rPr lang="en-US" sz="1600" b="1" dirty="0" smtClean="0">
                <a:solidFill>
                  <a:schemeClr val="accent2"/>
                </a:solidFill>
              </a:rPr>
              <a:t>Bert conveys his estate to Alfred for the use of his son Clark, </a:t>
            </a:r>
          </a:p>
          <a:p>
            <a:pPr marL="520700" lvl="1" indent="-63500" eaLnBrk="1" hangingPunct="1">
              <a:lnSpc>
                <a:spcPct val="50000"/>
              </a:lnSpc>
              <a:buFontTx/>
              <a:buNone/>
            </a:pPr>
            <a:r>
              <a:rPr lang="en-US" sz="1600" b="1" dirty="0" smtClean="0">
                <a:solidFill>
                  <a:schemeClr val="accent2"/>
                </a:solidFill>
              </a:rPr>
              <a:t>	but if his son David returns from his adventure climbing Mt. Everest, </a:t>
            </a:r>
          </a:p>
          <a:p>
            <a:pPr marL="520700" lvl="1" indent="-63500" eaLnBrk="1" hangingPunct="1">
              <a:lnSpc>
                <a:spcPct val="50000"/>
              </a:lnSpc>
              <a:buFontTx/>
              <a:buNone/>
            </a:pPr>
            <a:r>
              <a:rPr lang="en-US" sz="1600" b="1" dirty="0" smtClean="0">
                <a:solidFill>
                  <a:schemeClr val="accent2"/>
                </a:solidFill>
              </a:rPr>
              <a:t>	for the use of David as well.</a:t>
            </a:r>
            <a:endParaRPr lang="en-US" sz="1000" b="1" dirty="0" smtClean="0">
              <a:solidFill>
                <a:schemeClr val="accent2"/>
              </a:solidFill>
            </a:endParaRPr>
          </a:p>
          <a:p>
            <a:pPr marL="520700" lvl="1" indent="-63500" eaLnBrk="1" hangingPunct="1">
              <a:lnSpc>
                <a:spcPct val="50000"/>
              </a:lnSpc>
              <a:buFontTx/>
              <a:buNone/>
            </a:pPr>
            <a:r>
              <a:rPr lang="en-US" sz="1000" b="1" dirty="0" smtClean="0">
                <a:solidFill>
                  <a:schemeClr val="accent2"/>
                </a:solidFill>
              </a:rPr>
              <a:t>    </a:t>
            </a:r>
          </a:p>
          <a:p>
            <a:pPr marL="520700" lvl="1" indent="-63500" eaLnBrk="1" hangingPunct="1">
              <a:lnSpc>
                <a:spcPct val="70000"/>
              </a:lnSpc>
              <a:buFontTx/>
              <a:buNone/>
            </a:pPr>
            <a:r>
              <a:rPr lang="en-US" sz="1600" b="1" dirty="0" smtClean="0">
                <a:solidFill>
                  <a:schemeClr val="accent2"/>
                </a:solidFill>
              </a:rPr>
              <a:t>	By providing for this contingent of David’s return, Bert can provide for the use by both sons,   As such, Bert can again pass on the property for both his sons’ use without inheritance taxes.</a:t>
            </a:r>
          </a:p>
        </p:txBody>
      </p:sp>
      <p:sp>
        <p:nvSpPr>
          <p:cNvPr id="5" name="Slide Number Placeholder 4"/>
          <p:cNvSpPr>
            <a:spLocks noGrp="1"/>
          </p:cNvSpPr>
          <p:nvPr>
            <p:ph type="sldNum" sz="quarter" idx="12"/>
          </p:nvPr>
        </p:nvSpPr>
        <p:spPr/>
        <p:txBody>
          <a:bodyPr/>
          <a:lstStyle/>
          <a:p>
            <a:pPr>
              <a:defRPr/>
            </a:pPr>
            <a:fld id="{D4013ED1-3C0F-456F-B645-1A2EF7F551E9}" type="slidenum">
              <a:rPr lang="en-US" smtClean="0"/>
              <a:pPr>
                <a:defRPr/>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457200" y="990600"/>
            <a:ext cx="8229600" cy="838200"/>
          </a:xfrm>
        </p:spPr>
        <p:txBody>
          <a:bodyPr/>
          <a:lstStyle/>
          <a:p>
            <a:pPr eaLnBrk="1" hangingPunct="1"/>
            <a:r>
              <a:rPr lang="en-US" sz="3800" b="1" dirty="0" smtClean="0">
                <a:solidFill>
                  <a:srgbClr val="CC0000"/>
                </a:solidFill>
              </a:rPr>
              <a:t>Review - Types of Future Interests</a:t>
            </a:r>
          </a:p>
        </p:txBody>
      </p:sp>
      <p:sp>
        <p:nvSpPr>
          <p:cNvPr id="96260" name="Rectangle 3"/>
          <p:cNvSpPr>
            <a:spLocks noGrp="1" noChangeArrowheads="1"/>
          </p:cNvSpPr>
          <p:nvPr>
            <p:ph type="body" sz="half" idx="1"/>
          </p:nvPr>
        </p:nvSpPr>
        <p:spPr>
          <a:xfrm>
            <a:off x="457200" y="1828800"/>
            <a:ext cx="8001000" cy="4495800"/>
          </a:xfrm>
        </p:spPr>
        <p:txBody>
          <a:bodyPr/>
          <a:lstStyle/>
          <a:p>
            <a:pPr eaLnBrk="1" hangingPunct="1"/>
            <a:r>
              <a:rPr lang="en-US" sz="2000" b="1" dirty="0" smtClean="0">
                <a:solidFill>
                  <a:schemeClr val="hlink"/>
                </a:solidFill>
              </a:rPr>
              <a:t>Reversionary Interests</a:t>
            </a:r>
          </a:p>
          <a:p>
            <a:pPr lvl="1" eaLnBrk="1" hangingPunct="1"/>
            <a:r>
              <a:rPr lang="en-US" sz="1800" b="1" dirty="0" smtClean="0">
                <a:solidFill>
                  <a:schemeClr val="accent2"/>
                </a:solidFill>
              </a:rPr>
              <a:t>Reversions</a:t>
            </a:r>
          </a:p>
          <a:p>
            <a:pPr lvl="1" eaLnBrk="1" hangingPunct="1"/>
            <a:r>
              <a:rPr lang="en-US" sz="1800" b="1" dirty="0" smtClean="0">
                <a:solidFill>
                  <a:schemeClr val="accent2"/>
                </a:solidFill>
              </a:rPr>
              <a:t>Possibility of </a:t>
            </a:r>
            <a:r>
              <a:rPr lang="en-US" sz="1800" b="1" dirty="0" err="1" smtClean="0">
                <a:solidFill>
                  <a:schemeClr val="accent2"/>
                </a:solidFill>
              </a:rPr>
              <a:t>Reverter</a:t>
            </a:r>
            <a:endParaRPr lang="en-US" sz="1800" b="1" dirty="0" smtClean="0">
              <a:solidFill>
                <a:schemeClr val="accent2"/>
              </a:solidFill>
            </a:endParaRPr>
          </a:p>
          <a:p>
            <a:pPr lvl="1" eaLnBrk="1" hangingPunct="1"/>
            <a:r>
              <a:rPr lang="en-US" sz="1800" b="1" dirty="0" smtClean="0">
                <a:solidFill>
                  <a:schemeClr val="accent2"/>
                </a:solidFill>
              </a:rPr>
              <a:t>Right of Re-entry</a:t>
            </a:r>
          </a:p>
          <a:p>
            <a:pPr eaLnBrk="1" hangingPunct="1"/>
            <a:r>
              <a:rPr lang="en-US" sz="2000" b="1" dirty="0" smtClean="0">
                <a:solidFill>
                  <a:schemeClr val="hlink"/>
                </a:solidFill>
              </a:rPr>
              <a:t>Remainders</a:t>
            </a:r>
          </a:p>
          <a:p>
            <a:pPr lvl="1" eaLnBrk="1" hangingPunct="1"/>
            <a:r>
              <a:rPr lang="en-US" sz="1800" b="1" dirty="0" smtClean="0">
                <a:solidFill>
                  <a:schemeClr val="accent2"/>
                </a:solidFill>
              </a:rPr>
              <a:t>Vested</a:t>
            </a:r>
          </a:p>
          <a:p>
            <a:pPr lvl="1" eaLnBrk="1" hangingPunct="1"/>
            <a:r>
              <a:rPr lang="en-US" sz="1800" b="1" dirty="0" smtClean="0">
                <a:solidFill>
                  <a:schemeClr val="accent2"/>
                </a:solidFill>
              </a:rPr>
              <a:t>Vested subject to partial divestment</a:t>
            </a:r>
          </a:p>
          <a:p>
            <a:pPr lvl="1" eaLnBrk="1" hangingPunct="1"/>
            <a:r>
              <a:rPr lang="en-US" sz="1800" b="1" dirty="0" smtClean="0">
                <a:solidFill>
                  <a:schemeClr val="accent2"/>
                </a:solidFill>
              </a:rPr>
              <a:t>Vested subject to complete divestment</a:t>
            </a:r>
          </a:p>
          <a:p>
            <a:pPr lvl="1" eaLnBrk="1" hangingPunct="1"/>
            <a:r>
              <a:rPr lang="en-US" sz="1800" b="1" dirty="0" smtClean="0">
                <a:solidFill>
                  <a:schemeClr val="accent2"/>
                </a:solidFill>
              </a:rPr>
              <a:t>Contingent </a:t>
            </a:r>
          </a:p>
          <a:p>
            <a:pPr eaLnBrk="1" hangingPunct="1"/>
            <a:r>
              <a:rPr lang="en-US" sz="2000" b="1" dirty="0" err="1" smtClean="0">
                <a:solidFill>
                  <a:schemeClr val="hlink"/>
                </a:solidFill>
              </a:rPr>
              <a:t>Executory</a:t>
            </a:r>
            <a:r>
              <a:rPr lang="en-US" sz="2000" b="1" dirty="0" smtClean="0">
                <a:solidFill>
                  <a:schemeClr val="hlink"/>
                </a:solidFill>
              </a:rPr>
              <a:t> interests (limitations)</a:t>
            </a:r>
          </a:p>
          <a:p>
            <a:pPr lvl="1" eaLnBrk="1" hangingPunct="1"/>
            <a:r>
              <a:rPr lang="en-US" sz="1800" b="1" dirty="0" smtClean="0">
                <a:solidFill>
                  <a:schemeClr val="accent2"/>
                </a:solidFill>
              </a:rPr>
              <a:t>Shifting</a:t>
            </a:r>
          </a:p>
          <a:p>
            <a:pPr lvl="1" eaLnBrk="1" hangingPunct="1"/>
            <a:r>
              <a:rPr lang="en-US" sz="1800" b="1" dirty="0" smtClean="0">
                <a:solidFill>
                  <a:schemeClr val="accent2"/>
                </a:solidFill>
              </a:rPr>
              <a:t>Springing</a:t>
            </a:r>
          </a:p>
        </p:txBody>
      </p:sp>
      <p:sp>
        <p:nvSpPr>
          <p:cNvPr id="5" name="Slide Number Placeholder 4"/>
          <p:cNvSpPr>
            <a:spLocks noGrp="1"/>
          </p:cNvSpPr>
          <p:nvPr>
            <p:ph type="sldNum" sz="quarter" idx="12"/>
          </p:nvPr>
        </p:nvSpPr>
        <p:spPr/>
        <p:txBody>
          <a:bodyPr/>
          <a:lstStyle/>
          <a:p>
            <a:pPr>
              <a:defRPr/>
            </a:pPr>
            <a:fld id="{D4013ED1-3C0F-456F-B645-1A2EF7F551E9}" type="slidenum">
              <a:rPr lang="en-US" smtClean="0"/>
              <a:pPr>
                <a:defRPr/>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a:xfrm>
            <a:off x="457200" y="990600"/>
            <a:ext cx="8229600" cy="808038"/>
          </a:xfrm>
        </p:spPr>
        <p:txBody>
          <a:bodyPr/>
          <a:lstStyle/>
          <a:p>
            <a:pPr eaLnBrk="1" hangingPunct="1"/>
            <a:r>
              <a:rPr lang="en-US" sz="4100" b="1" dirty="0" smtClean="0">
                <a:solidFill>
                  <a:srgbClr val="C00000"/>
                </a:solidFill>
              </a:rPr>
              <a:t>Title Limitation Rules</a:t>
            </a:r>
            <a:r>
              <a:rPr lang="en-US" dirty="0" smtClean="0">
                <a:solidFill>
                  <a:srgbClr val="C00000"/>
                </a:solidFill>
              </a:rPr>
              <a:t> </a:t>
            </a:r>
          </a:p>
        </p:txBody>
      </p:sp>
      <p:sp>
        <p:nvSpPr>
          <p:cNvPr id="594947" name="Rectangle 3"/>
          <p:cNvSpPr>
            <a:spLocks noGrp="1" noChangeArrowheads="1"/>
          </p:cNvSpPr>
          <p:nvPr>
            <p:ph type="body" idx="1"/>
          </p:nvPr>
        </p:nvSpPr>
        <p:spPr>
          <a:xfrm>
            <a:off x="457200" y="1828800"/>
            <a:ext cx="8229600" cy="4525963"/>
          </a:xfrm>
        </p:spPr>
        <p:txBody>
          <a:bodyPr/>
          <a:lstStyle/>
          <a:p>
            <a:pPr eaLnBrk="1" hangingPunct="1">
              <a:lnSpc>
                <a:spcPct val="80000"/>
              </a:lnSpc>
            </a:pPr>
            <a:r>
              <a:rPr lang="en-US" sz="2800" b="1" i="1" dirty="0" smtClean="0">
                <a:solidFill>
                  <a:srgbClr val="002060"/>
                </a:solidFill>
              </a:rPr>
              <a:t>Rule in Shelley’s Case</a:t>
            </a:r>
            <a:r>
              <a:rPr lang="en-US" sz="2400" b="1" i="1" dirty="0" smtClean="0">
                <a:solidFill>
                  <a:srgbClr val="002060"/>
                </a:solidFill>
              </a:rPr>
              <a:t> –</a:t>
            </a:r>
            <a:r>
              <a:rPr lang="en-US" sz="2000" b="1" i="1" dirty="0" smtClean="0">
                <a:solidFill>
                  <a:srgbClr val="002060"/>
                </a:solidFill>
              </a:rPr>
              <a:t> </a:t>
            </a:r>
            <a:r>
              <a:rPr lang="en-US" sz="2000" b="1" i="1" dirty="0" smtClean="0"/>
              <a:t>(To A for Life with remainder in A’s Heirs: Now to A in Fee Simple Absolute)</a:t>
            </a:r>
          </a:p>
          <a:p>
            <a:pPr eaLnBrk="1" hangingPunct="1">
              <a:lnSpc>
                <a:spcPct val="80000"/>
              </a:lnSpc>
            </a:pPr>
            <a:r>
              <a:rPr lang="en-US" sz="2800" b="1" i="1" dirty="0" smtClean="0">
                <a:solidFill>
                  <a:srgbClr val="002060"/>
                </a:solidFill>
              </a:rPr>
              <a:t>Doctrine of Worthier Title </a:t>
            </a:r>
            <a:r>
              <a:rPr lang="en-US" sz="2800" b="1" i="1" dirty="0" smtClean="0"/>
              <a:t>–</a:t>
            </a:r>
            <a:r>
              <a:rPr lang="en-US" sz="2000" b="1" i="1" dirty="0" smtClean="0"/>
              <a:t> (To A for Life with remainder in O’s Heirs: Now to A with reversion in O)</a:t>
            </a:r>
          </a:p>
          <a:p>
            <a:pPr eaLnBrk="1" hangingPunct="1">
              <a:lnSpc>
                <a:spcPct val="80000"/>
              </a:lnSpc>
            </a:pPr>
            <a:r>
              <a:rPr lang="en-US" sz="2800" b="1" i="1" dirty="0" smtClean="0">
                <a:solidFill>
                  <a:srgbClr val="002060"/>
                </a:solidFill>
              </a:rPr>
              <a:t>Rule Against Perpetuities –</a:t>
            </a:r>
            <a:r>
              <a:rPr lang="en-US" sz="2000" b="1" i="1" dirty="0" smtClean="0">
                <a:solidFill>
                  <a:srgbClr val="002060"/>
                </a:solidFill>
              </a:rPr>
              <a:t> </a:t>
            </a:r>
            <a:r>
              <a:rPr lang="en-US" sz="2000" b="1" i="1" dirty="0" smtClean="0"/>
              <a:t>(No property interest is good unless it must vest, if at all, not later than 21 years plus lives in being)</a:t>
            </a:r>
          </a:p>
          <a:p>
            <a:pPr eaLnBrk="1" hangingPunct="1">
              <a:lnSpc>
                <a:spcPct val="80000"/>
              </a:lnSpc>
            </a:pPr>
            <a:r>
              <a:rPr lang="en-US" sz="2800" b="1" i="1" dirty="0" smtClean="0">
                <a:solidFill>
                  <a:srgbClr val="002060"/>
                </a:solidFill>
              </a:rPr>
              <a:t>Rule Against Restraints on Alienation –</a:t>
            </a:r>
            <a:r>
              <a:rPr lang="en-US" sz="2000" b="1" i="1" dirty="0" smtClean="0">
                <a:solidFill>
                  <a:srgbClr val="002060"/>
                </a:solidFill>
              </a:rPr>
              <a:t> </a:t>
            </a:r>
            <a:r>
              <a:rPr lang="en-US" sz="2000" b="1" i="1" dirty="0" smtClean="0"/>
              <a:t>(All disabling and absolute restraints are void, some equitable, promissory, temporary restraints can be upheld)</a:t>
            </a:r>
          </a:p>
          <a:p>
            <a:pPr eaLnBrk="1" hangingPunct="1">
              <a:lnSpc>
                <a:spcPct val="80000"/>
              </a:lnSpc>
            </a:pPr>
            <a:endParaRPr lang="en-US" sz="2000" dirty="0" smtClean="0">
              <a:solidFill>
                <a:schemeClr val="accent2"/>
              </a:solidFill>
            </a:endParaRPr>
          </a:p>
          <a:p>
            <a:pPr marL="0" eaLnBrk="1" hangingPunct="1">
              <a:lnSpc>
                <a:spcPct val="90000"/>
              </a:lnSpc>
              <a:spcBef>
                <a:spcPts val="0"/>
              </a:spcBef>
              <a:buFontTx/>
              <a:buNone/>
            </a:pPr>
            <a:r>
              <a:rPr lang="en-US" sz="2400" b="1" i="1" dirty="0" smtClean="0">
                <a:solidFill>
                  <a:srgbClr val="C00000"/>
                </a:solidFill>
              </a:rPr>
              <a:t>These Rules All Seek to Promote Marketable Title and Ensure that Real Property is NOT Controlled for any significant time from Beyond the Grave</a:t>
            </a:r>
          </a:p>
        </p:txBody>
      </p:sp>
      <p:sp>
        <p:nvSpPr>
          <p:cNvPr id="5" name="Slide Number Placeholder 4"/>
          <p:cNvSpPr>
            <a:spLocks noGrp="1"/>
          </p:cNvSpPr>
          <p:nvPr>
            <p:ph type="sldNum" sz="quarter" idx="12"/>
          </p:nvPr>
        </p:nvSpPr>
        <p:spPr/>
        <p:txBody>
          <a:bodyPr/>
          <a:lstStyle/>
          <a:p>
            <a:pPr>
              <a:defRPr/>
            </a:pPr>
            <a:fld id="{C055BE39-2085-4031-8269-F1129B6C5571}" type="slidenum">
              <a:rPr lang="en-US" smtClean="0"/>
              <a:pPr>
                <a:defRPr/>
              </a:pPr>
              <a:t>94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4947">
                                            <p:txEl>
                                              <p:pRg st="0" end="0"/>
                                            </p:txEl>
                                          </p:spTgt>
                                        </p:tgtEl>
                                        <p:attrNameLst>
                                          <p:attrName>style.visibility</p:attrName>
                                        </p:attrNameLst>
                                      </p:cBhvr>
                                      <p:to>
                                        <p:strVal val="visible"/>
                                      </p:to>
                                    </p:set>
                                    <p:anim calcmode="lin" valueType="num">
                                      <p:cBhvr additive="base">
                                        <p:cTn id="7" dur="500" fill="hold"/>
                                        <p:tgtEl>
                                          <p:spTgt spid="594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49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4947">
                                            <p:txEl>
                                              <p:pRg st="1" end="1"/>
                                            </p:txEl>
                                          </p:spTgt>
                                        </p:tgtEl>
                                        <p:attrNameLst>
                                          <p:attrName>style.visibility</p:attrName>
                                        </p:attrNameLst>
                                      </p:cBhvr>
                                      <p:to>
                                        <p:strVal val="visible"/>
                                      </p:to>
                                    </p:set>
                                    <p:anim calcmode="lin" valueType="num">
                                      <p:cBhvr additive="base">
                                        <p:cTn id="13" dur="500" fill="hold"/>
                                        <p:tgtEl>
                                          <p:spTgt spid="5949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49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4947">
                                            <p:txEl>
                                              <p:pRg st="2" end="2"/>
                                            </p:txEl>
                                          </p:spTgt>
                                        </p:tgtEl>
                                        <p:attrNameLst>
                                          <p:attrName>style.visibility</p:attrName>
                                        </p:attrNameLst>
                                      </p:cBhvr>
                                      <p:to>
                                        <p:strVal val="visible"/>
                                      </p:to>
                                    </p:set>
                                    <p:anim calcmode="lin" valueType="num">
                                      <p:cBhvr additive="base">
                                        <p:cTn id="19" dur="500" fill="hold"/>
                                        <p:tgtEl>
                                          <p:spTgt spid="5949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49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94947">
                                            <p:txEl>
                                              <p:pRg st="3" end="3"/>
                                            </p:txEl>
                                          </p:spTgt>
                                        </p:tgtEl>
                                        <p:attrNameLst>
                                          <p:attrName>style.visibility</p:attrName>
                                        </p:attrNameLst>
                                      </p:cBhvr>
                                      <p:to>
                                        <p:strVal val="visible"/>
                                      </p:to>
                                    </p:set>
                                    <p:anim calcmode="lin" valueType="num">
                                      <p:cBhvr additive="base">
                                        <p:cTn id="25" dur="500" fill="hold"/>
                                        <p:tgtEl>
                                          <p:spTgt spid="5949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949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94947">
                                            <p:txEl>
                                              <p:pRg st="5" end="5"/>
                                            </p:txEl>
                                          </p:spTgt>
                                        </p:tgtEl>
                                        <p:attrNameLst>
                                          <p:attrName>style.visibility</p:attrName>
                                        </p:attrNameLst>
                                      </p:cBhvr>
                                      <p:to>
                                        <p:strVal val="visible"/>
                                      </p:to>
                                    </p:set>
                                    <p:anim calcmode="lin" valueType="num">
                                      <p:cBhvr additive="base">
                                        <p:cTn id="31" dur="500" fill="hold"/>
                                        <p:tgtEl>
                                          <p:spTgt spid="59494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9494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ChangeArrowheads="1"/>
          </p:cNvSpPr>
          <p:nvPr/>
        </p:nvSpPr>
        <p:spPr bwMode="auto">
          <a:xfrm>
            <a:off x="304800" y="1066800"/>
            <a:ext cx="8534400" cy="4800600"/>
          </a:xfrm>
          <a:prstGeom prst="rect">
            <a:avLst/>
          </a:prstGeom>
          <a:noFill/>
          <a:ln w="9525">
            <a:noFill/>
            <a:miter lim="800000"/>
            <a:headEnd/>
            <a:tailEnd/>
          </a:ln>
        </p:spPr>
        <p:txBody>
          <a:bodyPr/>
          <a:lstStyle/>
          <a:p>
            <a:pPr marL="342900" indent="-342900">
              <a:lnSpc>
                <a:spcPct val="80000"/>
              </a:lnSpc>
              <a:spcBef>
                <a:spcPct val="20000"/>
              </a:spcBef>
            </a:pPr>
            <a:r>
              <a:rPr lang="en-US" sz="3600" b="1" dirty="0">
                <a:solidFill>
                  <a:srgbClr val="FF0000"/>
                </a:solidFill>
              </a:rPr>
              <a:t>Fixtures</a:t>
            </a:r>
          </a:p>
          <a:p>
            <a:pPr marL="342900" indent="-342900">
              <a:lnSpc>
                <a:spcPct val="80000"/>
              </a:lnSpc>
              <a:spcBef>
                <a:spcPct val="20000"/>
              </a:spcBef>
              <a:buFontTx/>
              <a:buChar char="•"/>
            </a:pPr>
            <a:endParaRPr lang="en-US" sz="800" dirty="0">
              <a:solidFill>
                <a:schemeClr val="accent2"/>
              </a:solidFill>
            </a:endParaRPr>
          </a:p>
          <a:p>
            <a:pPr marL="342900" indent="-342900">
              <a:lnSpc>
                <a:spcPct val="80000"/>
              </a:lnSpc>
              <a:spcBef>
                <a:spcPct val="20000"/>
              </a:spcBef>
            </a:pPr>
            <a:r>
              <a:rPr lang="en-US" sz="2400" b="1" dirty="0">
                <a:solidFill>
                  <a:schemeClr val="hlink"/>
                </a:solidFill>
              </a:rPr>
              <a:t>In General:</a:t>
            </a:r>
          </a:p>
          <a:p>
            <a:pPr marL="342900" indent="-342900">
              <a:lnSpc>
                <a:spcPct val="80000"/>
              </a:lnSpc>
              <a:spcBef>
                <a:spcPct val="20000"/>
              </a:spcBef>
            </a:pPr>
            <a:r>
              <a:rPr lang="en-US" sz="2400" b="1" dirty="0">
                <a:solidFill>
                  <a:schemeClr val="accent2"/>
                </a:solidFill>
              </a:rPr>
              <a:t>	</a:t>
            </a:r>
            <a:r>
              <a:rPr lang="en-US" sz="2400" b="1" dirty="0"/>
              <a:t>A “fixture” is a chattel that has been affixed to land and as such has ceased being personal property and has become part of the realty</a:t>
            </a:r>
            <a:r>
              <a:rPr lang="en-US" sz="2400" dirty="0"/>
              <a:t>.</a:t>
            </a:r>
            <a:r>
              <a:rPr lang="en-US" sz="2400" b="1" dirty="0"/>
              <a:t>  </a:t>
            </a:r>
          </a:p>
          <a:p>
            <a:pPr marL="342900" indent="-342900">
              <a:lnSpc>
                <a:spcPct val="80000"/>
              </a:lnSpc>
              <a:spcBef>
                <a:spcPct val="20000"/>
              </a:spcBef>
            </a:pPr>
            <a:endParaRPr lang="en-US" sz="400" b="1" dirty="0">
              <a:solidFill>
                <a:schemeClr val="hlink"/>
              </a:solidFill>
            </a:endParaRPr>
          </a:p>
          <a:p>
            <a:pPr marL="342900" indent="-342900">
              <a:lnSpc>
                <a:spcPct val="80000"/>
              </a:lnSpc>
              <a:spcBef>
                <a:spcPct val="20000"/>
              </a:spcBef>
            </a:pPr>
            <a:r>
              <a:rPr lang="en-US" sz="2400" b="1" dirty="0">
                <a:solidFill>
                  <a:schemeClr val="hlink"/>
                </a:solidFill>
              </a:rPr>
              <a:t>Common Fixtures:</a:t>
            </a:r>
          </a:p>
          <a:p>
            <a:pPr marL="342900" indent="-342900">
              <a:lnSpc>
                <a:spcPct val="80000"/>
              </a:lnSpc>
              <a:spcBef>
                <a:spcPct val="20000"/>
              </a:spcBef>
            </a:pPr>
            <a:r>
              <a:rPr lang="en-US" sz="2400" b="1" dirty="0"/>
              <a:t>	Stoves, affixed flat screen TV’s, curtain rods, door keys.</a:t>
            </a:r>
          </a:p>
          <a:p>
            <a:pPr marL="342900" indent="-342900">
              <a:lnSpc>
                <a:spcPct val="80000"/>
              </a:lnSpc>
              <a:spcBef>
                <a:spcPct val="20000"/>
              </a:spcBef>
            </a:pPr>
            <a:endParaRPr lang="en-US" sz="400" b="1" dirty="0">
              <a:solidFill>
                <a:schemeClr val="hlink"/>
              </a:solidFill>
            </a:endParaRPr>
          </a:p>
          <a:p>
            <a:pPr marL="342900" indent="-342900">
              <a:lnSpc>
                <a:spcPct val="80000"/>
              </a:lnSpc>
            </a:pPr>
            <a:endParaRPr lang="en-US" sz="400" b="1" dirty="0">
              <a:solidFill>
                <a:schemeClr val="hlink"/>
              </a:solidFill>
            </a:endParaRPr>
          </a:p>
          <a:p>
            <a:pPr marL="342900" indent="-342900">
              <a:lnSpc>
                <a:spcPct val="80000"/>
              </a:lnSpc>
            </a:pPr>
            <a:r>
              <a:rPr lang="en-US" sz="200" b="1" dirty="0">
                <a:solidFill>
                  <a:schemeClr val="hlink"/>
                </a:solidFill>
              </a:rPr>
              <a:t> </a:t>
            </a:r>
          </a:p>
          <a:p>
            <a:pPr marL="342900" indent="-342900">
              <a:lnSpc>
                <a:spcPct val="80000"/>
              </a:lnSpc>
            </a:pPr>
            <a:r>
              <a:rPr lang="en-US" sz="2400" b="1" dirty="0">
                <a:solidFill>
                  <a:schemeClr val="hlink"/>
                </a:solidFill>
              </a:rPr>
              <a:t>Challenging Items:</a:t>
            </a:r>
          </a:p>
          <a:p>
            <a:pPr marL="342900" indent="-342900">
              <a:lnSpc>
                <a:spcPct val="80000"/>
              </a:lnSpc>
              <a:spcBef>
                <a:spcPct val="20000"/>
              </a:spcBef>
              <a:buFontTx/>
              <a:buChar char="•"/>
            </a:pPr>
            <a:r>
              <a:rPr lang="en-US" sz="2400" b="1" dirty="0"/>
              <a:t>Flat Screen TV’s, In Room Air Conditioners</a:t>
            </a:r>
          </a:p>
          <a:p>
            <a:pPr marL="342900" indent="-342900">
              <a:lnSpc>
                <a:spcPct val="80000"/>
              </a:lnSpc>
              <a:spcBef>
                <a:spcPct val="20000"/>
              </a:spcBef>
              <a:buFontTx/>
              <a:buChar char="•"/>
            </a:pPr>
            <a:r>
              <a:rPr lang="en-US" sz="2400" b="1" dirty="0"/>
              <a:t>Electrical Generators, Art Collections</a:t>
            </a:r>
          </a:p>
          <a:p>
            <a:pPr marL="342900" indent="-342900">
              <a:lnSpc>
                <a:spcPct val="80000"/>
              </a:lnSpc>
              <a:spcBef>
                <a:spcPct val="20000"/>
              </a:spcBef>
              <a:buFontTx/>
              <a:buChar char="•"/>
            </a:pPr>
            <a:r>
              <a:rPr lang="en-US" sz="2400" b="1" dirty="0"/>
              <a:t>Screened Yard Houses, Satellite Dishes</a:t>
            </a:r>
          </a:p>
          <a:p>
            <a:pPr marL="342900" indent="-342900">
              <a:lnSpc>
                <a:spcPct val="80000"/>
              </a:lnSpc>
              <a:spcBef>
                <a:spcPct val="20000"/>
              </a:spcBef>
              <a:buFontTx/>
              <a:buChar char="•"/>
            </a:pPr>
            <a:r>
              <a:rPr lang="en-US" sz="2400" b="1" dirty="0"/>
              <a:t>Basketball Units</a:t>
            </a:r>
            <a:endParaRPr lang="en-US" sz="2000" b="1" i="1" dirty="0"/>
          </a:p>
        </p:txBody>
      </p:sp>
      <p:sp>
        <p:nvSpPr>
          <p:cNvPr id="4" name="Slide Number Placeholder 3"/>
          <p:cNvSpPr>
            <a:spLocks noGrp="1"/>
          </p:cNvSpPr>
          <p:nvPr>
            <p:ph type="sldNum" sz="quarter" idx="12"/>
          </p:nvPr>
        </p:nvSpPr>
        <p:spPr/>
        <p:txBody>
          <a:bodyPr/>
          <a:lstStyle/>
          <a:p>
            <a:pPr>
              <a:defRPr/>
            </a:pPr>
            <a:fld id="{23904802-F1B5-4995-8D23-1861911DBB1D}" type="slidenum">
              <a:rPr lang="en-US" smtClean="0"/>
              <a:pPr>
                <a:defRPr/>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ctrTitle"/>
          </p:nvPr>
        </p:nvSpPr>
        <p:spPr>
          <a:xfrm>
            <a:off x="304800" y="1066800"/>
            <a:ext cx="8534400" cy="4724400"/>
          </a:xfrm>
        </p:spPr>
        <p:txBody>
          <a:bodyPr/>
          <a:lstStyle/>
          <a:p>
            <a:pPr algn="l" eaLnBrk="1" hangingPunct="1"/>
            <a:r>
              <a:rPr lang="en-US" sz="4000" b="1" dirty="0" smtClean="0">
                <a:solidFill>
                  <a:srgbClr val="CC0000"/>
                </a:solidFill>
              </a:rPr>
              <a:t>Adverse Possession</a:t>
            </a:r>
            <a:r>
              <a:rPr lang="en-US" sz="2800" b="1" dirty="0" smtClean="0">
                <a:solidFill>
                  <a:srgbClr val="CC0000"/>
                </a:solidFill>
              </a:rPr>
              <a:t/>
            </a:r>
            <a:br>
              <a:rPr lang="en-US" sz="2800" b="1" dirty="0" smtClean="0">
                <a:solidFill>
                  <a:srgbClr val="CC0000"/>
                </a:solidFill>
              </a:rPr>
            </a:br>
            <a:r>
              <a:rPr lang="en-US" sz="2800" b="1" i="1" dirty="0" smtClean="0">
                <a:solidFill>
                  <a:schemeClr val="hlink"/>
                </a:solidFill>
              </a:rPr>
              <a:t>Generally</a:t>
            </a:r>
            <a:br>
              <a:rPr lang="en-US" sz="2800" b="1" i="1" dirty="0" smtClean="0">
                <a:solidFill>
                  <a:schemeClr val="hlink"/>
                </a:solidFill>
              </a:rPr>
            </a:br>
            <a:r>
              <a:rPr lang="en-US" sz="500" dirty="0" smtClean="0"/>
              <a:t/>
            </a:r>
            <a:br>
              <a:rPr lang="en-US" sz="500" dirty="0" smtClean="0"/>
            </a:br>
            <a:r>
              <a:rPr lang="en-US" sz="500" dirty="0" smtClean="0"/>
              <a:t/>
            </a:r>
            <a:br>
              <a:rPr lang="en-US" sz="500" dirty="0" smtClean="0"/>
            </a:br>
            <a:r>
              <a:rPr lang="en-US" sz="2400" b="1" dirty="0" smtClean="0">
                <a:solidFill>
                  <a:schemeClr val="tx1"/>
                </a:solidFill>
              </a:rPr>
              <a:t>At the core of adverse possession is a statute of limitations</a:t>
            </a:r>
            <a:br>
              <a:rPr lang="en-US" sz="2400" b="1" dirty="0" smtClean="0">
                <a:solidFill>
                  <a:schemeClr val="tx1"/>
                </a:solidFill>
              </a:rPr>
            </a:br>
            <a:r>
              <a:rPr lang="en-US" sz="800" b="1" dirty="0" smtClean="0">
                <a:solidFill>
                  <a:schemeClr val="tx1"/>
                </a:solidFill>
              </a:rPr>
              <a:t/>
            </a:r>
            <a:br>
              <a:rPr lang="en-US" sz="800" b="1" dirty="0" smtClean="0">
                <a:solidFill>
                  <a:schemeClr val="tx1"/>
                </a:solidFill>
              </a:rPr>
            </a:br>
            <a:r>
              <a:rPr lang="en-US" sz="2400" b="1" dirty="0" smtClean="0">
                <a:solidFill>
                  <a:schemeClr val="tx1"/>
                </a:solidFill>
              </a:rPr>
              <a:t>Statutes of Limitation bar suits after some period of time after the cause of action accrues</a:t>
            </a:r>
            <a:br>
              <a:rPr lang="en-US" sz="2400" b="1" dirty="0" smtClean="0">
                <a:solidFill>
                  <a:schemeClr val="tx1"/>
                </a:solidFill>
              </a:rPr>
            </a:br>
            <a:r>
              <a:rPr lang="en-US" sz="800" b="1" dirty="0" smtClean="0">
                <a:solidFill>
                  <a:schemeClr val="tx1"/>
                </a:solidFill>
              </a:rPr>
              <a:t/>
            </a:r>
            <a:br>
              <a:rPr lang="en-US" sz="800" b="1" dirty="0" smtClean="0">
                <a:solidFill>
                  <a:schemeClr val="tx1"/>
                </a:solidFill>
              </a:rPr>
            </a:br>
            <a:r>
              <a:rPr lang="en-US" sz="2400" b="1" dirty="0" smtClean="0">
                <a:solidFill>
                  <a:schemeClr val="tx1"/>
                </a:solidFill>
              </a:rPr>
              <a:t>Under New York State Law (Section 212 (a) of the </a:t>
            </a:r>
            <a:r>
              <a:rPr lang="en-US" sz="2400" b="1" dirty="0" err="1" smtClean="0">
                <a:solidFill>
                  <a:schemeClr val="tx1"/>
                </a:solidFill>
              </a:rPr>
              <a:t>CPLR</a:t>
            </a:r>
            <a:r>
              <a:rPr lang="en-US" sz="2400" b="1" dirty="0" smtClean="0">
                <a:solidFill>
                  <a:schemeClr val="tx1"/>
                </a:solidFill>
              </a:rPr>
              <a:t>) the statute of limitations (time period for adverse possession) for an action to recover real property is 10 years.</a:t>
            </a:r>
          </a:p>
        </p:txBody>
      </p:sp>
      <p:sp>
        <p:nvSpPr>
          <p:cNvPr id="4" name="Slide Number Placeholder 3"/>
          <p:cNvSpPr>
            <a:spLocks noGrp="1"/>
          </p:cNvSpPr>
          <p:nvPr>
            <p:ph type="sldNum" sz="quarter" idx="12"/>
          </p:nvPr>
        </p:nvSpPr>
        <p:spPr/>
        <p:txBody>
          <a:bodyPr/>
          <a:lstStyle/>
          <a:p>
            <a:pPr>
              <a:defRPr/>
            </a:pPr>
            <a:fld id="{358C07E5-721F-41F0-8A18-04217786ABC6}" type="slidenum">
              <a:rPr lang="en-US" smtClean="0"/>
              <a:pPr>
                <a:defRPr/>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ctrTitle"/>
          </p:nvPr>
        </p:nvSpPr>
        <p:spPr>
          <a:xfrm>
            <a:off x="381000" y="1066800"/>
            <a:ext cx="8534400" cy="5638800"/>
          </a:xfrm>
        </p:spPr>
        <p:txBody>
          <a:bodyPr/>
          <a:lstStyle/>
          <a:p>
            <a:pPr algn="l" eaLnBrk="1" hangingPunct="1"/>
            <a:r>
              <a:rPr lang="en-US" sz="3600" b="1" dirty="0" smtClean="0">
                <a:solidFill>
                  <a:srgbClr val="CC0000"/>
                </a:solidFill>
              </a:rPr>
              <a:t>Adverse Possession</a:t>
            </a:r>
            <a:r>
              <a:rPr lang="en-US" sz="2800" b="1" dirty="0" smtClean="0">
                <a:solidFill>
                  <a:srgbClr val="CC0000"/>
                </a:solidFill>
              </a:rPr>
              <a:t/>
            </a:r>
            <a:br>
              <a:rPr lang="en-US" sz="2800" b="1" dirty="0" smtClean="0">
                <a:solidFill>
                  <a:srgbClr val="CC0000"/>
                </a:solidFill>
              </a:rPr>
            </a:br>
            <a:r>
              <a:rPr lang="en-US" sz="2800" b="1" dirty="0" smtClean="0">
                <a:solidFill>
                  <a:srgbClr val="CC0000"/>
                </a:solidFill>
              </a:rPr>
              <a:t>	</a:t>
            </a:r>
            <a:r>
              <a:rPr lang="en-US" sz="2800" b="1" i="1" dirty="0" smtClean="0">
                <a:solidFill>
                  <a:schemeClr val="hlink"/>
                </a:solidFill>
              </a:rPr>
              <a:t>Basic Issues</a:t>
            </a:r>
            <a:br>
              <a:rPr lang="en-US" sz="2800" b="1" i="1" dirty="0" smtClean="0">
                <a:solidFill>
                  <a:schemeClr val="hlink"/>
                </a:solidFill>
              </a:rPr>
            </a:br>
            <a:r>
              <a:rPr lang="en-US" sz="500" dirty="0" smtClean="0"/>
              <a:t/>
            </a:r>
            <a:br>
              <a:rPr lang="en-US" sz="500" dirty="0" smtClean="0"/>
            </a:br>
            <a:r>
              <a:rPr lang="en-US" sz="2200" b="1" dirty="0" smtClean="0">
                <a:solidFill>
                  <a:schemeClr val="accent2"/>
                </a:solidFill>
              </a:rPr>
              <a:t>* </a:t>
            </a:r>
            <a:r>
              <a:rPr lang="en-US" sz="2200" b="1" dirty="0" smtClean="0">
                <a:solidFill>
                  <a:schemeClr val="tx1"/>
                </a:solidFill>
              </a:rPr>
              <a:t>In context of actions to recover possession of real property</a:t>
            </a:r>
            <a:br>
              <a:rPr lang="en-US" sz="2200" b="1" dirty="0" smtClean="0">
                <a:solidFill>
                  <a:schemeClr val="tx1"/>
                </a:solidFill>
              </a:rPr>
            </a:br>
            <a:r>
              <a:rPr lang="en-US" sz="2200" b="1" dirty="0" smtClean="0">
                <a:solidFill>
                  <a:schemeClr val="tx1"/>
                </a:solidFill>
              </a:rPr>
              <a:t>the cause of action accrues at the time the wrongdoer enters and takes possession of the property.</a:t>
            </a:r>
            <a:br>
              <a:rPr lang="en-US" sz="2200" b="1" dirty="0" smtClean="0">
                <a:solidFill>
                  <a:schemeClr val="tx1"/>
                </a:solidFill>
              </a:rPr>
            </a:br>
            <a:r>
              <a:rPr lang="en-US" sz="600" b="1" dirty="0" smtClean="0">
                <a:solidFill>
                  <a:schemeClr val="tx1"/>
                </a:solidFill>
              </a:rPr>
              <a:t/>
            </a:r>
            <a:br>
              <a:rPr lang="en-US" sz="600" b="1" dirty="0" smtClean="0">
                <a:solidFill>
                  <a:schemeClr val="tx1"/>
                </a:solidFill>
              </a:rPr>
            </a:br>
            <a:r>
              <a:rPr lang="en-US" sz="2200" b="1" dirty="0" smtClean="0">
                <a:solidFill>
                  <a:schemeClr val="tx1"/>
                </a:solidFill>
              </a:rPr>
              <a:t>* A Cause of action for wrongful possession differs from cause of action for trespass.</a:t>
            </a:r>
            <a:br>
              <a:rPr lang="en-US" sz="2200" b="1" dirty="0" smtClean="0">
                <a:solidFill>
                  <a:schemeClr val="tx1"/>
                </a:solidFill>
              </a:rPr>
            </a:br>
            <a:r>
              <a:rPr lang="en-US" sz="600" b="1" dirty="0" smtClean="0">
                <a:solidFill>
                  <a:schemeClr val="tx1"/>
                </a:solidFill>
              </a:rPr>
              <a:t/>
            </a:r>
            <a:br>
              <a:rPr lang="en-US" sz="600" b="1" dirty="0" smtClean="0">
                <a:solidFill>
                  <a:schemeClr val="tx1"/>
                </a:solidFill>
              </a:rPr>
            </a:br>
            <a:r>
              <a:rPr lang="en-US" sz="2200" b="1" dirty="0" smtClean="0">
                <a:solidFill>
                  <a:schemeClr val="tx1"/>
                </a:solidFill>
              </a:rPr>
              <a:t>* In trespass, there is a wrongful entry, not wrongful possession</a:t>
            </a:r>
            <a:br>
              <a:rPr lang="en-US" sz="2200" b="1" dirty="0" smtClean="0">
                <a:solidFill>
                  <a:schemeClr val="tx1"/>
                </a:solidFill>
              </a:rPr>
            </a:br>
            <a:r>
              <a:rPr lang="en-US" sz="2200" b="1" dirty="0" smtClean="0">
                <a:solidFill>
                  <a:schemeClr val="tx1"/>
                </a:solidFill>
              </a:rPr>
              <a:t>* If some one is purchases a building on top of property not owned or leased by them the owner of the land can sue the building owner for </a:t>
            </a:r>
            <a:r>
              <a:rPr lang="en-US" sz="2200" b="1" dirty="0" err="1" smtClean="0">
                <a:solidFill>
                  <a:schemeClr val="tx1"/>
                </a:solidFill>
              </a:rPr>
              <a:t>ejectment</a:t>
            </a:r>
            <a:r>
              <a:rPr lang="en-US" sz="2200" b="1" dirty="0" smtClean="0">
                <a:solidFill>
                  <a:schemeClr val="tx1"/>
                </a:solidFill>
              </a:rPr>
              <a:t> and make them take the building off the land.</a:t>
            </a:r>
            <a:endParaRPr lang="en-US" sz="4000"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358C07E5-721F-41F0-8A18-04217786ABC6}" type="slidenum">
              <a:rPr lang="en-US" smtClean="0"/>
              <a:pPr>
                <a:defRPr/>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ctrTitle"/>
          </p:nvPr>
        </p:nvSpPr>
        <p:spPr>
          <a:xfrm>
            <a:off x="381000" y="990600"/>
            <a:ext cx="8534400" cy="1066800"/>
          </a:xfrm>
        </p:spPr>
        <p:txBody>
          <a:bodyPr/>
          <a:lstStyle/>
          <a:p>
            <a:pPr algn="l" eaLnBrk="1" hangingPunct="1"/>
            <a:r>
              <a:rPr lang="en-US" sz="3600" b="1" dirty="0" smtClean="0">
                <a:solidFill>
                  <a:srgbClr val="CC0000"/>
                </a:solidFill>
              </a:rPr>
              <a:t>Adverse Possession</a:t>
            </a:r>
            <a:r>
              <a:rPr lang="en-US" sz="2800" b="1" dirty="0" smtClean="0">
                <a:solidFill>
                  <a:srgbClr val="CC0000"/>
                </a:solidFill>
              </a:rPr>
              <a:t/>
            </a:r>
            <a:br>
              <a:rPr lang="en-US" sz="2800" b="1" dirty="0" smtClean="0">
                <a:solidFill>
                  <a:srgbClr val="CC0000"/>
                </a:solidFill>
              </a:rPr>
            </a:br>
            <a:r>
              <a:rPr lang="en-US" sz="2800" b="1" i="1" dirty="0" smtClean="0">
                <a:solidFill>
                  <a:schemeClr val="hlink"/>
                </a:solidFill>
              </a:rPr>
              <a:t>Underlying Policies – Why the Law Recognizes It</a:t>
            </a:r>
            <a:endParaRPr lang="en-US" sz="4000" dirty="0" smtClean="0"/>
          </a:p>
        </p:txBody>
      </p:sp>
      <p:sp>
        <p:nvSpPr>
          <p:cNvPr id="648196" name="Rectangle 4"/>
          <p:cNvSpPr>
            <a:spLocks noChangeArrowheads="1"/>
          </p:cNvSpPr>
          <p:nvPr/>
        </p:nvSpPr>
        <p:spPr bwMode="auto">
          <a:xfrm>
            <a:off x="381000" y="2209800"/>
            <a:ext cx="8229600" cy="4419600"/>
          </a:xfrm>
          <a:prstGeom prst="rect">
            <a:avLst/>
          </a:prstGeom>
          <a:noFill/>
          <a:ln w="9525">
            <a:noFill/>
            <a:miter lim="800000"/>
            <a:headEnd/>
            <a:tailEnd/>
          </a:ln>
        </p:spPr>
        <p:txBody>
          <a:bodyPr/>
          <a:lstStyle/>
          <a:p>
            <a:pPr>
              <a:spcBef>
                <a:spcPct val="20000"/>
              </a:spcBef>
              <a:buFontTx/>
              <a:buChar char="•"/>
            </a:pPr>
            <a:r>
              <a:rPr lang="en-US" sz="2800" b="1" i="1" dirty="0"/>
              <a:t>To reward productivity with the </a:t>
            </a:r>
            <a:r>
              <a:rPr lang="en-US" sz="2800" b="1" i="1" dirty="0" smtClean="0"/>
              <a:t>land</a:t>
            </a:r>
          </a:p>
          <a:p>
            <a:pPr>
              <a:spcBef>
                <a:spcPct val="20000"/>
              </a:spcBef>
              <a:buFontTx/>
              <a:buChar char="•"/>
            </a:pPr>
            <a:endParaRPr lang="en-US" sz="1000" b="1" i="1" dirty="0"/>
          </a:p>
          <a:p>
            <a:pPr>
              <a:spcBef>
                <a:spcPct val="20000"/>
              </a:spcBef>
              <a:buFontTx/>
              <a:buChar char="•"/>
            </a:pPr>
            <a:r>
              <a:rPr lang="en-US" sz="2800" b="1" i="1" dirty="0"/>
              <a:t>To avoid continuing, unresolved, title disputes</a:t>
            </a:r>
          </a:p>
          <a:p>
            <a:pPr>
              <a:spcBef>
                <a:spcPct val="20000"/>
              </a:spcBef>
              <a:buFontTx/>
              <a:buChar char="•"/>
            </a:pPr>
            <a:endParaRPr lang="en-US" sz="1000" b="1" i="1" dirty="0" smtClean="0"/>
          </a:p>
          <a:p>
            <a:pPr>
              <a:spcBef>
                <a:spcPct val="20000"/>
              </a:spcBef>
              <a:buFontTx/>
              <a:buChar char="•"/>
            </a:pPr>
            <a:r>
              <a:rPr lang="en-US" sz="2800" b="1" i="1" dirty="0" smtClean="0"/>
              <a:t>To </a:t>
            </a:r>
            <a:r>
              <a:rPr lang="en-US" sz="2800" b="1" i="1" dirty="0"/>
              <a:t>penalize true owners for sitting on their rights and not protecting their land</a:t>
            </a:r>
          </a:p>
        </p:txBody>
      </p:sp>
      <p:sp>
        <p:nvSpPr>
          <p:cNvPr id="5" name="Slide Number Placeholder 4"/>
          <p:cNvSpPr>
            <a:spLocks noGrp="1"/>
          </p:cNvSpPr>
          <p:nvPr>
            <p:ph type="sldNum" sz="quarter" idx="12"/>
          </p:nvPr>
        </p:nvSpPr>
        <p:spPr/>
        <p:txBody>
          <a:bodyPr/>
          <a:lstStyle/>
          <a:p>
            <a:pPr>
              <a:defRPr/>
            </a:pPr>
            <a:fld id="{358C07E5-721F-41F0-8A18-04217786ABC6}" type="slidenum">
              <a:rPr lang="en-US" smtClean="0"/>
              <a:pPr>
                <a:defRPr/>
              </a:pPr>
              <a:t>98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8196">
                                            <p:txEl>
                                              <p:pRg st="0" end="0"/>
                                            </p:txEl>
                                          </p:spTgt>
                                        </p:tgtEl>
                                        <p:attrNameLst>
                                          <p:attrName>style.visibility</p:attrName>
                                        </p:attrNameLst>
                                      </p:cBhvr>
                                      <p:to>
                                        <p:strVal val="visible"/>
                                      </p:to>
                                    </p:set>
                                    <p:anim calcmode="lin" valueType="num">
                                      <p:cBhvr additive="base">
                                        <p:cTn id="7" dur="500" fill="hold"/>
                                        <p:tgtEl>
                                          <p:spTgt spid="6481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819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8196">
                                            <p:txEl>
                                              <p:pRg st="2" end="2"/>
                                            </p:txEl>
                                          </p:spTgt>
                                        </p:tgtEl>
                                        <p:attrNameLst>
                                          <p:attrName>style.visibility</p:attrName>
                                        </p:attrNameLst>
                                      </p:cBhvr>
                                      <p:to>
                                        <p:strVal val="visible"/>
                                      </p:to>
                                    </p:set>
                                    <p:anim calcmode="lin" valueType="num">
                                      <p:cBhvr additive="base">
                                        <p:cTn id="13" dur="500" fill="hold"/>
                                        <p:tgtEl>
                                          <p:spTgt spid="64819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819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48196">
                                            <p:txEl>
                                              <p:pRg st="4" end="4"/>
                                            </p:txEl>
                                          </p:spTgt>
                                        </p:tgtEl>
                                        <p:attrNameLst>
                                          <p:attrName>style.visibility</p:attrName>
                                        </p:attrNameLst>
                                      </p:cBhvr>
                                      <p:to>
                                        <p:strVal val="visible"/>
                                      </p:to>
                                    </p:set>
                                    <p:anim calcmode="lin" valueType="num">
                                      <p:cBhvr additive="base">
                                        <p:cTn id="19" dur="500" fill="hold"/>
                                        <p:tgtEl>
                                          <p:spTgt spid="64819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819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6"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ctrTitle"/>
          </p:nvPr>
        </p:nvSpPr>
        <p:spPr>
          <a:xfrm>
            <a:off x="381000" y="1295400"/>
            <a:ext cx="8534400" cy="1066800"/>
          </a:xfrm>
        </p:spPr>
        <p:txBody>
          <a:bodyPr/>
          <a:lstStyle/>
          <a:p>
            <a:pPr algn="l" eaLnBrk="1" hangingPunct="1"/>
            <a:r>
              <a:rPr lang="en-US" sz="3600" b="1" dirty="0" smtClean="0">
                <a:solidFill>
                  <a:srgbClr val="CC0000"/>
                </a:solidFill>
              </a:rPr>
              <a:t>Adverse Possession</a:t>
            </a:r>
            <a:r>
              <a:rPr lang="en-US" sz="2800" b="1" dirty="0" smtClean="0">
                <a:solidFill>
                  <a:srgbClr val="CC0000"/>
                </a:solidFill>
              </a:rPr>
              <a:t/>
            </a:r>
            <a:br>
              <a:rPr lang="en-US" sz="2800" b="1" dirty="0" smtClean="0">
                <a:solidFill>
                  <a:srgbClr val="CC0000"/>
                </a:solidFill>
              </a:rPr>
            </a:br>
            <a:r>
              <a:rPr lang="en-US" sz="2800" b="1" dirty="0" smtClean="0">
                <a:solidFill>
                  <a:srgbClr val="CC0000"/>
                </a:solidFill>
              </a:rPr>
              <a:t>	</a:t>
            </a:r>
            <a:r>
              <a:rPr lang="en-US" sz="2800" b="1" i="1" dirty="0" smtClean="0">
                <a:solidFill>
                  <a:schemeClr val="hlink"/>
                </a:solidFill>
              </a:rPr>
              <a:t>Specific Requirements - </a:t>
            </a:r>
            <a:r>
              <a:rPr lang="en-US" sz="2800" b="1" i="1" dirty="0" err="1" smtClean="0">
                <a:solidFill>
                  <a:schemeClr val="hlink"/>
                </a:solidFill>
              </a:rPr>
              <a:t>COACHEN</a:t>
            </a:r>
            <a:endParaRPr lang="en-US" sz="4000" dirty="0" smtClean="0"/>
          </a:p>
        </p:txBody>
      </p:sp>
      <p:sp>
        <p:nvSpPr>
          <p:cNvPr id="650244" name="Rectangle 4"/>
          <p:cNvSpPr>
            <a:spLocks noChangeArrowheads="1"/>
          </p:cNvSpPr>
          <p:nvPr/>
        </p:nvSpPr>
        <p:spPr bwMode="auto">
          <a:xfrm>
            <a:off x="457200" y="2514600"/>
            <a:ext cx="8229600" cy="762000"/>
          </a:xfrm>
          <a:prstGeom prst="rect">
            <a:avLst/>
          </a:prstGeom>
          <a:noFill/>
          <a:ln w="9525">
            <a:noFill/>
            <a:miter lim="800000"/>
            <a:headEnd/>
            <a:tailEnd/>
          </a:ln>
        </p:spPr>
        <p:txBody>
          <a:bodyPr/>
          <a:lstStyle/>
          <a:p>
            <a:pPr>
              <a:spcBef>
                <a:spcPct val="20000"/>
              </a:spcBef>
            </a:pPr>
            <a:r>
              <a:rPr lang="en-US" sz="3600" b="1" i="1" dirty="0">
                <a:solidFill>
                  <a:schemeClr val="accent2"/>
                </a:solidFill>
              </a:rPr>
              <a:t>	  C – O – A - C – H – E – N</a:t>
            </a:r>
          </a:p>
          <a:p>
            <a:pPr>
              <a:spcBef>
                <a:spcPct val="20000"/>
              </a:spcBef>
            </a:pPr>
            <a:r>
              <a:rPr lang="en-US" sz="3600" b="1" i="1" dirty="0">
                <a:solidFill>
                  <a:schemeClr val="accent2"/>
                </a:solidFill>
              </a:rPr>
              <a:t>  </a:t>
            </a:r>
          </a:p>
        </p:txBody>
      </p:sp>
      <p:pic>
        <p:nvPicPr>
          <p:cNvPr id="102405" name="Picture 5" descr="0511-0709-1818-0130"/>
          <p:cNvPicPr>
            <a:picLocks noChangeAspect="1" noChangeArrowheads="1"/>
          </p:cNvPicPr>
          <p:nvPr/>
        </p:nvPicPr>
        <p:blipFill>
          <a:blip r:embed="rId4" cstate="print"/>
          <a:srcRect/>
          <a:stretch>
            <a:fillRect/>
          </a:stretch>
        </p:blipFill>
        <p:spPr bwMode="auto">
          <a:xfrm>
            <a:off x="3200400" y="3429000"/>
            <a:ext cx="2219325" cy="29527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58C07E5-721F-41F0-8A18-04217786ABC6}" type="slidenum">
              <a:rPr lang="en-US" smtClean="0"/>
              <a:pPr>
                <a:defRPr/>
              </a:pPr>
              <a:t>99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0244">
                                            <p:txEl>
                                              <p:pRg st="0" end="0"/>
                                            </p:txEl>
                                          </p:spTgt>
                                        </p:tgtEl>
                                        <p:attrNameLst>
                                          <p:attrName>style.visibility</p:attrName>
                                        </p:attrNameLst>
                                      </p:cBhvr>
                                      <p:to>
                                        <p:strVal val="visible"/>
                                      </p:to>
                                    </p:set>
                                    <p:anim calcmode="lin" valueType="num">
                                      <p:cBhvr additive="base">
                                        <p:cTn id="7" dur="500" fill="hold"/>
                                        <p:tgtEl>
                                          <p:spTgt spid="65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02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0244">
                                            <p:txEl>
                                              <p:pRg st="1" end="1"/>
                                            </p:txEl>
                                          </p:spTgt>
                                        </p:tgtEl>
                                        <p:attrNameLst>
                                          <p:attrName>style.visibility</p:attrName>
                                        </p:attrNameLst>
                                      </p:cBhvr>
                                      <p:to>
                                        <p:strVal val="visible"/>
                                      </p:to>
                                    </p:set>
                                    <p:anim calcmode="lin" valueType="num">
                                      <p:cBhvr additive="base">
                                        <p:cTn id="13" dur="500" fill="hold"/>
                                        <p:tgtEl>
                                          <p:spTgt spid="65024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024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4" grpId="0" build="p"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3420</TotalTime>
  <Words>4638</Words>
  <Application>Microsoft Office PowerPoint</Application>
  <PresentationFormat>On-screen Show (4:3)</PresentationFormat>
  <Paragraphs>1513</Paragraphs>
  <Slides>131</Slides>
  <Notes>131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131</vt:i4>
      </vt:variant>
    </vt:vector>
  </HeadingPairs>
  <TitlesOfParts>
    <vt:vector size="139" baseType="lpstr">
      <vt:lpstr>Arial</vt:lpstr>
      <vt:lpstr>Arial Narrow</vt:lpstr>
      <vt:lpstr>Arial Black</vt:lpstr>
      <vt:lpstr>Times New Roman</vt:lpstr>
      <vt:lpstr>Wingdings</vt:lpstr>
      <vt:lpstr>Default Design</vt:lpstr>
      <vt:lpstr>PhotoStyler Image</vt:lpstr>
      <vt:lpstr>WordPerfect X3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Common Law Felonies:   Remember - Mr &amp; Mrs Lamb  Murder Rape Manslaughter Robbery Sodomy Larceny Arson Mayhem Burglary </vt:lpstr>
      <vt:lpstr>Murder  A person is guilty of murder when:   1. With intent to cause the death of another person, he causes the death of such person or of a third person;   2. Under circumstances evincing a depraved indifference to human life, he recklessly engages in conduct which creates a grave risk of death to another person, and thereby causes the death of another person; or   3. Acting either alone or with one or more other persons, he commits or attempts to a felony, and, in the course of and in furtherance of such crime or of immediate flight therefrom, he, or another participant, if there be any, causes the death of a person other than one of the participants.   </vt:lpstr>
      <vt:lpstr>Rape  A person is guilty of rape when:  He or she engages in sexual intercourse with another person:   1. By forcible compulsion; or   2. Who is incapable of consent by reason of being physically helpless; or   3. Who is less than eleven years old; or   4. Who is less than thirteen years old and the actor is eighteen years old or more.   </vt:lpstr>
      <vt:lpstr>Manslaughter  A person is guilty of manslaughter when:   1. With intent to cause serious physical injury to another person, he causes the death of such person or of a third person; or   2. With intent to cause the death of another person, he causes the death of such person or of a third person under circumstances which do not constitute murder because he acts under the influence of extreme emotional disturbance.      </vt:lpstr>
      <vt:lpstr>Robbery  Robbery is forcible stealing.   A person forcibly steals property and commits robbery when:  In the course of committing a larceny, he uses or threatens the immediate use of physical force upon another person for the purpose of:   1. Preventing or overcoming resistance to the taking of the property or to the retention thereof immediately after the taking; or   2. Compelling the owner of such property or another person to deliver up the property or to engage in other conduct which aids in the commission of the larceny.  </vt:lpstr>
      <vt:lpstr>Sodomy  (No long referred to in New York’s Penal Law)   Under common law, a person was guilty of Sodomy when:  He or she engages in deviate sexual intercourse with another person:   1. By forcible compulsion; or   2. Who is incapable of consent by reason of being physically helpless; or   3. Who is less than eleven years old; or   4. Who is less than thirteen years old and the actor is eighteen years old or more.  </vt:lpstr>
      <vt:lpstr>  Larceny   A person steals property and commits larceny when:  With intent to deprive another of property,  or to appropriate the same to himself or to a third person,  he wrongfully takes, obtains or withholds such property from an owner thereof.   Larceny includes a wrongful taking, obtaining or withholding of another's property, committed in any of the following ways:   (a) By conduct known as larceny by trespassory taking, larceny by trick, embezzlement, or by obtaining property by false pretenses; or  (b) By acquiring lost property, when during such acquisition he exercises control over property of another which he knows to have been lost or mislaid, or to have been delivered under a mistake as to the identity of the recipient or the nature or amount of the property, without taking reasonable measures to return such property to the owner; or  (c) By committing the crime of issuing a bad check; or  (d) By false promise, when, pursuant to a scheme to defraud, he obtains property of another by means of a representation, express or implied, that he or a third person will in the future engage in particular conduct, and when he or the third person does not intend to do so; or   (e) By extortion, when he compels or induces another person to deliver such property to himself or to a third person by means of instilling in him a fear that, if the property is not so delivered, the actor or another will:   (i) Cause physical injury to some person in the future; or   (ii) Cause damage to property; or   (iii) Engage in other conduct constituting a crime; or   (iv) Accuse some person of a crime or cause criminal charges to be instituted against him; or   (v) Expose a secret or publicize an asserted fact, whether true or false, tending to subject some person to hatred, contempt or ridicule; or   (vi) Cause a strike, boycott or other collective labor group action injurious to some person's business; except that such a threat shall not be deemed extortion when the property is demanded or received for the benefit of the group in whose interest the actor purports to act; or   (vii) Testify or provide information or withhold testimony or information with respect to another's legal claim or defense; or   (viii) Use or abuse his position as a public servant by performing some act within or related to his official duties, or by failing or refusing to perform an official duty, in such manner as to affect some person adversely; or   (ix) Perform any other act which would not in itself materially benefit the actor but which is calculated to harm another person materially with respect to his health, safety, business, calling, career, financial condition, reputation or personal relationships. </vt:lpstr>
      <vt:lpstr>Arson  A person is guilty of arson when:  He intentionally damages a building or motor vehicle by causing an explosion or a fire;   1. When:    A. Such explosion or fire is caused by an incendiary device propelled, thrown or placed inside or near such building or motor vehicle; or    B. Such explosion or fire is caused by an explosive; or    C. Such explosion or fire either:    (i) causes serious physical injury to another person other than a participant, or    (ii) the explosion or fire was caused with the expectation or receipt of financial advantage or pecuniary profit by the actor; and   2. When another person who is not a participant in the crime is present in such building or motor vehicle at the time; and   3. When the defendant knows that fact or the circumstances are such as to render the presence of such person therein a reasonable possibility.  </vt:lpstr>
      <vt:lpstr>Mayhem  (Merged under Crime of First Degree Assault in Present Day NY Law)  At Common Law, Mayhem Was defined as:  The intentional disfigurement of any part of the male body useful in time of war.             </vt:lpstr>
      <vt:lpstr>Burglary  A person is guilty of burglary when:   1. He knowingly enters or remains unlawfully in a dwelling with intent to commit a crime therein, and   2. In effecting entry or while in the dwelling or in immediate flight therefrom, he or another participant in the crime:    A. Is armed with explosives or a deadly weapon; or    B. Causes physical injury to any person who is not a participant in the crime; or    C. Uses or threatens the immediate use of a dangerous instrument; or    D. Displays what appears to be a pistol, revolver, rifle, shotgun, machine gun or other firearm. </vt:lpstr>
      <vt:lpstr>Slide 50</vt:lpstr>
      <vt:lpstr>Slide 51</vt:lpstr>
      <vt:lpstr>Slide 52</vt:lpstr>
      <vt:lpstr>Slide 53</vt:lpstr>
      <vt:lpstr>Words of Purchase vs. Words of Limitation</vt:lpstr>
      <vt:lpstr>Slide 55</vt:lpstr>
      <vt:lpstr>Slide 56</vt:lpstr>
      <vt:lpstr>Slide 57</vt:lpstr>
      <vt:lpstr>Slide 58</vt:lpstr>
      <vt:lpstr>Fee Simple Absolute “To A and his heirs”</vt:lpstr>
      <vt:lpstr>What are the critical attributes of  Fee Simple Absolute?    When a transfer is made to A and his heirs:    Alienable (Able to be sold/gifted),   Reducible (Able to be reduced to a lesser estate)  Devisable (Able to be given by will or intestate), and  Lasts for Perpetuity (Forever – No Limitation of Time).</vt:lpstr>
      <vt:lpstr>Slide 61</vt:lpstr>
      <vt:lpstr>Fee Simple Determinable “To A and his heirs for so long as …”</vt:lpstr>
      <vt:lpstr>What are the critical attributes of  Fee Simple Determinable?   When a transfer is made to A and his heirs for so long as … :                                                 All Subject to the Possibility of Reveter  Alienable (Able to be sold/gifted),   Reducible (Able to be reduced to a lesser estate)  Devisable (Able to be given by will or intestate), and  Lasts for “So Long As” (The Limitation of The Reverter).</vt:lpstr>
      <vt:lpstr>Slide 64</vt:lpstr>
      <vt:lpstr>Slide 65</vt:lpstr>
      <vt:lpstr>Fee Simple Subject to Condition Subsequent “To A and his heirs upon the condition that …”</vt:lpstr>
      <vt:lpstr>What are the critical attributes of Fee Simple Subject to a Condition Subsequent?   When a transfer is made to A and his heirs upon the condition that … :                                                All Subject to the Right of Re-entry  Alienable (Able to be sold/gifted),   Reducible (Able to be reduced to a lesser estate)  Devisable (Able to be given by will or intestate), and  Lasts until the condition arises AND  the Right of Re-entry is exercised.</vt:lpstr>
      <vt:lpstr>Slide 68</vt:lpstr>
      <vt:lpstr>Slide 69</vt:lpstr>
      <vt:lpstr>Slide 70</vt:lpstr>
      <vt:lpstr>Slide 71</vt:lpstr>
      <vt:lpstr>Life Estate “To A for Life…”</vt:lpstr>
      <vt:lpstr>Slide 73</vt:lpstr>
      <vt:lpstr>Slide 74</vt:lpstr>
      <vt:lpstr>Future Interests</vt:lpstr>
      <vt:lpstr>Slide 76</vt:lpstr>
      <vt:lpstr>Slide 77</vt:lpstr>
      <vt:lpstr>Future Interests – Estates in Time   Remember – We need to think of possession &amp; time  Black’s Law Dictionary – Definition  Future Interests: “Interests in land  or other things  in which the privilege  of possession or of enjoyment    is future or non present.”  The real property rights that are left over  from the granting of an interest</vt:lpstr>
      <vt:lpstr>As a result …   Possessory Interests in Land   Can be:  Present Possessory Interests or   Future Interests  </vt:lpstr>
      <vt:lpstr>Slide 80</vt:lpstr>
      <vt:lpstr>Types of Future Interests</vt:lpstr>
      <vt:lpstr>Explanations of Future Interests</vt:lpstr>
      <vt:lpstr>Explanations of Future Interests</vt:lpstr>
      <vt:lpstr>Explanations of Future Interests</vt:lpstr>
      <vt:lpstr>Explanations of Future Interests</vt:lpstr>
      <vt:lpstr>Explanations of Future Interests</vt:lpstr>
      <vt:lpstr>Explanations of Future Interests</vt:lpstr>
      <vt:lpstr>Explanations of Future Interests</vt:lpstr>
      <vt:lpstr>Explanations of Future Interests</vt:lpstr>
      <vt:lpstr>Explanations of Future Interests</vt:lpstr>
      <vt:lpstr>Explanations of Future Interests</vt:lpstr>
      <vt:lpstr>Explanations of Future Interests</vt:lpstr>
      <vt:lpstr>Review - Types of Future Interests</vt:lpstr>
      <vt:lpstr>Title Limitation Rules </vt:lpstr>
      <vt:lpstr>Slide 95</vt:lpstr>
      <vt:lpstr>Adverse Possession Generally   At the core of adverse possession is a statute of limitations  Statutes of Limitation bar suits after some period of time after the cause of action accrues  Under New York State Law (Section 212 (a) of the CPLR) the statute of limitations (time period for adverse possession) for an action to recover real property is 10 years.</vt:lpstr>
      <vt:lpstr>Adverse Possession  Basic Issues  * In context of actions to recover possession of real property the cause of action accrues at the time the wrongdoer enters and takes possession of the property.  * A Cause of action for wrongful possession differs from cause of action for trespass.  * In trespass, there is a wrongful entry, not wrongful possession * If some one is purchases a building on top of property not owned or leased by them the owner of the land can sue the building owner for ejectment and make them take the building off the land.</vt:lpstr>
      <vt:lpstr>Adverse Possession Underlying Policies – Why the Law Recognizes It</vt:lpstr>
      <vt:lpstr>Adverse Possession  Specific Requirements - COACHEN</vt:lpstr>
      <vt:lpstr>Adverse Possession  Specific Requirements - COACHEN</vt:lpstr>
      <vt:lpstr>Adverse Possession  Tacking and Tolling</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161</cp:revision>
  <dcterms:created xsi:type="dcterms:W3CDTF">2007-08-27T19:04:39Z</dcterms:created>
  <dcterms:modified xsi:type="dcterms:W3CDTF">2013-12-06T20:08:47Z</dcterms:modified>
</cp:coreProperties>
</file>