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409" r:id="rId2"/>
    <p:sldId id="277" r:id="rId3"/>
    <p:sldId id="390" r:id="rId4"/>
    <p:sldId id="280" r:id="rId5"/>
    <p:sldId id="315" r:id="rId6"/>
    <p:sldId id="404" r:id="rId7"/>
    <p:sldId id="339" r:id="rId8"/>
    <p:sldId id="317" r:id="rId9"/>
    <p:sldId id="480" r:id="rId10"/>
    <p:sldId id="405" r:id="rId11"/>
    <p:sldId id="318" r:id="rId12"/>
    <p:sldId id="410" r:id="rId13"/>
    <p:sldId id="418" r:id="rId14"/>
    <p:sldId id="417" r:id="rId15"/>
    <p:sldId id="419" r:id="rId16"/>
    <p:sldId id="420" r:id="rId17"/>
    <p:sldId id="421" r:id="rId18"/>
    <p:sldId id="412" r:id="rId19"/>
    <p:sldId id="413" r:id="rId20"/>
    <p:sldId id="495" r:id="rId21"/>
    <p:sldId id="482" r:id="rId22"/>
    <p:sldId id="483" r:id="rId23"/>
    <p:sldId id="484" r:id="rId24"/>
    <p:sldId id="485" r:id="rId25"/>
    <p:sldId id="486" r:id="rId26"/>
    <p:sldId id="505" r:id="rId27"/>
    <p:sldId id="506" r:id="rId28"/>
    <p:sldId id="507" r:id="rId29"/>
    <p:sldId id="461" r:id="rId30"/>
    <p:sldId id="501" r:id="rId31"/>
    <p:sldId id="508" r:id="rId32"/>
    <p:sldId id="503" r:id="rId33"/>
    <p:sldId id="504" r:id="rId34"/>
    <p:sldId id="513" r:id="rId35"/>
    <p:sldId id="512" r:id="rId36"/>
    <p:sldId id="510" r:id="rId37"/>
    <p:sldId id="491" r:id="rId38"/>
    <p:sldId id="492" r:id="rId39"/>
    <p:sldId id="493" r:id="rId40"/>
    <p:sldId id="458" r:id="rId41"/>
    <p:sldId id="478" r:id="rId42"/>
    <p:sldId id="473" r:id="rId43"/>
    <p:sldId id="474" r:id="rId44"/>
    <p:sldId id="479" r:id="rId45"/>
    <p:sldId id="509" r:id="rId46"/>
    <p:sldId id="496" r:id="rId47"/>
    <p:sldId id="469" r:id="rId48"/>
    <p:sldId id="511"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50" r:id="rId63"/>
    <p:sldId id="437" r:id="rId64"/>
    <p:sldId id="451" r:id="rId65"/>
    <p:sldId id="452" r:id="rId66"/>
    <p:sldId id="456" r:id="rId67"/>
    <p:sldId id="475" r:id="rId68"/>
    <p:sldId id="470" r:id="rId69"/>
    <p:sldId id="439" r:id="rId7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4C1441"/>
    <a:srgbClr val="FFFF00"/>
    <a:srgbClr val="006666"/>
    <a:srgbClr val="CC0000"/>
    <a:srgbClr val="006600"/>
    <a:srgbClr val="00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1" d="100"/>
          <a:sy n="101"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8/29/2019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8/29/2019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20</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31</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23827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32</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13424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33</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2557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36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44521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D2F30A-B60B-4E2D-93E5-F19A9BE58C96}" type="slidenum">
              <a:rPr lang="en-US" smtClean="0"/>
              <a:pPr/>
              <a:t>37</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4041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CE0BB8-E75D-4CF2-A401-EDFF48430572}" type="slidenum">
              <a:rPr lang="en-US" smtClean="0"/>
              <a:pPr/>
              <a:t>38</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4349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78E257-9D9F-4462-A215-C2C761AF0190}" type="slidenum">
              <a:rPr lang="en-US" smtClean="0"/>
              <a:pPr/>
              <a:t>39</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0904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4063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028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21</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56937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87203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48019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61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F3F40A-DB74-4111-A4B1-9915FF6BBD88}" type="slidenum">
              <a:rPr lang="en-US" smtClean="0"/>
              <a:pPr/>
              <a:t>47</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33944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F3F40A-DB74-4111-A4B1-9915FF6BBD88}" type="slidenum">
              <a:rPr lang="en-US" smtClean="0"/>
              <a:pPr/>
              <a:t>48</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7006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C2916-4E96-48A6-B888-021723D9A89F}" type="slidenum">
              <a:rPr lang="en-US" smtClean="0"/>
              <a:pPr/>
              <a:t>23</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62093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C3CAE-EF73-4001-BC98-0D563F9AF21A}" type="slidenum">
              <a:rPr lang="en-US" smtClean="0"/>
              <a:pPr/>
              <a:t>24</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7292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C5AD9A-8B0E-4864-82DB-39E7BF6F5A93}" type="slidenum">
              <a:rPr lang="en-US" smtClean="0"/>
              <a:pPr/>
              <a:t>26</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9532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AEBAB9-799A-498A-B5A3-760272BDAAC4}" type="slidenum">
              <a:rPr lang="en-US" smtClean="0"/>
              <a:pPr/>
              <a:t>27</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3366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E53E460-3387-4109-A5C2-17963BDAE21C}" type="slidenum">
              <a:rPr lang="en-US" smtClean="0"/>
              <a:pPr/>
              <a:t>28</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477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29</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65185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30</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42627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jpeg"/><Relationship Id="rId7" Type="http://schemas.openxmlformats.org/officeDocument/2006/relationships/hyperlink" Target="http://images.google.com/imgres?imgurl=http://bp1.blogger.com/_GtWBMPourpI/RoqxzUsccBI/AAAAAAAAAiQ/CLHKeTtcw5o/s400/NY+SD+Fed+Cths+01.jpg&amp;imgrefurl=http://paelderestatefiduciary.blogspot.com/2007/07/future-view-fiduciaries-in-federal.html&amp;usg=__pDROp6C2pUlb4JHNvUhI0gEev9w=&amp;h=320&amp;w=240&amp;sz=70&amp;hl=en&amp;start=28&amp;um=1&amp;tbnid=wLjYIYxPJiKz9M:&amp;tbnh=118&amp;tbnw=89&amp;prev=/images?q=second+circuit+United+states+Court+of+Appeals&amp;start=18&amp;ndsp=18&amp;um=1&amp;hl=en&amp;sa=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5.jpeg"/><Relationship Id="rId10" Type="http://schemas.openxmlformats.org/officeDocument/2006/relationships/image" Target="../media/image32.jpeg"/><Relationship Id="rId4" Type="http://schemas.openxmlformats.org/officeDocument/2006/relationships/image" Target="../media/image24.jpeg"/><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images.google.com/imgres?imgurl=http://lh6.ggpht.com/_nQYI4YsMuSs/Rs5gEnplelI/AAAAAAAAAMc/5_qzHLDwi60/NY+in+August+008.jpg&amp;imgrefurl=http://picasaweb.google.com/lh/photo/swzP1ahEyL5_56cAR7iNTA&amp;usg=__04-ihH1M3crtyaG1efoXzmipGeM=&amp;h=1200&amp;w=1600&amp;sz=24&amp;hl=en&amp;start=42&amp;um=1&amp;tbnid=HCWg4g0V1cdlBM:&amp;tbnh=113&amp;tbnw=150&amp;prev=/images?q=NYS+Assembly+Chamber&amp;start=36&amp;ndsp=18&amp;um=1&amp;hl=en&amp;sa=N" TargetMode="External"/><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media/image38.jpeg"/><Relationship Id="rId4" Type="http://schemas.openxmlformats.org/officeDocument/2006/relationships/image" Target="../media/image27.jpeg"/><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File:Declaration_independence.jpg" TargetMode="Externa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commons/1/1d/James_Madison.jp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source=images&amp;cd=&amp;cad=rja&amp;docid=6onxE8uLq8p62M&amp;tbnid=U04KINUdOja3RM:&amp;ved=0CAgQjRwwADg3&amp;url=http://www.npr.org/blogs/deceptivecadence/2011/02/20/133504406/sing-out-mr-president-john-adams-bless-this-house&amp;ei=UBguUt7DIoSMiAK2k4GgCg&amp;psig=AFQjCNHHbQ949B4BgsSSjwzABTpW3WWIjQ&amp;ust=1378838992625762"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upload.wikimedia.org/wikipedia/commons/1/1e/Thomas_Jefferson_by_Rembrandt_Peale,_1800.jpg"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upload.wikimedia.org/wikipedia/commons/7/72/John_Jay_(Gilbert_Stuart_portrait).jpg"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upload.wikimedia.org/wikipedia/commons/c/ca/Alexander_Hamilton.jpg"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upload.wikimedia.org/wikipedia/commons/1/12/George_Mason.jp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en.wikipedia.org/wiki/File:JusticeJamesWilson.jpg"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en.wikipedia.org/wiki/File:J_S_Copley_-_Samuel_Adams.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One:</a:t>
            </a:r>
          </a:p>
          <a:p>
            <a:pPr marL="342889" indent="-342889" algn="ctr">
              <a:spcBef>
                <a:spcPct val="20000"/>
              </a:spcBef>
              <a:defRPr/>
            </a:pPr>
            <a:r>
              <a:rPr lang="en-US" sz="3200" b="1" kern="0" dirty="0">
                <a:solidFill>
                  <a:srgbClr val="FFFF00"/>
                </a:solidFill>
                <a:latin typeface="+mn-lt"/>
              </a:rPr>
              <a:t>Introduction and Class Overview</a:t>
            </a:r>
          </a:p>
        </p:txBody>
      </p:sp>
      <p:pic>
        <p:nvPicPr>
          <p:cNvPr id="2052" name="Picture 1"/>
          <p:cNvPicPr>
            <a:picLocks noChangeAspect="1"/>
          </p:cNvPicPr>
          <p:nvPr/>
        </p:nvPicPr>
        <p:blipFill>
          <a:blip r:embed="rId3" cstate="print"/>
          <a:srcRect/>
          <a:stretch>
            <a:fillRect/>
          </a:stretch>
        </p:blipFill>
        <p:spPr bwMode="auto">
          <a:xfrm>
            <a:off x="1676400" y="152400"/>
            <a:ext cx="5700712" cy="1239837"/>
          </a:xfrm>
          <a:prstGeom prst="rect">
            <a:avLst/>
          </a:prstGeom>
          <a:noFill/>
          <a:ln w="9525">
            <a:noFill/>
            <a:miter lim="800000"/>
            <a:headEnd/>
            <a:tailEnd/>
          </a:ln>
        </p:spPr>
      </p:pic>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9100" y="990600"/>
            <a:ext cx="8688388" cy="53340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3</a:t>
            </a:r>
            <a:r>
              <a:rPr lang="en-US" sz="2800" b="1" dirty="0" smtClean="0">
                <a:solidFill>
                  <a:schemeClr val="accent1">
                    <a:lumMod val="25000"/>
                  </a:schemeClr>
                </a:solidFill>
              </a:rPr>
              <a:t>. </a:t>
            </a:r>
            <a:r>
              <a:rPr lang="en-US" sz="2800" b="1" dirty="0">
                <a:solidFill>
                  <a:schemeClr val="accent1">
                    <a:lumMod val="25000"/>
                  </a:schemeClr>
                </a:solidFill>
              </a:rPr>
              <a:t>You need to come to Class.</a:t>
            </a: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lnSpc>
                <a:spcPct val="80000"/>
              </a:lnSpc>
              <a:spcBef>
                <a:spcPct val="20000"/>
              </a:spcBef>
              <a:defRPr/>
            </a:pPr>
            <a:endParaRPr lang="en-US" sz="1000" b="1" dirty="0">
              <a:solidFill>
                <a:srgbClr val="0033CC"/>
              </a:solidFill>
            </a:endParaRPr>
          </a:p>
          <a:p>
            <a:pPr marL="342889" indent="-342889">
              <a:lnSpc>
                <a:spcPct val="80000"/>
              </a:lnSpc>
              <a:spcBef>
                <a:spcPct val="20000"/>
              </a:spcBef>
              <a:defRPr/>
            </a:pPr>
            <a:r>
              <a:rPr lang="en-US" sz="2000" b="1" dirty="0">
                <a:solidFill>
                  <a:srgbClr val="002060"/>
                </a:solidFill>
              </a:rPr>
              <a:t>    The first step of any successful adventure is simply to be there</a:t>
            </a:r>
            <a:r>
              <a:rPr lang="en-US" sz="2200" b="1" dirty="0">
                <a:solidFill>
                  <a:srgbClr val="002060"/>
                </a:solidFill>
              </a:rPr>
              <a:t>.</a:t>
            </a:r>
          </a:p>
          <a:p>
            <a:pPr marL="342889" indent="-342889">
              <a:lnSpc>
                <a:spcPct val="80000"/>
              </a:lnSpc>
              <a:spcBef>
                <a:spcPct val="20000"/>
              </a:spcBef>
              <a:defRPr/>
            </a:pPr>
            <a:endParaRPr lang="en-US" sz="400" b="1" dirty="0">
              <a:solidFill>
                <a:srgbClr val="002060"/>
              </a:solidFill>
            </a:endParaRPr>
          </a:p>
          <a:p>
            <a:pPr marL="342889" indent="-342889" algn="ctr">
              <a:lnSpc>
                <a:spcPct val="80000"/>
              </a:lnSpc>
              <a:spcBef>
                <a:spcPct val="20000"/>
              </a:spcBef>
              <a:defRPr/>
            </a:pPr>
            <a:r>
              <a:rPr lang="en-US" sz="2800" b="1" dirty="0">
                <a:solidFill>
                  <a:srgbClr val="002060"/>
                </a:solidFill>
              </a:rPr>
              <a:t>As a result, each </a:t>
            </a:r>
            <a:r>
              <a:rPr lang="en-US" sz="2800" b="1" i="1" dirty="0">
                <a:solidFill>
                  <a:srgbClr val="C00000"/>
                </a:solidFill>
              </a:rPr>
              <a:t>Class will begin by taking roll</a:t>
            </a:r>
            <a:r>
              <a:rPr lang="en-US" sz="2800" b="1" dirty="0">
                <a:solidFill>
                  <a:srgbClr val="C00000"/>
                </a:solidFill>
              </a:rPr>
              <a:t>.</a:t>
            </a: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buFont typeface="Arial" pitchFamily="34" charset="0"/>
              <a:buChar char="•"/>
              <a:defRPr/>
            </a:pPr>
            <a:r>
              <a:rPr lang="en-US" sz="2000" b="1" dirty="0">
                <a:solidFill>
                  <a:schemeClr val="accent1">
                    <a:lumMod val="25000"/>
                  </a:schemeClr>
                </a:solidFill>
              </a:rPr>
              <a:t>Class attendance will be a part of your final grade</a:t>
            </a:r>
            <a:r>
              <a:rPr lang="en-US" sz="2000" b="1" dirty="0">
                <a:solidFill>
                  <a:srgbClr val="0033CC"/>
                </a:solidFill>
              </a:rPr>
              <a:t>.</a:t>
            </a:r>
          </a:p>
          <a:p>
            <a:pPr marL="342889" indent="-342889">
              <a:lnSpc>
                <a:spcPct val="80000"/>
              </a:lnSpc>
              <a:spcBef>
                <a:spcPct val="20000"/>
              </a:spcBef>
              <a:buFont typeface="Arial" pitchFamily="34" charset="0"/>
              <a:buChar char="•"/>
              <a:defRPr/>
            </a:pPr>
            <a:r>
              <a:rPr lang="en-US" sz="2000" b="1" dirty="0">
                <a:solidFill>
                  <a:srgbClr val="002060"/>
                </a:solidFill>
              </a:rPr>
              <a:t>A total of </a:t>
            </a:r>
            <a:r>
              <a:rPr lang="en-US" sz="2000" b="1" i="1" dirty="0">
                <a:solidFill>
                  <a:srgbClr val="C00000"/>
                </a:solidFill>
              </a:rPr>
              <a:t>12 points </a:t>
            </a:r>
            <a:r>
              <a:rPr lang="en-US" sz="2000" b="1" dirty="0">
                <a:solidFill>
                  <a:srgbClr val="002060"/>
                </a:solidFill>
              </a:rPr>
              <a:t>(basically one point for every Class).</a:t>
            </a:r>
          </a:p>
          <a:p>
            <a:pPr marL="742924" lvl="1" indent="-285740">
              <a:spcBef>
                <a:spcPct val="20000"/>
              </a:spcBef>
              <a:buFont typeface="Wingdings" pitchFamily="2" charset="2"/>
              <a:buChar char="Ø"/>
              <a:defRPr/>
            </a:pPr>
            <a:endParaRPr lang="en-US" sz="2000" b="1" dirty="0"/>
          </a:p>
        </p:txBody>
      </p:sp>
      <p:pic>
        <p:nvPicPr>
          <p:cNvPr id="14339" name="Picture 8" descr="http://vezsolutions.com/images/QnA02.jpg"/>
          <p:cNvPicPr>
            <a:picLocks noChangeAspect="1" noChangeArrowheads="1"/>
          </p:cNvPicPr>
          <p:nvPr/>
        </p:nvPicPr>
        <p:blipFill>
          <a:blip r:embed="rId2" cstate="print"/>
          <a:srcRect/>
          <a:stretch>
            <a:fillRect/>
          </a:stretch>
        </p:blipFill>
        <p:spPr bwMode="auto">
          <a:xfrm>
            <a:off x="3124200" y="2590800"/>
            <a:ext cx="2819400" cy="1876425"/>
          </a:xfrm>
          <a:prstGeom prst="rect">
            <a:avLst/>
          </a:prstGeom>
          <a:noFill/>
          <a:ln w="9525">
            <a:noFill/>
            <a:miter lim="800000"/>
            <a:headEnd/>
            <a:tailEnd/>
          </a:ln>
        </p:spPr>
      </p:pic>
      <p:sp>
        <p:nvSpPr>
          <p:cNvPr id="14340" name="Slide Number Placeholder 1"/>
          <p:cNvSpPr>
            <a:spLocks noGrp="1"/>
          </p:cNvSpPr>
          <p:nvPr>
            <p:ph type="sldNum" sz="quarter" idx="12"/>
          </p:nvPr>
        </p:nvSpPr>
        <p:spPr>
          <a:noFill/>
        </p:spPr>
        <p:txBody>
          <a:bodyPr/>
          <a:lstStyle/>
          <a:p>
            <a:fld id="{3DA49F2B-360E-4D4F-AE46-E4AA719BA20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12292" name="Rectangle 9"/>
          <p:cNvSpPr>
            <a:spLocks noChangeArrowheads="1"/>
          </p:cNvSpPr>
          <p:nvPr/>
        </p:nvSpPr>
        <p:spPr bwMode="auto">
          <a:xfrm>
            <a:off x="304800" y="1066800"/>
            <a:ext cx="8610600" cy="51816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2060"/>
                </a:solidFill>
              </a:rPr>
              <a:t>	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4</a:t>
            </a:r>
            <a:r>
              <a:rPr lang="en-US" sz="2800" b="1" dirty="0" smtClean="0">
                <a:solidFill>
                  <a:schemeClr val="accent1">
                    <a:lumMod val="25000"/>
                  </a:schemeClr>
                </a:solidFill>
              </a:rPr>
              <a:t>. </a:t>
            </a:r>
            <a:r>
              <a:rPr lang="en-US" sz="2800" b="1" dirty="0">
                <a:solidFill>
                  <a:schemeClr val="accent1">
                    <a:lumMod val="25000"/>
                  </a:schemeClr>
                </a:solidFill>
              </a:rPr>
              <a:t>You Will Need:</a:t>
            </a:r>
            <a:endParaRPr lang="en-US" sz="2800" b="1" dirty="0">
              <a:solidFill>
                <a:srgbClr val="0033CC"/>
              </a:solidFill>
            </a:endParaRPr>
          </a:p>
          <a:p>
            <a:pPr marL="342889" indent="-342889">
              <a:lnSpc>
                <a:spcPct val="90000"/>
              </a:lnSpc>
              <a:spcBef>
                <a:spcPct val="20000"/>
              </a:spcBef>
              <a:buFontTx/>
              <a:buChar char="•"/>
              <a:defRPr/>
            </a:pPr>
            <a:r>
              <a:rPr lang="en-US" sz="2400" b="1" dirty="0">
                <a:solidFill>
                  <a:srgbClr val="002060"/>
                </a:solidFill>
              </a:rPr>
              <a:t>A Thirst for Intellectual Excitement</a:t>
            </a:r>
          </a:p>
          <a:p>
            <a:pPr marL="342889" indent="-342889">
              <a:lnSpc>
                <a:spcPct val="90000"/>
              </a:lnSpc>
              <a:spcBef>
                <a:spcPct val="20000"/>
              </a:spcBef>
              <a:buFontTx/>
              <a:buChar char="•"/>
              <a:defRPr/>
            </a:pPr>
            <a:r>
              <a:rPr lang="en-US" sz="2400" b="1" dirty="0">
                <a:solidFill>
                  <a:srgbClr val="002060"/>
                </a:solidFill>
              </a:rPr>
              <a:t>A Hunger to be a Part of a Challenge</a:t>
            </a:r>
          </a:p>
          <a:p>
            <a:pPr marL="342889" indent="-342889">
              <a:lnSpc>
                <a:spcPct val="90000"/>
              </a:lnSpc>
              <a:spcBef>
                <a:spcPct val="20000"/>
              </a:spcBef>
              <a:buFontTx/>
              <a:buChar char="•"/>
              <a:defRPr/>
            </a:pPr>
            <a:r>
              <a:rPr lang="en-US" sz="2400" b="1" dirty="0">
                <a:solidFill>
                  <a:srgbClr val="002060"/>
                </a:solidFill>
              </a:rPr>
              <a:t>A Willingness to Explore and Eagerness to Learn</a:t>
            </a:r>
          </a:p>
          <a:p>
            <a:pPr marL="630238" indent="-282575">
              <a:lnSpc>
                <a:spcPct val="90000"/>
              </a:lnSpc>
              <a:spcBef>
                <a:spcPct val="20000"/>
              </a:spcBef>
              <a:buFontTx/>
              <a:buChar char="•"/>
              <a:defRPr/>
            </a:pPr>
            <a:r>
              <a:rPr lang="en-US" sz="2400" b="1" dirty="0">
                <a:solidFill>
                  <a:srgbClr val="006666"/>
                </a:solidFill>
              </a:rPr>
              <a:t>THERE IS NO TEXTBOOK FOR THIS CLASS </a:t>
            </a:r>
          </a:p>
          <a:p>
            <a:pPr marL="342889" indent="-342889">
              <a:lnSpc>
                <a:spcPct val="90000"/>
              </a:lnSpc>
              <a:spcBef>
                <a:spcPct val="20000"/>
              </a:spcBef>
              <a:defRPr/>
            </a:pPr>
            <a:r>
              <a:rPr lang="en-US" sz="2000" b="1" i="1" dirty="0">
                <a:solidFill>
                  <a:srgbClr val="002060"/>
                </a:solidFill>
              </a:rPr>
              <a:t>	     </a:t>
            </a:r>
            <a:r>
              <a:rPr lang="en-US" b="1" i="1" dirty="0">
                <a:solidFill>
                  <a:srgbClr val="4C1441"/>
                </a:solidFill>
              </a:rPr>
              <a:t>– They are expensive, and we have provided selected readings.</a:t>
            </a:r>
          </a:p>
          <a:p>
            <a:pPr marL="342889" indent="-342889">
              <a:lnSpc>
                <a:spcPct val="90000"/>
              </a:lnSpc>
              <a:spcBef>
                <a:spcPct val="20000"/>
              </a:spcBef>
              <a:buFontTx/>
              <a:buChar char="•"/>
              <a:defRPr/>
            </a:pPr>
            <a:r>
              <a:rPr lang="en-US" sz="2400" b="1" dirty="0">
                <a:solidFill>
                  <a:srgbClr val="002060"/>
                </a:solidFill>
              </a:rPr>
              <a:t>Access to a computer, to visit our class website</a:t>
            </a:r>
          </a:p>
          <a:p>
            <a:pPr marL="342889" indent="-342889" algn="ctr">
              <a:lnSpc>
                <a:spcPct val="90000"/>
              </a:lnSpc>
              <a:spcBef>
                <a:spcPct val="20000"/>
              </a:spcBef>
              <a:defRPr/>
            </a:pPr>
            <a:r>
              <a:rPr lang="en-US" sz="2400" b="1" dirty="0">
                <a:solidFill>
                  <a:srgbClr val="0033CC"/>
                </a:solidFill>
              </a:rPr>
              <a:t>  </a:t>
            </a:r>
            <a:r>
              <a:rPr lang="en-US" sz="2400" b="1" i="1" dirty="0">
                <a:solidFill>
                  <a:srgbClr val="C00000"/>
                </a:solidFill>
              </a:rPr>
              <a:t>http://www.bobfarley.us/0300lawclasses</a:t>
            </a:r>
          </a:p>
          <a:p>
            <a:pPr marL="342889" indent="-342889">
              <a:lnSpc>
                <a:spcPct val="90000"/>
              </a:lnSpc>
              <a:spcBef>
                <a:spcPct val="20000"/>
              </a:spcBef>
              <a:defRPr/>
            </a:pPr>
            <a:endParaRPr lang="en-US" sz="800" b="1" dirty="0">
              <a:solidFill>
                <a:srgbClr val="002060"/>
              </a:solidFill>
            </a:endParaRPr>
          </a:p>
          <a:p>
            <a:pPr marL="342889" indent="-342889" algn="ctr">
              <a:lnSpc>
                <a:spcPct val="90000"/>
              </a:lnSpc>
              <a:spcBef>
                <a:spcPct val="20000"/>
              </a:spcBef>
              <a:defRPr/>
            </a:pPr>
            <a:r>
              <a:rPr lang="en-US" sz="2000" b="1" dirty="0">
                <a:solidFill>
                  <a:srgbClr val="002060"/>
                </a:solidFill>
              </a:rPr>
              <a:t> </a:t>
            </a:r>
            <a:r>
              <a:rPr lang="en-US" sz="2000" b="1" i="1" dirty="0">
                <a:solidFill>
                  <a:srgbClr val="002060"/>
                </a:solidFill>
              </a:rPr>
              <a:t>- We do not use Blackboard – This is the Website</a:t>
            </a:r>
          </a:p>
          <a:p>
            <a:pPr marL="342889" indent="-342889" algn="ctr">
              <a:lnSpc>
                <a:spcPct val="90000"/>
              </a:lnSpc>
              <a:spcBef>
                <a:spcPct val="20000"/>
              </a:spcBef>
              <a:defRPr/>
            </a:pPr>
            <a:r>
              <a:rPr lang="en-US" sz="2000" b="1" i="1" dirty="0">
                <a:solidFill>
                  <a:srgbClr val="002060"/>
                </a:solidFill>
              </a:rPr>
              <a:t>where you can find everything you need.</a:t>
            </a:r>
          </a:p>
          <a:p>
            <a:pPr marL="742924" lvl="1" indent="-285740">
              <a:lnSpc>
                <a:spcPct val="90000"/>
              </a:lnSpc>
              <a:spcBef>
                <a:spcPct val="20000"/>
              </a:spcBef>
              <a:buFont typeface="Wingdings" pitchFamily="2" charset="2"/>
              <a:buChar char="Ø"/>
              <a:defRPr/>
            </a:pPr>
            <a:endParaRPr lang="en-US" sz="2000" b="1" dirty="0"/>
          </a:p>
        </p:txBody>
      </p:sp>
      <p:sp>
        <p:nvSpPr>
          <p:cNvPr id="15364" name="Slide Number Placeholder 1"/>
          <p:cNvSpPr>
            <a:spLocks noGrp="1"/>
          </p:cNvSpPr>
          <p:nvPr>
            <p:ph type="sldNum" sz="quarter" idx="12"/>
          </p:nvPr>
        </p:nvSpPr>
        <p:spPr>
          <a:noFill/>
        </p:spPr>
        <p:txBody>
          <a:bodyPr/>
          <a:lstStyle/>
          <a:p>
            <a:fld id="{2AFE231D-3D4D-4C2B-8EE5-C6E9805EEBB7}"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12</a:t>
            </a:fld>
            <a:endParaRPr lang="en-US"/>
          </a:p>
        </p:txBody>
      </p:sp>
      <p:pic>
        <p:nvPicPr>
          <p:cNvPr id="3" name="Picture 2">
            <a:extLst>
              <a:ext uri="{FF2B5EF4-FFF2-40B4-BE49-F238E27FC236}">
                <a16:creationId xmlns:a16="http://schemas.microsoft.com/office/drawing/2014/main" id="{0DD3DAA7-9C0B-41DE-B176-C8EACE99A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1" y="156706"/>
            <a:ext cx="8754697" cy="65445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13</a:t>
            </a:fld>
            <a:endParaRPr lang="en-US"/>
          </a:p>
        </p:txBody>
      </p:sp>
      <p:pic>
        <p:nvPicPr>
          <p:cNvPr id="4" name="Picture 3">
            <a:extLst>
              <a:ext uri="{FF2B5EF4-FFF2-40B4-BE49-F238E27FC236}">
                <a16:creationId xmlns:a16="http://schemas.microsoft.com/office/drawing/2014/main" id="{32BFF292-299F-46D5-BD5A-A4EB14656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5" y="175758"/>
            <a:ext cx="8745170" cy="6506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14</a:t>
            </a:fld>
            <a:endParaRPr lang="en-US"/>
          </a:p>
        </p:txBody>
      </p:sp>
      <p:pic>
        <p:nvPicPr>
          <p:cNvPr id="3" name="Picture 2">
            <a:extLst>
              <a:ext uri="{FF2B5EF4-FFF2-40B4-BE49-F238E27FC236}">
                <a16:creationId xmlns:a16="http://schemas.microsoft.com/office/drawing/2014/main" id="{A2F46E62-038B-4777-A82A-91FA313FE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15</a:t>
            </a:fld>
            <a:endParaRPr lang="en-US"/>
          </a:p>
        </p:txBody>
      </p:sp>
      <p:pic>
        <p:nvPicPr>
          <p:cNvPr id="4" name="Picture 3">
            <a:extLst>
              <a:ext uri="{FF2B5EF4-FFF2-40B4-BE49-F238E27FC236}">
                <a16:creationId xmlns:a16="http://schemas.microsoft.com/office/drawing/2014/main" id="{412C83CB-EAAB-4065-A60F-782D53889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16</a:t>
            </a:fld>
            <a:endParaRPr lang="en-US"/>
          </a:p>
        </p:txBody>
      </p:sp>
      <p:pic>
        <p:nvPicPr>
          <p:cNvPr id="4" name="Picture 3">
            <a:extLst>
              <a:ext uri="{FF2B5EF4-FFF2-40B4-BE49-F238E27FC236}">
                <a16:creationId xmlns:a16="http://schemas.microsoft.com/office/drawing/2014/main" id="{3BE9D22E-686A-401A-9732-0333C591E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98719"/>
            <a:ext cx="8776072" cy="64605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17</a:t>
            </a:fld>
            <a:endParaRPr lang="en-US"/>
          </a:p>
        </p:txBody>
      </p:sp>
      <p:pic>
        <p:nvPicPr>
          <p:cNvPr id="4" name="Picture 3">
            <a:extLst>
              <a:ext uri="{FF2B5EF4-FFF2-40B4-BE49-F238E27FC236}">
                <a16:creationId xmlns:a16="http://schemas.microsoft.com/office/drawing/2014/main" id="{A25E1404-7D04-4BD9-A46B-BDA4461CF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89190"/>
            <a:ext cx="8776072" cy="64796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2"/>
          </p:nvPr>
        </p:nvSpPr>
        <p:spPr>
          <a:noFill/>
        </p:spPr>
        <p:txBody>
          <a:bodyPr/>
          <a:lstStyle/>
          <a:p>
            <a:fld id="{13890A20-9A7C-4BBF-9CFC-6E9D5EEAAF4F}" type="slidenum">
              <a:rPr lang="en-US" smtClean="0"/>
              <a:pPr/>
              <a:t>18</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396" y="914400"/>
            <a:ext cx="5542863" cy="56921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kolkatabirds.com/hillbirdsofind/skabrusunseth.jpg"/>
          <p:cNvPicPr>
            <a:picLocks noChangeAspect="1" noChangeArrowheads="1"/>
          </p:cNvPicPr>
          <p:nvPr/>
        </p:nvPicPr>
        <p:blipFill>
          <a:blip r:embed="rId2" cstate="print"/>
          <a:srcRect/>
          <a:stretch>
            <a:fillRect/>
          </a:stretch>
        </p:blipFill>
        <p:spPr bwMode="auto">
          <a:xfrm>
            <a:off x="685800" y="1012825"/>
            <a:ext cx="7620000" cy="4524375"/>
          </a:xfrm>
          <a:prstGeom prst="rect">
            <a:avLst/>
          </a:prstGeom>
          <a:noFill/>
          <a:ln w="9525">
            <a:noFill/>
            <a:miter lim="800000"/>
            <a:headEnd/>
            <a:tailEnd/>
          </a:ln>
        </p:spPr>
      </p:pic>
      <p:sp>
        <p:nvSpPr>
          <p:cNvPr id="20483" name="TextBox 3"/>
          <p:cNvSpPr txBox="1">
            <a:spLocks noChangeArrowheads="1"/>
          </p:cNvSpPr>
          <p:nvPr/>
        </p:nvSpPr>
        <p:spPr bwMode="auto">
          <a:xfrm>
            <a:off x="1447800" y="5562600"/>
            <a:ext cx="6629400" cy="954088"/>
          </a:xfrm>
          <a:prstGeom prst="rect">
            <a:avLst/>
          </a:prstGeom>
          <a:noFill/>
          <a:ln w="9525">
            <a:noFill/>
            <a:miter lim="800000"/>
            <a:headEnd/>
            <a:tailEnd/>
          </a:ln>
        </p:spPr>
        <p:txBody>
          <a:bodyPr lIns="91436" tIns="45718" rIns="91436" bIns="45718">
            <a:spAutoFit/>
          </a:bodyPr>
          <a:lstStyle/>
          <a:p>
            <a:r>
              <a:rPr lang="en-US" sz="2800" b="1" i="1">
                <a:solidFill>
                  <a:srgbClr val="C00000"/>
                </a:solidFill>
                <a:latin typeface="Arial Black" pitchFamily="34" charset="0"/>
              </a:rPr>
              <a:t>So, with that introduction… </a:t>
            </a:r>
          </a:p>
          <a:p>
            <a:r>
              <a:rPr lang="en-US" sz="2800" b="1" i="1">
                <a:solidFill>
                  <a:srgbClr val="C00000"/>
                </a:solidFill>
                <a:latin typeface="Arial Black" pitchFamily="34" charset="0"/>
              </a:rPr>
              <a:t>Let’s Begin Our Grand Adventure</a:t>
            </a:r>
          </a:p>
        </p:txBody>
      </p:sp>
      <p:sp>
        <p:nvSpPr>
          <p:cNvPr id="20484" name="Slide Number Placeholder 1"/>
          <p:cNvSpPr>
            <a:spLocks noGrp="1"/>
          </p:cNvSpPr>
          <p:nvPr>
            <p:ph type="sldNum" sz="quarter" idx="12"/>
          </p:nvPr>
        </p:nvSpPr>
        <p:spPr>
          <a:noFill/>
        </p:spPr>
        <p:txBody>
          <a:bodyPr/>
          <a:lstStyle/>
          <a:p>
            <a:fld id="{D329E84D-308A-4DA9-B671-AEEF7D93BDC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ChangeArrowheads="1"/>
          </p:cNvSpPr>
          <p:nvPr/>
        </p:nvSpPr>
        <p:spPr bwMode="auto">
          <a:xfrm>
            <a:off x="304800" y="1052513"/>
            <a:ext cx="8610600" cy="5576887"/>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t>                   </a:t>
            </a:r>
            <a:r>
              <a:rPr lang="en-US" sz="5400" b="1" dirty="0">
                <a:solidFill>
                  <a:srgbClr val="C00000"/>
                </a:solidFill>
              </a:rPr>
              <a:t>Welcome !!!</a:t>
            </a:r>
          </a:p>
          <a:p>
            <a:pPr marL="342889" indent="-342889">
              <a:lnSpc>
                <a:spcPct val="90000"/>
              </a:lnSpc>
              <a:spcBef>
                <a:spcPct val="20000"/>
              </a:spcBef>
              <a:buFontTx/>
              <a:buChar char="•"/>
              <a:defRPr/>
            </a:pPr>
            <a:endParaRPr lang="en-US" sz="600" b="1" dirty="0">
              <a:solidFill>
                <a:srgbClr val="0033CC"/>
              </a:solidFill>
            </a:endParaRPr>
          </a:p>
          <a:p>
            <a:pPr marL="342889" indent="-342889">
              <a:lnSpc>
                <a:spcPct val="90000"/>
              </a:lnSpc>
              <a:spcBef>
                <a:spcPct val="20000"/>
              </a:spcBef>
              <a:buFontTx/>
              <a:buChar char="•"/>
              <a:defRPr/>
            </a:pPr>
            <a:r>
              <a:rPr lang="en-US" sz="3000" b="1" dirty="0">
                <a:solidFill>
                  <a:srgbClr val="002060"/>
                </a:solidFill>
              </a:rPr>
              <a:t>We are about to set off together</a:t>
            </a:r>
          </a:p>
          <a:p>
            <a:pPr marL="342889" indent="-342889">
              <a:lnSpc>
                <a:spcPct val="90000"/>
              </a:lnSpc>
              <a:spcBef>
                <a:spcPct val="20000"/>
              </a:spcBef>
              <a:defRPr/>
            </a:pPr>
            <a:r>
              <a:rPr lang="en-US" sz="3000" b="1" dirty="0">
                <a:solidFill>
                  <a:srgbClr val="002060"/>
                </a:solidFill>
              </a:rPr>
              <a:t>	on a grand adventure.</a:t>
            </a: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r>
              <a:rPr lang="en-US" sz="3000" b="1" dirty="0">
                <a:solidFill>
                  <a:srgbClr val="002060"/>
                </a:solidFill>
              </a:rPr>
              <a:t>An Adventure of</a:t>
            </a:r>
          </a:p>
          <a:p>
            <a:pPr marL="342889" indent="-342889">
              <a:lnSpc>
                <a:spcPct val="90000"/>
              </a:lnSpc>
              <a:spcBef>
                <a:spcPct val="20000"/>
              </a:spcBef>
              <a:buFont typeface="Wingdings" pitchFamily="2" charset="2"/>
              <a:buChar char="Ø"/>
              <a:defRPr/>
            </a:pPr>
            <a:endParaRPr lang="en-US" sz="1000" b="1" dirty="0">
              <a:solidFill>
                <a:schemeClr val="accent1">
                  <a:lumMod val="25000"/>
                </a:schemeClr>
              </a:solidFill>
            </a:endParaRPr>
          </a:p>
          <a:p>
            <a:pPr marL="800073" lvl="1" indent="-342889">
              <a:lnSpc>
                <a:spcPct val="90000"/>
              </a:lnSpc>
              <a:spcBef>
                <a:spcPct val="20000"/>
              </a:spcBef>
              <a:buFont typeface="Wingdings" pitchFamily="2" charset="2"/>
              <a:buChar char="Ø"/>
              <a:defRPr/>
            </a:pPr>
            <a:r>
              <a:rPr lang="en-US" sz="3000" b="1" dirty="0">
                <a:solidFill>
                  <a:schemeClr val="accent1">
                    <a:lumMod val="25000"/>
                  </a:schemeClr>
                </a:solidFill>
              </a:rPr>
              <a:t>	</a:t>
            </a:r>
            <a:r>
              <a:rPr lang="en-US" sz="3000" b="1" i="1" dirty="0">
                <a:solidFill>
                  <a:schemeClr val="accent1">
                    <a:lumMod val="25000"/>
                  </a:schemeClr>
                </a:solidFill>
              </a:rPr>
              <a:t>Intellectual Excitement, and </a:t>
            </a:r>
          </a:p>
          <a:p>
            <a:pPr marL="800073" lvl="1" indent="-342889">
              <a:lnSpc>
                <a:spcPct val="90000"/>
              </a:lnSpc>
              <a:spcBef>
                <a:spcPct val="20000"/>
              </a:spcBef>
              <a:buFont typeface="Wingdings" pitchFamily="2" charset="2"/>
              <a:buChar char="Ø"/>
              <a:defRPr/>
            </a:pPr>
            <a:r>
              <a:rPr lang="en-US" sz="3000" b="1" i="1" dirty="0">
                <a:solidFill>
                  <a:schemeClr val="accent1">
                    <a:lumMod val="25000"/>
                  </a:schemeClr>
                </a:solidFill>
              </a:rPr>
              <a:t> Practical Usefulness.</a:t>
            </a: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sp>
        <p:nvSpPr>
          <p:cNvPr id="3076" name="Slide Number Placeholder 1"/>
          <p:cNvSpPr>
            <a:spLocks noGrp="1"/>
          </p:cNvSpPr>
          <p:nvPr>
            <p:ph type="sldNum" sz="quarter" idx="12"/>
          </p:nvPr>
        </p:nvSpPr>
        <p:spPr>
          <a:noFill/>
        </p:spPr>
        <p:txBody>
          <a:bodyPr/>
          <a:lstStyle/>
          <a:p>
            <a:fld id="{8D16D3D9-99BE-4386-8A14-6B206862BFBC}"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052">
                                            <p:txEl>
                                              <p:pRg st="8" end="8"/>
                                            </p:txEl>
                                          </p:spTgt>
                                        </p:tgtEl>
                                        <p:attrNameLst>
                                          <p:attrName>style.visibility</p:attrName>
                                        </p:attrNameLst>
                                      </p:cBhvr>
                                      <p:to>
                                        <p:strVal val="visible"/>
                                      </p:to>
                                    </p:set>
                                    <p:anim from="(-#ppt_w/2)" to="(#ppt_x)" calcmode="lin" valueType="num">
                                      <p:cBhvr>
                                        <p:cTn id="7" dur="600" fill="hold">
                                          <p:stCondLst>
                                            <p:cond delay="0"/>
                                          </p:stCondLst>
                                        </p:cTn>
                                        <p:tgtEl>
                                          <p:spTgt spid="2052">
                                            <p:txEl>
                                              <p:pRg st="8" end="8"/>
                                            </p:txEl>
                                          </p:spTgt>
                                        </p:tgtEl>
                                        <p:attrNameLst>
                                          <p:attrName>ppt_x</p:attrName>
                                        </p:attrNameLst>
                                      </p:cBhvr>
                                    </p:anim>
                                    <p:anim from="0" to="-1.0" calcmode="lin" valueType="num">
                                      <p:cBhvr>
                                        <p:cTn id="8" dur="200" decel="50000" autoRev="1" fill="hold">
                                          <p:stCondLst>
                                            <p:cond delay="600"/>
                                          </p:stCondLst>
                                        </p:cTn>
                                        <p:tgtEl>
                                          <p:spTgt spid="2052">
                                            <p:txEl>
                                              <p:pRg st="8" end="8"/>
                                            </p:txEl>
                                          </p:spTgt>
                                        </p:tgtEl>
                                        <p:attrNameLst>
                                          <p:attrName>xshear</p:attrName>
                                        </p:attrNameLst>
                                      </p:cBhvr>
                                    </p:anim>
                                    <p:animScale>
                                      <p:cBhvr>
                                        <p:cTn id="9" dur="200" decel="100000" autoRev="1" fill="hold">
                                          <p:stCondLst>
                                            <p:cond delay="600"/>
                                          </p:stCondLst>
                                        </p:cTn>
                                        <p:tgtEl>
                                          <p:spTgt spid="2052">
                                            <p:txEl>
                                              <p:pRg st="8" end="8"/>
                                            </p:txEl>
                                          </p:spTgt>
                                        </p:tgtEl>
                                      </p:cBhvr>
                                      <p:from x="100000" y="100000"/>
                                      <p:to x="80000" y="100000"/>
                                    </p:animScale>
                                    <p:anim by="(#ppt_h/3+#ppt_w*0.1)" calcmode="lin" valueType="num">
                                      <p:cBhvr additive="sum">
                                        <p:cTn id="10" dur="200" decel="100000" autoRev="1" fill="hold">
                                          <p:stCondLst>
                                            <p:cond delay="600"/>
                                          </p:stCondLst>
                                        </p:cTn>
                                        <p:tgtEl>
                                          <p:spTgt spid="2052">
                                            <p:txEl>
                                              <p:pRg st="8" end="8"/>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2052">
                                            <p:txEl>
                                              <p:pRg st="9" end="9"/>
                                            </p:txEl>
                                          </p:spTgt>
                                        </p:tgtEl>
                                        <p:attrNameLst>
                                          <p:attrName>style.visibility</p:attrName>
                                        </p:attrNameLst>
                                      </p:cBhvr>
                                      <p:to>
                                        <p:strVal val="visible"/>
                                      </p:to>
                                    </p:set>
                                    <p:anim from="(-#ppt_w/2)" to="(#ppt_x)" calcmode="lin" valueType="num">
                                      <p:cBhvr>
                                        <p:cTn id="15" dur="600" fill="hold">
                                          <p:stCondLst>
                                            <p:cond delay="0"/>
                                          </p:stCondLst>
                                        </p:cTn>
                                        <p:tgtEl>
                                          <p:spTgt spid="2052">
                                            <p:txEl>
                                              <p:pRg st="9" end="9"/>
                                            </p:txEl>
                                          </p:spTgt>
                                        </p:tgtEl>
                                        <p:attrNameLst>
                                          <p:attrName>ppt_x</p:attrName>
                                        </p:attrNameLst>
                                      </p:cBhvr>
                                    </p:anim>
                                    <p:anim from="0" to="-1.0" calcmode="lin" valueType="num">
                                      <p:cBhvr>
                                        <p:cTn id="16" dur="200" decel="50000" autoRev="1" fill="hold">
                                          <p:stCondLst>
                                            <p:cond delay="600"/>
                                          </p:stCondLst>
                                        </p:cTn>
                                        <p:tgtEl>
                                          <p:spTgt spid="2052">
                                            <p:txEl>
                                              <p:pRg st="9" end="9"/>
                                            </p:txEl>
                                          </p:spTgt>
                                        </p:tgtEl>
                                        <p:attrNameLst>
                                          <p:attrName>xshear</p:attrName>
                                        </p:attrNameLst>
                                      </p:cBhvr>
                                    </p:anim>
                                    <p:animScale>
                                      <p:cBhvr>
                                        <p:cTn id="17" dur="200" decel="100000" autoRev="1" fill="hold">
                                          <p:stCondLst>
                                            <p:cond delay="600"/>
                                          </p:stCondLst>
                                        </p:cTn>
                                        <p:tgtEl>
                                          <p:spTgt spid="2052">
                                            <p:txEl>
                                              <p:pRg st="9" end="9"/>
                                            </p:txEl>
                                          </p:spTgt>
                                        </p:tgtEl>
                                      </p:cBhvr>
                                      <p:from x="100000" y="100000"/>
                                      <p:to x="80000" y="100000"/>
                                    </p:animScale>
                                    <p:anim by="(#ppt_h/3+#ppt_w*0.1)" calcmode="lin" valueType="num">
                                      <p:cBhvr additive="sum">
                                        <p:cTn id="18" dur="200" decel="100000" autoRev="1" fill="hold">
                                          <p:stCondLst>
                                            <p:cond delay="600"/>
                                          </p:stCondLst>
                                        </p:cTn>
                                        <p:tgtEl>
                                          <p:spTgt spid="2052">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One:</a:t>
            </a:r>
            <a:endParaRPr lang="en-US" sz="5400" b="1" dirty="0">
              <a:solidFill>
                <a:schemeClr val="accent1">
                  <a:lumMod val="25000"/>
                </a:schemeClr>
              </a:solidFill>
            </a:endParaRPr>
          </a:p>
          <a:p>
            <a:pPr marL="342900" indent="-342900">
              <a:lnSpc>
                <a:spcPct val="90000"/>
              </a:lnSpc>
              <a:spcBef>
                <a:spcPct val="20000"/>
              </a:spcBef>
              <a:defRPr/>
            </a:pPr>
            <a:endParaRPr lang="en-US" sz="5400" dirty="0">
              <a:solidFill>
                <a:srgbClr val="0033CC"/>
              </a:solidFill>
            </a:endParaRPr>
          </a:p>
          <a:p>
            <a:pPr marL="342900" indent="-342900" algn="ctr">
              <a:lnSpc>
                <a:spcPct val="90000"/>
              </a:lnSpc>
              <a:spcBef>
                <a:spcPct val="20000"/>
              </a:spcBef>
              <a:defRPr/>
            </a:pPr>
            <a:r>
              <a:rPr lang="en-US" sz="12000" b="1" i="1" dirty="0" smtClean="0">
                <a:solidFill>
                  <a:srgbClr val="C00000"/>
                </a:solidFill>
              </a:rPr>
              <a:t>The Law</a:t>
            </a:r>
            <a:endParaRPr lang="en-US" sz="12000" b="1" i="1" dirty="0">
              <a:solidFill>
                <a:srgbClr val="002060"/>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20</a:t>
            </a:fld>
            <a:endParaRPr lang="en-US" dirty="0"/>
          </a:p>
        </p:txBody>
      </p:sp>
    </p:spTree>
    <p:extLst>
      <p:ext uri="{BB962C8B-B14F-4D97-AF65-F5344CB8AC3E}">
        <p14:creationId xmlns:p14="http://schemas.microsoft.com/office/powerpoint/2010/main" val="3697340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4000" b="1" dirty="0" smtClean="0">
                <a:solidFill>
                  <a:schemeClr val="accent1">
                    <a:lumMod val="25000"/>
                  </a:schemeClr>
                </a:solidFill>
              </a:rPr>
              <a:t>Studying the Law of Property</a:t>
            </a:r>
          </a:p>
          <a:p>
            <a:pPr marL="342900" indent="-342900" algn="ctr">
              <a:lnSpc>
                <a:spcPct val="90000"/>
              </a:lnSpc>
              <a:spcBef>
                <a:spcPct val="20000"/>
              </a:spcBef>
              <a:defRPr/>
            </a:pPr>
            <a:r>
              <a:rPr lang="en-US" sz="4000" b="1" dirty="0">
                <a:solidFill>
                  <a:schemeClr val="accent1">
                    <a:lumMod val="25000"/>
                  </a:schemeClr>
                </a:solidFill>
              </a:rPr>
              <a:t>a</a:t>
            </a:r>
            <a:r>
              <a:rPr lang="en-US" sz="4000" b="1" dirty="0" smtClean="0">
                <a:solidFill>
                  <a:schemeClr val="accent1">
                    <a:lumMod val="25000"/>
                  </a:schemeClr>
                </a:solidFill>
              </a:rPr>
              <a:t>s an </a:t>
            </a:r>
            <a:r>
              <a:rPr lang="en-US" sz="4000" b="1" dirty="0">
                <a:solidFill>
                  <a:schemeClr val="accent1">
                    <a:lumMod val="25000"/>
                  </a:schemeClr>
                </a:solidFill>
              </a:rPr>
              <a:t>Adventure in the Law</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r>
              <a:rPr lang="en-US" sz="2200" b="1" i="1" dirty="0">
                <a:solidFill>
                  <a:srgbClr val="002060"/>
                </a:solidFill>
              </a:rPr>
              <a:t>To start </a:t>
            </a:r>
            <a:r>
              <a:rPr lang="en-US" sz="2200" b="1" i="1" dirty="0" smtClean="0">
                <a:solidFill>
                  <a:srgbClr val="002060"/>
                </a:solidFill>
              </a:rPr>
              <a:t>this </a:t>
            </a:r>
            <a:r>
              <a:rPr lang="en-US" sz="2200" b="1" i="1" dirty="0">
                <a:solidFill>
                  <a:srgbClr val="002060"/>
                </a:solidFill>
              </a:rPr>
              <a:t>Adventure we need to know:</a:t>
            </a:r>
          </a:p>
          <a:p>
            <a:pPr marL="342900" indent="-342900">
              <a:lnSpc>
                <a:spcPct val="90000"/>
              </a:lnSpc>
              <a:spcBef>
                <a:spcPct val="20000"/>
              </a:spcBef>
              <a:defRPr/>
            </a:pPr>
            <a:endParaRPr lang="en-US" sz="400" dirty="0">
              <a:solidFill>
                <a:srgbClr val="0033CC"/>
              </a:solidFill>
            </a:endParaRPr>
          </a:p>
          <a:p>
            <a:pPr marL="342900" indent="-342900">
              <a:lnSpc>
                <a:spcPct val="90000"/>
              </a:lnSpc>
              <a:spcBef>
                <a:spcPct val="20000"/>
              </a:spcBef>
              <a:defRPr/>
            </a:pPr>
            <a:r>
              <a:rPr lang="en-US" sz="400"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200" b="1" i="1" dirty="0">
                <a:solidFill>
                  <a:srgbClr val="002060"/>
                </a:solidFill>
              </a:rPr>
              <a:t>We need to find out, we need to discover this answer.</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200" b="1" i="1" dirty="0">
                <a:solidFill>
                  <a:srgbClr val="002060"/>
                </a:solidFill>
              </a:rPr>
              <a:t>			</a:t>
            </a:r>
            <a:r>
              <a:rPr lang="en-US" sz="2200" b="1" i="1" dirty="0">
                <a:solidFill>
                  <a:schemeClr val="tx1">
                    <a:lumMod val="75000"/>
                    <a:lumOff val="25000"/>
                  </a:schemeClr>
                </a:solidFill>
              </a:rPr>
              <a:t>And just how do we do that?</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000" b="1" i="1" dirty="0">
                <a:solidFill>
                  <a:srgbClr val="002060"/>
                </a:solidFill>
              </a:rPr>
              <a:t>Well, we need to learn that good law students, </a:t>
            </a:r>
          </a:p>
          <a:p>
            <a:pPr marL="342900" indent="-342900">
              <a:lnSpc>
                <a:spcPct val="90000"/>
              </a:lnSpc>
              <a:spcBef>
                <a:spcPct val="20000"/>
              </a:spcBef>
              <a:defRPr/>
            </a:pPr>
            <a:r>
              <a:rPr lang="en-US" sz="2000" b="1" i="1" dirty="0">
                <a:solidFill>
                  <a:srgbClr val="002060"/>
                </a:solidFill>
              </a:rPr>
              <a:t>like good adventures and explorers,</a:t>
            </a:r>
          </a:p>
          <a:p>
            <a:pPr marL="342900" indent="-342900">
              <a:lnSpc>
                <a:spcPct val="90000"/>
              </a:lnSpc>
              <a:spcBef>
                <a:spcPct val="20000"/>
              </a:spcBef>
              <a:defRPr/>
            </a:pPr>
            <a:r>
              <a:rPr lang="en-US" sz="2000" b="1" i="1" dirty="0">
                <a:solidFill>
                  <a:srgbClr val="002060"/>
                </a:solidFill>
              </a:rPr>
              <a:t>develop a well earned love for books.</a:t>
            </a:r>
          </a:p>
          <a:p>
            <a:pPr marL="342900" indent="-342900">
              <a:lnSpc>
                <a:spcPct val="90000"/>
              </a:lnSpc>
              <a:spcBef>
                <a:spcPct val="20000"/>
              </a:spcBef>
              <a:defRPr/>
            </a:pPr>
            <a:endParaRPr lang="en-US" sz="2000" b="1" i="1" dirty="0">
              <a:solidFill>
                <a:srgbClr val="002060"/>
              </a:solidFill>
            </a:endParaRPr>
          </a:p>
          <a:p>
            <a:pPr marL="342900" indent="-342900">
              <a:lnSpc>
                <a:spcPct val="90000"/>
              </a:lnSpc>
              <a:spcBef>
                <a:spcPct val="20000"/>
              </a:spcBef>
              <a:defRPr/>
            </a:pPr>
            <a:r>
              <a:rPr lang="en-US" sz="2000" b="1" i="1" dirty="0">
                <a:solidFill>
                  <a:srgbClr val="002060"/>
                </a:solidFill>
              </a:rPr>
              <a:t>For </a:t>
            </a:r>
            <a:r>
              <a:rPr lang="en-US" sz="2000" b="1" i="1" dirty="0">
                <a:solidFill>
                  <a:srgbClr val="FF0000"/>
                </a:solidFill>
              </a:rPr>
              <a:t>Books</a:t>
            </a:r>
            <a:r>
              <a:rPr lang="en-US" sz="2000" b="1" i="1" dirty="0">
                <a:solidFill>
                  <a:srgbClr val="002060"/>
                </a:solidFill>
              </a:rPr>
              <a:t> are the treasure trove of answers.</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21</a:t>
            </a:fld>
            <a:endParaRPr lang="en-US" dirty="0"/>
          </a:p>
        </p:txBody>
      </p:sp>
    </p:spTree>
    <p:extLst>
      <p:ext uri="{BB962C8B-B14F-4D97-AF65-F5344CB8AC3E}">
        <p14:creationId xmlns:p14="http://schemas.microsoft.com/office/powerpoint/2010/main" val="3407535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2133600"/>
            <a:ext cx="5715000" cy="4343400"/>
          </a:xfrm>
          <a:prstGeom prst="rect">
            <a:avLst/>
          </a:prstGeom>
          <a:noFill/>
          <a:ln w="9525">
            <a:noFill/>
            <a:miter lim="800000"/>
            <a:headEnd/>
            <a:tailEnd/>
          </a:ln>
        </p:spPr>
        <p:txBody>
          <a:bodyPr/>
          <a:lstStyle/>
          <a:p>
            <a:pPr marL="342900" indent="-342900">
              <a:spcBef>
                <a:spcPct val="20000"/>
              </a:spcBef>
              <a:defRPr/>
            </a:pPr>
            <a:r>
              <a:rPr lang="en-US" sz="2800" b="1" dirty="0">
                <a:solidFill>
                  <a:srgbClr val="002060"/>
                </a:solidFill>
              </a:rPr>
              <a:t>So Let’s Start with </a:t>
            </a:r>
            <a:r>
              <a:rPr lang="en-US" sz="2800" b="1" dirty="0"/>
              <a:t>Black’s</a:t>
            </a:r>
          </a:p>
          <a:p>
            <a:pPr marL="342900" indent="-342900">
              <a:lnSpc>
                <a:spcPct val="130000"/>
              </a:lnSpc>
              <a:spcBef>
                <a:spcPct val="20000"/>
              </a:spcBef>
              <a:buFontTx/>
              <a:buChar char="•"/>
              <a:defRPr/>
            </a:pPr>
            <a:endParaRPr lang="en-US" sz="1000" b="1" dirty="0"/>
          </a:p>
          <a:p>
            <a:pPr marL="342900" indent="-342900">
              <a:lnSpc>
                <a:spcPct val="90000"/>
              </a:lnSpc>
              <a:spcBef>
                <a:spcPct val="20000"/>
              </a:spcBef>
              <a:buFontTx/>
              <a:buChar char="•"/>
              <a:defRPr/>
            </a:pPr>
            <a:r>
              <a:rPr lang="en-US" sz="3200" b="1" dirty="0"/>
              <a:t>Black’s Law Dictionary</a:t>
            </a:r>
            <a:endParaRPr lang="en-US" sz="3200" dirty="0">
              <a:solidFill>
                <a:srgbClr val="0033CC"/>
              </a:solidFill>
            </a:endParaRPr>
          </a:p>
          <a:p>
            <a:pPr marL="342900" indent="-342900">
              <a:lnSpc>
                <a:spcPct val="90000"/>
              </a:lnSpc>
              <a:spcBef>
                <a:spcPct val="20000"/>
              </a:spcBef>
              <a:defRPr/>
            </a:pPr>
            <a:r>
              <a:rPr lang="en-US" sz="3200" dirty="0">
                <a:solidFill>
                  <a:schemeClr val="tx1">
                    <a:lumMod val="75000"/>
                    <a:lumOff val="25000"/>
                  </a:schemeClr>
                </a:solidFill>
              </a:rPr>
              <a:t>    is the </a:t>
            </a:r>
            <a:r>
              <a:rPr lang="en-US" sz="3200" b="1" i="1" dirty="0">
                <a:solidFill>
                  <a:srgbClr val="FFCC00"/>
                </a:solidFill>
              </a:rPr>
              <a:t>Gold Standard</a:t>
            </a:r>
            <a:endParaRPr lang="en-US" sz="3200" i="1" dirty="0">
              <a:solidFill>
                <a:srgbClr val="0033CC"/>
              </a:solidFill>
            </a:endParaRPr>
          </a:p>
          <a:p>
            <a:pPr marL="342900" indent="-342900">
              <a:lnSpc>
                <a:spcPct val="90000"/>
              </a:lnSpc>
              <a:spcBef>
                <a:spcPct val="20000"/>
              </a:spcBef>
              <a:defRPr/>
            </a:pPr>
            <a:r>
              <a:rPr lang="en-US" sz="3200" dirty="0">
                <a:solidFill>
                  <a:srgbClr val="0033CC"/>
                </a:solidFill>
              </a:rPr>
              <a:t>    </a:t>
            </a:r>
            <a:r>
              <a:rPr lang="en-US" sz="3200" dirty="0">
                <a:solidFill>
                  <a:schemeClr val="tx1">
                    <a:lumMod val="75000"/>
                    <a:lumOff val="25000"/>
                  </a:schemeClr>
                </a:solidFill>
              </a:rPr>
              <a:t>of Legal Definitions.  </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buFontTx/>
              <a:buChar char="•"/>
              <a:defRPr/>
            </a:pPr>
            <a:r>
              <a:rPr lang="en-US" sz="2800" b="1" dirty="0">
                <a:solidFill>
                  <a:srgbClr val="002060"/>
                </a:solidFill>
              </a:rPr>
              <a:t>If we need to know a term </a:t>
            </a:r>
          </a:p>
          <a:p>
            <a:pPr marL="342900" indent="-342900">
              <a:lnSpc>
                <a:spcPct val="90000"/>
              </a:lnSpc>
              <a:spcBef>
                <a:spcPct val="20000"/>
              </a:spcBef>
              <a:defRPr/>
            </a:pPr>
            <a:r>
              <a:rPr lang="en-US" sz="2800" b="1" dirty="0">
                <a:solidFill>
                  <a:srgbClr val="002060"/>
                </a:solidFill>
              </a:rPr>
              <a:t>    in the law, a legal definition, </a:t>
            </a:r>
          </a:p>
          <a:p>
            <a:pPr marL="342900" indent="-342900">
              <a:lnSpc>
                <a:spcPct val="90000"/>
              </a:lnSpc>
              <a:spcBef>
                <a:spcPct val="20000"/>
              </a:spcBef>
              <a:defRPr/>
            </a:pPr>
            <a:r>
              <a:rPr lang="en-US" sz="2800" b="1" dirty="0">
                <a:solidFill>
                  <a:srgbClr val="002060"/>
                </a:solidFill>
              </a:rPr>
              <a:t>    we should start with </a:t>
            </a:r>
            <a:r>
              <a:rPr lang="en-US" sz="2800" b="1" i="1" dirty="0"/>
              <a:t>Black’s.</a:t>
            </a:r>
          </a:p>
        </p:txBody>
      </p:sp>
      <p:pic>
        <p:nvPicPr>
          <p:cNvPr id="14339"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6172200" y="2743200"/>
            <a:ext cx="2368550" cy="2456658"/>
          </a:xfrm>
          <a:prstGeom prst="rect">
            <a:avLst/>
          </a:prstGeom>
          <a:noFill/>
          <a:ln w="9525">
            <a:noFill/>
            <a:miter lim="800000"/>
            <a:headEnd/>
            <a:tailEnd/>
          </a:ln>
        </p:spPr>
      </p:pic>
      <p:sp>
        <p:nvSpPr>
          <p:cNvPr id="14340" name="WordArt 8"/>
          <p:cNvSpPr>
            <a:spLocks noChangeArrowheads="1" noChangeShapeType="1" noTextEdit="1"/>
          </p:cNvSpPr>
          <p:nvPr/>
        </p:nvSpPr>
        <p:spPr bwMode="auto">
          <a:xfrm rot="285818">
            <a:off x="698544" y="1144049"/>
            <a:ext cx="7391400" cy="614363"/>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Adventures in Law  –  Just What is the Law ?</a:t>
            </a:r>
          </a:p>
        </p:txBody>
      </p:sp>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22</a:t>
            </a:fld>
            <a:endParaRPr lang="en-US" dirty="0"/>
          </a:p>
        </p:txBody>
      </p:sp>
    </p:spTree>
    <p:extLst>
      <p:ext uri="{BB962C8B-B14F-4D97-AF65-F5344CB8AC3E}">
        <p14:creationId xmlns:p14="http://schemas.microsoft.com/office/powerpoint/2010/main" val="2940816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3" name="Rectangle 7"/>
          <p:cNvSpPr>
            <a:spLocks noChangeArrowheads="1"/>
          </p:cNvSpPr>
          <p:nvPr/>
        </p:nvSpPr>
        <p:spPr bwMode="auto">
          <a:xfrm>
            <a:off x="152400" y="1066800"/>
            <a:ext cx="8836025" cy="5334000"/>
          </a:xfrm>
          <a:prstGeom prst="rect">
            <a:avLst/>
          </a:prstGeom>
          <a:noFill/>
          <a:ln w="9525">
            <a:noFill/>
            <a:miter lim="800000"/>
            <a:headEnd/>
            <a:tailEnd/>
          </a:ln>
        </p:spPr>
        <p:txBody>
          <a:bodyPr/>
          <a:lstStyle/>
          <a:p>
            <a:pPr marL="342900" indent="-342900">
              <a:spcBef>
                <a:spcPct val="20000"/>
              </a:spcBef>
              <a:buFontTx/>
              <a:buChar char="•"/>
              <a:defRPr/>
            </a:pPr>
            <a:r>
              <a:rPr lang="en-US" sz="2200" dirty="0">
                <a:solidFill>
                  <a:srgbClr val="002060"/>
                </a:solidFill>
              </a:rPr>
              <a:t>And so, </a:t>
            </a:r>
          </a:p>
          <a:p>
            <a:pPr marL="342900" indent="-342900">
              <a:spcBef>
                <a:spcPct val="20000"/>
              </a:spcBef>
              <a:defRPr/>
            </a:pPr>
            <a:r>
              <a:rPr lang="en-US" sz="2200" b="1" i="1"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2200" dirty="0">
              <a:solidFill>
                <a:srgbClr val="0033CC"/>
              </a:solidFill>
            </a:endParaRPr>
          </a:p>
          <a:p>
            <a:pPr marL="342900" indent="-342900" algn="just">
              <a:spcBef>
                <a:spcPct val="20000"/>
              </a:spcBef>
              <a:buFontTx/>
              <a:buChar char="•"/>
              <a:defRPr/>
            </a:pPr>
            <a:r>
              <a:rPr lang="en-US" sz="2400" b="1" dirty="0" smtClean="0">
                <a:solidFill>
                  <a:srgbClr val="002060"/>
                </a:solidFill>
                <a:latin typeface="Arial Narrow" pitchFamily="34" charset="0"/>
              </a:rPr>
              <a:t>The </a:t>
            </a:r>
            <a:r>
              <a:rPr lang="en-US" sz="2400" b="1" dirty="0">
                <a:solidFill>
                  <a:srgbClr val="002060"/>
                </a:solidFill>
                <a:latin typeface="Arial Narrow" pitchFamily="34" charset="0"/>
              </a:rPr>
              <a:t>“Law” has been defined by Black’s Law Dictionary as follows:    </a:t>
            </a: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“That which is laid down, ordained, or established.</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A rule or method according to which a phenomena or actions co-exist or follow each other.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in its generic sense, is a body of rules of action or conduct proscribed by controlling authority, and having binding legal force. …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is a solemn expression of the will of the supreme power of the state.”</a:t>
            </a: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r>
              <a:rPr lang="en-US" sz="2200" b="1" dirty="0">
                <a:solidFill>
                  <a:srgbClr val="002060"/>
                </a:solidFill>
                <a:latin typeface="Arial Narrow" pitchFamily="34" charset="0"/>
              </a:rPr>
              <a:t>Perhaps the simplest description of the Law, however, is that:</a:t>
            </a:r>
          </a:p>
          <a:p>
            <a:pPr marL="342900" indent="-342900" algn="ctr">
              <a:spcBef>
                <a:spcPct val="20000"/>
              </a:spcBef>
              <a:defRPr/>
            </a:pPr>
            <a:r>
              <a:rPr lang="en-US" sz="2700" b="1" i="1" dirty="0">
                <a:solidFill>
                  <a:srgbClr val="C00000"/>
                </a:solidFill>
              </a:rPr>
              <a:t> </a:t>
            </a:r>
            <a:r>
              <a:rPr lang="en-US" sz="2700" b="1" i="1" dirty="0" smtClean="0">
                <a:solidFill>
                  <a:srgbClr val="C00000"/>
                </a:solidFill>
              </a:rPr>
              <a:t>“</a:t>
            </a:r>
            <a:r>
              <a:rPr lang="en-US" sz="2700" b="1" i="1" dirty="0">
                <a:solidFill>
                  <a:srgbClr val="C00000"/>
                </a:solidFill>
              </a:rPr>
              <a:t>Law is the Rules by which civilization </a:t>
            </a:r>
            <a:r>
              <a:rPr lang="en-US" sz="2700" b="1" i="1" dirty="0" smtClean="0">
                <a:solidFill>
                  <a:srgbClr val="C00000"/>
                </a:solidFill>
              </a:rPr>
              <a:t>is ordered</a:t>
            </a:r>
            <a:r>
              <a:rPr lang="en-US" sz="2700" b="1" i="1" dirty="0">
                <a:solidFill>
                  <a:srgbClr val="C00000"/>
                </a:solidFill>
              </a:rPr>
              <a:t>.”</a:t>
            </a:r>
          </a:p>
        </p:txBody>
      </p:sp>
      <p:pic>
        <p:nvPicPr>
          <p:cNvPr id="15364" name="Picture 7" descr="myIMG_12"/>
          <p:cNvPicPr>
            <a:picLocks noChangeAspect="1" noChangeArrowheads="1" noCrop="1"/>
          </p:cNvPicPr>
          <p:nvPr/>
        </p:nvPicPr>
        <p:blipFill>
          <a:blip r:embed="rId3" cstate="print"/>
          <a:srcRect/>
          <a:stretch>
            <a:fillRect/>
          </a:stretch>
        </p:blipFill>
        <p:spPr bwMode="auto">
          <a:xfrm>
            <a:off x="5257800" y="1143000"/>
            <a:ext cx="1447800" cy="1447800"/>
          </a:xfrm>
          <a:prstGeom prst="rect">
            <a:avLst/>
          </a:prstGeom>
          <a:noFill/>
          <a:ln w="9525">
            <a:noFill/>
            <a:miter lim="800000"/>
            <a:headEnd/>
            <a:tailEnd/>
          </a:ln>
        </p:spPr>
      </p:pic>
      <p:pic>
        <p:nvPicPr>
          <p:cNvPr id="15365"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81800" y="1143000"/>
            <a:ext cx="1879600"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7B7C00C-44B9-4C93-A084-25E9CFC07697}" type="slidenum">
              <a:rPr lang="en-US" smtClean="0"/>
              <a:pPr>
                <a:defRPr/>
              </a:pPr>
              <a:t>23</a:t>
            </a:fld>
            <a:endParaRPr lang="en-US" dirty="0"/>
          </a:p>
        </p:txBody>
      </p:sp>
    </p:spTree>
    <p:extLst>
      <p:ext uri="{BB962C8B-B14F-4D97-AF65-F5344CB8AC3E}">
        <p14:creationId xmlns:p14="http://schemas.microsoft.com/office/powerpoint/2010/main" val="4067276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04800" y="1066800"/>
            <a:ext cx="8610600" cy="5257800"/>
          </a:xfrm>
          <a:prstGeom prst="rect">
            <a:avLst/>
          </a:prstGeom>
          <a:noFill/>
          <a:ln w="9525">
            <a:noFill/>
            <a:miter lim="800000"/>
            <a:headEnd/>
            <a:tailEnd/>
          </a:ln>
        </p:spPr>
        <p:txBody>
          <a:bodyPr/>
          <a:lstStyle/>
          <a:p>
            <a:pPr marL="342900" indent="-342900">
              <a:spcBef>
                <a:spcPct val="20000"/>
              </a:spcBef>
              <a:defRPr/>
            </a:pPr>
            <a:r>
              <a:rPr lang="en-US" sz="3400" b="1" i="1" dirty="0">
                <a:solidFill>
                  <a:srgbClr val="C00000"/>
                </a:solidFill>
                <a:latin typeface="Arial Narrow" pitchFamily="34" charset="0"/>
              </a:rPr>
              <a:t>The Chief Elements / Components of the Law are:</a:t>
            </a:r>
          </a:p>
          <a:p>
            <a:pPr marL="342900" indent="-342900">
              <a:spcBef>
                <a:spcPct val="20000"/>
              </a:spcBef>
              <a:defRPr/>
            </a:pPr>
            <a:r>
              <a:rPr lang="en-US" sz="1000" i="1" dirty="0"/>
              <a:t>  </a:t>
            </a:r>
          </a:p>
          <a:p>
            <a:pPr marL="342900" indent="-342900">
              <a:lnSpc>
                <a:spcPct val="150000"/>
              </a:lnSpc>
              <a:spcBef>
                <a:spcPct val="20000"/>
              </a:spcBef>
              <a:buFont typeface="Wingdings" pitchFamily="2" charset="2"/>
              <a:buChar char="Ø"/>
              <a:defRPr/>
            </a:pPr>
            <a:endParaRPr lang="en-US" sz="2400" i="1" dirty="0"/>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400" dirty="0">
              <a:solidFill>
                <a:srgbClr val="0033CC"/>
              </a:solidFill>
            </a:endParaRPr>
          </a:p>
          <a:p>
            <a:pPr marL="342900" indent="-342900">
              <a:spcBef>
                <a:spcPct val="20000"/>
              </a:spcBef>
              <a:buFontTx/>
              <a:buChar char="•"/>
              <a:defRPr/>
            </a:pPr>
            <a:r>
              <a:rPr lang="en-US" sz="2200" b="1" dirty="0">
                <a:solidFill>
                  <a:schemeClr val="tx1">
                    <a:lumMod val="75000"/>
                    <a:lumOff val="25000"/>
                  </a:schemeClr>
                </a:solidFill>
              </a:rPr>
              <a:t>Early laws were simply directives from a king or sovereign.</a:t>
            </a:r>
          </a:p>
          <a:p>
            <a:pPr marL="342900" indent="-342900">
              <a:spcBef>
                <a:spcPct val="20000"/>
              </a:spcBef>
              <a:buFontTx/>
              <a:buChar char="•"/>
              <a:defRPr/>
            </a:pPr>
            <a:endParaRPr lang="en-US" sz="600" b="1" dirty="0">
              <a:solidFill>
                <a:schemeClr val="tx1">
                  <a:lumMod val="75000"/>
                  <a:lumOff val="25000"/>
                </a:schemeClr>
              </a:solidFill>
            </a:endParaRPr>
          </a:p>
          <a:p>
            <a:pPr marL="342900" indent="-342900">
              <a:spcBef>
                <a:spcPct val="20000"/>
              </a:spcBef>
              <a:buFontTx/>
              <a:buChar char="•"/>
              <a:defRPr/>
            </a:pPr>
            <a:r>
              <a:rPr lang="en-US" sz="2200" b="1" dirty="0">
                <a:solidFill>
                  <a:schemeClr val="tx1">
                    <a:lumMod val="75000"/>
                    <a:lumOff val="25000"/>
                  </a:schemeClr>
                </a:solidFill>
              </a:rPr>
              <a:t>Modern Laws are Enacted by a Legislature</a:t>
            </a:r>
          </a:p>
          <a:p>
            <a:pPr marL="342900" indent="-342900">
              <a:spcBef>
                <a:spcPct val="20000"/>
              </a:spcBef>
              <a:defRPr/>
            </a:pPr>
            <a:r>
              <a:rPr lang="en-US" sz="2200" b="1" i="1" dirty="0">
                <a:solidFill>
                  <a:srgbClr val="C00000"/>
                </a:solidFill>
              </a:rPr>
              <a:t>      (In America that is </a:t>
            </a:r>
            <a:r>
              <a:rPr lang="en-US" sz="2200" b="1" i="1" dirty="0">
                <a:solidFill>
                  <a:srgbClr val="002060"/>
                </a:solidFill>
              </a:rPr>
              <a:t>Congress</a:t>
            </a:r>
            <a:r>
              <a:rPr lang="en-US" sz="2200" b="1" i="1" dirty="0">
                <a:solidFill>
                  <a:srgbClr val="C00000"/>
                </a:solidFill>
              </a:rPr>
              <a:t> for the Federal Government</a:t>
            </a:r>
          </a:p>
          <a:p>
            <a:pPr marL="342900" indent="-342900">
              <a:spcBef>
                <a:spcPct val="20000"/>
              </a:spcBef>
              <a:defRPr/>
            </a:pPr>
            <a:r>
              <a:rPr lang="en-US" sz="2200" b="1" i="1" dirty="0">
                <a:solidFill>
                  <a:srgbClr val="C00000"/>
                </a:solidFill>
              </a:rPr>
              <a:t>        and </a:t>
            </a:r>
            <a:r>
              <a:rPr lang="en-US" sz="2200" b="1" i="1" dirty="0">
                <a:solidFill>
                  <a:srgbClr val="002060"/>
                </a:solidFill>
              </a:rPr>
              <a:t>State Legislatures </a:t>
            </a:r>
            <a:r>
              <a:rPr lang="en-US" sz="2200" b="1" i="1" dirty="0">
                <a:solidFill>
                  <a:srgbClr val="C00000"/>
                </a:solidFill>
              </a:rPr>
              <a:t>for State Governments)</a:t>
            </a:r>
          </a:p>
        </p:txBody>
      </p:sp>
      <p:sp>
        <p:nvSpPr>
          <p:cNvPr id="16388" name="TextBox 3"/>
          <p:cNvSpPr txBox="1">
            <a:spLocks noChangeArrowheads="1"/>
          </p:cNvSpPr>
          <p:nvPr/>
        </p:nvSpPr>
        <p:spPr bwMode="auto">
          <a:xfrm>
            <a:off x="304800" y="1676400"/>
            <a:ext cx="8553450" cy="2529923"/>
          </a:xfrm>
          <a:prstGeom prst="rect">
            <a:avLst/>
          </a:prstGeom>
          <a:solidFill>
            <a:srgbClr val="FFFF00"/>
          </a:solidFill>
          <a:ln w="9525">
            <a:noFill/>
            <a:miter lim="800000"/>
            <a:headEnd/>
            <a:tailEnd/>
          </a:ln>
        </p:spPr>
        <p:txBody>
          <a:bodyPr wrap="square">
            <a:spAutoFit/>
          </a:bodyPr>
          <a:lstStyle/>
          <a:p>
            <a:pPr marL="342900" indent="-342900">
              <a:lnSpc>
                <a:spcPct val="150000"/>
              </a:lnSpc>
              <a:spcBef>
                <a:spcPct val="20000"/>
              </a:spcBef>
              <a:buFont typeface="Wingdings" pitchFamily="2" charset="2"/>
              <a:buChar char="Ø"/>
            </a:pPr>
            <a:r>
              <a:rPr lang="en-US" sz="2400" i="1" dirty="0"/>
              <a:t> </a:t>
            </a:r>
            <a:r>
              <a:rPr lang="en-US" sz="2400" b="1" i="1" dirty="0">
                <a:latin typeface="Arial Narrow" pitchFamily="34" charset="0"/>
              </a:rPr>
              <a:t>1. </a:t>
            </a:r>
            <a:r>
              <a:rPr lang="en-US" sz="2400" b="1" i="1" dirty="0">
                <a:solidFill>
                  <a:srgbClr val="002060"/>
                </a:solidFill>
                <a:latin typeface="Arial Narrow" pitchFamily="34" charset="0"/>
              </a:rPr>
              <a:t>Rules</a:t>
            </a:r>
          </a:p>
          <a:p>
            <a:pPr marL="342900" indent="-342900">
              <a:lnSpc>
                <a:spcPct val="150000"/>
              </a:lnSpc>
              <a:spcBef>
                <a:spcPct val="20000"/>
              </a:spcBef>
              <a:buFont typeface="Wingdings" pitchFamily="2" charset="2"/>
              <a:buChar char="Ø"/>
            </a:pPr>
            <a:r>
              <a:rPr lang="en-US" sz="2400" b="1" i="1" dirty="0">
                <a:latin typeface="Arial Narrow" pitchFamily="34" charset="0"/>
              </a:rPr>
              <a:t>  2. </a:t>
            </a:r>
            <a:r>
              <a:rPr lang="en-US" sz="2400" b="1" i="1" dirty="0">
                <a:solidFill>
                  <a:srgbClr val="002060"/>
                </a:solidFill>
                <a:latin typeface="Arial Narrow" pitchFamily="34" charset="0"/>
              </a:rPr>
              <a:t>Pronounced, laid down and/or issued by a controlling authority</a:t>
            </a:r>
            <a:r>
              <a:rPr lang="en-US" sz="2400" b="1" i="1" dirty="0">
                <a:latin typeface="Arial Narrow" pitchFamily="34" charset="0"/>
              </a:rPr>
              <a:t>;</a:t>
            </a:r>
          </a:p>
          <a:p>
            <a:pPr marL="342900" indent="-342900">
              <a:lnSpc>
                <a:spcPct val="150000"/>
              </a:lnSpc>
              <a:spcBef>
                <a:spcPct val="20000"/>
              </a:spcBef>
              <a:buFont typeface="Wingdings" pitchFamily="2" charset="2"/>
              <a:buChar char="Ø"/>
            </a:pPr>
            <a:r>
              <a:rPr lang="en-US" sz="2400" b="1" i="1" dirty="0">
                <a:latin typeface="Arial Narrow" pitchFamily="34" charset="0"/>
              </a:rPr>
              <a:t>  3. </a:t>
            </a:r>
            <a:r>
              <a:rPr lang="en-US" sz="2400" b="1" i="1" dirty="0">
                <a:solidFill>
                  <a:srgbClr val="002060"/>
                </a:solidFill>
                <a:latin typeface="Arial Narrow" pitchFamily="34" charset="0"/>
              </a:rPr>
              <a:t>That are consistent and lasting; and</a:t>
            </a:r>
          </a:p>
          <a:p>
            <a:pPr marL="342900" indent="-342900">
              <a:lnSpc>
                <a:spcPct val="150000"/>
              </a:lnSpc>
              <a:spcBef>
                <a:spcPct val="20000"/>
              </a:spcBef>
              <a:buFont typeface="Wingdings" pitchFamily="2" charset="2"/>
              <a:buChar char="Ø"/>
            </a:pPr>
            <a:r>
              <a:rPr lang="en-US" sz="2400" b="1" i="1" dirty="0">
                <a:latin typeface="Arial Narrow" pitchFamily="34" charset="0"/>
              </a:rPr>
              <a:t>  4. </a:t>
            </a:r>
            <a:r>
              <a:rPr lang="en-US" sz="2400" b="1" i="1" dirty="0">
                <a:solidFill>
                  <a:srgbClr val="002060"/>
                </a:solidFill>
                <a:latin typeface="Arial Narrow" pitchFamily="34" charset="0"/>
              </a:rPr>
              <a:t>That are enforceable and followed by the governed.</a:t>
            </a:r>
            <a:endParaRPr lang="en-US" sz="2400" dirty="0"/>
          </a:p>
        </p:txBody>
      </p:sp>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24</a:t>
            </a:fld>
            <a:endParaRPr lang="en-US" dirty="0"/>
          </a:p>
        </p:txBody>
      </p:sp>
    </p:spTree>
    <p:extLst>
      <p:ext uri="{BB962C8B-B14F-4D97-AF65-F5344CB8AC3E}">
        <p14:creationId xmlns:p14="http://schemas.microsoft.com/office/powerpoint/2010/main" val="2726636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smtClean="0">
                <a:solidFill>
                  <a:srgbClr val="C00000"/>
                </a:solidFill>
              </a:rPr>
              <a:t>Components / Priority </a:t>
            </a:r>
            <a:r>
              <a:rPr lang="en-US" sz="3600" b="1" dirty="0">
                <a:solidFill>
                  <a:srgbClr val="C00000"/>
                </a:solidFill>
              </a:rPr>
              <a:t>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smtClean="0">
                <a:solidFill>
                  <a:srgbClr val="0033CC"/>
                </a:solidFill>
              </a:rPr>
              <a:t>1. Constitutions</a:t>
            </a:r>
            <a:r>
              <a:rPr lang="en-US" sz="3200" dirty="0" smtClean="0">
                <a:solidFill>
                  <a:srgbClr val="0033CC"/>
                </a:solidFill>
              </a:rPr>
              <a:t>: </a:t>
            </a:r>
            <a:r>
              <a:rPr lang="en-US" sz="1600" b="1" dirty="0"/>
              <a:t>Established by Convention of Elected </a:t>
            </a:r>
            <a:r>
              <a:rPr lang="en-US" sz="1600" b="1" dirty="0" smtClean="0"/>
              <a:t>Delegates</a:t>
            </a:r>
          </a:p>
          <a:p>
            <a:pPr marL="514350" indent="-514350">
              <a:lnSpc>
                <a:spcPct val="80000"/>
              </a:lnSpc>
              <a:spcBef>
                <a:spcPct val="20000"/>
              </a:spcBef>
              <a:defRPr/>
            </a:pPr>
            <a:r>
              <a:rPr lang="en-US" sz="1600" b="1" dirty="0"/>
              <a:t> </a:t>
            </a:r>
            <a:r>
              <a:rPr lang="en-US" sz="1600" b="1" dirty="0" smtClean="0"/>
              <a:t>        to provide </a:t>
            </a:r>
            <a:r>
              <a:rPr lang="en-US" sz="1600" b="1" dirty="0"/>
              <a:t>governmental framework and protections of individual rights, </a:t>
            </a:r>
            <a:endParaRPr lang="en-US" sz="1600" b="1" dirty="0" smtClean="0"/>
          </a:p>
          <a:p>
            <a:pPr marL="514350" indent="-514350">
              <a:lnSpc>
                <a:spcPct val="80000"/>
              </a:lnSpc>
              <a:spcBef>
                <a:spcPct val="20000"/>
              </a:spcBef>
              <a:defRPr/>
            </a:pPr>
            <a:r>
              <a:rPr lang="en-US" sz="1600" b="1" dirty="0"/>
              <a:t> </a:t>
            </a:r>
            <a:r>
              <a:rPr lang="en-US" sz="1600" b="1" dirty="0" smtClean="0"/>
              <a:t>        they </a:t>
            </a:r>
            <a:r>
              <a:rPr lang="en-US" sz="1600" b="1" dirty="0"/>
              <a:t>are supreme to all other laws as interpreted by the Courts</a:t>
            </a:r>
          </a:p>
          <a:p>
            <a:pPr marL="342900" indent="-342900">
              <a:lnSpc>
                <a:spcPct val="80000"/>
              </a:lnSpc>
              <a:spcBef>
                <a:spcPct val="20000"/>
              </a:spcBef>
              <a:defRPr/>
            </a:pPr>
            <a:r>
              <a:rPr lang="en-US" sz="2800" b="1" dirty="0" smtClean="0">
                <a:solidFill>
                  <a:srgbClr val="0033CC"/>
                </a:solidFill>
              </a:rPr>
              <a:t>2. Statutes</a:t>
            </a:r>
            <a:r>
              <a:rPr lang="en-US" sz="3200" dirty="0" smtClean="0">
                <a:solidFill>
                  <a:srgbClr val="0033CC"/>
                </a:solidFill>
              </a:rPr>
              <a:t>: </a:t>
            </a:r>
            <a:r>
              <a:rPr lang="en-US" sz="1600" b="1" dirty="0" smtClean="0"/>
              <a:t>Laws passed (enacted) by an elected legislative bodies </a:t>
            </a:r>
          </a:p>
          <a:p>
            <a:pPr marL="342900" indent="-342900">
              <a:lnSpc>
                <a:spcPct val="80000"/>
              </a:lnSpc>
              <a:spcBef>
                <a:spcPct val="20000"/>
              </a:spcBef>
              <a:defRPr/>
            </a:pPr>
            <a:r>
              <a:rPr lang="en-US" sz="1600" b="1" dirty="0" smtClean="0"/>
              <a:t>       (Congress or State Legislature) and signed into law by the Executive </a:t>
            </a:r>
          </a:p>
          <a:p>
            <a:pPr marL="342900" indent="-342900">
              <a:lnSpc>
                <a:spcPct val="80000"/>
              </a:lnSpc>
              <a:spcBef>
                <a:spcPct val="20000"/>
              </a:spcBef>
              <a:defRPr/>
            </a:pPr>
            <a:r>
              <a:rPr lang="en-US" sz="1600" b="1" dirty="0" smtClean="0"/>
              <a:t>       (President or Governor).</a:t>
            </a:r>
          </a:p>
          <a:p>
            <a:pPr marL="342900" indent="-342900">
              <a:lnSpc>
                <a:spcPct val="80000"/>
              </a:lnSpc>
              <a:spcBef>
                <a:spcPct val="20000"/>
              </a:spcBef>
              <a:defRPr/>
            </a:pPr>
            <a:r>
              <a:rPr lang="en-US" sz="2800" b="1" dirty="0" smtClean="0">
                <a:solidFill>
                  <a:srgbClr val="0033CC"/>
                </a:solidFill>
              </a:rPr>
              <a:t>3. Regulation</a:t>
            </a:r>
            <a:r>
              <a:rPr lang="en-US" sz="3200" dirty="0" smtClean="0">
                <a:solidFill>
                  <a:srgbClr val="0033CC"/>
                </a:solidFill>
              </a:rPr>
              <a:t>: </a:t>
            </a:r>
            <a:r>
              <a:rPr lang="en-US" sz="1600" b="1" dirty="0" smtClean="0"/>
              <a:t>Promulgated by government (Executive) agencies </a:t>
            </a:r>
          </a:p>
          <a:p>
            <a:pPr marL="342900" indent="-342900">
              <a:lnSpc>
                <a:spcPct val="80000"/>
              </a:lnSpc>
              <a:spcBef>
                <a:spcPct val="20000"/>
              </a:spcBef>
              <a:defRPr/>
            </a:pPr>
            <a:r>
              <a:rPr lang="en-US" sz="1600" b="1" dirty="0" smtClean="0"/>
              <a:t>       to amplify or clarify their authority as provided in statute or constitution.</a:t>
            </a:r>
          </a:p>
          <a:p>
            <a:pPr marL="342900" indent="-342900">
              <a:lnSpc>
                <a:spcPct val="80000"/>
              </a:lnSpc>
              <a:spcBef>
                <a:spcPct val="20000"/>
              </a:spcBef>
              <a:defRPr/>
            </a:pPr>
            <a:endParaRPr lang="en-US" sz="1000" b="1" dirty="0" smtClean="0"/>
          </a:p>
          <a:p>
            <a:pPr marL="342900" indent="-342900">
              <a:lnSpc>
                <a:spcPct val="80000"/>
              </a:lnSpc>
              <a:spcBef>
                <a:spcPct val="20000"/>
              </a:spcBef>
              <a:defRPr/>
            </a:pPr>
            <a:r>
              <a:rPr lang="en-US" sz="2800" b="1" dirty="0" smtClean="0">
                <a:solidFill>
                  <a:srgbClr val="0033CC"/>
                </a:solidFill>
              </a:rPr>
              <a:t>4. Executive Order</a:t>
            </a:r>
            <a:r>
              <a:rPr lang="en-US" sz="1600" dirty="0" smtClean="0">
                <a:solidFill>
                  <a:srgbClr val="0033CC"/>
                </a:solidFill>
              </a:rPr>
              <a:t>: </a:t>
            </a:r>
            <a:r>
              <a:rPr lang="en-US" sz="1600" b="1" dirty="0" smtClean="0"/>
              <a:t>Issued by Executive (President or Governor) </a:t>
            </a:r>
          </a:p>
          <a:p>
            <a:pPr marL="342900" indent="-342900">
              <a:lnSpc>
                <a:spcPct val="80000"/>
              </a:lnSpc>
              <a:spcBef>
                <a:spcPct val="20000"/>
              </a:spcBef>
              <a:defRPr/>
            </a:pPr>
            <a:r>
              <a:rPr lang="en-US" sz="1600" b="1" dirty="0" smtClean="0"/>
              <a:t>       as an instruction to their agencies on how to execute a procedure or law.</a:t>
            </a:r>
            <a:endParaRPr lang="en-US" sz="1600" b="1" dirty="0" smtClean="0">
              <a:solidFill>
                <a:srgbClr val="006600"/>
              </a:solidFill>
            </a:endParaRPr>
          </a:p>
          <a:p>
            <a:pPr marL="342900" indent="-342900">
              <a:lnSpc>
                <a:spcPct val="80000"/>
              </a:lnSpc>
              <a:spcBef>
                <a:spcPct val="20000"/>
              </a:spcBef>
              <a:buFont typeface="Wingdings" pitchFamily="2" charset="2"/>
              <a:buChar char="v"/>
              <a:defRPr/>
            </a:pPr>
            <a:r>
              <a:rPr lang="en-US" sz="2800" b="1" dirty="0" smtClean="0">
                <a:solidFill>
                  <a:srgbClr val="006600"/>
                </a:solidFill>
              </a:rPr>
              <a:t> </a:t>
            </a:r>
            <a:r>
              <a:rPr lang="en-US" sz="2800" b="1" i="1" dirty="0" smtClean="0">
                <a:solidFill>
                  <a:srgbClr val="006600"/>
                </a:solidFill>
              </a:rPr>
              <a:t>Case Law or Common Law</a:t>
            </a:r>
            <a:r>
              <a:rPr lang="en-US" sz="3200" i="1" dirty="0" smtClean="0">
                <a:solidFill>
                  <a:srgbClr val="006600"/>
                </a:solidFill>
              </a:rPr>
              <a:t> -</a:t>
            </a:r>
            <a:endParaRPr lang="en-US" sz="1600" b="1" dirty="0" smtClean="0">
              <a:solidFill>
                <a:srgbClr val="006600"/>
              </a:solidFill>
            </a:endParaRPr>
          </a:p>
          <a:p>
            <a:pPr marL="342900" indent="-342900">
              <a:lnSpc>
                <a:spcPct val="80000"/>
              </a:lnSpc>
              <a:spcBef>
                <a:spcPct val="20000"/>
              </a:spcBef>
              <a:defRPr/>
            </a:pPr>
            <a:r>
              <a:rPr lang="en-US" sz="1600" b="1" dirty="0" smtClean="0"/>
              <a:t>	Decisions issued by courts which provide legal rules by: </a:t>
            </a:r>
          </a:p>
          <a:p>
            <a:pPr marL="342900" indent="-342900">
              <a:lnSpc>
                <a:spcPct val="80000"/>
              </a:lnSpc>
              <a:spcBef>
                <a:spcPct val="20000"/>
              </a:spcBef>
              <a:defRPr/>
            </a:pPr>
            <a:r>
              <a:rPr lang="en-US" sz="1600" b="1" dirty="0" smtClean="0"/>
              <a:t>	   1. Interpretation of a Constitution, Statute, Regulation or Executive Order, or </a:t>
            </a:r>
          </a:p>
          <a:p>
            <a:pPr marL="342900" indent="-342900">
              <a:lnSpc>
                <a:spcPct val="80000"/>
              </a:lnSpc>
              <a:spcBef>
                <a:spcPct val="20000"/>
              </a:spcBef>
              <a:defRPr/>
            </a:pPr>
            <a:r>
              <a:rPr lang="en-US" sz="1600" b="1" dirty="0" smtClean="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25</a:t>
            </a:fld>
            <a:endParaRPr lang="en-US" dirty="0"/>
          </a:p>
        </p:txBody>
      </p:sp>
    </p:spTree>
    <p:extLst>
      <p:ext uri="{BB962C8B-B14F-4D97-AF65-F5344CB8AC3E}">
        <p14:creationId xmlns:p14="http://schemas.microsoft.com/office/powerpoint/2010/main" val="622815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Laws as Rules:</a:t>
            </a:r>
          </a:p>
          <a:p>
            <a:pPr marL="457200" indent="-457200">
              <a:spcBef>
                <a:spcPct val="20000"/>
              </a:spcBef>
              <a:defRPr/>
            </a:pPr>
            <a:r>
              <a:rPr lang="en-US" sz="2200" b="1" i="1" dirty="0">
                <a:solidFill>
                  <a:srgbClr val="002060"/>
                </a:solidFill>
              </a:rPr>
              <a:t>   So when we say that: </a:t>
            </a:r>
          </a:p>
          <a:p>
            <a:pPr marL="457200" indent="-457200">
              <a:spcBef>
                <a:spcPct val="20000"/>
              </a:spcBef>
              <a:defRPr/>
            </a:pPr>
            <a:r>
              <a:rPr lang="en-US" sz="2200" b="1" i="1" dirty="0">
                <a:solidFill>
                  <a:srgbClr val="002060"/>
                </a:solidFill>
              </a:rPr>
              <a:t>	  </a:t>
            </a:r>
            <a:r>
              <a:rPr lang="en-US" sz="2200" b="1" i="1" dirty="0">
                <a:solidFill>
                  <a:schemeClr val="tx1">
                    <a:lumMod val="75000"/>
                    <a:lumOff val="25000"/>
                  </a:schemeClr>
                </a:solidFill>
              </a:rPr>
              <a:t>Laws are the rules by which civilization is ordered </a:t>
            </a:r>
          </a:p>
          <a:p>
            <a:pPr marL="457200" indent="-457200">
              <a:spcBef>
                <a:spcPct val="20000"/>
              </a:spcBef>
              <a:defRPr/>
            </a:pPr>
            <a:r>
              <a:rPr lang="en-US" sz="2200" b="1" i="1" dirty="0">
                <a:solidFill>
                  <a:srgbClr val="002060"/>
                </a:solidFill>
              </a:rPr>
              <a:t>   What do we base their authority on?</a:t>
            </a:r>
          </a:p>
          <a:p>
            <a:pPr marL="457200" indent="-457200">
              <a:spcBef>
                <a:spcPct val="20000"/>
              </a:spcBef>
              <a:defRPr/>
            </a:pPr>
            <a:endParaRPr lang="en-US" sz="1000" b="1" i="1" dirty="0">
              <a:solidFill>
                <a:srgbClr val="002060"/>
              </a:solidFill>
            </a:endParaRPr>
          </a:p>
          <a:p>
            <a:pPr marL="457200" indent="-457200">
              <a:spcBef>
                <a:spcPct val="20000"/>
              </a:spcBef>
              <a:defRPr/>
            </a:pPr>
            <a:r>
              <a:rPr lang="en-US" sz="2200" b="1" i="1" dirty="0">
                <a:solidFill>
                  <a:srgbClr val="002060"/>
                </a:solidFill>
              </a:rPr>
              <a:t>   Where does that the authority for that Rule Book come from?</a:t>
            </a: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r>
              <a:rPr lang="en-US" sz="2200" b="1" i="1" dirty="0">
                <a:solidFill>
                  <a:srgbClr val="002060"/>
                </a:solidFill>
              </a:rPr>
              <a:t>It comes from America’s Ultimate Rule Book – Our Constitution</a:t>
            </a:r>
          </a:p>
          <a:p>
            <a:pPr marL="342900" indent="-342900">
              <a:spcBef>
                <a:spcPct val="20000"/>
              </a:spcBef>
              <a:buFontTx/>
              <a:buChar char="•"/>
              <a:defRPr/>
            </a:pPr>
            <a:endParaRPr lang="en-US" sz="400" dirty="0">
              <a:solidFill>
                <a:srgbClr val="0033CC"/>
              </a:solidFill>
            </a:endParaRPr>
          </a:p>
        </p:txBody>
      </p:sp>
      <p:pic>
        <p:nvPicPr>
          <p:cNvPr id="18436" name="Picture 6" descr="http://www.damchicago.com/us-constitution-01a.gif"/>
          <p:cNvPicPr>
            <a:picLocks noChangeAspect="1" noChangeArrowheads="1"/>
          </p:cNvPicPr>
          <p:nvPr/>
        </p:nvPicPr>
        <p:blipFill>
          <a:blip r:embed="rId3" cstate="print"/>
          <a:srcRect/>
          <a:stretch>
            <a:fillRect/>
          </a:stretch>
        </p:blipFill>
        <p:spPr bwMode="auto">
          <a:xfrm>
            <a:off x="5105400" y="3657600"/>
            <a:ext cx="1789113" cy="2133600"/>
          </a:xfrm>
          <a:prstGeom prst="rect">
            <a:avLst/>
          </a:prstGeom>
          <a:noFill/>
          <a:ln w="9525">
            <a:noFill/>
            <a:miter lim="800000"/>
            <a:headEnd/>
            <a:tailEnd/>
          </a:ln>
        </p:spPr>
      </p:pic>
      <p:pic>
        <p:nvPicPr>
          <p:cNvPr id="18437" name="Picture 4" descr="http://www.douglasbeaton.com/wp-content/uploads/2011/12/rule_book_large.jpg"/>
          <p:cNvPicPr>
            <a:picLocks noChangeAspect="1" noChangeArrowheads="1"/>
          </p:cNvPicPr>
          <p:nvPr/>
        </p:nvPicPr>
        <p:blipFill>
          <a:blip r:embed="rId4" cstate="print"/>
          <a:srcRect/>
          <a:stretch>
            <a:fillRect/>
          </a:stretch>
        </p:blipFill>
        <p:spPr bwMode="auto">
          <a:xfrm>
            <a:off x="1600200" y="4114800"/>
            <a:ext cx="2608263" cy="175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26</a:t>
            </a:fld>
            <a:endParaRPr lang="en-US" dirty="0"/>
          </a:p>
        </p:txBody>
      </p:sp>
    </p:spTree>
    <p:extLst>
      <p:ext uri="{BB962C8B-B14F-4D97-AF65-F5344CB8AC3E}">
        <p14:creationId xmlns:p14="http://schemas.microsoft.com/office/powerpoint/2010/main" val="3717095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500" b="1">
              <a:solidFill>
                <a:srgbClr val="C00000"/>
              </a:solidFill>
            </a:endParaRPr>
          </a:p>
          <a:p>
            <a:pPr marL="342900" indent="-342900">
              <a:lnSpc>
                <a:spcPct val="70000"/>
              </a:lnSpc>
              <a:spcBef>
                <a:spcPct val="20000"/>
              </a:spcBef>
            </a:pPr>
            <a:r>
              <a:rPr lang="en-US" sz="3200" b="1">
                <a:solidFill>
                  <a:srgbClr val="002060"/>
                </a:solidFill>
                <a:latin typeface="Arial Narrow" pitchFamily="34" charset="0"/>
              </a:rPr>
              <a:t>Our Founders set up our Nation</a:t>
            </a:r>
          </a:p>
          <a:p>
            <a:pPr marL="342900" indent="-342900">
              <a:lnSpc>
                <a:spcPct val="70000"/>
              </a:lnSpc>
              <a:spcBef>
                <a:spcPct val="20000"/>
              </a:spcBef>
            </a:pPr>
            <a:r>
              <a:rPr lang="en-US" sz="4000" b="1">
                <a:solidFill>
                  <a:srgbClr val="C00000"/>
                </a:solidFill>
              </a:rPr>
              <a:t>The United States of America</a:t>
            </a:r>
            <a:r>
              <a:rPr lang="en-US" sz="2800" b="1">
                <a:solidFill>
                  <a:srgbClr val="C00000"/>
                </a:solidFill>
              </a:rPr>
              <a:t> </a:t>
            </a:r>
          </a:p>
          <a:p>
            <a:pPr marL="342900" indent="-342900">
              <a:lnSpc>
                <a:spcPct val="70000"/>
              </a:lnSpc>
              <a:spcBef>
                <a:spcPct val="20000"/>
              </a:spcBef>
            </a:pPr>
            <a:r>
              <a:rPr lang="en-US" sz="2800" b="1">
                <a:solidFill>
                  <a:srgbClr val="002060"/>
                </a:solidFill>
              </a:rPr>
              <a:t>   as a </a:t>
            </a:r>
            <a:r>
              <a:rPr lang="en-US" sz="2800" b="1" i="1">
                <a:solidFill>
                  <a:srgbClr val="006666"/>
                </a:solidFill>
              </a:rPr>
              <a:t>Representative, federal, Republic</a:t>
            </a:r>
            <a:r>
              <a:rPr lang="en-US" sz="2800" b="1">
                <a:solidFill>
                  <a:srgbClr val="002060"/>
                </a:solidFill>
              </a:rPr>
              <a:t>.</a:t>
            </a:r>
          </a:p>
          <a:p>
            <a:pPr marL="342900" indent="-342900">
              <a:lnSpc>
                <a:spcPct val="70000"/>
              </a:lnSpc>
              <a:spcBef>
                <a:spcPct val="20000"/>
              </a:spcBef>
            </a:pPr>
            <a:endParaRPr lang="en-US" sz="1500" b="1">
              <a:solidFill>
                <a:srgbClr val="0033CC"/>
              </a:solidFill>
            </a:endParaRPr>
          </a:p>
          <a:p>
            <a:pPr marL="342900" indent="-342900">
              <a:lnSpc>
                <a:spcPct val="70000"/>
              </a:lnSpc>
              <a:spcBef>
                <a:spcPct val="20000"/>
              </a:spcBef>
            </a:pPr>
            <a:r>
              <a:rPr lang="en-US" sz="2800" b="1">
                <a:solidFill>
                  <a:srgbClr val="002060"/>
                </a:solidFill>
              </a:rPr>
              <a:t>Pursuant to our United States Constitution,</a:t>
            </a:r>
          </a:p>
          <a:p>
            <a:pPr marL="342900" indent="-342900">
              <a:lnSpc>
                <a:spcPct val="70000"/>
              </a:lnSpc>
              <a:spcBef>
                <a:spcPct val="20000"/>
              </a:spcBef>
            </a:pPr>
            <a:r>
              <a:rPr lang="en-US" sz="2800" b="1">
                <a:solidFill>
                  <a:srgbClr val="002060"/>
                </a:solidFill>
              </a:rPr>
              <a:t>our laws come from our government </a:t>
            </a:r>
          </a:p>
          <a:p>
            <a:pPr marL="342900" indent="-342900">
              <a:lnSpc>
                <a:spcPct val="70000"/>
              </a:lnSpc>
              <a:spcBef>
                <a:spcPct val="20000"/>
              </a:spcBef>
            </a:pPr>
            <a:r>
              <a:rPr lang="en-US" sz="2800" b="1">
                <a:solidFill>
                  <a:srgbClr val="002060"/>
                </a:solidFill>
              </a:rPr>
              <a:t>and the </a:t>
            </a:r>
            <a:r>
              <a:rPr lang="en-US" sz="2800" b="1" i="1">
                <a:solidFill>
                  <a:srgbClr val="006666"/>
                </a:solidFill>
              </a:rPr>
              <a:t>sovereignty</a:t>
            </a:r>
            <a:r>
              <a:rPr lang="en-US" sz="2800" b="1">
                <a:solidFill>
                  <a:srgbClr val="0033CC"/>
                </a:solidFill>
              </a:rPr>
              <a:t> </a:t>
            </a:r>
            <a:r>
              <a:rPr lang="en-US" sz="2800" b="1">
                <a:solidFill>
                  <a:srgbClr val="002060"/>
                </a:solidFill>
              </a:rPr>
              <a:t>or power for our</a:t>
            </a:r>
          </a:p>
          <a:p>
            <a:pPr marL="342900" indent="-342900">
              <a:lnSpc>
                <a:spcPct val="70000"/>
              </a:lnSpc>
              <a:spcBef>
                <a:spcPct val="20000"/>
              </a:spcBef>
            </a:pPr>
            <a:r>
              <a:rPr lang="en-US" sz="2800" b="1">
                <a:solidFill>
                  <a:srgbClr val="002060"/>
                </a:solidFill>
              </a:rPr>
              <a:t>government rests in the </a:t>
            </a:r>
            <a:r>
              <a:rPr lang="en-US" sz="2800" b="1" i="1">
                <a:solidFill>
                  <a:srgbClr val="006666"/>
                </a:solidFill>
              </a:rPr>
              <a:t>people</a:t>
            </a:r>
            <a:r>
              <a:rPr lang="en-US" sz="2800" b="1">
                <a:solidFill>
                  <a:srgbClr val="002060"/>
                </a:solidFill>
              </a:rPr>
              <a:t>.</a:t>
            </a:r>
          </a:p>
          <a:p>
            <a:pPr marL="342900" indent="-342900">
              <a:lnSpc>
                <a:spcPct val="70000"/>
              </a:lnSpc>
              <a:spcBef>
                <a:spcPct val="20000"/>
              </a:spcBef>
            </a:pPr>
            <a:endParaRPr lang="en-US" sz="600" b="1">
              <a:solidFill>
                <a:srgbClr val="0033CC"/>
              </a:solidFill>
            </a:endParaRPr>
          </a:p>
          <a:p>
            <a:pPr marL="342900" indent="-342900">
              <a:lnSpc>
                <a:spcPct val="70000"/>
              </a:lnSpc>
              <a:spcBef>
                <a:spcPct val="20000"/>
              </a:spcBef>
            </a:pPr>
            <a:endParaRPr lang="en-US" sz="600" b="1">
              <a:solidFill>
                <a:srgbClr val="0033CC"/>
              </a:solidFill>
            </a:endParaRPr>
          </a:p>
          <a:p>
            <a:pPr marL="342900" indent="-342900">
              <a:lnSpc>
                <a:spcPct val="90000"/>
              </a:lnSpc>
              <a:spcBef>
                <a:spcPct val="20000"/>
              </a:spcBef>
            </a:pPr>
            <a:r>
              <a:rPr lang="en-US" sz="600" i="1"/>
              <a:t>	</a:t>
            </a:r>
          </a:p>
          <a:p>
            <a:pPr marL="342900" indent="-342900">
              <a:lnSpc>
                <a:spcPct val="70000"/>
              </a:lnSpc>
              <a:spcBef>
                <a:spcPct val="20000"/>
              </a:spcBef>
            </a:pPr>
            <a:r>
              <a:rPr lang="en-US" sz="2800" b="1" i="1">
                <a:solidFill>
                  <a:srgbClr val="002060"/>
                </a:solidFill>
              </a:rPr>
              <a:t>This system is set up by our </a:t>
            </a:r>
          </a:p>
          <a:p>
            <a:pPr marL="342900" indent="-342900">
              <a:lnSpc>
                <a:spcPct val="70000"/>
              </a:lnSpc>
              <a:spcBef>
                <a:spcPct val="20000"/>
              </a:spcBef>
            </a:pPr>
            <a:r>
              <a:rPr lang="en-US" sz="3800" b="1">
                <a:solidFill>
                  <a:srgbClr val="C00000"/>
                </a:solidFill>
              </a:rPr>
              <a:t>United States Constitution</a:t>
            </a:r>
          </a:p>
          <a:p>
            <a:pPr marL="342900" indent="-342900">
              <a:lnSpc>
                <a:spcPct val="70000"/>
              </a:lnSpc>
              <a:spcBef>
                <a:spcPct val="20000"/>
              </a:spcBef>
            </a:pPr>
            <a:r>
              <a:rPr lang="en-US" sz="2800" b="1" i="1">
                <a:solidFill>
                  <a:srgbClr val="002060"/>
                </a:solidFill>
              </a:rPr>
              <a:t>establishes the </a:t>
            </a:r>
            <a:r>
              <a:rPr lang="en-US" sz="2800" b="1" i="1">
                <a:solidFill>
                  <a:srgbClr val="006666"/>
                </a:solidFill>
              </a:rPr>
              <a:t>Rule Book </a:t>
            </a:r>
          </a:p>
          <a:p>
            <a:pPr marL="342900" indent="-342900">
              <a:lnSpc>
                <a:spcPct val="70000"/>
              </a:lnSpc>
              <a:spcBef>
                <a:spcPct val="20000"/>
              </a:spcBef>
            </a:pPr>
            <a:r>
              <a:rPr lang="en-US" sz="2800" b="1" i="1">
                <a:solidFill>
                  <a:srgbClr val="002060"/>
                </a:solidFill>
              </a:rPr>
              <a:t>for our Government and its Laws.</a:t>
            </a:r>
          </a:p>
          <a:p>
            <a:pPr marL="342900" indent="-342900">
              <a:lnSpc>
                <a:spcPct val="90000"/>
              </a:lnSpc>
              <a:spcBef>
                <a:spcPct val="20000"/>
              </a:spcBef>
            </a:pPr>
            <a:endParaRPr lang="en-US" sz="600" i="1"/>
          </a:p>
          <a:p>
            <a:pPr marL="342900" indent="-342900">
              <a:lnSpc>
                <a:spcPct val="90000"/>
              </a:lnSpc>
              <a:spcBef>
                <a:spcPct val="20000"/>
              </a:spcBef>
            </a:pPr>
            <a:r>
              <a:rPr lang="en-US" sz="600" i="1"/>
              <a:t>	</a:t>
            </a:r>
            <a:endParaRPr lang="en-US" sz="2200" i="1"/>
          </a:p>
          <a:p>
            <a:pPr marL="342900" indent="-342900" algn="just">
              <a:lnSpc>
                <a:spcPct val="90000"/>
              </a:lnSpc>
              <a:spcBef>
                <a:spcPct val="20000"/>
              </a:spcBef>
              <a:buFontTx/>
              <a:buChar char="•"/>
            </a:pPr>
            <a:endParaRPr lang="en-US" sz="400">
              <a:solidFill>
                <a:srgbClr val="0033CC"/>
              </a:solidFill>
            </a:endParaRPr>
          </a:p>
        </p:txBody>
      </p:sp>
      <p:pic>
        <p:nvPicPr>
          <p:cNvPr id="19459" name="Picture 4" descr="http://hastings.house.gov/media/gallery/flag.jpg"/>
          <p:cNvPicPr>
            <a:picLocks noChangeAspect="1" noChangeArrowheads="1"/>
          </p:cNvPicPr>
          <p:nvPr/>
        </p:nvPicPr>
        <p:blipFill>
          <a:blip r:embed="rId3" cstate="print"/>
          <a:srcRect/>
          <a:stretch>
            <a:fillRect/>
          </a:stretch>
        </p:blipFill>
        <p:spPr bwMode="auto">
          <a:xfrm>
            <a:off x="7391400" y="1371600"/>
            <a:ext cx="1447800" cy="1158875"/>
          </a:xfrm>
          <a:prstGeom prst="rect">
            <a:avLst/>
          </a:prstGeom>
          <a:noFill/>
          <a:ln w="9525">
            <a:noFill/>
            <a:miter lim="800000"/>
            <a:headEnd/>
            <a:tailEnd/>
          </a:ln>
        </p:spPr>
      </p:pic>
      <p:pic>
        <p:nvPicPr>
          <p:cNvPr id="19460" name="Picture 6" descr="http://www.damchicago.com/us-constitution-01a.gif"/>
          <p:cNvPicPr>
            <a:picLocks noChangeAspect="1" noChangeArrowheads="1"/>
          </p:cNvPicPr>
          <p:nvPr/>
        </p:nvPicPr>
        <p:blipFill>
          <a:blip r:embed="rId4" cstate="print"/>
          <a:srcRect/>
          <a:stretch>
            <a:fillRect/>
          </a:stretch>
        </p:blipFill>
        <p:spPr bwMode="auto">
          <a:xfrm>
            <a:off x="6629400" y="3505200"/>
            <a:ext cx="2246313" cy="2895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27</a:t>
            </a:fld>
            <a:endParaRPr lang="en-US" dirty="0"/>
          </a:p>
        </p:txBody>
      </p:sp>
    </p:spTree>
    <p:extLst>
      <p:ext uri="{BB962C8B-B14F-4D97-AF65-F5344CB8AC3E}">
        <p14:creationId xmlns:p14="http://schemas.microsoft.com/office/powerpoint/2010/main" val="252611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1000" b="1" dirty="0">
              <a:solidFill>
                <a:srgbClr val="C00000"/>
              </a:solidFill>
            </a:endParaRPr>
          </a:p>
          <a:p>
            <a:pPr marL="342900" indent="-342900">
              <a:lnSpc>
                <a:spcPct val="70000"/>
              </a:lnSpc>
              <a:spcBef>
                <a:spcPct val="20000"/>
              </a:spcBef>
            </a:pPr>
            <a:r>
              <a:rPr lang="en-US" sz="4000" b="1" dirty="0">
                <a:solidFill>
                  <a:srgbClr val="C00000"/>
                </a:solidFill>
              </a:rPr>
              <a:t>The United States of America</a:t>
            </a:r>
            <a:r>
              <a:rPr lang="en-US" sz="2800" b="1" dirty="0">
                <a:solidFill>
                  <a:srgbClr val="0033CC"/>
                </a:solidFill>
              </a:rPr>
              <a:t> </a:t>
            </a:r>
          </a:p>
          <a:p>
            <a:pPr marL="342900" indent="-342900">
              <a:lnSpc>
                <a:spcPct val="70000"/>
              </a:lnSpc>
              <a:spcBef>
                <a:spcPct val="20000"/>
              </a:spcBef>
            </a:pPr>
            <a:r>
              <a:rPr lang="en-US" sz="2800" b="1" dirty="0">
                <a:solidFill>
                  <a:srgbClr val="0033CC"/>
                </a:solidFill>
              </a:rPr>
              <a:t>     </a:t>
            </a:r>
            <a:r>
              <a:rPr lang="en-US" sz="2800" b="1" dirty="0">
                <a:solidFill>
                  <a:srgbClr val="002060"/>
                </a:solidFill>
              </a:rPr>
              <a:t>A Representative, federal, Republic.</a:t>
            </a:r>
          </a:p>
          <a:p>
            <a:pPr marL="342900" indent="-342900">
              <a:lnSpc>
                <a:spcPct val="90000"/>
              </a:lnSpc>
              <a:spcBef>
                <a:spcPct val="20000"/>
              </a:spcBef>
            </a:pPr>
            <a:endParaRPr lang="en-US" sz="1000" b="1" dirty="0">
              <a:solidFill>
                <a:srgbClr val="0033CC"/>
              </a:solidFill>
            </a:endParaRPr>
          </a:p>
          <a:p>
            <a:pPr marL="342900" indent="-342900">
              <a:lnSpc>
                <a:spcPct val="60000"/>
              </a:lnSpc>
              <a:spcBef>
                <a:spcPct val="20000"/>
              </a:spcBef>
            </a:pPr>
            <a:r>
              <a:rPr lang="en-US" sz="2800" b="1" i="1" dirty="0">
                <a:solidFill>
                  <a:srgbClr val="006666"/>
                </a:solidFill>
              </a:rPr>
              <a:t>Articles IV and VI of the United States Constitution</a:t>
            </a:r>
          </a:p>
          <a:p>
            <a:pPr marL="342900" indent="-342900">
              <a:lnSpc>
                <a:spcPct val="60000"/>
              </a:lnSpc>
              <a:spcBef>
                <a:spcPct val="20000"/>
              </a:spcBef>
            </a:pPr>
            <a:r>
              <a:rPr lang="en-US" sz="2800" b="1" i="1" dirty="0">
                <a:solidFill>
                  <a:srgbClr val="006666"/>
                </a:solidFill>
              </a:rPr>
              <a:t>expressly provide:</a:t>
            </a:r>
          </a:p>
          <a:p>
            <a:pPr marL="342900" indent="-342900">
              <a:lnSpc>
                <a:spcPct val="80000"/>
              </a:lnSpc>
              <a:spcBef>
                <a:spcPct val="20000"/>
              </a:spcBef>
            </a:pPr>
            <a:endParaRPr lang="en-US" sz="1600" dirty="0"/>
          </a:p>
          <a:p>
            <a:pPr marL="342900" indent="-342900">
              <a:lnSpc>
                <a:spcPct val="80000"/>
              </a:lnSpc>
              <a:spcBef>
                <a:spcPct val="20000"/>
              </a:spcBef>
            </a:pPr>
            <a:r>
              <a:rPr lang="en-US" sz="1600" dirty="0"/>
              <a:t>	</a:t>
            </a:r>
            <a:r>
              <a:rPr lang="en-US" sz="2400" dirty="0"/>
              <a:t>The United States shall guarantee to every State in this Union </a:t>
            </a:r>
            <a:r>
              <a:rPr lang="en-US" sz="2400" b="1" i="1" dirty="0"/>
              <a:t>a Republican Form of Government</a:t>
            </a:r>
            <a:r>
              <a:rPr lang="en-US" sz="2400" dirty="0"/>
              <a:t> … and</a:t>
            </a:r>
            <a:endParaRPr lang="en-US" sz="1000" dirty="0"/>
          </a:p>
          <a:p>
            <a:pPr marL="342900" indent="-342900">
              <a:lnSpc>
                <a:spcPct val="80000"/>
              </a:lnSpc>
              <a:spcBef>
                <a:spcPct val="20000"/>
              </a:spcBef>
            </a:pPr>
            <a:r>
              <a:rPr lang="en-US" sz="1000" dirty="0"/>
              <a:t>	</a:t>
            </a:r>
          </a:p>
          <a:p>
            <a:pPr marL="342900" indent="-342900">
              <a:lnSpc>
                <a:spcPct val="80000"/>
              </a:lnSpc>
              <a:spcBef>
                <a:spcPct val="20000"/>
              </a:spcBef>
            </a:pPr>
            <a:r>
              <a:rPr lang="en-US" sz="2400" dirty="0"/>
              <a:t>	This Constitution, and the Laws of the United States, which shall be made in Pursuance thereof; and all Treaties made, or which shall be made, under the Authority of the United States, </a:t>
            </a:r>
            <a:r>
              <a:rPr lang="en-US" sz="2400" b="1" i="1" dirty="0"/>
              <a:t>shall be the supreme Law of the Land</a:t>
            </a:r>
            <a:r>
              <a:rPr lang="en-US" sz="2400" dirty="0"/>
              <a:t>; and the Judges in every State shall be bound thereby, any Thing      in the Constitution or Laws of any state to the Contrary notwithstanding.</a:t>
            </a:r>
            <a:endParaRPr lang="en-US" sz="2400" i="1" dirty="0"/>
          </a:p>
          <a:p>
            <a:pPr marL="342900" indent="-342900">
              <a:lnSpc>
                <a:spcPct val="90000"/>
              </a:lnSpc>
              <a:spcBef>
                <a:spcPct val="20000"/>
              </a:spcBef>
            </a:pP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20483" name="Picture 4" descr="http://hastings.house.gov/media/gallery/flag.jpg"/>
          <p:cNvPicPr>
            <a:picLocks noChangeAspect="1" noChangeArrowheads="1"/>
          </p:cNvPicPr>
          <p:nvPr/>
        </p:nvPicPr>
        <p:blipFill>
          <a:blip r:embed="rId3" cstate="print"/>
          <a:srcRect/>
          <a:stretch>
            <a:fillRect/>
          </a:stretch>
        </p:blipFill>
        <p:spPr bwMode="auto">
          <a:xfrm>
            <a:off x="7391400" y="956437"/>
            <a:ext cx="1447800" cy="1158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28</a:t>
            </a:fld>
            <a:endParaRPr lang="en-US" dirty="0"/>
          </a:p>
        </p:txBody>
      </p:sp>
    </p:spTree>
    <p:extLst>
      <p:ext uri="{BB962C8B-B14F-4D97-AF65-F5344CB8AC3E}">
        <p14:creationId xmlns:p14="http://schemas.microsoft.com/office/powerpoint/2010/main" val="1184705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ts val="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ts val="0"/>
              </a:spcBef>
              <a:defRPr/>
            </a:pPr>
            <a:endParaRPr lang="en-US" sz="700" b="1" i="1" dirty="0" smtClean="0">
              <a:solidFill>
                <a:srgbClr val="002060"/>
              </a:solidFill>
            </a:endParaRPr>
          </a:p>
          <a:p>
            <a:pPr>
              <a:spcBef>
                <a:spcPts val="0"/>
              </a:spcBef>
              <a:defRPr/>
            </a:pPr>
            <a:r>
              <a:rPr lang="en-US" sz="2800" b="1" i="1" dirty="0" smtClean="0">
                <a:solidFill>
                  <a:srgbClr val="002060"/>
                </a:solidFill>
              </a:rPr>
              <a:t>Constitutions:</a:t>
            </a:r>
            <a:endParaRPr lang="en-US" sz="2800" i="1" dirty="0"/>
          </a:p>
          <a:p>
            <a:pPr marL="457200" indent="-457200">
              <a:spcBef>
                <a:spcPts val="0"/>
              </a:spcBef>
              <a:defRPr/>
            </a:pPr>
            <a:endParaRPr lang="en-US" sz="500" i="1" dirty="0">
              <a:solidFill>
                <a:srgbClr val="0033CC"/>
              </a:solidFill>
            </a:endParaRPr>
          </a:p>
          <a:p>
            <a:pPr algn="just">
              <a:spcBef>
                <a:spcPts val="0"/>
              </a:spcBef>
              <a:defRPr/>
            </a:pPr>
            <a:r>
              <a:rPr lang="en-US" sz="2200" b="1" i="1" dirty="0" smtClean="0"/>
              <a:t>“The fundamental and organic law of a nation or state, that establishes the institutions and apparatus of government, defines he scope of governmental sovereign powers, and enumerates individual civil rights and liberties.”</a:t>
            </a:r>
            <a:endParaRPr lang="en-US" sz="2200" b="1" i="1" dirty="0">
              <a:solidFill>
                <a:schemeClr val="tx1">
                  <a:lumMod val="75000"/>
                  <a:lumOff val="25000"/>
                </a:schemeClr>
              </a:solidFill>
            </a:endParaRPr>
          </a:p>
          <a:p>
            <a:pPr marL="457200" indent="-457200">
              <a:spcBef>
                <a:spcPts val="0"/>
              </a:spcBef>
              <a:defRPr/>
            </a:pPr>
            <a:endParaRPr lang="en-US" sz="500" i="1" dirty="0">
              <a:solidFill>
                <a:srgbClr val="0033CC"/>
              </a:solidFill>
            </a:endParaRPr>
          </a:p>
          <a:p>
            <a:pPr>
              <a:spcBef>
                <a:spcPts val="0"/>
              </a:spcBef>
              <a:defRPr/>
            </a:pPr>
            <a:r>
              <a:rPr lang="en-US" sz="2200" b="1" i="1" dirty="0" smtClean="0">
                <a:solidFill>
                  <a:srgbClr val="002060"/>
                </a:solidFill>
              </a:rPr>
              <a:t>Concrete:</a:t>
            </a:r>
            <a:r>
              <a:rPr lang="en-US" sz="2200" i="1" dirty="0" smtClean="0">
                <a:solidFill>
                  <a:srgbClr val="002060"/>
                </a:solidFill>
              </a:rPr>
              <a:t>  </a:t>
            </a:r>
            <a:r>
              <a:rPr lang="en-US" sz="2200" i="1" dirty="0" smtClean="0"/>
              <a:t>Constitutions are designed to be semi permanent, long lasting and difficult to amend.  Most all are written and ratified.</a:t>
            </a:r>
            <a:endParaRPr lang="en-US" sz="600" b="1" i="1" dirty="0">
              <a:solidFill>
                <a:srgbClr val="0033CC"/>
              </a:solidFill>
            </a:endParaRPr>
          </a:p>
          <a:p>
            <a:pPr>
              <a:spcBef>
                <a:spcPts val="0"/>
              </a:spcBef>
              <a:defRPr/>
            </a:pPr>
            <a:endParaRPr lang="en-US" sz="500" b="1" i="1" dirty="0" smtClean="0">
              <a:solidFill>
                <a:srgbClr val="002060"/>
              </a:solidFill>
            </a:endParaRPr>
          </a:p>
          <a:p>
            <a:pPr algn="just">
              <a:spcBef>
                <a:spcPts val="0"/>
              </a:spcBef>
              <a:defRPr/>
            </a:pPr>
            <a:r>
              <a:rPr lang="en-US" sz="2200" b="1" i="1" dirty="0" smtClean="0">
                <a:solidFill>
                  <a:srgbClr val="002060"/>
                </a:solidFill>
              </a:rPr>
              <a:t>Establishes Governmental Structure:</a:t>
            </a:r>
            <a:r>
              <a:rPr lang="en-US" sz="2200" i="1" dirty="0" smtClean="0">
                <a:solidFill>
                  <a:srgbClr val="002060"/>
                </a:solidFill>
              </a:rPr>
              <a:t> </a:t>
            </a:r>
            <a:r>
              <a:rPr lang="en-US" sz="2200" i="1" dirty="0" smtClean="0"/>
              <a:t>Constitutions</a:t>
            </a:r>
            <a:r>
              <a:rPr lang="en-US" sz="2200" i="1" dirty="0" smtClean="0">
                <a:solidFill>
                  <a:srgbClr val="002060"/>
                </a:solidFill>
              </a:rPr>
              <a:t> </a:t>
            </a:r>
            <a:r>
              <a:rPr lang="en-US" sz="2200" i="1" dirty="0" smtClean="0"/>
              <a:t>outline the structure and mechanisms of government and how it will operate.</a:t>
            </a:r>
            <a:endParaRPr lang="en-US" sz="2200" i="1" dirty="0"/>
          </a:p>
          <a:p>
            <a:pPr marL="457200" indent="-457200">
              <a:spcBef>
                <a:spcPts val="0"/>
              </a:spcBef>
              <a:defRPr/>
            </a:pPr>
            <a:endParaRPr lang="en-US" sz="500" i="1" dirty="0">
              <a:solidFill>
                <a:schemeClr val="accent1">
                  <a:lumMod val="50000"/>
                </a:schemeClr>
              </a:solidFill>
            </a:endParaRPr>
          </a:p>
          <a:p>
            <a:pPr algn="just">
              <a:spcBef>
                <a:spcPts val="0"/>
              </a:spcBef>
              <a:defRPr/>
            </a:pPr>
            <a:r>
              <a:rPr lang="en-US" sz="2200" b="1" i="1" dirty="0" smtClean="0">
                <a:solidFill>
                  <a:srgbClr val="002060"/>
                </a:solidFill>
              </a:rPr>
              <a:t>Enumerates Rights</a:t>
            </a:r>
            <a:r>
              <a:rPr lang="en-US" sz="2200" i="1" dirty="0" smtClean="0">
                <a:solidFill>
                  <a:srgbClr val="002060"/>
                </a:solidFill>
              </a:rPr>
              <a:t>: </a:t>
            </a:r>
            <a:r>
              <a:rPr lang="en-US" sz="2200" i="1" dirty="0" smtClean="0"/>
              <a:t>Constitutions also enumerate the individual civil rights that will be protected by the government.</a:t>
            </a:r>
          </a:p>
          <a:p>
            <a:pPr algn="just">
              <a:spcBef>
                <a:spcPts val="0"/>
              </a:spcBef>
              <a:defRPr/>
            </a:pPr>
            <a:endParaRPr lang="en-US" sz="700" i="1" dirty="0">
              <a:solidFill>
                <a:schemeClr val="tx1">
                  <a:lumMod val="75000"/>
                  <a:lumOff val="25000"/>
                </a:schemeClr>
              </a:solidFill>
            </a:endParaRPr>
          </a:p>
          <a:p>
            <a:pPr marL="457200" indent="-457200">
              <a:spcBef>
                <a:spcPts val="0"/>
              </a:spcBef>
              <a:defRPr/>
            </a:pPr>
            <a:endParaRPr lang="en-US" sz="500" i="1" dirty="0">
              <a:solidFill>
                <a:schemeClr val="accent1">
                  <a:lumMod val="50000"/>
                </a:schemeClr>
              </a:solidFill>
            </a:endParaRPr>
          </a:p>
          <a:p>
            <a:pPr algn="just">
              <a:spcBef>
                <a:spcPts val="0"/>
              </a:spcBef>
              <a:defRPr/>
            </a:pPr>
            <a:r>
              <a:rPr lang="en-US" sz="2200" b="1" i="1" dirty="0" smtClean="0">
                <a:solidFill>
                  <a:srgbClr val="002060"/>
                </a:solidFill>
              </a:rPr>
              <a:t>Federal System</a:t>
            </a:r>
            <a:r>
              <a:rPr lang="en-US" sz="2200" i="1" dirty="0" smtClean="0">
                <a:solidFill>
                  <a:srgbClr val="002060"/>
                </a:solidFill>
              </a:rPr>
              <a:t>: </a:t>
            </a:r>
            <a:r>
              <a:rPr lang="en-US" sz="2200" i="1" dirty="0" smtClean="0"/>
              <a:t>Under our Federal System, both states and the national government each have Constitutions.</a:t>
            </a:r>
            <a:endParaRPr lang="en-US" sz="2200" i="1" dirty="0"/>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29</a:t>
            </a:fld>
            <a:endParaRPr lang="en-US" dirty="0"/>
          </a:p>
        </p:txBody>
      </p:sp>
    </p:spTree>
    <p:extLst>
      <p:ext uri="{BB962C8B-B14F-4D97-AF65-F5344CB8AC3E}">
        <p14:creationId xmlns:p14="http://schemas.microsoft.com/office/powerpoint/2010/main" val="2736992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2052" name="Rectangle 9"/>
          <p:cNvSpPr>
            <a:spLocks noChangeArrowheads="1"/>
          </p:cNvSpPr>
          <p:nvPr/>
        </p:nvSpPr>
        <p:spPr bwMode="auto">
          <a:xfrm>
            <a:off x="228600" y="1116013"/>
            <a:ext cx="8686800" cy="5181600"/>
          </a:xfrm>
          <a:prstGeom prst="rect">
            <a:avLst/>
          </a:prstGeom>
          <a:noFill/>
          <a:ln w="9525">
            <a:noFill/>
            <a:miter lim="800000"/>
            <a:headEnd/>
            <a:tailEnd/>
          </a:ln>
        </p:spPr>
        <p:txBody>
          <a:bodyPr lIns="91436" tIns="45718" rIns="91436" bIns="45718"/>
          <a:lstStyle/>
          <a:p>
            <a:pPr marL="342889" indent="-342889">
              <a:lnSpc>
                <a:spcPct val="70000"/>
              </a:lnSpc>
              <a:spcBef>
                <a:spcPct val="20000"/>
              </a:spcBef>
              <a:defRPr/>
            </a:pPr>
            <a:r>
              <a:rPr lang="en-US" sz="5400" b="1" dirty="0">
                <a:solidFill>
                  <a:srgbClr val="C00000"/>
                </a:solidFill>
              </a:rPr>
              <a:t>          The Adventure </a:t>
            </a:r>
          </a:p>
          <a:p>
            <a:pPr marL="342889" indent="-342889">
              <a:lnSpc>
                <a:spcPct val="70000"/>
              </a:lnSpc>
              <a:spcBef>
                <a:spcPct val="20000"/>
              </a:spcBef>
              <a:defRPr/>
            </a:pPr>
            <a:r>
              <a:rPr lang="en-US" sz="5400" b="1" dirty="0">
                <a:solidFill>
                  <a:srgbClr val="C00000"/>
                </a:solidFill>
              </a:rPr>
              <a:t>   of the </a:t>
            </a:r>
            <a:r>
              <a:rPr lang="en-US" sz="5400" b="1" dirty="0">
                <a:solidFill>
                  <a:schemeClr val="accent6">
                    <a:lumMod val="75000"/>
                  </a:schemeClr>
                </a:solidFill>
              </a:rPr>
              <a:t>Law of Property</a:t>
            </a:r>
          </a:p>
          <a:p>
            <a:pPr marL="342889" indent="-342889">
              <a:lnSpc>
                <a:spcPct val="90000"/>
              </a:lnSpc>
              <a:spcBef>
                <a:spcPct val="20000"/>
              </a:spcBef>
              <a:buFontTx/>
              <a:buChar char="•"/>
              <a:defRPr/>
            </a:pPr>
            <a:endParaRPr lang="en-US" sz="600" b="1" dirty="0">
              <a:solidFill>
                <a:srgbClr val="0033CC"/>
              </a:solidFill>
            </a:endParaRP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pic>
        <p:nvPicPr>
          <p:cNvPr id="4100" name="Picture 4" descr="http://www.freewallpaperdesktopwallpaper.com/free-wallpaper-desktop-wallpaper-rainbow-farmland-mick-y.jpg"/>
          <p:cNvPicPr>
            <a:picLocks noChangeAspect="1" noChangeArrowheads="1"/>
          </p:cNvPicPr>
          <p:nvPr/>
        </p:nvPicPr>
        <p:blipFill>
          <a:blip r:embed="rId2" cstate="print"/>
          <a:srcRect/>
          <a:stretch>
            <a:fillRect/>
          </a:stretch>
        </p:blipFill>
        <p:spPr bwMode="auto">
          <a:xfrm>
            <a:off x="1981200" y="2971800"/>
            <a:ext cx="5105400" cy="3325813"/>
          </a:xfrm>
          <a:prstGeom prst="rect">
            <a:avLst/>
          </a:prstGeom>
          <a:noFill/>
          <a:ln w="9525">
            <a:noFill/>
            <a:miter lim="800000"/>
            <a:headEnd/>
            <a:tailEnd/>
          </a:ln>
        </p:spPr>
      </p:pic>
      <p:sp>
        <p:nvSpPr>
          <p:cNvPr id="4101" name="Slide Number Placeholder 1"/>
          <p:cNvSpPr>
            <a:spLocks noGrp="1"/>
          </p:cNvSpPr>
          <p:nvPr>
            <p:ph type="sldNum" sz="quarter" idx="12"/>
          </p:nvPr>
        </p:nvSpPr>
        <p:spPr>
          <a:noFill/>
        </p:spPr>
        <p:txBody>
          <a:bodyPr/>
          <a:lstStyle/>
          <a:p>
            <a:fld id="{2FA09CF3-BC9A-4E1F-B0F9-9C67EEFEEE7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ct val="20000"/>
              </a:spcBef>
              <a:defRPr/>
            </a:pPr>
            <a:r>
              <a:rPr lang="en-US" sz="2800" b="1" i="1" dirty="0" smtClean="0">
                <a:solidFill>
                  <a:srgbClr val="002060"/>
                </a:solidFill>
              </a:rPr>
              <a:t>Statutes: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smtClean="0"/>
              <a:t>“A written law enacted by a legislative body, which declares, proscribes or commands a rule to be followed by the governed.”</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smtClean="0">
                <a:solidFill>
                  <a:srgbClr val="002060"/>
                </a:solidFill>
              </a:rPr>
              <a:t>Written Laws:</a:t>
            </a:r>
            <a:r>
              <a:rPr lang="en-US" sz="2200" i="1" dirty="0" smtClean="0">
                <a:solidFill>
                  <a:srgbClr val="002060"/>
                </a:solidFill>
              </a:rPr>
              <a:t>  </a:t>
            </a:r>
            <a:r>
              <a:rPr lang="en-US" sz="2200" i="1" dirty="0" smtClean="0"/>
              <a:t>Statutes are written laws, that </a:t>
            </a:r>
            <a:r>
              <a:rPr lang="en-US" sz="2200" i="1" dirty="0"/>
              <a:t>set forth general propositions </a:t>
            </a:r>
            <a:r>
              <a:rPr lang="en-US" sz="2200" i="1" dirty="0" smtClean="0"/>
              <a:t>that </a:t>
            </a:r>
            <a:r>
              <a:rPr lang="en-US" sz="2200" i="1" dirty="0"/>
              <a:t>courts </a:t>
            </a:r>
            <a:r>
              <a:rPr lang="en-US" sz="2200" i="1" dirty="0" smtClean="0"/>
              <a:t>can then apply </a:t>
            </a:r>
            <a:r>
              <a:rPr lang="en-US" sz="2200" i="1" dirty="0"/>
              <a:t>to specific situations. </a:t>
            </a:r>
            <a:r>
              <a:rPr lang="en-US" sz="2200" i="1" dirty="0" smtClean="0"/>
              <a:t> A </a:t>
            </a:r>
            <a:r>
              <a:rPr lang="en-US" sz="2200" i="1" dirty="0"/>
              <a:t>statute may forbid </a:t>
            </a:r>
            <a:r>
              <a:rPr lang="en-US" sz="2200" i="1" dirty="0" smtClean="0"/>
              <a:t>or </a:t>
            </a:r>
            <a:r>
              <a:rPr lang="en-US" sz="2200" i="1" dirty="0"/>
              <a:t>direct a certain act, make a declaration, or set forth governmental </a:t>
            </a:r>
            <a:r>
              <a:rPr lang="en-US" sz="2200" i="1" dirty="0" smtClean="0"/>
              <a:t>policy.</a:t>
            </a:r>
            <a:endParaRPr lang="en-US" sz="2200" b="1" i="1" dirty="0">
              <a:solidFill>
                <a:srgbClr val="0033CC"/>
              </a:solidFill>
            </a:endParaRPr>
          </a:p>
          <a:p>
            <a:pPr>
              <a:spcBef>
                <a:spcPct val="20000"/>
              </a:spcBef>
              <a:defRPr/>
            </a:pPr>
            <a:endParaRPr lang="en-US" sz="1000" b="1" i="1" dirty="0" smtClean="0">
              <a:solidFill>
                <a:srgbClr val="002060"/>
              </a:solidFill>
            </a:endParaRPr>
          </a:p>
          <a:p>
            <a:pPr algn="just">
              <a:spcBef>
                <a:spcPct val="20000"/>
              </a:spcBef>
              <a:defRPr/>
            </a:pPr>
            <a:r>
              <a:rPr lang="en-US" sz="2200" b="1" i="1" dirty="0" smtClean="0">
                <a:solidFill>
                  <a:srgbClr val="002060"/>
                </a:solidFill>
              </a:rPr>
              <a:t>Only Subordinate to Constitutions</a:t>
            </a:r>
            <a:r>
              <a:rPr lang="en-US" sz="2200" i="1" dirty="0" smtClean="0">
                <a:solidFill>
                  <a:srgbClr val="002060"/>
                </a:solidFill>
              </a:rPr>
              <a:t>: </a:t>
            </a:r>
            <a:r>
              <a:rPr lang="en-US" sz="2200" i="1" dirty="0" smtClean="0"/>
              <a:t>Statutes are a product of the </a:t>
            </a:r>
            <a:r>
              <a:rPr lang="en-US" sz="2200" i="1" dirty="0"/>
              <a:t>legislative branch. </a:t>
            </a:r>
            <a:r>
              <a:rPr lang="en-US" sz="2200" i="1" dirty="0" smtClean="0"/>
              <a:t> Aside </a:t>
            </a:r>
            <a:r>
              <a:rPr lang="en-US" sz="2200" i="1" dirty="0"/>
              <a:t>from </a:t>
            </a:r>
            <a:r>
              <a:rPr lang="en-US" sz="2200" i="1" dirty="0" smtClean="0"/>
              <a:t>constitutions</a:t>
            </a:r>
            <a:r>
              <a:rPr lang="en-US" sz="2200" i="1" dirty="0"/>
              <a:t>, statutes </a:t>
            </a:r>
            <a:r>
              <a:rPr lang="en-US" sz="2200" i="1" dirty="0" smtClean="0"/>
              <a:t>are </a:t>
            </a:r>
            <a:r>
              <a:rPr lang="en-US" sz="2200" i="1" dirty="0"/>
              <a:t>the </a:t>
            </a:r>
            <a:r>
              <a:rPr lang="en-US" sz="2200" i="1" dirty="0" smtClean="0"/>
              <a:t>next highest laws </a:t>
            </a:r>
            <a:r>
              <a:rPr lang="en-US" sz="2200" i="1" dirty="0"/>
              <a:t>to consult in </a:t>
            </a:r>
            <a:r>
              <a:rPr lang="en-US" sz="2200" i="1" dirty="0" smtClean="0"/>
              <a:t>determining </a:t>
            </a:r>
            <a:r>
              <a:rPr lang="en-US" sz="2200" i="1" dirty="0"/>
              <a:t>the law </a:t>
            </a:r>
            <a:r>
              <a:rPr lang="en-US" sz="2200" i="1" dirty="0" smtClean="0"/>
              <a:t>which </a:t>
            </a:r>
            <a:r>
              <a:rPr lang="en-US" sz="2200" i="1" dirty="0"/>
              <a:t>applies to a case.</a:t>
            </a:r>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30</a:t>
            </a:fld>
            <a:endParaRPr lang="en-US" dirty="0"/>
          </a:p>
        </p:txBody>
      </p:sp>
    </p:spTree>
    <p:extLst>
      <p:ext uri="{BB962C8B-B14F-4D97-AF65-F5344CB8AC3E}">
        <p14:creationId xmlns:p14="http://schemas.microsoft.com/office/powerpoint/2010/main" val="317468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ct val="20000"/>
              </a:spcBef>
              <a:defRPr/>
            </a:pPr>
            <a:r>
              <a:rPr lang="en-US" sz="2800" b="1" i="1" dirty="0" smtClean="0">
                <a:solidFill>
                  <a:srgbClr val="002060"/>
                </a:solidFill>
              </a:rPr>
              <a:t>Regulations: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smtClean="0"/>
              <a:t>“A written rule or determination, promulgated by an administrative agency, that amplifies or clarifies a statute.”</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smtClean="0">
                <a:solidFill>
                  <a:srgbClr val="002060"/>
                </a:solidFill>
              </a:rPr>
              <a:t>Limited in Scope, Written Laws:</a:t>
            </a:r>
            <a:r>
              <a:rPr lang="en-US" sz="2200" i="1" dirty="0" smtClean="0">
                <a:solidFill>
                  <a:srgbClr val="002060"/>
                </a:solidFill>
              </a:rPr>
              <a:t>  </a:t>
            </a:r>
            <a:r>
              <a:rPr lang="en-US" sz="2200" i="1" dirty="0" smtClean="0"/>
              <a:t>Regulations are written rules or determinations, made by executive, administrative agencies, that only amplify or clarify the meaning or unspecified area of a statute.  </a:t>
            </a:r>
            <a:endParaRPr lang="en-US" sz="2200" b="1" i="1" dirty="0">
              <a:solidFill>
                <a:srgbClr val="0033CC"/>
              </a:solidFill>
            </a:endParaRPr>
          </a:p>
          <a:p>
            <a:pPr>
              <a:spcBef>
                <a:spcPct val="20000"/>
              </a:spcBef>
              <a:defRPr/>
            </a:pPr>
            <a:endParaRPr lang="en-US" sz="1000" b="1" i="1" dirty="0" smtClean="0">
              <a:solidFill>
                <a:srgbClr val="002060"/>
              </a:solidFill>
            </a:endParaRPr>
          </a:p>
          <a:p>
            <a:pPr algn="just">
              <a:spcBef>
                <a:spcPct val="20000"/>
              </a:spcBef>
              <a:defRPr/>
            </a:pPr>
            <a:r>
              <a:rPr lang="en-US" sz="2200" b="1" i="1" dirty="0" smtClean="0">
                <a:solidFill>
                  <a:srgbClr val="002060"/>
                </a:solidFill>
              </a:rPr>
              <a:t>Subordinate to both Constitutions and Statutes</a:t>
            </a:r>
            <a:r>
              <a:rPr lang="en-US" sz="2200" i="1" dirty="0" smtClean="0">
                <a:solidFill>
                  <a:srgbClr val="002060"/>
                </a:solidFill>
              </a:rPr>
              <a:t>: </a:t>
            </a:r>
            <a:r>
              <a:rPr lang="en-US" sz="2200" i="1" dirty="0" smtClean="0"/>
              <a:t>As regulations are not made by elected legislatures, but instead are the product of the unelected, appointed executive employees, they are held to be limited and constrained to be within only the purview of their enabling statute.  Aside </a:t>
            </a:r>
            <a:r>
              <a:rPr lang="en-US" sz="2200" i="1" dirty="0"/>
              <a:t>from </a:t>
            </a:r>
            <a:r>
              <a:rPr lang="en-US" sz="2200" i="1" dirty="0" smtClean="0"/>
              <a:t>Executive Orders, Regulations are the lowest level of law </a:t>
            </a:r>
            <a:r>
              <a:rPr lang="en-US" sz="2200" i="1" dirty="0"/>
              <a:t>to consult in </a:t>
            </a:r>
            <a:r>
              <a:rPr lang="en-US" sz="2200" i="1" dirty="0" smtClean="0"/>
              <a:t>determining what the law is.</a:t>
            </a:r>
            <a:endParaRPr lang="en-US" sz="2200" i="1" dirty="0"/>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31</a:t>
            </a:fld>
            <a:endParaRPr lang="en-US" dirty="0"/>
          </a:p>
        </p:txBody>
      </p:sp>
    </p:spTree>
    <p:extLst>
      <p:ext uri="{BB962C8B-B14F-4D97-AF65-F5344CB8AC3E}">
        <p14:creationId xmlns:p14="http://schemas.microsoft.com/office/powerpoint/2010/main" val="3374488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5000"/>
              </a:lnSpc>
              <a:spcBef>
                <a:spcPts val="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lnSpc>
                <a:spcPct val="95000"/>
              </a:lnSpc>
              <a:spcBef>
                <a:spcPts val="0"/>
              </a:spcBef>
              <a:defRPr/>
            </a:pPr>
            <a:r>
              <a:rPr lang="en-US" sz="2800" b="1" i="1" dirty="0" smtClean="0">
                <a:solidFill>
                  <a:srgbClr val="002060"/>
                </a:solidFill>
              </a:rPr>
              <a:t>Executive Orders:</a:t>
            </a:r>
            <a:endParaRPr lang="en-US" sz="2800" i="1" dirty="0"/>
          </a:p>
          <a:p>
            <a:pPr marL="457200" indent="-457200">
              <a:lnSpc>
                <a:spcPct val="95000"/>
              </a:lnSpc>
              <a:spcBef>
                <a:spcPts val="0"/>
              </a:spcBef>
              <a:defRPr/>
            </a:pPr>
            <a:endParaRPr lang="en-US" sz="600" i="1" dirty="0">
              <a:solidFill>
                <a:srgbClr val="0033CC"/>
              </a:solidFill>
            </a:endParaRPr>
          </a:p>
          <a:p>
            <a:pPr algn="just">
              <a:lnSpc>
                <a:spcPct val="95000"/>
              </a:lnSpc>
              <a:spcBef>
                <a:spcPts val="0"/>
              </a:spcBef>
              <a:defRPr/>
            </a:pPr>
            <a:r>
              <a:rPr lang="en-US" sz="2200" b="1" i="1" dirty="0" smtClean="0"/>
              <a:t>“A declaration from the head of the Executive Branch, directing his or her employees, how to handle a specific case or situation.”</a:t>
            </a:r>
            <a:endParaRPr lang="en-US" sz="2200" b="1" i="1" dirty="0">
              <a:solidFill>
                <a:schemeClr val="tx1">
                  <a:lumMod val="75000"/>
                  <a:lumOff val="25000"/>
                </a:schemeClr>
              </a:solidFill>
            </a:endParaRPr>
          </a:p>
          <a:p>
            <a:pPr marL="457200" indent="-457200">
              <a:lnSpc>
                <a:spcPct val="95000"/>
              </a:lnSpc>
              <a:spcBef>
                <a:spcPts val="0"/>
              </a:spcBef>
              <a:defRPr/>
            </a:pPr>
            <a:endParaRPr lang="en-US" sz="1000" i="1" dirty="0">
              <a:solidFill>
                <a:srgbClr val="0033CC"/>
              </a:solidFill>
            </a:endParaRPr>
          </a:p>
          <a:p>
            <a:pPr algn="just">
              <a:lnSpc>
                <a:spcPct val="95000"/>
              </a:lnSpc>
              <a:spcBef>
                <a:spcPts val="0"/>
              </a:spcBef>
              <a:defRPr/>
            </a:pPr>
            <a:r>
              <a:rPr lang="en-US" sz="2200" b="1" i="1" dirty="0" smtClean="0">
                <a:solidFill>
                  <a:srgbClr val="002060"/>
                </a:solidFill>
              </a:rPr>
              <a:t>Issue Determinative:</a:t>
            </a:r>
            <a:r>
              <a:rPr lang="en-US" sz="2200" i="1" dirty="0" smtClean="0">
                <a:solidFill>
                  <a:srgbClr val="002060"/>
                </a:solidFill>
              </a:rPr>
              <a:t>  </a:t>
            </a:r>
            <a:r>
              <a:rPr lang="en-US" sz="2200" i="1" dirty="0" smtClean="0"/>
              <a:t>Executive Orders are directions from the executive, to his or her employees, on how to handle or act with regard to  specific case.  They are limited in scope and must be in compliance with not only the constitution and statutes, but regulations as well.</a:t>
            </a:r>
            <a:endParaRPr lang="en-US" sz="600" b="1" i="1" dirty="0">
              <a:solidFill>
                <a:srgbClr val="0033CC"/>
              </a:solidFill>
            </a:endParaRPr>
          </a:p>
          <a:p>
            <a:pPr>
              <a:lnSpc>
                <a:spcPct val="95000"/>
              </a:lnSpc>
              <a:spcBef>
                <a:spcPts val="0"/>
              </a:spcBef>
              <a:defRPr/>
            </a:pPr>
            <a:endParaRPr lang="en-US" sz="1000" b="1" i="1" dirty="0" smtClean="0">
              <a:solidFill>
                <a:srgbClr val="002060"/>
              </a:solidFill>
            </a:endParaRPr>
          </a:p>
          <a:p>
            <a:pPr algn="just">
              <a:lnSpc>
                <a:spcPct val="95000"/>
              </a:lnSpc>
              <a:spcBef>
                <a:spcPts val="0"/>
              </a:spcBef>
              <a:defRPr/>
            </a:pPr>
            <a:r>
              <a:rPr lang="en-US" sz="2200" b="1" i="1" dirty="0">
                <a:solidFill>
                  <a:srgbClr val="002060"/>
                </a:solidFill>
              </a:rPr>
              <a:t>Subordinate to </a:t>
            </a:r>
            <a:r>
              <a:rPr lang="en-US" sz="2200" b="1" i="1" dirty="0" smtClean="0">
                <a:solidFill>
                  <a:srgbClr val="002060"/>
                </a:solidFill>
              </a:rPr>
              <a:t>Constitutions, Statutes and Regulations</a:t>
            </a:r>
            <a:r>
              <a:rPr lang="en-US" sz="2200" i="1" dirty="0" smtClean="0">
                <a:solidFill>
                  <a:srgbClr val="002060"/>
                </a:solidFill>
              </a:rPr>
              <a:t>: </a:t>
            </a:r>
            <a:r>
              <a:rPr lang="en-US" sz="2200" i="1" dirty="0"/>
              <a:t>As E</a:t>
            </a:r>
            <a:r>
              <a:rPr lang="en-US" sz="2200" i="1" dirty="0" smtClean="0"/>
              <a:t>xecutive </a:t>
            </a:r>
            <a:r>
              <a:rPr lang="en-US" sz="2200" i="1" dirty="0"/>
              <a:t>O</a:t>
            </a:r>
            <a:r>
              <a:rPr lang="en-US" sz="2200" i="1" dirty="0" smtClean="0"/>
              <a:t>rders </a:t>
            </a:r>
            <a:r>
              <a:rPr lang="en-US" sz="2200" i="1" dirty="0"/>
              <a:t>are not made by elected legislatures, but instead are </a:t>
            </a:r>
            <a:r>
              <a:rPr lang="en-US" sz="2200" i="1" dirty="0" smtClean="0"/>
              <a:t>merely the </a:t>
            </a:r>
            <a:r>
              <a:rPr lang="en-US" sz="2200" i="1" dirty="0"/>
              <a:t>product of </a:t>
            </a:r>
            <a:r>
              <a:rPr lang="en-US" sz="2200" i="1" dirty="0" smtClean="0"/>
              <a:t>executive fiat, </a:t>
            </a:r>
            <a:r>
              <a:rPr lang="en-US" sz="2200" i="1" dirty="0"/>
              <a:t>they are held to be </a:t>
            </a:r>
            <a:r>
              <a:rPr lang="en-US" sz="2200" i="1" dirty="0" smtClean="0"/>
              <a:t>extremely limited </a:t>
            </a:r>
            <a:r>
              <a:rPr lang="en-US" sz="2200" i="1" dirty="0"/>
              <a:t>and </a:t>
            </a:r>
            <a:r>
              <a:rPr lang="en-US" sz="2200" i="1" dirty="0" smtClean="0"/>
              <a:t>constrained.  Executive Orders </a:t>
            </a:r>
            <a:r>
              <a:rPr lang="en-US" sz="2200" i="1" dirty="0"/>
              <a:t>are the lowest level of law to consult in determining </a:t>
            </a:r>
            <a:r>
              <a:rPr lang="en-US" sz="2200" i="1" dirty="0" smtClean="0"/>
              <a:t>what </a:t>
            </a:r>
            <a:r>
              <a:rPr lang="en-US" sz="2200" i="1" dirty="0"/>
              <a:t>the law is.</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32</a:t>
            </a:fld>
            <a:endParaRPr lang="en-US" dirty="0"/>
          </a:p>
        </p:txBody>
      </p:sp>
    </p:spTree>
    <p:extLst>
      <p:ext uri="{BB962C8B-B14F-4D97-AF65-F5344CB8AC3E}">
        <p14:creationId xmlns:p14="http://schemas.microsoft.com/office/powerpoint/2010/main" val="1149127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ct val="20000"/>
              </a:spcBef>
              <a:defRPr/>
            </a:pPr>
            <a:r>
              <a:rPr lang="en-US" sz="2800" b="1" i="1" dirty="0" smtClean="0">
                <a:solidFill>
                  <a:srgbClr val="002060"/>
                </a:solidFill>
              </a:rPr>
              <a:t>Case or “Common” Law:</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smtClean="0"/>
              <a:t>“Case or ‘common’ law is where a court, of competent jurisdiction, issues a decision, ruling or determination, which specifies what the law is, with respect to the specific fact pattern, and issues of law, involving the case in controversy.”</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smtClean="0">
                <a:solidFill>
                  <a:srgbClr val="002060"/>
                </a:solidFill>
              </a:rPr>
              <a:t>Flexible:</a:t>
            </a:r>
            <a:r>
              <a:rPr lang="en-US" sz="2200" i="1" dirty="0" smtClean="0">
                <a:solidFill>
                  <a:srgbClr val="002060"/>
                </a:solidFill>
              </a:rPr>
              <a:t>  </a:t>
            </a:r>
            <a:r>
              <a:rPr lang="en-US" sz="2200" i="1" dirty="0" smtClean="0"/>
              <a:t>Case or ‘common’ law is designed to be case specific. By interpretation of statutes, and constitutional principles, and using precedent, in accordance with local custom and practice, its seeks to achieve just results, to resolve disputes between parties.</a:t>
            </a:r>
            <a:endParaRPr lang="en-US" sz="600" b="1" i="1" dirty="0">
              <a:solidFill>
                <a:srgbClr val="0033CC"/>
              </a:solidFill>
            </a:endParaRPr>
          </a:p>
          <a:p>
            <a:pPr>
              <a:spcBef>
                <a:spcPct val="20000"/>
              </a:spcBef>
              <a:defRPr/>
            </a:pPr>
            <a:endParaRPr lang="en-US" sz="1000" b="1" i="1" dirty="0" smtClean="0">
              <a:solidFill>
                <a:srgbClr val="002060"/>
              </a:solidFill>
            </a:endParaRPr>
          </a:p>
          <a:p>
            <a:pPr algn="just">
              <a:spcBef>
                <a:spcPct val="20000"/>
              </a:spcBef>
              <a:defRPr/>
            </a:pPr>
            <a:r>
              <a:rPr lang="en-US" sz="2200" b="1" i="1" dirty="0" smtClean="0">
                <a:solidFill>
                  <a:srgbClr val="002060"/>
                </a:solidFill>
              </a:rPr>
              <a:t>Unique and Limited:</a:t>
            </a:r>
            <a:r>
              <a:rPr lang="en-US" sz="2200" i="1" dirty="0" smtClean="0">
                <a:solidFill>
                  <a:srgbClr val="002060"/>
                </a:solidFill>
              </a:rPr>
              <a:t> </a:t>
            </a:r>
            <a:r>
              <a:rPr lang="en-US" sz="2200" i="1" dirty="0" smtClean="0"/>
              <a:t>Case or ‘common’ law follows past decisions, as well as statutory and constitutional </a:t>
            </a:r>
            <a:r>
              <a:rPr lang="en-US" sz="2200" i="1" dirty="0"/>
              <a:t>directives</a:t>
            </a:r>
            <a:r>
              <a:rPr lang="en-US" sz="2200" i="1" dirty="0" smtClean="0"/>
              <a:t>, through the limited scope of the case.  It is not new law, it is law applied to the facts.</a:t>
            </a:r>
            <a:endParaRPr lang="en-US" sz="2200" i="1"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33</a:t>
            </a:fld>
            <a:endParaRPr lang="en-US" dirty="0"/>
          </a:p>
        </p:txBody>
      </p:sp>
    </p:spTree>
    <p:extLst>
      <p:ext uri="{BB962C8B-B14F-4D97-AF65-F5344CB8AC3E}">
        <p14:creationId xmlns:p14="http://schemas.microsoft.com/office/powerpoint/2010/main" val="3224692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9D1F987-C306-4481-BAE6-C66747CE0704}" type="slidenum">
              <a:rPr lang="en-US" smtClean="0"/>
              <a:pPr>
                <a:defRPr/>
              </a:pPr>
              <a:t>34</a:t>
            </a:fld>
            <a:endParaRPr lang="en-US" dirty="0"/>
          </a:p>
        </p:txBody>
      </p:sp>
      <p:sp>
        <p:nvSpPr>
          <p:cNvPr id="4"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a:t>
            </a:r>
            <a:r>
              <a:rPr lang="en-US" sz="5400" b="1" dirty="0" smtClean="0">
                <a:solidFill>
                  <a:schemeClr val="accent1">
                    <a:lumMod val="25000"/>
                  </a:schemeClr>
                </a:solidFill>
              </a:rPr>
              <a:t>Two:</a:t>
            </a:r>
            <a:endParaRPr lang="en-US" sz="5400" b="1" dirty="0">
              <a:solidFill>
                <a:schemeClr val="accent1">
                  <a:lumMod val="25000"/>
                </a:schemeClr>
              </a:solidFill>
            </a:endParaRPr>
          </a:p>
          <a:p>
            <a:pPr marL="342900" indent="-342900">
              <a:lnSpc>
                <a:spcPct val="90000"/>
              </a:lnSpc>
              <a:spcBef>
                <a:spcPct val="20000"/>
              </a:spcBef>
              <a:defRPr/>
            </a:pPr>
            <a:endParaRPr lang="en-US" sz="3000" dirty="0">
              <a:solidFill>
                <a:srgbClr val="0033CC"/>
              </a:solidFill>
            </a:endParaRPr>
          </a:p>
          <a:p>
            <a:pPr marL="342900" indent="-342900" algn="ctr">
              <a:lnSpc>
                <a:spcPct val="90000"/>
              </a:lnSpc>
              <a:spcBef>
                <a:spcPct val="20000"/>
              </a:spcBef>
              <a:defRPr/>
            </a:pPr>
            <a:r>
              <a:rPr lang="en-US" sz="7200" b="1" i="1" dirty="0" smtClean="0">
                <a:solidFill>
                  <a:srgbClr val="C00000"/>
                </a:solidFill>
              </a:rPr>
              <a:t>The </a:t>
            </a:r>
            <a:r>
              <a:rPr lang="en-US" sz="7200" b="1" i="1" dirty="0" smtClean="0">
                <a:solidFill>
                  <a:srgbClr val="C00000"/>
                </a:solidFill>
              </a:rPr>
              <a:t>Foundational Pillar of the Law</a:t>
            </a:r>
            <a:endParaRPr lang="en-US" sz="7200" b="1" i="1" dirty="0">
              <a:solidFill>
                <a:srgbClr val="002060"/>
              </a:solidFill>
            </a:endParaRPr>
          </a:p>
        </p:txBody>
      </p:sp>
    </p:spTree>
    <p:extLst>
      <p:ext uri="{BB962C8B-B14F-4D97-AF65-F5344CB8AC3E}">
        <p14:creationId xmlns:p14="http://schemas.microsoft.com/office/powerpoint/2010/main" val="307812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144401-F39B-429E-B9F0-916835699354}" type="slidenum">
              <a:rPr lang="en-US" smtClean="0"/>
              <a:pPr>
                <a:defRPr/>
              </a:pPr>
              <a:t>35</a:t>
            </a:fld>
            <a:endParaRPr lang="en-US" dirty="0"/>
          </a:p>
        </p:txBody>
      </p:sp>
      <p:sp>
        <p:nvSpPr>
          <p:cNvPr id="3"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just">
              <a:lnSpc>
                <a:spcPct val="90000"/>
              </a:lnSpc>
              <a:spcBef>
                <a:spcPct val="20000"/>
              </a:spcBef>
              <a:defRPr/>
            </a:pPr>
            <a:r>
              <a:rPr lang="en-US" sz="3200" b="1" dirty="0" smtClean="0">
                <a:solidFill>
                  <a:schemeClr val="accent1">
                    <a:lumMod val="25000"/>
                  </a:schemeClr>
                </a:solidFill>
              </a:rPr>
              <a:t>What is the Fundamental Pillar of the Law?</a:t>
            </a:r>
            <a:endParaRPr lang="en-US" sz="3200" b="1" dirty="0">
              <a:solidFill>
                <a:schemeClr val="accent1">
                  <a:lumMod val="25000"/>
                </a:schemeClr>
              </a:solidFill>
            </a:endParaRPr>
          </a:p>
          <a:p>
            <a:pPr marL="342900" indent="-342900">
              <a:lnSpc>
                <a:spcPct val="90000"/>
              </a:lnSpc>
              <a:spcBef>
                <a:spcPct val="20000"/>
              </a:spcBef>
              <a:defRPr/>
            </a:pPr>
            <a:endParaRPr lang="en-US" sz="1000" dirty="0">
              <a:solidFill>
                <a:srgbClr val="0033CC"/>
              </a:solidFill>
            </a:endParaRPr>
          </a:p>
          <a:p>
            <a:pPr algn="just">
              <a:lnSpc>
                <a:spcPct val="90000"/>
              </a:lnSpc>
              <a:spcBef>
                <a:spcPct val="20000"/>
              </a:spcBef>
              <a:defRPr/>
            </a:pPr>
            <a:r>
              <a:rPr lang="en-US" sz="2000" b="1" i="1" dirty="0">
                <a:solidFill>
                  <a:srgbClr val="002060"/>
                </a:solidFill>
              </a:rPr>
              <a:t>T</a:t>
            </a:r>
            <a:r>
              <a:rPr lang="en-US" sz="2000" b="1" i="1" dirty="0" smtClean="0">
                <a:solidFill>
                  <a:srgbClr val="002060"/>
                </a:solidFill>
              </a:rPr>
              <a:t>he Fundamental </a:t>
            </a:r>
            <a:r>
              <a:rPr lang="en-US" sz="2000" b="1" i="1" dirty="0" smtClean="0">
                <a:solidFill>
                  <a:srgbClr val="002060"/>
                </a:solidFill>
              </a:rPr>
              <a:t>Pillar, upon which all American Law rests is:</a:t>
            </a:r>
            <a:endParaRPr lang="en-US" sz="2000" b="1" i="1" dirty="0">
              <a:solidFill>
                <a:srgbClr val="002060"/>
              </a:solidFill>
            </a:endParaRPr>
          </a:p>
          <a:p>
            <a:pPr marL="342900" indent="-342900">
              <a:lnSpc>
                <a:spcPct val="90000"/>
              </a:lnSpc>
              <a:spcBef>
                <a:spcPct val="20000"/>
              </a:spcBef>
              <a:defRPr/>
            </a:pPr>
            <a:endParaRPr lang="en-US" sz="400" dirty="0">
              <a:solidFill>
                <a:srgbClr val="0033CC"/>
              </a:solidFill>
            </a:endParaRPr>
          </a:p>
          <a:p>
            <a:pPr algn="ctr">
              <a:lnSpc>
                <a:spcPct val="90000"/>
              </a:lnSpc>
              <a:spcBef>
                <a:spcPct val="20000"/>
              </a:spcBef>
              <a:defRPr/>
            </a:pPr>
            <a:r>
              <a:rPr lang="en-US" sz="4800" b="1" i="1" dirty="0" smtClean="0">
                <a:solidFill>
                  <a:srgbClr val="C00000"/>
                </a:solidFill>
              </a:rPr>
              <a:t>Freedom</a:t>
            </a:r>
            <a:endParaRPr lang="en-US" sz="4800" b="1" i="1" dirty="0"/>
          </a:p>
          <a:p>
            <a:pPr marL="342900" indent="-342900">
              <a:lnSpc>
                <a:spcPct val="90000"/>
              </a:lnSpc>
              <a:spcBef>
                <a:spcPct val="20000"/>
              </a:spcBef>
              <a:defRPr/>
            </a:pPr>
            <a:endParaRPr lang="en-US" sz="500" b="1" i="1" dirty="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In the United States, our law is all designed to secure Freedom  </a:t>
            </a:r>
          </a:p>
          <a:p>
            <a:pPr marL="342900" indent="-342900" algn="just">
              <a:lnSpc>
                <a:spcPct val="90000"/>
              </a:lnSpc>
              <a:spcBef>
                <a:spcPct val="20000"/>
              </a:spcBef>
              <a:defRPr/>
            </a:pPr>
            <a:endParaRPr lang="en-US" sz="500" b="1" i="1" dirty="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Our rights, with which we are endowed, are protected by government, through our law, in order to facilitate freedom.</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C00000"/>
                </a:solidFill>
              </a:rPr>
              <a:t>Freedom</a:t>
            </a:r>
            <a:r>
              <a:rPr lang="en-US" b="1" i="1" dirty="0" smtClean="0">
                <a:solidFill>
                  <a:srgbClr val="002060"/>
                </a:solidFill>
              </a:rPr>
              <a:t> (or “liberty” as the founders often described it) </a:t>
            </a:r>
            <a:r>
              <a:rPr lang="en-US" b="1" i="1" dirty="0" smtClean="0">
                <a:solidFill>
                  <a:srgbClr val="C00000"/>
                </a:solidFill>
              </a:rPr>
              <a:t>derives from the </a:t>
            </a:r>
            <a:r>
              <a:rPr lang="en-US" b="1" i="1" u="sng" dirty="0" smtClean="0">
                <a:solidFill>
                  <a:srgbClr val="C00000"/>
                </a:solidFill>
              </a:rPr>
              <a:t>fundamental respect for the individual</a:t>
            </a:r>
            <a:r>
              <a:rPr lang="en-US" b="1" i="1" dirty="0" smtClean="0">
                <a:solidFill>
                  <a:srgbClr val="C00000"/>
                </a:solidFill>
              </a:rPr>
              <a:t>.</a:t>
            </a:r>
          </a:p>
          <a:p>
            <a:pPr algn="just">
              <a:lnSpc>
                <a:spcPct val="90000"/>
              </a:lnSpc>
              <a:spcBef>
                <a:spcPct val="20000"/>
              </a:spcBef>
              <a:defRPr/>
            </a:pPr>
            <a:endParaRPr lang="en-US" sz="500" b="1" i="1" dirty="0" smtClean="0">
              <a:solidFill>
                <a:srgbClr val="C0000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In order to secure our Freedom, the law protects our rights.</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These are individual rights, not community or collective rights.</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Freedom can be a scary thing.  For is not the power to do what everyone thinks is a good idea, but rather what some think is a bad one.</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The Law secures our Freedom, by protecting our individual rights, so long as we don’t use </a:t>
            </a:r>
            <a:r>
              <a:rPr lang="en-US" b="1" i="1" dirty="0" smtClean="0">
                <a:solidFill>
                  <a:srgbClr val="002060"/>
                </a:solidFill>
              </a:rPr>
              <a:t>it </a:t>
            </a:r>
            <a:r>
              <a:rPr lang="en-US" b="1" i="1" dirty="0" smtClean="0">
                <a:solidFill>
                  <a:srgbClr val="002060"/>
                </a:solidFill>
              </a:rPr>
              <a:t>to interfere with other people.</a:t>
            </a:r>
            <a:endParaRPr lang="en-US" dirty="0">
              <a:solidFill>
                <a:srgbClr val="0033CC"/>
              </a:solidFill>
            </a:endParaRPr>
          </a:p>
        </p:txBody>
      </p:sp>
    </p:spTree>
    <p:extLst>
      <p:ext uri="{BB962C8B-B14F-4D97-AF65-F5344CB8AC3E}">
        <p14:creationId xmlns:p14="http://schemas.microsoft.com/office/powerpoint/2010/main" val="3577974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a:t>
            </a:r>
            <a:r>
              <a:rPr lang="en-US" sz="5400" b="1" dirty="0" smtClean="0">
                <a:solidFill>
                  <a:schemeClr val="accent1">
                    <a:lumMod val="25000"/>
                  </a:schemeClr>
                </a:solidFill>
              </a:rPr>
              <a:t>Three:</a:t>
            </a:r>
            <a:endParaRPr lang="en-US" sz="5400" b="1" dirty="0">
              <a:solidFill>
                <a:schemeClr val="accent1">
                  <a:lumMod val="25000"/>
                </a:schemeClr>
              </a:solidFill>
            </a:endParaRPr>
          </a:p>
          <a:p>
            <a:pPr marL="342900" indent="-342900" algn="ctr">
              <a:lnSpc>
                <a:spcPct val="90000"/>
              </a:lnSpc>
              <a:spcBef>
                <a:spcPct val="20000"/>
              </a:spcBef>
              <a:defRPr/>
            </a:pPr>
            <a:r>
              <a:rPr lang="en-US" sz="9000" b="1" i="1" dirty="0" smtClean="0">
                <a:solidFill>
                  <a:srgbClr val="C00000"/>
                </a:solidFill>
              </a:rPr>
              <a:t>The Structure</a:t>
            </a:r>
          </a:p>
          <a:p>
            <a:pPr marL="342900" indent="-342900" algn="ctr">
              <a:lnSpc>
                <a:spcPct val="90000"/>
              </a:lnSpc>
              <a:spcBef>
                <a:spcPct val="20000"/>
              </a:spcBef>
              <a:defRPr/>
            </a:pPr>
            <a:r>
              <a:rPr lang="en-US" sz="9000" b="1" i="1" dirty="0">
                <a:solidFill>
                  <a:srgbClr val="C00000"/>
                </a:solidFill>
              </a:rPr>
              <a:t>o</a:t>
            </a:r>
            <a:r>
              <a:rPr lang="en-US" sz="9000" b="1" i="1" dirty="0" smtClean="0">
                <a:solidFill>
                  <a:srgbClr val="C00000"/>
                </a:solidFill>
              </a:rPr>
              <a:t>f our</a:t>
            </a:r>
          </a:p>
          <a:p>
            <a:pPr marL="342900" indent="-342900" algn="ctr">
              <a:lnSpc>
                <a:spcPct val="90000"/>
              </a:lnSpc>
              <a:spcBef>
                <a:spcPct val="20000"/>
              </a:spcBef>
              <a:defRPr/>
            </a:pPr>
            <a:r>
              <a:rPr lang="en-US" sz="9000" b="1" i="1" dirty="0" smtClean="0">
                <a:solidFill>
                  <a:srgbClr val="C00000"/>
                </a:solidFill>
              </a:rPr>
              <a:t>Government</a:t>
            </a:r>
            <a:endParaRPr lang="en-US" sz="9000" b="1" i="1" dirty="0">
              <a:solidFill>
                <a:srgbClr val="002060"/>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36</a:t>
            </a:fld>
            <a:endParaRPr lang="en-US" dirty="0"/>
          </a:p>
        </p:txBody>
      </p:sp>
    </p:spTree>
    <p:extLst>
      <p:ext uri="{BB962C8B-B14F-4D97-AF65-F5344CB8AC3E}">
        <p14:creationId xmlns:p14="http://schemas.microsoft.com/office/powerpoint/2010/main" val="1300019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500" b="1" dirty="0" smtClean="0">
                <a:solidFill>
                  <a:srgbClr val="0033CC"/>
                </a:solidFill>
              </a:rPr>
              <a:t>The United States is a </a:t>
            </a:r>
            <a:r>
              <a:rPr lang="en-US" sz="2500" b="1" dirty="0">
                <a:solidFill>
                  <a:srgbClr val="C00000"/>
                </a:solidFill>
              </a:rPr>
              <a:t>representative, federal, republic:</a:t>
            </a:r>
          </a:p>
          <a:p>
            <a:pPr marL="342900" indent="-342900">
              <a:lnSpc>
                <a:spcPct val="90000"/>
              </a:lnSpc>
              <a:spcBef>
                <a:spcPct val="20000"/>
              </a:spcBef>
              <a:defRPr/>
            </a:pPr>
            <a:r>
              <a:rPr lang="en-US" sz="600" i="1" dirty="0"/>
              <a:t>	</a:t>
            </a:r>
          </a:p>
          <a:p>
            <a:pPr marL="342900" indent="-342900">
              <a:lnSpc>
                <a:spcPct val="90000"/>
              </a:lnSpc>
              <a:spcBef>
                <a:spcPct val="20000"/>
              </a:spcBef>
              <a:defRPr/>
            </a:pPr>
            <a:r>
              <a:rPr lang="en-US" sz="2200" i="1" dirty="0"/>
              <a:t>	</a:t>
            </a:r>
            <a:r>
              <a:rPr lang="en-US" sz="2200" b="1" i="1" dirty="0"/>
              <a:t>Laws are made pursuant to the following construct:</a:t>
            </a:r>
          </a:p>
          <a:p>
            <a:pPr marL="342900" indent="-342900">
              <a:lnSpc>
                <a:spcPct val="90000"/>
              </a:lnSpc>
              <a:spcBef>
                <a:spcPct val="20000"/>
              </a:spcBef>
              <a:defRPr/>
            </a:pPr>
            <a:endParaRPr lang="en-US" sz="600" i="1" dirty="0"/>
          </a:p>
          <a:p>
            <a:pPr marL="342900" indent="-342900" algn="ctr">
              <a:lnSpc>
                <a:spcPct val="90000"/>
              </a:lnSpc>
              <a:spcBef>
                <a:spcPct val="20000"/>
              </a:spcBef>
              <a:defRPr/>
            </a:pPr>
            <a:r>
              <a:rPr lang="en-US" sz="2200" b="1" i="1" dirty="0">
                <a:solidFill>
                  <a:srgbClr val="C00000"/>
                </a:solidFill>
              </a:rPr>
              <a:t>Federal Government </a:t>
            </a:r>
            <a:r>
              <a:rPr lang="en-US" sz="1600" b="1" i="1" dirty="0"/>
              <a:t>(For All National Laws – Supreme but Limited Powers)</a:t>
            </a: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President (Executive)                       Congress (Legislative)                   Federal Courts (Judicial)</a:t>
            </a:r>
            <a:endParaRPr lang="en-US" sz="2200" b="1" dirty="0"/>
          </a:p>
          <a:p>
            <a:pPr marL="342900" indent="-342900" algn="just">
              <a:lnSpc>
                <a:spcPct val="90000"/>
              </a:lnSpc>
              <a:spcBef>
                <a:spcPct val="20000"/>
              </a:spcBef>
              <a:buFontTx/>
              <a:buChar char="•"/>
              <a:defRPr/>
            </a:pPr>
            <a:endParaRPr lang="en-US" sz="400" dirty="0">
              <a:solidFill>
                <a:srgbClr val="0033CC"/>
              </a:solidFill>
            </a:endParaRPr>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600" b="1" i="1" dirty="0"/>
              <a:t>(For All State Laws – Subservient but Unlimited Powers)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r>
              <a:rPr lang="en-US" sz="1200" b="1" dirty="0"/>
              <a:t>Governor (Executive)                  State Legislature (Legislative)                State Courts (Judicial)</a:t>
            </a:r>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1507" name="Picture 4" descr="http://groffellison.files.wordpress.com/2008/06/us-capitol.jpg"/>
          <p:cNvPicPr>
            <a:picLocks noChangeAspect="1" noChangeArrowheads="1"/>
          </p:cNvPicPr>
          <p:nvPr/>
        </p:nvPicPr>
        <p:blipFill>
          <a:blip r:embed="rId3" cstate="print"/>
          <a:srcRect/>
          <a:stretch>
            <a:fillRect/>
          </a:stretch>
        </p:blipFill>
        <p:spPr bwMode="auto">
          <a:xfrm>
            <a:off x="3810000" y="2362200"/>
            <a:ext cx="1589088" cy="1189038"/>
          </a:xfrm>
          <a:prstGeom prst="rect">
            <a:avLst/>
          </a:prstGeom>
          <a:noFill/>
          <a:ln w="9525">
            <a:noFill/>
            <a:miter lim="800000"/>
            <a:headEnd/>
            <a:tailEnd/>
          </a:ln>
        </p:spPr>
      </p:pic>
      <p:pic>
        <p:nvPicPr>
          <p:cNvPr id="21508" name="Picture 6" descr="http://z.about.com/d/dc/1/0/C/J/whitehouse2.jpg"/>
          <p:cNvPicPr>
            <a:picLocks noChangeAspect="1" noChangeArrowheads="1"/>
          </p:cNvPicPr>
          <p:nvPr/>
        </p:nvPicPr>
        <p:blipFill>
          <a:blip r:embed="rId4" cstate="print"/>
          <a:srcRect/>
          <a:stretch>
            <a:fillRect/>
          </a:stretch>
        </p:blipFill>
        <p:spPr bwMode="auto">
          <a:xfrm>
            <a:off x="1066800" y="2362200"/>
            <a:ext cx="1828800" cy="1189038"/>
          </a:xfrm>
          <a:prstGeom prst="rect">
            <a:avLst/>
          </a:prstGeom>
          <a:noFill/>
          <a:ln w="9525">
            <a:noFill/>
            <a:miter lim="800000"/>
            <a:headEnd/>
            <a:tailEnd/>
          </a:ln>
        </p:spPr>
      </p:pic>
      <p:pic>
        <p:nvPicPr>
          <p:cNvPr id="21509"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2362200"/>
            <a:ext cx="1584325" cy="1189038"/>
          </a:xfrm>
          <a:prstGeom prst="rect">
            <a:avLst/>
          </a:prstGeom>
          <a:noFill/>
          <a:ln w="9525">
            <a:noFill/>
            <a:miter lim="800000"/>
            <a:headEnd/>
            <a:tailEnd/>
          </a:ln>
        </p:spPr>
      </p:pic>
      <p:pic>
        <p:nvPicPr>
          <p:cNvPr id="21510" name="Picture 10" descr="http://cache.daylife.com/imageserve/07yCafc9WL4rb/610x.jpg"/>
          <p:cNvPicPr>
            <a:picLocks noChangeAspect="1" noChangeArrowheads="1"/>
          </p:cNvPicPr>
          <p:nvPr/>
        </p:nvPicPr>
        <p:blipFill>
          <a:blip r:embed="rId6" cstate="print"/>
          <a:srcRect/>
          <a:stretch>
            <a:fillRect/>
          </a:stretch>
        </p:blipFill>
        <p:spPr bwMode="auto">
          <a:xfrm>
            <a:off x="1066800" y="4343400"/>
            <a:ext cx="1785938" cy="1189038"/>
          </a:xfrm>
          <a:prstGeom prst="rect">
            <a:avLst/>
          </a:prstGeom>
          <a:noFill/>
          <a:ln w="9525">
            <a:noFill/>
            <a:miter lim="800000"/>
            <a:headEnd/>
            <a:tailEnd/>
          </a:ln>
        </p:spPr>
      </p:pic>
      <p:pic>
        <p:nvPicPr>
          <p:cNvPr id="21511" name="Picture 12" descr="http://www.aesd.k12.ca.us/Picture%20File/Capitols/New%20York/images/New%20York%20State%20Capitol%20Side%20Albany%20NY%203_JPG.jpg"/>
          <p:cNvPicPr>
            <a:picLocks noChangeAspect="1" noChangeArrowheads="1"/>
          </p:cNvPicPr>
          <p:nvPr/>
        </p:nvPicPr>
        <p:blipFill>
          <a:blip r:embed="rId7" cstate="print"/>
          <a:srcRect/>
          <a:stretch>
            <a:fillRect/>
          </a:stretch>
        </p:blipFill>
        <p:spPr bwMode="auto">
          <a:xfrm>
            <a:off x="3810000" y="4343400"/>
            <a:ext cx="1584325" cy="1189038"/>
          </a:xfrm>
          <a:prstGeom prst="rect">
            <a:avLst/>
          </a:prstGeom>
          <a:noFill/>
          <a:ln w="9525">
            <a:noFill/>
            <a:miter lim="800000"/>
            <a:headEnd/>
            <a:tailEnd/>
          </a:ln>
        </p:spPr>
      </p:pic>
      <p:pic>
        <p:nvPicPr>
          <p:cNvPr id="21512" name="Picture 13"/>
          <p:cNvPicPr>
            <a:picLocks noChangeAspect="1" noChangeArrowheads="1"/>
          </p:cNvPicPr>
          <p:nvPr/>
        </p:nvPicPr>
        <p:blipFill>
          <a:blip r:embed="rId8" cstate="print"/>
          <a:srcRect/>
          <a:stretch>
            <a:fillRect/>
          </a:stretch>
        </p:blipFill>
        <p:spPr bwMode="auto">
          <a:xfrm>
            <a:off x="6400800" y="4343400"/>
            <a:ext cx="1584325" cy="1189038"/>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77B7C00C-44B9-4C93-A084-25E9CFC07697}" type="slidenum">
              <a:rPr lang="en-US" smtClean="0"/>
              <a:pPr>
                <a:defRPr/>
              </a:pPr>
              <a:t>37</a:t>
            </a:fld>
            <a:endParaRPr lang="en-US" dirty="0"/>
          </a:p>
        </p:txBody>
      </p:sp>
    </p:spTree>
    <p:extLst>
      <p:ext uri="{BB962C8B-B14F-4D97-AF65-F5344CB8AC3E}">
        <p14:creationId xmlns:p14="http://schemas.microsoft.com/office/powerpoint/2010/main" val="2298805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endParaRPr lang="en-US" sz="600" i="1" dirty="0"/>
          </a:p>
          <a:p>
            <a:pPr marL="342900" indent="-342900" algn="ctr">
              <a:lnSpc>
                <a:spcPct val="90000"/>
              </a:lnSpc>
              <a:spcBef>
                <a:spcPct val="20000"/>
              </a:spcBef>
            </a:pPr>
            <a:r>
              <a:rPr lang="en-US" sz="2200" b="1" i="1" dirty="0">
                <a:solidFill>
                  <a:srgbClr val="C00000"/>
                </a:solidFill>
              </a:rPr>
              <a:t>Federal Government </a:t>
            </a:r>
            <a:r>
              <a:rPr lang="en-US" sz="1600" b="1" i="1" dirty="0"/>
              <a:t>(Separation of Powers and Checks and Balances)</a:t>
            </a: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r>
              <a:rPr lang="en-US" sz="1200" b="1" dirty="0"/>
              <a:t>       President (Executive)                            Congress (Legislative)                           Federal Courts (Judicial)</a:t>
            </a: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Supreme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Senate                US House of Representatives </a:t>
            </a:r>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Court of Appeals</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District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2200" b="1" dirty="0"/>
          </a:p>
          <a:p>
            <a:pPr marL="342900" indent="-342900" algn="just">
              <a:lnSpc>
                <a:spcPct val="90000"/>
              </a:lnSpc>
              <a:spcBef>
                <a:spcPct val="20000"/>
              </a:spcBef>
              <a:buFontTx/>
              <a:buChar char="•"/>
            </a:pPr>
            <a:endParaRPr lang="en-US" sz="400" dirty="0">
              <a:solidFill>
                <a:srgbClr val="0033CC"/>
              </a:solidFill>
            </a:endParaRPr>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gn="ctr">
              <a:lnSpc>
                <a:spcPct val="90000"/>
              </a:lnSpc>
              <a:spcBef>
                <a:spcPct val="20000"/>
              </a:spcBef>
            </a:pPr>
            <a:endParaRPr lang="en-US" sz="6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just">
              <a:lnSpc>
                <a:spcPct val="90000"/>
              </a:lnSpc>
              <a:spcBef>
                <a:spcPct val="20000"/>
              </a:spcBef>
              <a:buFontTx/>
              <a:buChar char="•"/>
            </a:pPr>
            <a:endParaRPr lang="en-US" sz="100" dirty="0">
              <a:solidFill>
                <a:srgbClr val="0033CC"/>
              </a:solidFill>
            </a:endParaRPr>
          </a:p>
          <a:p>
            <a:pPr marL="342900" indent="-342900" algn="just">
              <a:lnSpc>
                <a:spcPct val="90000"/>
              </a:lnSpc>
              <a:spcBef>
                <a:spcPct val="20000"/>
              </a:spcBef>
              <a:buFontTx/>
              <a:buChar char="•"/>
            </a:pPr>
            <a:endParaRPr lang="en-US" sz="400" dirty="0">
              <a:solidFill>
                <a:srgbClr val="0033CC"/>
              </a:solidFill>
            </a:endParaRPr>
          </a:p>
        </p:txBody>
      </p:sp>
      <p:pic>
        <p:nvPicPr>
          <p:cNvPr id="22531" name="Picture 4" descr="http://groffellison.files.wordpress.com/2008/06/us-capitol.jpg"/>
          <p:cNvPicPr>
            <a:picLocks noChangeAspect="1" noChangeArrowheads="1"/>
          </p:cNvPicPr>
          <p:nvPr/>
        </p:nvPicPr>
        <p:blipFill>
          <a:blip r:embed="rId3" cstate="print"/>
          <a:srcRect/>
          <a:stretch>
            <a:fillRect/>
          </a:stretch>
        </p:blipFill>
        <p:spPr bwMode="auto">
          <a:xfrm>
            <a:off x="3429000" y="1828800"/>
            <a:ext cx="1589088" cy="1189038"/>
          </a:xfrm>
          <a:prstGeom prst="rect">
            <a:avLst/>
          </a:prstGeom>
          <a:noFill/>
          <a:ln w="9525">
            <a:noFill/>
            <a:miter lim="800000"/>
            <a:headEnd/>
            <a:tailEnd/>
          </a:ln>
        </p:spPr>
      </p:pic>
      <p:pic>
        <p:nvPicPr>
          <p:cNvPr id="22532" name="Picture 6" descr="http://z.about.com/d/dc/1/0/C/J/whitehouse2.jpg"/>
          <p:cNvPicPr>
            <a:picLocks noChangeAspect="1" noChangeArrowheads="1"/>
          </p:cNvPicPr>
          <p:nvPr/>
        </p:nvPicPr>
        <p:blipFill>
          <a:blip r:embed="rId4" cstate="print"/>
          <a:srcRect/>
          <a:stretch>
            <a:fillRect/>
          </a:stretch>
        </p:blipFill>
        <p:spPr bwMode="auto">
          <a:xfrm>
            <a:off x="533400" y="1828800"/>
            <a:ext cx="1828800" cy="1189038"/>
          </a:xfrm>
          <a:prstGeom prst="rect">
            <a:avLst/>
          </a:prstGeom>
          <a:noFill/>
          <a:ln w="9525">
            <a:noFill/>
            <a:miter lim="800000"/>
            <a:headEnd/>
            <a:tailEnd/>
          </a:ln>
        </p:spPr>
      </p:pic>
      <p:pic>
        <p:nvPicPr>
          <p:cNvPr id="22533"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1828800"/>
            <a:ext cx="1584325" cy="1189038"/>
          </a:xfrm>
          <a:prstGeom prst="rect">
            <a:avLst/>
          </a:prstGeom>
          <a:noFill/>
          <a:ln w="9525">
            <a:noFill/>
            <a:miter lim="800000"/>
            <a:headEnd/>
            <a:tailEnd/>
          </a:ln>
        </p:spPr>
      </p:pic>
      <p:pic>
        <p:nvPicPr>
          <p:cNvPr id="22534" name="Picture 8" descr="http://eleanorclearylaw.com/yahoo_site_admin/assets/images/800px-US_Supreme_Court.229163408_std.jpg"/>
          <p:cNvPicPr>
            <a:picLocks noChangeAspect="1" noChangeArrowheads="1"/>
          </p:cNvPicPr>
          <p:nvPr/>
        </p:nvPicPr>
        <p:blipFill>
          <a:blip r:embed="rId6" cstate="print"/>
          <a:srcRect/>
          <a:stretch>
            <a:fillRect/>
          </a:stretch>
        </p:blipFill>
        <p:spPr bwMode="auto">
          <a:xfrm>
            <a:off x="6934200" y="3276600"/>
            <a:ext cx="898525" cy="731838"/>
          </a:xfrm>
          <a:prstGeom prst="rect">
            <a:avLst/>
          </a:prstGeom>
          <a:noFill/>
          <a:ln w="9525">
            <a:noFill/>
            <a:miter lim="800000"/>
            <a:headEnd/>
            <a:tailEnd/>
          </a:ln>
        </p:spPr>
      </p:pic>
      <p:pic>
        <p:nvPicPr>
          <p:cNvPr id="22535" name="Picture 4" descr="http://tbn0.google.com/images?q=tbn:wLjYIYxPJiKz9M:http://bp1.blogger.com/_GtWBMPourpI/RoqxzUsccBI/AAAAAAAAAiQ/CLHKeTtcw5o/s400/NY%2BSD%2BFed%2BCths%2B01.jpg">
            <a:hlinkClick r:id="rId7"/>
          </p:cNvPr>
          <p:cNvPicPr>
            <a:picLocks noChangeAspect="1" noChangeArrowheads="1"/>
          </p:cNvPicPr>
          <p:nvPr/>
        </p:nvPicPr>
        <p:blipFill>
          <a:blip r:embed="rId8" cstate="print"/>
          <a:srcRect/>
          <a:stretch>
            <a:fillRect/>
          </a:stretch>
        </p:blipFill>
        <p:spPr bwMode="auto">
          <a:xfrm>
            <a:off x="6934200" y="4267200"/>
            <a:ext cx="914400" cy="731838"/>
          </a:xfrm>
          <a:prstGeom prst="rect">
            <a:avLst/>
          </a:prstGeom>
          <a:noFill/>
          <a:ln w="9525">
            <a:noFill/>
            <a:miter lim="800000"/>
            <a:headEnd/>
            <a:tailEnd/>
          </a:ln>
        </p:spPr>
      </p:pic>
      <p:sp>
        <p:nvSpPr>
          <p:cNvPr id="22536" name="AutoShape 6"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7" name="AutoShape 8"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22538" name="Picture 9"/>
          <p:cNvPicPr>
            <a:picLocks noChangeAspect="1" noChangeArrowheads="1"/>
          </p:cNvPicPr>
          <p:nvPr/>
        </p:nvPicPr>
        <p:blipFill>
          <a:blip r:embed="rId9" cstate="print"/>
          <a:srcRect/>
          <a:stretch>
            <a:fillRect/>
          </a:stretch>
        </p:blipFill>
        <p:spPr bwMode="auto">
          <a:xfrm>
            <a:off x="6934200" y="5257800"/>
            <a:ext cx="977900" cy="762000"/>
          </a:xfrm>
          <a:prstGeom prst="rect">
            <a:avLst/>
          </a:prstGeom>
          <a:noFill/>
          <a:ln w="9525">
            <a:noFill/>
            <a:miter lim="800000"/>
            <a:headEnd/>
            <a:tailEnd/>
          </a:ln>
        </p:spPr>
      </p:pic>
      <p:pic>
        <p:nvPicPr>
          <p:cNvPr id="22539" name="Picture 11" descr="http://www.thebestlinks.com/images/4/43/Senate_in_session.jpg"/>
          <p:cNvPicPr>
            <a:picLocks noChangeAspect="1" noChangeArrowheads="1"/>
          </p:cNvPicPr>
          <p:nvPr/>
        </p:nvPicPr>
        <p:blipFill>
          <a:blip r:embed="rId10" cstate="print"/>
          <a:srcRect/>
          <a:stretch>
            <a:fillRect/>
          </a:stretch>
        </p:blipFill>
        <p:spPr bwMode="auto">
          <a:xfrm>
            <a:off x="2057400" y="3352800"/>
            <a:ext cx="1782763" cy="1189038"/>
          </a:xfrm>
          <a:prstGeom prst="rect">
            <a:avLst/>
          </a:prstGeom>
          <a:noFill/>
          <a:ln w="9525">
            <a:noFill/>
            <a:miter lim="800000"/>
            <a:headEnd/>
            <a:tailEnd/>
          </a:ln>
        </p:spPr>
      </p:pic>
      <p:pic>
        <p:nvPicPr>
          <p:cNvPr id="22540" name="Picture 13" descr="http://www.britannica.com/blogs/wp-content/uploads/2006/11/house-of-representatives.jpg"/>
          <p:cNvPicPr>
            <a:picLocks noChangeAspect="1" noChangeArrowheads="1"/>
          </p:cNvPicPr>
          <p:nvPr/>
        </p:nvPicPr>
        <p:blipFill>
          <a:blip r:embed="rId11" cstate="print"/>
          <a:srcRect/>
          <a:stretch>
            <a:fillRect/>
          </a:stretch>
        </p:blipFill>
        <p:spPr bwMode="auto">
          <a:xfrm>
            <a:off x="4114800" y="3352800"/>
            <a:ext cx="1825625" cy="118903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77B7C00C-44B9-4C93-A084-25E9CFC07697}" type="slidenum">
              <a:rPr lang="en-US" smtClean="0"/>
              <a:pPr>
                <a:defRPr/>
              </a:pPr>
              <a:t>38</a:t>
            </a:fld>
            <a:endParaRPr lang="en-US" dirty="0"/>
          </a:p>
        </p:txBody>
      </p:sp>
    </p:spTree>
    <p:extLst>
      <p:ext uri="{BB962C8B-B14F-4D97-AF65-F5344CB8AC3E}">
        <p14:creationId xmlns:p14="http://schemas.microsoft.com/office/powerpoint/2010/main" val="385190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500" b="1" i="1" dirty="0"/>
              <a:t>(Pursuant to State Constitution – Similar Checks and Balances)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Governor (Executive)                  State Legislature (Legislative)                 State Courts (Judicial)</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200" b="1" dirty="0"/>
              <a:t>                                                                                                                                                NYS Court of Appeals</a:t>
            </a:r>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Senate                    NYS Assembly</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Appellate Division of NYS Supreme Court</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Supreme Court</a:t>
            </a:r>
          </a:p>
          <a:p>
            <a:pPr marL="342900" indent="-342900" algn="ctr">
              <a:lnSpc>
                <a:spcPct val="90000"/>
              </a:lnSpc>
              <a:spcBef>
                <a:spcPct val="20000"/>
              </a:spcBef>
              <a:defRPr/>
            </a:pPr>
            <a:endParaRPr lang="en-US" sz="1200" b="1" dirty="0"/>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3555" name="Picture 10" descr="http://cache.daylife.com/imageserve/07yCafc9WL4rb/610x.jpg"/>
          <p:cNvPicPr>
            <a:picLocks noChangeAspect="1" noChangeArrowheads="1"/>
          </p:cNvPicPr>
          <p:nvPr/>
        </p:nvPicPr>
        <p:blipFill>
          <a:blip r:embed="rId3" cstate="print"/>
          <a:srcRect/>
          <a:stretch>
            <a:fillRect/>
          </a:stretch>
        </p:blipFill>
        <p:spPr bwMode="auto">
          <a:xfrm>
            <a:off x="1066800" y="1524000"/>
            <a:ext cx="1785938" cy="1189038"/>
          </a:xfrm>
          <a:prstGeom prst="rect">
            <a:avLst/>
          </a:prstGeom>
          <a:noFill/>
          <a:ln w="9525">
            <a:noFill/>
            <a:miter lim="800000"/>
            <a:headEnd/>
            <a:tailEnd/>
          </a:ln>
        </p:spPr>
      </p:pic>
      <p:pic>
        <p:nvPicPr>
          <p:cNvPr id="23556" name="Picture 12" descr="http://www.aesd.k12.ca.us/Picture%20File/Capitols/New%20York/images/New%20York%20State%20Capitol%20Side%20Albany%20NY%203_JPG.jpg"/>
          <p:cNvPicPr>
            <a:picLocks noChangeAspect="1" noChangeArrowheads="1"/>
          </p:cNvPicPr>
          <p:nvPr/>
        </p:nvPicPr>
        <p:blipFill>
          <a:blip r:embed="rId4" cstate="print"/>
          <a:srcRect/>
          <a:stretch>
            <a:fillRect/>
          </a:stretch>
        </p:blipFill>
        <p:spPr bwMode="auto">
          <a:xfrm>
            <a:off x="3733800" y="1524000"/>
            <a:ext cx="1584325" cy="1189038"/>
          </a:xfrm>
          <a:prstGeom prst="rect">
            <a:avLst/>
          </a:prstGeom>
          <a:noFill/>
          <a:ln w="9525">
            <a:noFill/>
            <a:miter lim="800000"/>
            <a:headEnd/>
            <a:tailEnd/>
          </a:ln>
        </p:spPr>
      </p:pic>
      <p:pic>
        <p:nvPicPr>
          <p:cNvPr id="23557" name="Picture 13"/>
          <p:cNvPicPr>
            <a:picLocks noChangeAspect="1" noChangeArrowheads="1"/>
          </p:cNvPicPr>
          <p:nvPr/>
        </p:nvPicPr>
        <p:blipFill>
          <a:blip r:embed="rId5" cstate="print"/>
          <a:srcRect/>
          <a:stretch>
            <a:fillRect/>
          </a:stretch>
        </p:blipFill>
        <p:spPr bwMode="auto">
          <a:xfrm>
            <a:off x="6400800" y="1524000"/>
            <a:ext cx="1584325" cy="1189038"/>
          </a:xfrm>
          <a:prstGeom prst="rect">
            <a:avLst/>
          </a:prstGeom>
          <a:noFill/>
          <a:ln w="9525">
            <a:noFill/>
            <a:miter lim="800000"/>
            <a:headEnd/>
            <a:tailEnd/>
          </a:ln>
        </p:spPr>
      </p:pic>
      <p:pic>
        <p:nvPicPr>
          <p:cNvPr id="23558" name="Picture 4" descr="http://tbn0.google.com/images?q=tbn:HCWg4g0V1cdlBM:http://lh6.ggpht.com/_nQYI4YsMuSs/Rs5gEnplelI/AAAAAAAAAMc/5_qzHLDwi60/NY%2Bin%2BAugust%2B008.jpg">
            <a:hlinkClick r:id="rId6"/>
          </p:cNvPr>
          <p:cNvPicPr>
            <a:picLocks noChangeAspect="1" noChangeArrowheads="1"/>
          </p:cNvPicPr>
          <p:nvPr/>
        </p:nvPicPr>
        <p:blipFill>
          <a:blip r:embed="rId7" cstate="print"/>
          <a:srcRect/>
          <a:stretch>
            <a:fillRect/>
          </a:stretch>
        </p:blipFill>
        <p:spPr bwMode="auto">
          <a:xfrm>
            <a:off x="4191000" y="3048000"/>
            <a:ext cx="1577975" cy="1189038"/>
          </a:xfrm>
          <a:prstGeom prst="rect">
            <a:avLst/>
          </a:prstGeom>
          <a:noFill/>
          <a:ln w="9525">
            <a:noFill/>
            <a:miter lim="800000"/>
            <a:headEnd/>
            <a:tailEnd/>
          </a:ln>
        </p:spPr>
      </p:pic>
      <p:pic>
        <p:nvPicPr>
          <p:cNvPr id="23559" name="Picture 6" descr="http://cache.daylife.com/imageserve/0eOI8969uwbdG/610x.jpg"/>
          <p:cNvPicPr>
            <a:picLocks noChangeAspect="1" noChangeArrowheads="1"/>
          </p:cNvPicPr>
          <p:nvPr/>
        </p:nvPicPr>
        <p:blipFill>
          <a:blip r:embed="rId8" cstate="print"/>
          <a:srcRect/>
          <a:stretch>
            <a:fillRect/>
          </a:stretch>
        </p:blipFill>
        <p:spPr bwMode="auto">
          <a:xfrm>
            <a:off x="2362200" y="3048000"/>
            <a:ext cx="1670050" cy="1189038"/>
          </a:xfrm>
          <a:prstGeom prst="rect">
            <a:avLst/>
          </a:prstGeom>
          <a:noFill/>
          <a:ln w="9525">
            <a:noFill/>
            <a:miter lim="800000"/>
            <a:headEnd/>
            <a:tailEnd/>
          </a:ln>
        </p:spPr>
      </p:pic>
      <p:pic>
        <p:nvPicPr>
          <p:cNvPr id="23560" name="Picture 13"/>
          <p:cNvPicPr>
            <a:picLocks noChangeAspect="1" noChangeArrowheads="1"/>
          </p:cNvPicPr>
          <p:nvPr/>
        </p:nvPicPr>
        <p:blipFill>
          <a:blip r:embed="rId9" cstate="print"/>
          <a:srcRect/>
          <a:stretch>
            <a:fillRect/>
          </a:stretch>
        </p:blipFill>
        <p:spPr bwMode="auto">
          <a:xfrm>
            <a:off x="6858000" y="3078162"/>
            <a:ext cx="974725" cy="731838"/>
          </a:xfrm>
          <a:prstGeom prst="rect">
            <a:avLst/>
          </a:prstGeom>
          <a:noFill/>
          <a:ln w="9525">
            <a:noFill/>
            <a:miter lim="800000"/>
            <a:headEnd/>
            <a:tailEnd/>
          </a:ln>
        </p:spPr>
      </p:pic>
      <p:pic>
        <p:nvPicPr>
          <p:cNvPr id="23561" name="Picture 8" descr="http://farm4.static.flickr.com/3278/2582641104_e71dae95b1.jpg?v=0"/>
          <p:cNvPicPr>
            <a:picLocks noChangeAspect="1" noChangeArrowheads="1"/>
          </p:cNvPicPr>
          <p:nvPr/>
        </p:nvPicPr>
        <p:blipFill>
          <a:blip r:embed="rId10" cstate="print"/>
          <a:srcRect/>
          <a:stretch>
            <a:fillRect/>
          </a:stretch>
        </p:blipFill>
        <p:spPr bwMode="auto">
          <a:xfrm>
            <a:off x="6858000" y="4114800"/>
            <a:ext cx="974725" cy="731838"/>
          </a:xfrm>
          <a:prstGeom prst="rect">
            <a:avLst/>
          </a:prstGeom>
          <a:noFill/>
          <a:ln w="9525">
            <a:noFill/>
            <a:miter lim="800000"/>
            <a:headEnd/>
            <a:tailEnd/>
          </a:ln>
        </p:spPr>
      </p:pic>
      <p:pic>
        <p:nvPicPr>
          <p:cNvPr id="23562" name="Picture 10" descr="http://farm4.static.flickr.com/3263/2574770470_906fe7b2c5.jpg?v=0"/>
          <p:cNvPicPr>
            <a:picLocks noChangeAspect="1" noChangeArrowheads="1"/>
          </p:cNvPicPr>
          <p:nvPr/>
        </p:nvPicPr>
        <p:blipFill>
          <a:blip r:embed="rId11" cstate="print"/>
          <a:srcRect/>
          <a:stretch>
            <a:fillRect/>
          </a:stretch>
        </p:blipFill>
        <p:spPr bwMode="auto">
          <a:xfrm>
            <a:off x="6858000" y="5105400"/>
            <a:ext cx="1098550" cy="73183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7B7C00C-44B9-4C93-A084-25E9CFC07697}" type="slidenum">
              <a:rPr lang="en-US" smtClean="0"/>
              <a:pPr>
                <a:defRPr/>
              </a:pPr>
              <a:t>39</a:t>
            </a:fld>
            <a:endParaRPr lang="en-US" dirty="0"/>
          </a:p>
        </p:txBody>
      </p:sp>
    </p:spTree>
    <p:extLst>
      <p:ext uri="{BB962C8B-B14F-4D97-AF65-F5344CB8AC3E}">
        <p14:creationId xmlns:p14="http://schemas.microsoft.com/office/powerpoint/2010/main" val="3820068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5"/>
          <p:cNvSpPr txBox="1">
            <a:spLocks noChangeArrowheads="1"/>
          </p:cNvSpPr>
          <p:nvPr/>
        </p:nvSpPr>
        <p:spPr bwMode="auto">
          <a:xfrm>
            <a:off x="1371600" y="5556250"/>
            <a:ext cx="6934200" cy="830263"/>
          </a:xfrm>
          <a:prstGeom prst="rect">
            <a:avLst/>
          </a:prstGeom>
          <a:noFill/>
          <a:ln w="9525">
            <a:noFill/>
            <a:miter lim="800000"/>
            <a:headEnd/>
            <a:tailEnd/>
          </a:ln>
        </p:spPr>
        <p:txBody>
          <a:bodyPr lIns="91436" tIns="45718" rIns="91436" bIns="45718">
            <a:spAutoFit/>
          </a:bodyPr>
          <a:lstStyle/>
          <a:p>
            <a:r>
              <a:rPr lang="en-US" sz="4800" b="1">
                <a:solidFill>
                  <a:srgbClr val="C81204"/>
                </a:solidFill>
              </a:rPr>
              <a:t>Class Administration</a:t>
            </a:r>
          </a:p>
        </p:txBody>
      </p:sp>
      <p:sp>
        <p:nvSpPr>
          <p:cNvPr id="9220" name="Slide Number Placeholder 1"/>
          <p:cNvSpPr>
            <a:spLocks noGrp="1"/>
          </p:cNvSpPr>
          <p:nvPr>
            <p:ph type="sldNum" sz="quarter" idx="12"/>
          </p:nvPr>
        </p:nvSpPr>
        <p:spPr>
          <a:noFill/>
        </p:spPr>
        <p:txBody>
          <a:bodyPr/>
          <a:lstStyle/>
          <a:p>
            <a:fld id="{CF0D64DF-BA52-40E0-8F7C-F804D57DBB11}" type="slidenum">
              <a:rPr lang="en-US" smtClean="0"/>
              <a:pPr/>
              <a:t>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43940"/>
            <a:ext cx="7239000" cy="451231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gn="ctr">
              <a:lnSpc>
                <a:spcPct val="80000"/>
              </a:lnSpc>
              <a:spcBef>
                <a:spcPts val="0"/>
              </a:spcBef>
            </a:pPr>
            <a:r>
              <a:rPr lang="en-US" sz="4000" b="1" i="1" dirty="0" smtClean="0">
                <a:solidFill>
                  <a:srgbClr val="002060"/>
                </a:solidFill>
              </a:rPr>
              <a:t>More Thoughts on Structure</a:t>
            </a:r>
            <a:endParaRPr lang="en-US" sz="4000" b="1" i="1" dirty="0">
              <a:solidFill>
                <a:srgbClr val="002060"/>
              </a:solidFill>
            </a:endParaRP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smtClean="0">
                <a:solidFill>
                  <a:srgbClr val="C00000"/>
                </a:solidFill>
              </a:rPr>
              <a:t>Constitutional </a:t>
            </a:r>
            <a:r>
              <a:rPr lang="en-US" sz="2400" b="1" i="1" dirty="0">
                <a:solidFill>
                  <a:srgbClr val="C00000"/>
                </a:solidFill>
              </a:rPr>
              <a:t>Similarities</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We live in a federal system.</a:t>
            </a:r>
            <a:endParaRPr lang="en-US" sz="1000" dirty="0"/>
          </a:p>
          <a:p>
            <a:pPr hangingPunct="0">
              <a:lnSpc>
                <a:spcPct val="85000"/>
              </a:lnSpc>
            </a:pPr>
            <a:endParaRPr lang="en-US" sz="1000" dirty="0"/>
          </a:p>
          <a:p>
            <a:pPr hangingPunct="0">
              <a:lnSpc>
                <a:spcPct val="85000"/>
              </a:lnSpc>
              <a:buFont typeface="Arial" pitchFamily="34" charset="0"/>
              <a:buChar char="•"/>
            </a:pPr>
            <a:r>
              <a:rPr lang="en-US" sz="2200" dirty="0"/>
              <a:t>  We have both state governments and a national government.</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 two exist together.</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They are each based upon a constitution</a:t>
            </a:r>
            <a:r>
              <a:rPr lang="en-US" sz="2200" dirty="0" smtClean="0"/>
              <a:t>.</a:t>
            </a:r>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smtClean="0"/>
              <a:t> We were the first nation to have our governmental structure,</a:t>
            </a:r>
          </a:p>
          <a:p>
            <a:pPr hangingPunct="0">
              <a:lnSpc>
                <a:spcPct val="85000"/>
              </a:lnSpc>
            </a:pPr>
            <a:r>
              <a:rPr lang="en-US" sz="2200" dirty="0"/>
              <a:t>a</a:t>
            </a:r>
            <a:r>
              <a:rPr lang="en-US" sz="2200" dirty="0" smtClean="0"/>
              <a:t>nd our rights described and protected, by a written constitution. </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We have a United States Constitution </a:t>
            </a:r>
            <a:r>
              <a:rPr lang="en-US" sz="2200" dirty="0" smtClean="0"/>
              <a:t>(adopted 1787</a:t>
            </a:r>
            <a:r>
              <a:rPr lang="en-US" sz="2200" dirty="0"/>
              <a:t>) </a:t>
            </a:r>
          </a:p>
          <a:p>
            <a:pPr hangingPunct="0">
              <a:lnSpc>
                <a:spcPct val="85000"/>
              </a:lnSpc>
            </a:pPr>
            <a:r>
              <a:rPr lang="en-US" sz="2200" dirty="0"/>
              <a:t>and each State has a Constitution as well (The adoption date depends on the formation of the state – New York’s Constitution was adopted in 1777, ten years before United States Constitution).</a:t>
            </a:r>
          </a:p>
          <a:p>
            <a:pPr hangingPunct="0">
              <a:lnSpc>
                <a:spcPct val="85000"/>
              </a:lnSpc>
            </a:pPr>
            <a:endParaRPr lang="en-US" sz="1000" dirty="0"/>
          </a:p>
          <a:p>
            <a:pPr hangingPunct="0">
              <a:lnSpc>
                <a:spcPct val="85000"/>
              </a:lnSpc>
            </a:pP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4000" b="1" i="1" dirty="0" smtClean="0">
                <a:solidFill>
                  <a:srgbClr val="002060"/>
                </a:solidFill>
              </a:rPr>
              <a:t>More Thoughts on Structure</a:t>
            </a:r>
            <a:endParaRPr lang="en-US" sz="4000" b="1" i="1" dirty="0">
              <a:solidFill>
                <a:srgbClr val="002060"/>
              </a:solidFill>
            </a:endParaRP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a:t>
            </a:r>
            <a:r>
              <a:rPr lang="en-US" sz="2400" b="1" i="1" dirty="0" smtClean="0">
                <a:solidFill>
                  <a:srgbClr val="C00000"/>
                </a:solidFill>
              </a:rPr>
              <a:t>Similarities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pPr>
            <a:endParaRPr lang="en-US" sz="1000" dirty="0"/>
          </a:p>
          <a:p>
            <a:pPr hangingPunct="0">
              <a:lnSpc>
                <a:spcPct val="85000"/>
              </a:lnSpc>
              <a:buFont typeface="Arial" pitchFamily="34" charset="0"/>
              <a:buChar char="•"/>
            </a:pPr>
            <a:r>
              <a:rPr lang="en-US" sz="2200" dirty="0"/>
              <a:t> </a:t>
            </a:r>
            <a:r>
              <a:rPr lang="en-US" sz="2000" dirty="0"/>
              <a:t>So why are all these Constitutions so remarkably similar</a:t>
            </a:r>
            <a:r>
              <a:rPr lang="en-US" sz="2000" dirty="0" smtClean="0"/>
              <a:t>?</a:t>
            </a:r>
          </a:p>
          <a:p>
            <a:pPr hangingPunct="0">
              <a:lnSpc>
                <a:spcPct val="85000"/>
              </a:lnSpc>
            </a:pPr>
            <a:r>
              <a:rPr lang="en-US" sz="2000" dirty="0" smtClean="0"/>
              <a:t> </a:t>
            </a:r>
          </a:p>
          <a:p>
            <a:pPr hangingPunct="0">
              <a:lnSpc>
                <a:spcPct val="85000"/>
              </a:lnSpc>
              <a:buFont typeface="Arial" pitchFamily="34" charset="0"/>
              <a:buChar char="•"/>
            </a:pPr>
            <a:r>
              <a:rPr lang="en-US" sz="2000" dirty="0" smtClean="0"/>
              <a:t> Why is the structure of the US Constitution and nearly all of the states almost exactly the same?</a:t>
            </a:r>
            <a:endParaRPr lang="en-US" sz="2000" dirty="0"/>
          </a:p>
          <a:p>
            <a:pPr hangingPunct="0">
              <a:lnSpc>
                <a:spcPct val="85000"/>
              </a:lnSpc>
            </a:pPr>
            <a:endParaRPr lang="en-US" sz="2000" dirty="0"/>
          </a:p>
          <a:p>
            <a:pPr hangingPunct="0">
              <a:lnSpc>
                <a:spcPct val="85000"/>
              </a:lnSpc>
              <a:buFont typeface="Arial" pitchFamily="34" charset="0"/>
              <a:buChar char="•"/>
            </a:pPr>
            <a:r>
              <a:rPr lang="en-US" sz="2000" dirty="0"/>
              <a:t> </a:t>
            </a:r>
            <a:r>
              <a:rPr lang="en-US" sz="2000" dirty="0" smtClean="0"/>
              <a:t>For they all have </a:t>
            </a:r>
            <a:r>
              <a:rPr lang="en-US" sz="2000" dirty="0"/>
              <a:t>an elected executive, a directly elected bicameral legislature (except one state), and a </a:t>
            </a:r>
            <a:r>
              <a:rPr lang="en-US" sz="2000" dirty="0" smtClean="0"/>
              <a:t>judiciary. </a:t>
            </a:r>
          </a:p>
          <a:p>
            <a:pPr hangingPunct="0">
              <a:lnSpc>
                <a:spcPct val="85000"/>
              </a:lnSpc>
              <a:buFont typeface="Arial" pitchFamily="34" charset="0"/>
              <a:buChar char="•"/>
            </a:pPr>
            <a:endParaRPr lang="en-US" sz="2000" dirty="0"/>
          </a:p>
          <a:p>
            <a:pPr hangingPunct="0">
              <a:lnSpc>
                <a:spcPct val="85000"/>
              </a:lnSpc>
              <a:buFont typeface="Arial" pitchFamily="34" charset="0"/>
              <a:buChar char="•"/>
            </a:pPr>
            <a:r>
              <a:rPr lang="en-US" sz="2000" dirty="0" smtClean="0"/>
              <a:t> Each provide for </a:t>
            </a:r>
            <a:r>
              <a:rPr lang="en-US" sz="2000" dirty="0"/>
              <a:t>co-equal, separate branches, with checks and balances of power on the others</a:t>
            </a:r>
            <a:r>
              <a:rPr lang="en-US" sz="2000" dirty="0" smtClean="0"/>
              <a:t>.</a:t>
            </a:r>
          </a:p>
          <a:p>
            <a:pPr hangingPunct="0">
              <a:lnSpc>
                <a:spcPct val="85000"/>
              </a:lnSpc>
            </a:pPr>
            <a:endParaRPr lang="en-US" sz="2000" dirty="0" smtClean="0"/>
          </a:p>
          <a:p>
            <a:pPr hangingPunct="0">
              <a:lnSpc>
                <a:spcPct val="85000"/>
              </a:lnSpc>
              <a:buFont typeface="Arial" pitchFamily="34" charset="0"/>
              <a:buChar char="•"/>
            </a:pPr>
            <a:r>
              <a:rPr lang="en-US" sz="2000" dirty="0"/>
              <a:t> </a:t>
            </a:r>
            <a:r>
              <a:rPr lang="en-US" sz="2000" dirty="0" smtClean="0"/>
              <a:t>Each enumerate and protect the rights of individuals.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41</a:t>
            </a:fld>
            <a:endParaRPr lang="en-US"/>
          </a:p>
        </p:txBody>
      </p:sp>
    </p:spTree>
    <p:extLst>
      <p:ext uri="{BB962C8B-B14F-4D97-AF65-F5344CB8AC3E}">
        <p14:creationId xmlns:p14="http://schemas.microsoft.com/office/powerpoint/2010/main" val="763854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4400" b="1" i="1" dirty="0">
                <a:solidFill>
                  <a:srgbClr val="002060"/>
                </a:solidFill>
              </a:rPr>
              <a:t>More Thoughts on Structure</a:t>
            </a:r>
          </a:p>
          <a:p>
            <a:pPr marL="342900" indent="-342900">
              <a:lnSpc>
                <a:spcPct val="90000"/>
              </a:lnSpc>
              <a:spcBef>
                <a:spcPts val="0"/>
              </a:spcBef>
            </a:pPr>
            <a:endParaRPr lang="en-US" sz="1050" b="1" i="1" dirty="0">
              <a:solidFill>
                <a:srgbClr val="C00000"/>
              </a:solidFill>
            </a:endParaRPr>
          </a:p>
          <a:p>
            <a:pPr marL="342900" indent="-342900">
              <a:lnSpc>
                <a:spcPct val="90000"/>
              </a:lnSpc>
              <a:spcBef>
                <a:spcPts val="0"/>
              </a:spcBef>
            </a:pPr>
            <a:r>
              <a:rPr lang="en-US" sz="2800" b="1" i="1" dirty="0">
                <a:solidFill>
                  <a:srgbClr val="C00000"/>
                </a:solidFill>
              </a:rPr>
              <a:t>	Constitutional Similarities Continued</a:t>
            </a:r>
            <a:endParaRPr lang="en-US" sz="2800" dirty="0">
              <a:solidFill>
                <a:srgbClr val="C00000"/>
              </a:solidFill>
            </a:endParaRPr>
          </a:p>
          <a:p>
            <a:pPr marL="342900" indent="-342900">
              <a:lnSpc>
                <a:spcPct val="90000"/>
              </a:lnSpc>
              <a:spcBef>
                <a:spcPts val="0"/>
              </a:spcBef>
            </a:pPr>
            <a:endParaRPr lang="en-US" sz="1000" b="1" dirty="0">
              <a:solidFill>
                <a:srgbClr val="002060"/>
              </a:solidFill>
            </a:endParaRPr>
          </a:p>
          <a:p>
            <a:pPr hangingPunct="0">
              <a:lnSpc>
                <a:spcPct val="90000"/>
              </a:lnSpc>
              <a:spcBef>
                <a:spcPts val="0"/>
              </a:spcBef>
              <a:buFont typeface="Arial" pitchFamily="34" charset="0"/>
              <a:buChar char="•"/>
            </a:pPr>
            <a:r>
              <a:rPr lang="en-US" sz="2200" dirty="0"/>
              <a:t>  Enter Stage Right – The Illustrious John Adams.</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On May 10, 1776, shortly before the Declaration of </a:t>
            </a:r>
          </a:p>
          <a:p>
            <a:pPr hangingPunct="0">
              <a:lnSpc>
                <a:spcPct val="90000"/>
              </a:lnSpc>
              <a:spcBef>
                <a:spcPts val="0"/>
              </a:spcBef>
            </a:pPr>
            <a:r>
              <a:rPr lang="en-US" sz="2200" dirty="0"/>
              <a:t>   Independence, the Second Continental Congress </a:t>
            </a:r>
          </a:p>
          <a:p>
            <a:pPr hangingPunct="0">
              <a:lnSpc>
                <a:spcPct val="90000"/>
              </a:lnSpc>
              <a:spcBef>
                <a:spcPts val="0"/>
              </a:spcBef>
            </a:pPr>
            <a:r>
              <a:rPr lang="en-US" sz="2200" dirty="0"/>
              <a:t>   passed a resolution recommending that any colony </a:t>
            </a:r>
          </a:p>
          <a:p>
            <a:pPr hangingPunct="0">
              <a:lnSpc>
                <a:spcPct val="90000"/>
              </a:lnSpc>
              <a:spcBef>
                <a:spcPts val="0"/>
              </a:spcBef>
            </a:pPr>
            <a:r>
              <a:rPr lang="en-US" sz="2200" dirty="0"/>
              <a:t>   then in existence, should immediately form a </a:t>
            </a:r>
          </a:p>
          <a:p>
            <a:pPr hangingPunct="0">
              <a:lnSpc>
                <a:spcPct val="90000"/>
              </a:lnSpc>
              <a:spcBef>
                <a:spcPts val="0"/>
              </a:spcBef>
            </a:pPr>
            <a:r>
              <a:rPr lang="en-US" sz="2200" dirty="0"/>
              <a:t>   constitutional government, apart from its colonial </a:t>
            </a:r>
          </a:p>
          <a:p>
            <a:pPr hangingPunct="0">
              <a:lnSpc>
                <a:spcPct val="90000"/>
              </a:lnSpc>
              <a:spcBef>
                <a:spcPts val="0"/>
              </a:spcBef>
            </a:pPr>
            <a:r>
              <a:rPr lang="en-US" sz="2200" dirty="0"/>
              <a:t>   status with Great Britain.</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To assist the colonies in forming their new state governments, </a:t>
            </a:r>
          </a:p>
          <a:p>
            <a:pPr hangingPunct="0">
              <a:lnSpc>
                <a:spcPct val="90000"/>
              </a:lnSpc>
              <a:spcBef>
                <a:spcPts val="0"/>
              </a:spcBef>
            </a:pPr>
            <a:r>
              <a:rPr lang="en-US" sz="2200" dirty="0"/>
              <a:t>    John Adams, one of America’s greatest colonial constitutional</a:t>
            </a:r>
          </a:p>
          <a:p>
            <a:pPr hangingPunct="0">
              <a:lnSpc>
                <a:spcPct val="90000"/>
              </a:lnSpc>
              <a:spcBef>
                <a:spcPts val="0"/>
              </a:spcBef>
            </a:pPr>
            <a:r>
              <a:rPr lang="en-US" sz="2200" dirty="0"/>
              <a:t>    scholars, and a member of the Second Continental Congress, </a:t>
            </a:r>
          </a:p>
          <a:p>
            <a:pPr hangingPunct="0">
              <a:lnSpc>
                <a:spcPct val="90000"/>
              </a:lnSpc>
              <a:spcBef>
                <a:spcPts val="0"/>
              </a:spcBef>
            </a:pPr>
            <a:r>
              <a:rPr lang="en-US" sz="2200" dirty="0"/>
              <a:t>    authored his famous </a:t>
            </a:r>
            <a:r>
              <a:rPr lang="en-US" sz="2200" b="1" i="1" dirty="0"/>
              <a:t>Thoughts on Government, </a:t>
            </a:r>
          </a:p>
          <a:p>
            <a:pPr hangingPunct="0">
              <a:lnSpc>
                <a:spcPct val="90000"/>
              </a:lnSpc>
              <a:spcBef>
                <a:spcPts val="0"/>
              </a:spcBef>
            </a:pPr>
            <a:r>
              <a:rPr lang="en-US" sz="2200" b="1" i="1" dirty="0"/>
              <a:t>    Applicable to the Present State of the American Colonies</a:t>
            </a:r>
            <a:r>
              <a:rPr lang="en-US" sz="2200" b="1" dirty="0" smtClean="0"/>
              <a:t>.</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42</a:t>
            </a:fld>
            <a:endParaRPr lang="en-US"/>
          </a:p>
        </p:txBody>
      </p:sp>
      <p:pic>
        <p:nvPicPr>
          <p:cNvPr id="6" name="Picture 5">
            <a:extLst>
              <a:ext uri="{FF2B5EF4-FFF2-40B4-BE49-F238E27FC236}">
                <a16:creationId xmlns:a16="http://schemas.microsoft.com/office/drawing/2014/main" id="{8DD6D55E-A890-42EB-8B2E-C5CDC75C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828800"/>
            <a:ext cx="1524000" cy="1828800"/>
          </a:xfrm>
          <a:prstGeom prst="rect">
            <a:avLst/>
          </a:prstGeom>
        </p:spPr>
      </p:pic>
    </p:spTree>
    <p:extLst>
      <p:ext uri="{BB962C8B-B14F-4D97-AF65-F5344CB8AC3E}">
        <p14:creationId xmlns:p14="http://schemas.microsoft.com/office/powerpoint/2010/main" val="2143784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4400" b="1" i="1" dirty="0">
                <a:solidFill>
                  <a:srgbClr val="002060"/>
                </a:solidFill>
              </a:rPr>
              <a:t>More Thoughts on Structure</a:t>
            </a:r>
          </a:p>
          <a:p>
            <a:pPr marL="342900" indent="-342900">
              <a:lnSpc>
                <a:spcPct val="80000"/>
              </a:lnSpc>
              <a:spcBef>
                <a:spcPts val="0"/>
              </a:spcBef>
            </a:pPr>
            <a:endParaRPr lang="en-US" sz="1050" b="1" i="1" dirty="0">
              <a:solidFill>
                <a:srgbClr val="C00000"/>
              </a:solidFill>
            </a:endParaRPr>
          </a:p>
          <a:p>
            <a:pPr marL="342900" indent="-342900">
              <a:lnSpc>
                <a:spcPct val="80000"/>
              </a:lnSpc>
              <a:spcBef>
                <a:spcPts val="0"/>
              </a:spcBef>
            </a:pPr>
            <a:r>
              <a:rPr lang="en-US" sz="2800" b="1" i="1" dirty="0">
                <a:solidFill>
                  <a:srgbClr val="C00000"/>
                </a:solidFill>
              </a:rPr>
              <a:t>	Constitutional Similarities </a:t>
            </a:r>
            <a:r>
              <a:rPr lang="en-US" sz="2800" b="1" i="1" dirty="0" smtClean="0">
                <a:solidFill>
                  <a:srgbClr val="C00000"/>
                </a:solidFill>
              </a:rPr>
              <a:t>Continued</a:t>
            </a:r>
          </a:p>
          <a:p>
            <a:pPr hangingPunct="0">
              <a:lnSpc>
                <a:spcPct val="85000"/>
              </a:lnSpc>
              <a:buFont typeface="Arial" pitchFamily="34" charset="0"/>
              <a:buChar char="•"/>
            </a:pPr>
            <a:endParaRPr lang="en-US" sz="2200" dirty="0"/>
          </a:p>
          <a:p>
            <a:pPr hangingPunct="0">
              <a:lnSpc>
                <a:spcPct val="85000"/>
              </a:lnSpc>
              <a:buFont typeface="Arial" pitchFamily="34" charset="0"/>
              <a:buChar char="•"/>
            </a:pPr>
            <a:r>
              <a:rPr lang="en-US" sz="2200" dirty="0"/>
              <a:t>  This Adams’ essay, recommended a model framework, </a:t>
            </a:r>
          </a:p>
          <a:p>
            <a:pPr hangingPunct="0">
              <a:lnSpc>
                <a:spcPct val="85000"/>
              </a:lnSpc>
            </a:pPr>
            <a:r>
              <a:rPr lang="en-US" sz="2200" dirty="0"/>
              <a:t>    to form new state governments, for the conduct of their</a:t>
            </a:r>
          </a:p>
          <a:p>
            <a:pPr hangingPunct="0">
              <a:lnSpc>
                <a:spcPct val="85000"/>
              </a:lnSpc>
            </a:pPr>
            <a:r>
              <a:rPr lang="en-US" sz="2200" dirty="0"/>
              <a:t>    executive, legislative and judicial functions</a:t>
            </a:r>
          </a:p>
          <a:p>
            <a:pPr marL="342900" indent="-342900">
              <a:lnSpc>
                <a:spcPct val="80000"/>
              </a:lnSpc>
              <a:spcBef>
                <a:spcPts val="0"/>
              </a:spcBef>
            </a:pPr>
            <a:endParaRPr lang="en-US" sz="1000" b="1" dirty="0">
              <a:solidFill>
                <a:srgbClr val="002060"/>
              </a:solidFill>
            </a:endParaRPr>
          </a:p>
          <a:p>
            <a:pPr marL="288925" indent="-288925" hangingPunct="0">
              <a:lnSpc>
                <a:spcPct val="85000"/>
              </a:lnSpc>
              <a:buFont typeface="Arial" pitchFamily="34" charset="0"/>
              <a:buChar char="•"/>
            </a:pPr>
            <a:r>
              <a:rPr lang="en-US" sz="2200" dirty="0" smtClean="0"/>
              <a:t>This </a:t>
            </a:r>
            <a:r>
              <a:rPr lang="en-US" sz="2200" dirty="0"/>
              <a:t>brilliant Adams’ framework </a:t>
            </a:r>
            <a:r>
              <a:rPr lang="en-US" sz="2200" dirty="0" smtClean="0"/>
              <a:t>was </a:t>
            </a:r>
            <a:r>
              <a:rPr lang="en-US" sz="2200" dirty="0"/>
              <a:t>based upon </a:t>
            </a:r>
            <a:r>
              <a:rPr lang="en-US" sz="2200" dirty="0" smtClean="0"/>
              <a:t>the </a:t>
            </a:r>
            <a:r>
              <a:rPr lang="en-US" sz="2200" dirty="0"/>
              <a:t>foundational principle </a:t>
            </a:r>
            <a:r>
              <a:rPr lang="en-US" sz="2200" dirty="0" smtClean="0"/>
              <a:t>that </a:t>
            </a:r>
            <a:r>
              <a:rPr lang="en-US" sz="2200" dirty="0"/>
              <a:t>all state governments </a:t>
            </a:r>
            <a:r>
              <a:rPr lang="en-US" sz="2200" dirty="0" smtClean="0"/>
              <a:t>must </a:t>
            </a:r>
            <a:r>
              <a:rPr lang="en-US" sz="2200" dirty="0"/>
              <a:t>be republican in form </a:t>
            </a:r>
            <a:r>
              <a:rPr lang="en-US" sz="2200" dirty="0" smtClean="0"/>
              <a:t>(</a:t>
            </a:r>
            <a:r>
              <a:rPr lang="en-US" sz="2200" dirty="0"/>
              <a:t>i.e. provide for directly elected representatives</a:t>
            </a:r>
            <a:r>
              <a:rPr lang="en-US" sz="2200" dirty="0" smtClean="0"/>
              <a:t>).</a:t>
            </a:r>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smtClean="0"/>
              <a:t>This concept ended up in the Federal Constitution.</a:t>
            </a:r>
            <a:endParaRPr lang="en-US" sz="2200" dirty="0"/>
          </a:p>
          <a:p>
            <a:pPr hangingPunct="0">
              <a:lnSpc>
                <a:spcPct val="85000"/>
              </a:lnSpc>
            </a:pPr>
            <a:endParaRPr lang="en-US" sz="1000" dirty="0"/>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smtClean="0"/>
              <a:t>Under </a:t>
            </a:r>
            <a:r>
              <a:rPr lang="en-US" sz="2200" dirty="0"/>
              <a:t>this Adams framework, </a:t>
            </a:r>
            <a:r>
              <a:rPr lang="en-US" sz="2200" dirty="0" smtClean="0"/>
              <a:t>all </a:t>
            </a:r>
            <a:r>
              <a:rPr lang="en-US" sz="2200" dirty="0"/>
              <a:t>these state governments would contain </a:t>
            </a:r>
            <a:r>
              <a:rPr lang="en-US" sz="2200" dirty="0" smtClean="0"/>
              <a:t>three</a:t>
            </a:r>
          </a:p>
          <a:p>
            <a:pPr hangingPunct="0">
              <a:lnSpc>
                <a:spcPct val="85000"/>
              </a:lnSpc>
            </a:pPr>
            <a:r>
              <a:rPr lang="en-US" sz="1000" dirty="0" smtClean="0"/>
              <a:t> </a:t>
            </a:r>
          </a:p>
          <a:p>
            <a:pPr marL="228600" hangingPunct="0">
              <a:lnSpc>
                <a:spcPct val="85000"/>
              </a:lnSpc>
            </a:pPr>
            <a:r>
              <a:rPr lang="en-US" sz="1900" b="1" dirty="0" smtClean="0"/>
              <a:t>❍ separate,  ❍ independent,  ❍ competing and  ❍ co-equal </a:t>
            </a:r>
            <a:r>
              <a:rPr lang="en-US" sz="1900" b="1" dirty="0"/>
              <a:t>branches, </a:t>
            </a:r>
            <a:endParaRPr lang="en-US" sz="1900" b="1" dirty="0" smtClean="0"/>
          </a:p>
          <a:p>
            <a:pPr marL="228600" indent="-228600" hangingPunct="0">
              <a:lnSpc>
                <a:spcPct val="85000"/>
              </a:lnSpc>
            </a:pPr>
            <a:endParaRPr lang="en-US" sz="1000" dirty="0" smtClean="0"/>
          </a:p>
          <a:p>
            <a:pPr hangingPunct="0">
              <a:lnSpc>
                <a:spcPct val="85000"/>
              </a:lnSpc>
            </a:pPr>
            <a:r>
              <a:rPr lang="en-US" sz="2200" dirty="0" smtClean="0"/>
              <a:t>   that </a:t>
            </a:r>
            <a:r>
              <a:rPr lang="en-US" sz="2200" dirty="0"/>
              <a:t>would provide checks and </a:t>
            </a:r>
            <a:r>
              <a:rPr lang="en-US" sz="2200" dirty="0" smtClean="0"/>
              <a:t>balances, against </a:t>
            </a:r>
            <a:r>
              <a:rPr lang="en-US" sz="2200" dirty="0"/>
              <a:t>the powers </a:t>
            </a:r>
            <a:r>
              <a:rPr lang="en-US" sz="2200" dirty="0" smtClean="0"/>
              <a:t>of</a:t>
            </a:r>
          </a:p>
          <a:p>
            <a:pPr hangingPunct="0">
              <a:lnSpc>
                <a:spcPct val="85000"/>
              </a:lnSpc>
            </a:pPr>
            <a:r>
              <a:rPr lang="en-US" sz="2200" dirty="0"/>
              <a:t> </a:t>
            </a:r>
            <a:r>
              <a:rPr lang="en-US" sz="2200" dirty="0" smtClean="0"/>
              <a:t>  each </a:t>
            </a:r>
            <a:r>
              <a:rPr lang="en-US" sz="2200" dirty="0"/>
              <a:t>other</a:t>
            </a:r>
            <a:r>
              <a:rPr lang="en-US" sz="2200" dirty="0" smtClean="0"/>
              <a:t>.</a:t>
            </a:r>
            <a:endParaRPr lang="en-US" sz="1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43</a:t>
            </a:fld>
            <a:endParaRPr lang="en-US"/>
          </a:p>
        </p:txBody>
      </p:sp>
    </p:spTree>
    <p:extLst>
      <p:ext uri="{BB962C8B-B14F-4D97-AF65-F5344CB8AC3E}">
        <p14:creationId xmlns:p14="http://schemas.microsoft.com/office/powerpoint/2010/main" val="1360486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4400" b="1" i="1" dirty="0">
                <a:solidFill>
                  <a:srgbClr val="002060"/>
                </a:solidFill>
              </a:rPr>
              <a:t>More Thoughts on Structure</a:t>
            </a:r>
          </a:p>
          <a:p>
            <a:pPr marL="342900" indent="-342900">
              <a:lnSpc>
                <a:spcPct val="80000"/>
              </a:lnSpc>
              <a:spcBef>
                <a:spcPts val="0"/>
              </a:spcBef>
            </a:pPr>
            <a:endParaRPr lang="en-US" sz="1050" b="1" i="1" dirty="0">
              <a:solidFill>
                <a:srgbClr val="C00000"/>
              </a:solidFill>
            </a:endParaRPr>
          </a:p>
          <a:p>
            <a:pPr marL="342900" indent="-342900">
              <a:lnSpc>
                <a:spcPct val="80000"/>
              </a:lnSpc>
              <a:spcBef>
                <a:spcPts val="0"/>
              </a:spcBef>
            </a:pPr>
            <a:r>
              <a:rPr lang="en-US" sz="2800" b="1" i="1" dirty="0">
                <a:solidFill>
                  <a:srgbClr val="C00000"/>
                </a:solidFill>
              </a:rPr>
              <a:t>	Constitutional Similarities Continued</a:t>
            </a:r>
          </a:p>
          <a:p>
            <a:pPr marL="342900" indent="-342900">
              <a:lnSpc>
                <a:spcPct val="80000"/>
              </a:lnSpc>
              <a:spcBef>
                <a:spcPts val="0"/>
              </a:spcBef>
            </a:pPr>
            <a:endParaRPr lang="en-US" sz="1000" b="1" dirty="0">
              <a:solidFill>
                <a:srgbClr val="002060"/>
              </a:solidFill>
            </a:endParaRPr>
          </a:p>
          <a:p>
            <a:pPr marL="457200" indent="-228600" hangingPunct="0">
              <a:lnSpc>
                <a:spcPct val="85000"/>
              </a:lnSpc>
              <a:buFont typeface="Arial" panose="020B0604020202020204" pitchFamily="34" charset="0"/>
              <a:buChar char="•"/>
            </a:pPr>
            <a:r>
              <a:rPr lang="en-US" sz="2200" dirty="0" smtClean="0"/>
              <a:t>The </a:t>
            </a:r>
            <a:r>
              <a:rPr lang="en-US" sz="2200" dirty="0"/>
              <a:t>purpose of these new </a:t>
            </a:r>
            <a:r>
              <a:rPr lang="en-US" sz="2200" dirty="0" smtClean="0"/>
              <a:t>governments</a:t>
            </a:r>
          </a:p>
          <a:p>
            <a:pPr marL="228600" hangingPunct="0">
              <a:lnSpc>
                <a:spcPct val="85000"/>
              </a:lnSpc>
            </a:pPr>
            <a:r>
              <a:rPr lang="en-US" sz="2200" dirty="0"/>
              <a:t> </a:t>
            </a:r>
            <a:r>
              <a:rPr lang="en-US" sz="2200" dirty="0" smtClean="0"/>
              <a:t>  would </a:t>
            </a:r>
            <a:r>
              <a:rPr lang="en-US" sz="2200" dirty="0"/>
              <a:t>be to protect the rights </a:t>
            </a:r>
            <a:endParaRPr lang="en-US" sz="2200" dirty="0" smtClean="0"/>
          </a:p>
          <a:p>
            <a:pPr hangingPunct="0">
              <a:lnSpc>
                <a:spcPct val="85000"/>
              </a:lnSpc>
            </a:pPr>
            <a:r>
              <a:rPr lang="en-US" sz="2200" dirty="0" smtClean="0"/>
              <a:t>      of </a:t>
            </a:r>
            <a:r>
              <a:rPr lang="en-US" sz="2200" dirty="0"/>
              <a:t>their citizens in the </a:t>
            </a:r>
            <a:r>
              <a:rPr lang="en-US" sz="2200" dirty="0" smtClean="0"/>
              <a:t>states.</a:t>
            </a:r>
            <a:endParaRPr lang="en-US" sz="1000" dirty="0"/>
          </a:p>
          <a:p>
            <a:pPr hangingPunct="0">
              <a:lnSpc>
                <a:spcPct val="85000"/>
              </a:lnSpc>
            </a:pPr>
            <a:endParaRPr lang="en-US" sz="1000" dirty="0"/>
          </a:p>
          <a:p>
            <a:pPr marL="457200" indent="-228600" hangingPunct="0">
              <a:lnSpc>
                <a:spcPct val="85000"/>
              </a:lnSpc>
              <a:buFont typeface="Arial" panose="020B0604020202020204" pitchFamily="34" charset="0"/>
              <a:buChar char="•"/>
            </a:pPr>
            <a:r>
              <a:rPr lang="en-US" sz="2200" dirty="0" smtClean="0"/>
              <a:t>All </a:t>
            </a:r>
            <a:r>
              <a:rPr lang="en-US" sz="2200" dirty="0"/>
              <a:t>the states forming governments at this time, </a:t>
            </a:r>
            <a:endParaRPr lang="en-US" sz="2200" dirty="0" smtClean="0"/>
          </a:p>
          <a:p>
            <a:pPr marL="228600" hangingPunct="0">
              <a:lnSpc>
                <a:spcPct val="85000"/>
              </a:lnSpc>
            </a:pPr>
            <a:r>
              <a:rPr lang="en-US" sz="2200" dirty="0" smtClean="0"/>
              <a:t>   followed </a:t>
            </a:r>
            <a:r>
              <a:rPr lang="en-US" sz="2200" dirty="0"/>
              <a:t>the Adams </a:t>
            </a:r>
            <a:r>
              <a:rPr lang="en-US" sz="2200" dirty="0" smtClean="0"/>
              <a:t>framework, </a:t>
            </a:r>
          </a:p>
          <a:p>
            <a:pPr hangingPunct="0">
              <a:lnSpc>
                <a:spcPct val="85000"/>
              </a:lnSpc>
            </a:pPr>
            <a:r>
              <a:rPr lang="en-US" sz="2200" dirty="0" smtClean="0"/>
              <a:t>      in his </a:t>
            </a:r>
            <a:r>
              <a:rPr lang="en-US" sz="2200" b="1" dirty="0" smtClean="0"/>
              <a:t>“</a:t>
            </a:r>
            <a:r>
              <a:rPr lang="en-US" sz="2200" b="1" i="1" dirty="0" smtClean="0"/>
              <a:t>Thoughts </a:t>
            </a:r>
            <a:r>
              <a:rPr lang="en-US" sz="2200" b="1" i="1" dirty="0"/>
              <a:t>on </a:t>
            </a:r>
            <a:r>
              <a:rPr lang="en-US" sz="2200" b="1" i="1" dirty="0" smtClean="0"/>
              <a:t>Government”</a:t>
            </a:r>
            <a:r>
              <a:rPr lang="en-US" sz="2200" i="1" dirty="0" smtClean="0"/>
              <a:t> </a:t>
            </a:r>
            <a:r>
              <a:rPr lang="en-US" sz="2200" dirty="0" smtClean="0"/>
              <a:t>letter.</a:t>
            </a:r>
          </a:p>
          <a:p>
            <a:pPr marL="457200" indent="-228600" hangingPunct="0">
              <a:lnSpc>
                <a:spcPct val="85000"/>
              </a:lnSpc>
            </a:pPr>
            <a:endParaRPr lang="en-US" sz="1000" i="1" dirty="0"/>
          </a:p>
          <a:p>
            <a:pPr marL="457200" indent="-228600" hangingPunct="0">
              <a:lnSpc>
                <a:spcPct val="85000"/>
              </a:lnSpc>
              <a:buFont typeface="Arial" panose="020B0604020202020204" pitchFamily="34" charset="0"/>
              <a:buChar char="•"/>
            </a:pPr>
            <a:r>
              <a:rPr lang="en-US" sz="2200" dirty="0"/>
              <a:t>T</a:t>
            </a:r>
            <a:r>
              <a:rPr lang="en-US" sz="2200" dirty="0" smtClean="0"/>
              <a:t>hat </a:t>
            </a:r>
            <a:r>
              <a:rPr lang="en-US" sz="2200" dirty="0"/>
              <a:t>is why, to this day, all </a:t>
            </a:r>
            <a:r>
              <a:rPr lang="en-US" sz="2200" dirty="0" smtClean="0"/>
              <a:t>the early state </a:t>
            </a:r>
            <a:r>
              <a:rPr lang="en-US" sz="2200" dirty="0"/>
              <a:t>governments </a:t>
            </a:r>
            <a:endParaRPr lang="en-US" sz="2200" dirty="0" smtClean="0"/>
          </a:p>
          <a:p>
            <a:pPr marL="228600" hangingPunct="0">
              <a:lnSpc>
                <a:spcPct val="85000"/>
              </a:lnSpc>
            </a:pPr>
            <a:r>
              <a:rPr lang="en-US" sz="2200" dirty="0"/>
              <a:t> </a:t>
            </a:r>
            <a:r>
              <a:rPr lang="en-US" sz="2200" dirty="0" smtClean="0"/>
              <a:t>   have </a:t>
            </a:r>
            <a:r>
              <a:rPr lang="en-US" sz="2200" dirty="0"/>
              <a:t>a common structure.  </a:t>
            </a:r>
            <a:endParaRPr lang="en-US" sz="2200" dirty="0" smtClean="0"/>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smtClean="0"/>
              <a:t>The </a:t>
            </a:r>
            <a:r>
              <a:rPr lang="en-US" sz="2200" dirty="0"/>
              <a:t>federal government modeled </a:t>
            </a:r>
            <a:r>
              <a:rPr lang="en-US" sz="2200" dirty="0" smtClean="0"/>
              <a:t>these </a:t>
            </a:r>
            <a:r>
              <a:rPr lang="en-US" sz="2200" dirty="0"/>
              <a:t>states, </a:t>
            </a:r>
            <a:endParaRPr lang="en-US" sz="2200" dirty="0" smtClean="0"/>
          </a:p>
          <a:p>
            <a:pPr marL="228600" hangingPunct="0">
              <a:lnSpc>
                <a:spcPct val="85000"/>
              </a:lnSpc>
            </a:pPr>
            <a:r>
              <a:rPr lang="en-US" sz="2200" dirty="0"/>
              <a:t> </a:t>
            </a:r>
            <a:r>
              <a:rPr lang="en-US" sz="2200" dirty="0" smtClean="0"/>
              <a:t>    and </a:t>
            </a:r>
            <a:r>
              <a:rPr lang="en-US" sz="2200" dirty="0"/>
              <a:t>thus also has a similar structure</a:t>
            </a:r>
            <a:r>
              <a:rPr lang="en-US" sz="2200" dirty="0" smtClean="0"/>
              <a:t>.</a:t>
            </a:r>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smtClean="0"/>
              <a:t>The states added after the US Constitution was adopted,</a:t>
            </a:r>
          </a:p>
          <a:p>
            <a:pPr marL="228600" hangingPunct="0">
              <a:lnSpc>
                <a:spcPct val="85000"/>
              </a:lnSpc>
            </a:pPr>
            <a:r>
              <a:rPr lang="en-US" sz="2200" dirty="0" smtClean="0"/>
              <a:t>     then also followed its structure.</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44</a:t>
            </a:fld>
            <a:endParaRPr lang="en-US"/>
          </a:p>
        </p:txBody>
      </p:sp>
    </p:spTree>
    <p:extLst>
      <p:ext uri="{BB962C8B-B14F-4D97-AF65-F5344CB8AC3E}">
        <p14:creationId xmlns:p14="http://schemas.microsoft.com/office/powerpoint/2010/main" val="1296807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4000" b="1" i="1" dirty="0">
                <a:solidFill>
                  <a:srgbClr val="002060"/>
                </a:solidFill>
              </a:rPr>
              <a:t>More Thoughts on Structure</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 Continued</a:t>
            </a:r>
          </a:p>
          <a:p>
            <a:pPr marL="342900" indent="-342900">
              <a:lnSpc>
                <a:spcPct val="80000"/>
              </a:lnSpc>
              <a:spcBef>
                <a:spcPts val="0"/>
              </a:spcBef>
            </a:pPr>
            <a:endParaRPr lang="en-US" sz="1000" b="1" dirty="0">
              <a:solidFill>
                <a:srgbClr val="002060"/>
              </a:solidFill>
            </a:endParaRPr>
          </a:p>
          <a:p>
            <a:pPr marL="233363" indent="-177800" algn="just" hangingPunct="0">
              <a:lnSpc>
                <a:spcPct val="85000"/>
              </a:lnSpc>
              <a:buFont typeface="Arial" panose="020B0604020202020204" pitchFamily="34" charset="0"/>
              <a:buChar char="•"/>
            </a:pPr>
            <a:r>
              <a:rPr lang="en-US" sz="2000" dirty="0" smtClean="0"/>
              <a:t>It is within this federal, constitutional system that our laws are born.</a:t>
            </a:r>
          </a:p>
          <a:p>
            <a:pPr marL="233363" indent="-177800" algn="just" hangingPunct="0">
              <a:lnSpc>
                <a:spcPct val="85000"/>
              </a:lnSpc>
              <a:buFont typeface="Arial" panose="020B0604020202020204" pitchFamily="34" charset="0"/>
              <a:buChar char="•"/>
            </a:pPr>
            <a:endParaRPr lang="en-US" sz="1000" dirty="0"/>
          </a:p>
          <a:p>
            <a:pPr marL="233363" indent="-177800" algn="just" hangingPunct="0">
              <a:lnSpc>
                <a:spcPct val="85000"/>
              </a:lnSpc>
              <a:buFont typeface="Arial" panose="020B0604020202020204" pitchFamily="34" charset="0"/>
              <a:buChar char="•"/>
            </a:pPr>
            <a:r>
              <a:rPr lang="en-US" sz="2000" dirty="0" smtClean="0"/>
              <a:t>Under the Federal System with National and State Governments</a:t>
            </a:r>
            <a:endParaRPr lang="en-US" sz="2000" dirty="0"/>
          </a:p>
          <a:p>
            <a:pPr marL="233363" indent="-177800" algn="just" hangingPunct="0">
              <a:lnSpc>
                <a:spcPct val="85000"/>
              </a:lnSpc>
              <a:buFont typeface="Arial" panose="020B0604020202020204" pitchFamily="34" charset="0"/>
              <a:buChar char="•"/>
            </a:pPr>
            <a:endParaRPr lang="en-US" sz="1000" dirty="0" smtClean="0"/>
          </a:p>
          <a:p>
            <a:pPr marL="233363" indent="-177800" algn="just" hangingPunct="0">
              <a:lnSpc>
                <a:spcPct val="85000"/>
              </a:lnSpc>
              <a:buFont typeface="Arial" panose="020B0604020202020204" pitchFamily="34" charset="0"/>
              <a:buChar char="•"/>
            </a:pPr>
            <a:r>
              <a:rPr lang="en-US" sz="2000" dirty="0" smtClean="0"/>
              <a:t>With: </a:t>
            </a:r>
          </a:p>
          <a:p>
            <a:pPr marL="233363" indent="-177800" algn="just" hangingPunct="0">
              <a:lnSpc>
                <a:spcPct val="85000"/>
              </a:lnSpc>
              <a:buFont typeface="Arial" panose="020B0604020202020204" pitchFamily="34" charset="0"/>
              <a:buChar char="•"/>
            </a:pPr>
            <a:endParaRPr lang="en-US" sz="1000" dirty="0"/>
          </a:p>
          <a:p>
            <a:pPr marL="55563" algn="just" hangingPunct="0">
              <a:lnSpc>
                <a:spcPct val="85000"/>
              </a:lnSpc>
              <a:tabLst>
                <a:tab pos="457200" algn="l"/>
              </a:tabLst>
            </a:pPr>
            <a:r>
              <a:rPr lang="en-US" sz="2200" dirty="0" smtClean="0"/>
              <a:t>	</a:t>
            </a:r>
            <a:r>
              <a:rPr lang="en-US" sz="2000" i="1" dirty="0" smtClean="0"/>
              <a:t>❍ </a:t>
            </a:r>
            <a:r>
              <a:rPr lang="en-US" sz="2000" b="1" i="1" dirty="0" smtClean="0"/>
              <a:t>A Legislative Branch </a:t>
            </a:r>
            <a:r>
              <a:rPr lang="en-US" sz="2000" i="1" dirty="0" smtClean="0"/>
              <a:t>to enact laws through statute:</a:t>
            </a:r>
          </a:p>
          <a:p>
            <a:pPr marL="233363" indent="-177800" algn="just" hangingPunct="0">
              <a:lnSpc>
                <a:spcPct val="85000"/>
              </a:lnSpc>
              <a:buFont typeface="Arial" panose="020B0604020202020204" pitchFamily="34" charset="0"/>
              <a:buChar char="•"/>
            </a:pPr>
            <a:endParaRPr lang="en-US" sz="1000" i="1" dirty="0"/>
          </a:p>
          <a:p>
            <a:pPr marL="55563" algn="just" hangingPunct="0">
              <a:lnSpc>
                <a:spcPct val="85000"/>
              </a:lnSpc>
              <a:tabLst>
                <a:tab pos="457200" algn="l"/>
              </a:tabLst>
            </a:pPr>
            <a:r>
              <a:rPr lang="en-US" sz="2200" i="1" dirty="0" smtClean="0"/>
              <a:t>	</a:t>
            </a:r>
            <a:r>
              <a:rPr lang="en-US" sz="2000" i="1" dirty="0" smtClean="0"/>
              <a:t>❍ </a:t>
            </a:r>
            <a:r>
              <a:rPr lang="en-US" sz="2000" b="1" i="1" dirty="0" smtClean="0"/>
              <a:t>An Executive Branch </a:t>
            </a:r>
            <a:r>
              <a:rPr lang="en-US" sz="2000" i="1" dirty="0" smtClean="0"/>
              <a:t>to enforce and carry our laws; and</a:t>
            </a:r>
          </a:p>
          <a:p>
            <a:pPr marL="233363" indent="-177800" algn="just" hangingPunct="0">
              <a:lnSpc>
                <a:spcPct val="85000"/>
              </a:lnSpc>
              <a:buFont typeface="Arial" panose="020B0604020202020204" pitchFamily="34" charset="0"/>
              <a:buChar char="•"/>
            </a:pPr>
            <a:endParaRPr lang="en-US" sz="1000" i="1" dirty="0"/>
          </a:p>
          <a:p>
            <a:pPr marL="55563" algn="just" defTabSz="457200" hangingPunct="0">
              <a:lnSpc>
                <a:spcPct val="85000"/>
              </a:lnSpc>
            </a:pPr>
            <a:r>
              <a:rPr lang="en-US" sz="2200" i="1" dirty="0" smtClean="0"/>
              <a:t>	</a:t>
            </a:r>
            <a:r>
              <a:rPr lang="en-US" sz="2000" i="1" dirty="0" smtClean="0"/>
              <a:t>❍ </a:t>
            </a:r>
            <a:r>
              <a:rPr lang="en-US" sz="2000" b="1" i="1" dirty="0" smtClean="0"/>
              <a:t>A Judicial Branch </a:t>
            </a:r>
            <a:r>
              <a:rPr lang="en-US" sz="2000" i="1" dirty="0" smtClean="0"/>
              <a:t>to hear cases in controversy, where courts </a:t>
            </a:r>
          </a:p>
          <a:p>
            <a:pPr marL="55563" algn="just" defTabSz="457200" hangingPunct="0">
              <a:lnSpc>
                <a:spcPct val="85000"/>
              </a:lnSpc>
            </a:pPr>
            <a:r>
              <a:rPr lang="en-US" sz="2000" i="1" dirty="0"/>
              <a:t> </a:t>
            </a:r>
            <a:r>
              <a:rPr lang="en-US" sz="2000" i="1" dirty="0" smtClean="0"/>
              <a:t>         issue decisions and rulings which follow precedent to provide </a:t>
            </a:r>
          </a:p>
          <a:p>
            <a:pPr marL="55563" algn="just" defTabSz="457200" hangingPunct="0">
              <a:lnSpc>
                <a:spcPct val="85000"/>
              </a:lnSpc>
            </a:pPr>
            <a:r>
              <a:rPr lang="en-US" sz="2000" i="1" dirty="0"/>
              <a:t> </a:t>
            </a:r>
            <a:r>
              <a:rPr lang="en-US" sz="2000" i="1" dirty="0" smtClean="0"/>
              <a:t>         interpretations of law (constitutions, statutes, regulations </a:t>
            </a:r>
          </a:p>
          <a:p>
            <a:pPr marL="55563" algn="just" defTabSz="457200" hangingPunct="0">
              <a:lnSpc>
                <a:spcPct val="85000"/>
              </a:lnSpc>
            </a:pPr>
            <a:r>
              <a:rPr lang="en-US" sz="2000" i="1" dirty="0"/>
              <a:t> </a:t>
            </a:r>
            <a:r>
              <a:rPr lang="en-US" sz="2000" i="1" dirty="0" smtClean="0"/>
              <a:t>         and executive orders) and determine disputes in a just manner.</a:t>
            </a:r>
          </a:p>
          <a:p>
            <a:pPr marL="55563" algn="just" defTabSz="457200" hangingPunct="0">
              <a:lnSpc>
                <a:spcPct val="85000"/>
              </a:lnSpc>
            </a:pPr>
            <a:endParaRPr lang="en-US" sz="1500" i="1" dirty="0"/>
          </a:p>
          <a:p>
            <a:pPr marL="55563" algn="just" defTabSz="457200" hangingPunct="0">
              <a:lnSpc>
                <a:spcPct val="85000"/>
              </a:lnSpc>
            </a:pPr>
            <a:r>
              <a:rPr lang="en-US" sz="2000" b="1" dirty="0"/>
              <a:t>The purpose of government in </a:t>
            </a:r>
            <a:r>
              <a:rPr lang="en-US" sz="2000" b="1" dirty="0" smtClean="0"/>
              <a:t>our </a:t>
            </a:r>
            <a:r>
              <a:rPr lang="en-US" sz="2000" b="1" dirty="0"/>
              <a:t>system is </a:t>
            </a:r>
            <a:r>
              <a:rPr lang="en-US" sz="2000" b="1" dirty="0">
                <a:solidFill>
                  <a:srgbClr val="C81204"/>
                </a:solidFill>
              </a:rPr>
              <a:t>to protect the rights of individual </a:t>
            </a:r>
            <a:r>
              <a:rPr lang="en-US" sz="2000" b="1" dirty="0" smtClean="0">
                <a:solidFill>
                  <a:srgbClr val="C81204"/>
                </a:solidFill>
              </a:rPr>
              <a:t>people</a:t>
            </a:r>
            <a:r>
              <a:rPr lang="en-US" sz="2000" b="1" dirty="0" smtClean="0"/>
              <a:t>.  That is why that in the United States </a:t>
            </a:r>
            <a:r>
              <a:rPr lang="en-US" sz="2000" b="1" dirty="0" smtClean="0">
                <a:solidFill>
                  <a:srgbClr val="C81204"/>
                </a:solidFill>
              </a:rPr>
              <a:t>the </a:t>
            </a:r>
            <a:r>
              <a:rPr lang="en-US" sz="2000" b="1" dirty="0">
                <a:solidFill>
                  <a:srgbClr val="C81204"/>
                </a:solidFill>
              </a:rPr>
              <a:t>sovereignty of the government is vested in the people themselves.</a:t>
            </a:r>
            <a:endParaRPr lang="en-US" sz="2000" dirty="0">
              <a:solidFill>
                <a:srgbClr val="C81204"/>
              </a:solidFill>
            </a:endParaRPr>
          </a:p>
          <a:p>
            <a:pPr marL="55563" algn="just" defTabSz="457200" hangingPunct="0">
              <a:lnSpc>
                <a:spcPct val="85000"/>
              </a:lnSpc>
            </a:pPr>
            <a:r>
              <a:rPr lang="en-US" sz="2200" dirty="0" smtClean="0"/>
              <a:t>  </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45</a:t>
            </a:fld>
            <a:endParaRPr lang="en-US"/>
          </a:p>
        </p:txBody>
      </p:sp>
    </p:spTree>
    <p:extLst>
      <p:ext uri="{BB962C8B-B14F-4D97-AF65-F5344CB8AC3E}">
        <p14:creationId xmlns:p14="http://schemas.microsoft.com/office/powerpoint/2010/main" val="2736151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9D1F987-C306-4481-BAE6-C66747CE0704}" type="slidenum">
              <a:rPr lang="en-US" smtClean="0"/>
              <a:pPr>
                <a:defRPr/>
              </a:pPr>
              <a:t>46</a:t>
            </a:fld>
            <a:endParaRPr lang="en-US" dirty="0"/>
          </a:p>
        </p:txBody>
      </p:sp>
      <p:sp>
        <p:nvSpPr>
          <p:cNvPr id="4"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a:t>
            </a:r>
            <a:r>
              <a:rPr lang="en-US" sz="5400" b="1" dirty="0" smtClean="0">
                <a:solidFill>
                  <a:schemeClr val="accent1">
                    <a:lumMod val="25000"/>
                  </a:schemeClr>
                </a:solidFill>
              </a:rPr>
              <a:t>Four</a:t>
            </a:r>
            <a:r>
              <a:rPr lang="en-US" sz="5400" b="1" dirty="0" smtClean="0">
                <a:solidFill>
                  <a:schemeClr val="accent1">
                    <a:lumMod val="25000"/>
                  </a:schemeClr>
                </a:solidFill>
              </a:rPr>
              <a:t>:</a:t>
            </a:r>
            <a:endParaRPr lang="en-US" sz="5400" b="1" dirty="0">
              <a:solidFill>
                <a:schemeClr val="accent1">
                  <a:lumMod val="25000"/>
                </a:schemeClr>
              </a:solidFill>
            </a:endParaRPr>
          </a:p>
          <a:p>
            <a:pPr marL="342900" indent="-342900">
              <a:lnSpc>
                <a:spcPct val="90000"/>
              </a:lnSpc>
              <a:spcBef>
                <a:spcPct val="20000"/>
              </a:spcBef>
              <a:defRPr/>
            </a:pPr>
            <a:endParaRPr lang="en-US" sz="3000" dirty="0">
              <a:solidFill>
                <a:srgbClr val="0033CC"/>
              </a:solidFill>
            </a:endParaRPr>
          </a:p>
          <a:p>
            <a:pPr marL="342900" indent="-342900" algn="ctr">
              <a:lnSpc>
                <a:spcPct val="90000"/>
              </a:lnSpc>
              <a:spcBef>
                <a:spcPct val="20000"/>
              </a:spcBef>
              <a:defRPr/>
            </a:pPr>
            <a:r>
              <a:rPr lang="en-US" sz="9000" b="1" i="1" dirty="0" smtClean="0">
                <a:solidFill>
                  <a:srgbClr val="C00000"/>
                </a:solidFill>
              </a:rPr>
              <a:t>The Founders on Property</a:t>
            </a:r>
            <a:endParaRPr lang="en-US" sz="9000" b="1" i="1" dirty="0">
              <a:solidFill>
                <a:srgbClr val="002060"/>
              </a:solidFill>
            </a:endParaRPr>
          </a:p>
          <a:p>
            <a:pPr marL="342900" indent="-342900">
              <a:spcBef>
                <a:spcPct val="20000"/>
              </a:spcBef>
              <a:defRPr/>
            </a:pPr>
            <a:endParaRPr lang="en-US" sz="1000" dirty="0">
              <a:solidFill>
                <a:srgbClr val="0033CC"/>
              </a:solidFill>
            </a:endParaRPr>
          </a:p>
        </p:txBody>
      </p:sp>
    </p:spTree>
    <p:extLst>
      <p:ext uri="{BB962C8B-B14F-4D97-AF65-F5344CB8AC3E}">
        <p14:creationId xmlns:p14="http://schemas.microsoft.com/office/powerpoint/2010/main" val="3838689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3076" name="Rectangle 8"/>
          <p:cNvSpPr>
            <a:spLocks noChangeArrowheads="1"/>
          </p:cNvSpPr>
          <p:nvPr/>
        </p:nvSpPr>
        <p:spPr bwMode="auto">
          <a:xfrm>
            <a:off x="381000" y="914400"/>
            <a:ext cx="8382000" cy="5562600"/>
          </a:xfrm>
          <a:prstGeom prst="rect">
            <a:avLst/>
          </a:prstGeom>
          <a:noFill/>
          <a:ln w="9525">
            <a:noFill/>
            <a:miter lim="800000"/>
            <a:headEnd/>
            <a:tailEnd/>
          </a:ln>
        </p:spPr>
        <p:txBody>
          <a:bodyPr/>
          <a:lstStyle/>
          <a:p>
            <a:pPr>
              <a:spcBef>
                <a:spcPts val="0"/>
              </a:spcBef>
              <a:defRPr/>
            </a:pPr>
            <a:r>
              <a:rPr lang="en-US" sz="3000" b="1" dirty="0">
                <a:solidFill>
                  <a:srgbClr val="002060"/>
                </a:solidFill>
              </a:rPr>
              <a:t>To Understand Property:</a:t>
            </a:r>
          </a:p>
          <a:p>
            <a:pPr>
              <a:spcBef>
                <a:spcPts val="0"/>
              </a:spcBef>
              <a:defRPr/>
            </a:pPr>
            <a:r>
              <a:rPr lang="en-US" sz="2200" b="1" dirty="0">
                <a:solidFill>
                  <a:srgbClr val="C00000"/>
                </a:solidFill>
              </a:rPr>
              <a:t>We Must Understand the Founders and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000" dirty="0"/>
              <a:t>  </a:t>
            </a:r>
            <a:r>
              <a:rPr lang="en-US" sz="2000" dirty="0" smtClean="0"/>
              <a:t>This </a:t>
            </a:r>
            <a:r>
              <a:rPr lang="en-US" sz="2000" dirty="0"/>
              <a:t>is a class on the Law of Property</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a:t>
            </a:r>
            <a:r>
              <a:rPr lang="en-US" sz="2000" dirty="0" smtClean="0"/>
              <a:t>One cannot </a:t>
            </a:r>
            <a:r>
              <a:rPr lang="en-US" sz="2000" dirty="0"/>
              <a:t>have a true understanding the Law of Property,</a:t>
            </a:r>
          </a:p>
          <a:p>
            <a:pPr>
              <a:lnSpc>
                <a:spcPct val="80000"/>
              </a:lnSpc>
              <a:spcBef>
                <a:spcPts val="0"/>
              </a:spcBef>
              <a:defRPr/>
            </a:pPr>
            <a:r>
              <a:rPr lang="en-US" sz="2000" dirty="0"/>
              <a:t>   </a:t>
            </a:r>
            <a:r>
              <a:rPr lang="en-US" sz="2000" dirty="0" smtClean="0"/>
              <a:t>unless we have a </a:t>
            </a:r>
            <a:r>
              <a:rPr lang="en-US" sz="2000" dirty="0"/>
              <a:t>true understanding of the Law</a:t>
            </a:r>
            <a:r>
              <a:rPr lang="en-US" sz="2000" dirty="0" smtClean="0"/>
              <a:t>.</a:t>
            </a:r>
          </a:p>
          <a:p>
            <a:pPr>
              <a:lnSpc>
                <a:spcPct val="80000"/>
              </a:lnSpc>
              <a:spcBef>
                <a:spcPts val="0"/>
              </a:spcBef>
              <a:defRPr/>
            </a:pPr>
            <a:endParaRPr lang="en-US" sz="1500" dirty="0" smtClean="0"/>
          </a:p>
          <a:p>
            <a:pPr>
              <a:lnSpc>
                <a:spcPct val="80000"/>
              </a:lnSpc>
              <a:spcBef>
                <a:spcPts val="0"/>
              </a:spcBef>
              <a:buFont typeface="Arial" pitchFamily="34" charset="0"/>
              <a:buChar char="•"/>
              <a:defRPr/>
            </a:pPr>
            <a:r>
              <a:rPr lang="en-US" sz="2000" dirty="0" smtClean="0"/>
              <a:t> For </a:t>
            </a:r>
            <a:r>
              <a:rPr lang="en-US" sz="2000" b="1" dirty="0"/>
              <a:t>P</a:t>
            </a:r>
            <a:r>
              <a:rPr lang="en-US" sz="2000" b="1" dirty="0" smtClean="0"/>
              <a:t>roperty is a Collection of Rights, NOT a Collection of Things.</a:t>
            </a:r>
          </a:p>
          <a:p>
            <a:pPr>
              <a:lnSpc>
                <a:spcPct val="80000"/>
              </a:lnSpc>
              <a:spcBef>
                <a:spcPts val="0"/>
              </a:spcBef>
              <a:buFont typeface="Arial" pitchFamily="34" charset="0"/>
              <a:buChar char="•"/>
              <a:defRPr/>
            </a:pPr>
            <a:endParaRPr lang="en-US" sz="1500" dirty="0"/>
          </a:p>
          <a:p>
            <a:pPr>
              <a:lnSpc>
                <a:spcPct val="80000"/>
              </a:lnSpc>
              <a:spcBef>
                <a:spcPts val="0"/>
              </a:spcBef>
              <a:buFont typeface="Arial" pitchFamily="34" charset="0"/>
              <a:buChar char="•"/>
              <a:defRPr/>
            </a:pPr>
            <a:r>
              <a:rPr lang="en-US" sz="2200" dirty="0" smtClean="0"/>
              <a:t> </a:t>
            </a:r>
            <a:r>
              <a:rPr lang="en-US" sz="2000" dirty="0" smtClean="0"/>
              <a:t>And it is the Law, that protects and preserves our rights.</a:t>
            </a:r>
            <a:endParaRPr lang="en-US" sz="2000" dirty="0"/>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000" dirty="0"/>
              <a:t> </a:t>
            </a:r>
            <a:r>
              <a:rPr lang="en-US" sz="2000" dirty="0" smtClean="0"/>
              <a:t>That is why </a:t>
            </a:r>
            <a:r>
              <a:rPr lang="en-US" sz="2000" b="1" dirty="0"/>
              <a:t>Property and the Law are intertwined and inseparable</a:t>
            </a:r>
            <a:r>
              <a:rPr lang="en-US" sz="2000" dirty="0"/>
              <a:t>.</a:t>
            </a:r>
          </a:p>
          <a:p>
            <a:pPr>
              <a:lnSpc>
                <a:spcPct val="80000"/>
              </a:lnSpc>
              <a:spcBef>
                <a:spcPts val="0"/>
              </a:spcBef>
              <a:defRPr/>
            </a:pPr>
            <a:endParaRPr lang="en-US" sz="2000" dirty="0"/>
          </a:p>
          <a:p>
            <a:pPr>
              <a:lnSpc>
                <a:spcPct val="80000"/>
              </a:lnSpc>
              <a:spcBef>
                <a:spcPts val="0"/>
              </a:spcBef>
              <a:buFont typeface="Arial" pitchFamily="34" charset="0"/>
              <a:buChar char="•"/>
              <a:defRPr/>
            </a:pPr>
            <a:r>
              <a:rPr lang="en-US" sz="2000" dirty="0"/>
              <a:t>  </a:t>
            </a:r>
            <a:r>
              <a:rPr lang="en-US" sz="2000" dirty="0" smtClean="0"/>
              <a:t>Therefore, </a:t>
            </a:r>
            <a:r>
              <a:rPr lang="en-US" sz="2000" dirty="0"/>
              <a:t>to truly understand the Law of Property</a:t>
            </a:r>
          </a:p>
          <a:p>
            <a:pPr>
              <a:lnSpc>
                <a:spcPct val="80000"/>
              </a:lnSpc>
              <a:spcBef>
                <a:spcPts val="0"/>
              </a:spcBef>
              <a:defRPr/>
            </a:pPr>
            <a:r>
              <a:rPr lang="en-US" sz="2000" dirty="0"/>
              <a:t>    </a:t>
            </a:r>
            <a:r>
              <a:rPr lang="en-US" sz="2000" dirty="0" smtClean="0"/>
              <a:t>we </a:t>
            </a:r>
            <a:r>
              <a:rPr lang="en-US" sz="2000" dirty="0"/>
              <a:t>need to think of </a:t>
            </a:r>
            <a:r>
              <a:rPr lang="en-US" sz="2000" b="1" dirty="0"/>
              <a:t>Property as a Collection of Rights,</a:t>
            </a:r>
          </a:p>
          <a:p>
            <a:pPr>
              <a:lnSpc>
                <a:spcPct val="80000"/>
              </a:lnSpc>
              <a:spcBef>
                <a:spcPts val="0"/>
              </a:spcBef>
              <a:defRPr/>
            </a:pPr>
            <a:r>
              <a:rPr lang="en-US" sz="2000" dirty="0"/>
              <a:t>   </a:t>
            </a:r>
            <a:r>
              <a:rPr lang="en-US" sz="2000" dirty="0" smtClean="0"/>
              <a:t> </a:t>
            </a:r>
            <a:r>
              <a:rPr lang="en-US" sz="2000" dirty="0"/>
              <a:t>and </a:t>
            </a:r>
            <a:r>
              <a:rPr lang="en-US" sz="2000" dirty="0" smtClean="0"/>
              <a:t>gain </a:t>
            </a:r>
            <a:r>
              <a:rPr lang="en-US" sz="2000" dirty="0"/>
              <a:t>an </a:t>
            </a:r>
            <a:r>
              <a:rPr lang="en-US" sz="2000" dirty="0" smtClean="0"/>
              <a:t>in depth understanding </a:t>
            </a:r>
            <a:r>
              <a:rPr lang="en-US" sz="2000" dirty="0"/>
              <a:t>of the Law</a:t>
            </a:r>
          </a:p>
          <a:p>
            <a:pPr>
              <a:lnSpc>
                <a:spcPct val="80000"/>
              </a:lnSpc>
              <a:spcBef>
                <a:spcPts val="0"/>
              </a:spcBef>
              <a:defRPr/>
            </a:pPr>
            <a:r>
              <a:rPr lang="en-US" sz="2000" dirty="0"/>
              <a:t>    </a:t>
            </a:r>
            <a:r>
              <a:rPr lang="en-US" sz="2000" dirty="0" smtClean="0"/>
              <a:t>so that we may comprehend </a:t>
            </a:r>
          </a:p>
          <a:p>
            <a:pPr>
              <a:lnSpc>
                <a:spcPct val="80000"/>
              </a:lnSpc>
              <a:spcBef>
                <a:spcPts val="0"/>
              </a:spcBef>
              <a:defRPr/>
            </a:pPr>
            <a:r>
              <a:rPr lang="en-US" sz="2000" dirty="0" smtClean="0"/>
              <a:t>    how </a:t>
            </a:r>
            <a:r>
              <a:rPr lang="en-US" sz="2000" dirty="0"/>
              <a:t>such rights are derived and protected. </a:t>
            </a:r>
          </a:p>
          <a:p>
            <a:pPr>
              <a:lnSpc>
                <a:spcPct val="80000"/>
              </a:lnSpc>
              <a:spcBef>
                <a:spcPts val="0"/>
              </a:spcBef>
              <a:defRPr/>
            </a:pPr>
            <a:endParaRPr lang="en-US" sz="2000" dirty="0"/>
          </a:p>
          <a:p>
            <a:pPr>
              <a:lnSpc>
                <a:spcPct val="80000"/>
              </a:lnSpc>
              <a:spcBef>
                <a:spcPts val="0"/>
              </a:spcBef>
              <a:buFont typeface="Arial" pitchFamily="34" charset="0"/>
              <a:buChar char="•"/>
              <a:defRPr/>
            </a:pPr>
            <a:r>
              <a:rPr lang="en-US" sz="2000" dirty="0"/>
              <a:t>    And thus we start our adventure with a background on the </a:t>
            </a:r>
          </a:p>
          <a:p>
            <a:pPr>
              <a:lnSpc>
                <a:spcPct val="80000"/>
              </a:lnSpc>
              <a:spcBef>
                <a:spcPts val="0"/>
              </a:spcBef>
              <a:defRPr/>
            </a:pPr>
            <a:r>
              <a:rPr lang="en-US" sz="2000" dirty="0"/>
              <a:t>     founders view of property rights.</a:t>
            </a:r>
          </a:p>
        </p:txBody>
      </p:sp>
      <p:sp>
        <p:nvSpPr>
          <p:cNvPr id="5" name="Slide Number Placeholder 4"/>
          <p:cNvSpPr>
            <a:spLocks noGrp="1"/>
          </p:cNvSpPr>
          <p:nvPr>
            <p:ph type="sldNum" sz="quarter" idx="12"/>
          </p:nvPr>
        </p:nvSpPr>
        <p:spPr/>
        <p:txBody>
          <a:bodyPr/>
          <a:lstStyle/>
          <a:p>
            <a:pPr>
              <a:defRPr/>
            </a:pPr>
            <a:fld id="{FBE6E937-6F3C-4118-8E28-816982EE701D}" type="slidenum">
              <a:rPr lang="en-US" smtClean="0"/>
              <a:pPr>
                <a:defRPr/>
              </a:pPr>
              <a:t>47</a:t>
            </a:fld>
            <a:endParaRPr lang="en-US" dirty="0"/>
          </a:p>
        </p:txBody>
      </p:sp>
    </p:spTree>
    <p:extLst>
      <p:ext uri="{BB962C8B-B14F-4D97-AF65-F5344CB8AC3E}">
        <p14:creationId xmlns:p14="http://schemas.microsoft.com/office/powerpoint/2010/main" val="1913584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3076" name="Rectangle 8"/>
          <p:cNvSpPr>
            <a:spLocks noChangeArrowheads="1"/>
          </p:cNvSpPr>
          <p:nvPr/>
        </p:nvSpPr>
        <p:spPr bwMode="auto">
          <a:xfrm>
            <a:off x="381000" y="914400"/>
            <a:ext cx="8382000" cy="5562600"/>
          </a:xfrm>
          <a:prstGeom prst="rect">
            <a:avLst/>
          </a:prstGeom>
          <a:noFill/>
          <a:ln w="9525">
            <a:noFill/>
            <a:miter lim="800000"/>
            <a:headEnd/>
            <a:tailEnd/>
          </a:ln>
        </p:spPr>
        <p:txBody>
          <a:bodyPr/>
          <a:lstStyle/>
          <a:p>
            <a:pPr>
              <a:spcBef>
                <a:spcPts val="0"/>
              </a:spcBef>
              <a:defRPr/>
            </a:pPr>
            <a:r>
              <a:rPr lang="en-US" sz="3000" b="1" dirty="0">
                <a:solidFill>
                  <a:srgbClr val="002060"/>
                </a:solidFill>
              </a:rPr>
              <a:t>To Understand Property:</a:t>
            </a:r>
          </a:p>
          <a:p>
            <a:pPr>
              <a:spcBef>
                <a:spcPts val="0"/>
              </a:spcBef>
              <a:defRPr/>
            </a:pPr>
            <a:r>
              <a:rPr lang="en-US" sz="2200" b="1" dirty="0">
                <a:solidFill>
                  <a:srgbClr val="C00000"/>
                </a:solidFill>
              </a:rPr>
              <a:t>We Must Understand the Founders and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a:t>
            </a:r>
            <a:r>
              <a:rPr lang="en-US" sz="2200" dirty="0" smtClean="0"/>
              <a:t>To truly understand property, we must understand the law, and  </a:t>
            </a:r>
          </a:p>
          <a:p>
            <a:pPr>
              <a:lnSpc>
                <a:spcPct val="80000"/>
              </a:lnSpc>
              <a:spcBef>
                <a:spcPts val="0"/>
              </a:spcBef>
              <a:defRPr/>
            </a:pPr>
            <a:r>
              <a:rPr lang="en-US" sz="2200" dirty="0"/>
              <a:t> </a:t>
            </a:r>
            <a:r>
              <a:rPr lang="en-US" sz="2200" dirty="0" smtClean="0"/>
              <a:t>  to truly understand the law, we </a:t>
            </a:r>
            <a:r>
              <a:rPr lang="en-US" sz="2200" dirty="0"/>
              <a:t>must understand the </a:t>
            </a:r>
            <a:r>
              <a:rPr lang="en-US" sz="2200" dirty="0" smtClean="0"/>
              <a:t>founders.</a:t>
            </a:r>
            <a:endParaRPr lang="en-US" sz="2200" dirty="0"/>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a:t> </a:t>
            </a:r>
            <a:r>
              <a:rPr lang="en-US" sz="2200" dirty="0" smtClean="0"/>
              <a:t> </a:t>
            </a:r>
            <a:r>
              <a:rPr lang="en-US" sz="2200" b="1" dirty="0" smtClean="0"/>
              <a:t>For our founders built our system of law to protect rights</a:t>
            </a:r>
            <a:r>
              <a:rPr lang="en-US" sz="2200" dirty="0" smtClean="0"/>
              <a:t>.</a:t>
            </a:r>
            <a:endParaRPr lang="en-US" sz="2200" dirty="0"/>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a:t> </a:t>
            </a:r>
            <a:r>
              <a:rPr lang="en-US" sz="2200" dirty="0" smtClean="0"/>
              <a:t>The founders believed that Property was based in rights.</a:t>
            </a:r>
          </a:p>
          <a:p>
            <a:pPr>
              <a:lnSpc>
                <a:spcPct val="80000"/>
              </a:lnSpc>
              <a:spcBef>
                <a:spcPts val="0"/>
              </a:spcBef>
              <a:buFont typeface="Arial" pitchFamily="34" charset="0"/>
              <a:buChar char="•"/>
              <a:defRPr/>
            </a:pPr>
            <a:endParaRPr lang="en-US" sz="2200" dirty="0"/>
          </a:p>
          <a:p>
            <a:pPr>
              <a:lnSpc>
                <a:spcPct val="80000"/>
              </a:lnSpc>
              <a:spcBef>
                <a:spcPts val="0"/>
              </a:spcBef>
              <a:buFont typeface="Arial" pitchFamily="34" charset="0"/>
              <a:buChar char="•"/>
              <a:defRPr/>
            </a:pPr>
            <a:r>
              <a:rPr lang="en-US" sz="2200" dirty="0" smtClean="0"/>
              <a:t> They believed that without Property Rights,</a:t>
            </a:r>
            <a:endParaRPr lang="en-US" sz="2200" dirty="0"/>
          </a:p>
          <a:p>
            <a:pPr>
              <a:lnSpc>
                <a:spcPct val="80000"/>
              </a:lnSpc>
              <a:spcBef>
                <a:spcPts val="0"/>
              </a:spcBef>
              <a:defRPr/>
            </a:pPr>
            <a:r>
              <a:rPr lang="en-US" sz="2200" dirty="0"/>
              <a:t>  </a:t>
            </a:r>
            <a:r>
              <a:rPr lang="en-US" sz="2200" dirty="0" smtClean="0"/>
              <a:t> Freedom could not exist.</a:t>
            </a:r>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smtClean="0"/>
              <a:t> The founders built our legal system to protect all rights</a:t>
            </a:r>
          </a:p>
          <a:p>
            <a:pPr>
              <a:lnSpc>
                <a:spcPct val="80000"/>
              </a:lnSpc>
              <a:spcBef>
                <a:spcPts val="0"/>
              </a:spcBef>
              <a:defRPr/>
            </a:pPr>
            <a:r>
              <a:rPr lang="en-US" sz="2200" dirty="0"/>
              <a:t> </a:t>
            </a:r>
            <a:r>
              <a:rPr lang="en-US" sz="2200" dirty="0" smtClean="0"/>
              <a:t>  but most importantly, Property Rights.</a:t>
            </a:r>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a:t> </a:t>
            </a:r>
            <a:r>
              <a:rPr lang="en-US" sz="2200" dirty="0" smtClean="0"/>
              <a:t>And </a:t>
            </a:r>
            <a:r>
              <a:rPr lang="en-US" sz="2200" dirty="0"/>
              <a:t>thus we start our adventure </a:t>
            </a:r>
            <a:endParaRPr lang="en-US" sz="2200" dirty="0" smtClean="0"/>
          </a:p>
          <a:p>
            <a:pPr>
              <a:lnSpc>
                <a:spcPct val="80000"/>
              </a:lnSpc>
              <a:spcBef>
                <a:spcPts val="0"/>
              </a:spcBef>
              <a:defRPr/>
            </a:pPr>
            <a:r>
              <a:rPr lang="en-US" sz="2200" dirty="0"/>
              <a:t> </a:t>
            </a:r>
            <a:r>
              <a:rPr lang="en-US" sz="2200" dirty="0" smtClean="0"/>
              <a:t> with </a:t>
            </a:r>
            <a:r>
              <a:rPr lang="en-US" sz="2200" dirty="0"/>
              <a:t>a background on the </a:t>
            </a:r>
            <a:r>
              <a:rPr lang="en-US" sz="2200" dirty="0" smtClean="0"/>
              <a:t>founders, </a:t>
            </a:r>
          </a:p>
          <a:p>
            <a:pPr>
              <a:lnSpc>
                <a:spcPct val="80000"/>
              </a:lnSpc>
              <a:spcBef>
                <a:spcPts val="0"/>
              </a:spcBef>
              <a:defRPr/>
            </a:pPr>
            <a:r>
              <a:rPr lang="en-US" sz="2200" dirty="0"/>
              <a:t> </a:t>
            </a:r>
            <a:r>
              <a:rPr lang="en-US" sz="2200" dirty="0" smtClean="0"/>
              <a:t> and their views on </a:t>
            </a:r>
            <a:r>
              <a:rPr lang="en-US" sz="2200" dirty="0"/>
              <a:t>property rights.</a:t>
            </a:r>
          </a:p>
        </p:txBody>
      </p:sp>
      <p:sp>
        <p:nvSpPr>
          <p:cNvPr id="5" name="Slide Number Placeholder 4"/>
          <p:cNvSpPr>
            <a:spLocks noGrp="1"/>
          </p:cNvSpPr>
          <p:nvPr>
            <p:ph type="sldNum" sz="quarter" idx="12"/>
          </p:nvPr>
        </p:nvSpPr>
        <p:spPr/>
        <p:txBody>
          <a:bodyPr/>
          <a:lstStyle/>
          <a:p>
            <a:pPr>
              <a:defRPr/>
            </a:pPr>
            <a:fld id="{FBE6E937-6F3C-4118-8E28-816982EE701D}" type="slidenum">
              <a:rPr lang="en-US" smtClean="0"/>
              <a:pPr>
                <a:defRPr/>
              </a:pPr>
              <a:t>48</a:t>
            </a:fld>
            <a:endParaRPr lang="en-US" dirty="0"/>
          </a:p>
        </p:txBody>
      </p:sp>
    </p:spTree>
    <p:extLst>
      <p:ext uri="{BB962C8B-B14F-4D97-AF65-F5344CB8AC3E}">
        <p14:creationId xmlns:p14="http://schemas.microsoft.com/office/powerpoint/2010/main" val="2670600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Those who crafted our nation </a:t>
            </a:r>
          </a:p>
          <a:p>
            <a:pPr>
              <a:lnSpc>
                <a:spcPct val="90000"/>
              </a:lnSpc>
            </a:pPr>
            <a:r>
              <a:rPr lang="en-US" sz="2000" dirty="0"/>
              <a:t>   held the philosophical principle, </a:t>
            </a:r>
          </a:p>
          <a:p>
            <a:pPr>
              <a:lnSpc>
                <a:spcPct val="90000"/>
              </a:lnSpc>
            </a:pPr>
            <a:r>
              <a:rPr lang="en-US" sz="2000" dirty="0"/>
              <a:t>   and the system of </a:t>
            </a:r>
            <a:r>
              <a:rPr lang="en-US" sz="2000" dirty="0" smtClean="0"/>
              <a:t>laws, that they </a:t>
            </a:r>
            <a:endParaRPr lang="en-US" sz="2000" dirty="0"/>
          </a:p>
          <a:p>
            <a:pPr>
              <a:lnSpc>
                <a:spcPct val="90000"/>
              </a:lnSpc>
            </a:pPr>
            <a:r>
              <a:rPr lang="en-US" sz="2000" dirty="0"/>
              <a:t>   </a:t>
            </a:r>
            <a:r>
              <a:rPr lang="en-US" sz="2000" dirty="0" smtClean="0"/>
              <a:t>developed, must reflect </a:t>
            </a:r>
            <a:r>
              <a:rPr lang="en-US" sz="2000" dirty="0"/>
              <a:t>the view, </a:t>
            </a:r>
          </a:p>
          <a:p>
            <a:pPr>
              <a:lnSpc>
                <a:spcPct val="90000"/>
              </a:lnSpc>
            </a:pPr>
            <a:r>
              <a:rPr lang="en-US" sz="2000" dirty="0"/>
              <a:t>   that property rights are sacred.  </a:t>
            </a:r>
          </a:p>
          <a:p>
            <a:pPr>
              <a:lnSpc>
                <a:spcPct val="90000"/>
              </a:lnSpc>
            </a:pPr>
            <a:endParaRPr lang="en-US" sz="2000" dirty="0"/>
          </a:p>
          <a:p>
            <a:pPr>
              <a:lnSpc>
                <a:spcPct val="90000"/>
              </a:lnSpc>
              <a:buFont typeface="Arial" pitchFamily="34" charset="0"/>
              <a:buChar char="•"/>
            </a:pPr>
            <a:r>
              <a:rPr lang="en-US" sz="2000" dirty="0"/>
              <a:t> </a:t>
            </a:r>
            <a:r>
              <a:rPr lang="en-US" sz="2000" dirty="0" smtClean="0"/>
              <a:t>The </a:t>
            </a:r>
            <a:r>
              <a:rPr lang="en-US" sz="2000" dirty="0"/>
              <a:t>founders firmly understood </a:t>
            </a:r>
          </a:p>
          <a:p>
            <a:pPr>
              <a:lnSpc>
                <a:spcPct val="90000"/>
              </a:lnSpc>
            </a:pPr>
            <a:r>
              <a:rPr lang="en-US" sz="2000" dirty="0"/>
              <a:t>   that the </a:t>
            </a:r>
            <a:r>
              <a:rPr lang="en-US" sz="2000" dirty="0" smtClean="0"/>
              <a:t>protection of individual, </a:t>
            </a:r>
            <a:r>
              <a:rPr lang="en-US" sz="2000" dirty="0"/>
              <a:t>private </a:t>
            </a:r>
            <a:endParaRPr lang="en-US" sz="2000" dirty="0" smtClean="0"/>
          </a:p>
          <a:p>
            <a:pPr>
              <a:lnSpc>
                <a:spcPct val="90000"/>
              </a:lnSpc>
            </a:pPr>
            <a:r>
              <a:rPr lang="en-US" sz="2000" dirty="0"/>
              <a:t> </a:t>
            </a:r>
            <a:r>
              <a:rPr lang="en-US" sz="2000" dirty="0" smtClean="0"/>
              <a:t>  property rights was </a:t>
            </a:r>
            <a:r>
              <a:rPr lang="en-US" sz="2000" dirty="0"/>
              <a:t>one of the most </a:t>
            </a:r>
            <a:endParaRPr lang="en-US" sz="2000" dirty="0" smtClean="0"/>
          </a:p>
          <a:p>
            <a:pPr>
              <a:lnSpc>
                <a:spcPct val="90000"/>
              </a:lnSpc>
            </a:pPr>
            <a:r>
              <a:rPr lang="en-US" sz="2000" dirty="0" smtClean="0"/>
              <a:t>   important factors to </a:t>
            </a:r>
            <a:r>
              <a:rPr lang="en-US" sz="2000" dirty="0"/>
              <a:t>building </a:t>
            </a:r>
            <a:endParaRPr lang="en-US" sz="2000" dirty="0" smtClean="0"/>
          </a:p>
          <a:p>
            <a:pPr>
              <a:lnSpc>
                <a:spcPct val="90000"/>
              </a:lnSpc>
            </a:pPr>
            <a:r>
              <a:rPr lang="en-US" sz="2000" dirty="0"/>
              <a:t> </a:t>
            </a:r>
            <a:r>
              <a:rPr lang="en-US" sz="2000" dirty="0" smtClean="0"/>
              <a:t>  a </a:t>
            </a:r>
            <a:r>
              <a:rPr lang="en-US" sz="2000" dirty="0"/>
              <a:t>free society. </a:t>
            </a:r>
          </a:p>
          <a:p>
            <a:pPr>
              <a:lnSpc>
                <a:spcPct val="90000"/>
              </a:lnSpc>
            </a:pPr>
            <a:endParaRPr lang="en-US" sz="2000" dirty="0"/>
          </a:p>
          <a:p>
            <a:pPr>
              <a:lnSpc>
                <a:spcPct val="90000"/>
              </a:lnSpc>
              <a:buFont typeface="Arial" pitchFamily="34" charset="0"/>
              <a:buChar char="•"/>
            </a:pPr>
            <a:r>
              <a:rPr lang="en-US" sz="2000" dirty="0"/>
              <a:t> </a:t>
            </a:r>
            <a:r>
              <a:rPr lang="en-US" sz="2000" b="1" dirty="0">
                <a:solidFill>
                  <a:srgbClr val="C00000"/>
                </a:solidFill>
              </a:rPr>
              <a:t>They knew, if you want freedom, </a:t>
            </a:r>
          </a:p>
          <a:p>
            <a:pPr>
              <a:lnSpc>
                <a:spcPct val="90000"/>
              </a:lnSpc>
            </a:pPr>
            <a:r>
              <a:rPr lang="en-US" sz="2000" b="1" dirty="0">
                <a:solidFill>
                  <a:srgbClr val="C00000"/>
                </a:solidFill>
              </a:rPr>
              <a:t>   you better guarantee property rights, </a:t>
            </a:r>
          </a:p>
          <a:p>
            <a:pPr>
              <a:lnSpc>
                <a:spcPct val="90000"/>
              </a:lnSpc>
            </a:pPr>
            <a:r>
              <a:rPr lang="en-US" sz="2000" b="1" dirty="0">
                <a:solidFill>
                  <a:srgbClr val="C00000"/>
                </a:solidFill>
              </a:rPr>
              <a:t>   and the people’s ability </a:t>
            </a:r>
          </a:p>
          <a:p>
            <a:pPr>
              <a:lnSpc>
                <a:spcPct val="90000"/>
              </a:lnSpc>
            </a:pPr>
            <a:r>
              <a:rPr lang="en-US" sz="2000" b="1" dirty="0">
                <a:solidFill>
                  <a:srgbClr val="C00000"/>
                </a:solidFill>
              </a:rPr>
              <a:t>   to freely exercise them.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49</a:t>
            </a:fld>
            <a:endParaRPr lang="en-US" dirty="0"/>
          </a:p>
        </p:txBody>
      </p:sp>
      <p:pic>
        <p:nvPicPr>
          <p:cNvPr id="5125" name="Picture 5" descr="http://www.addictinginfo.org/wp-content/uploads/2011/07/founding-fathers-declaration-of-independence.jpg"/>
          <p:cNvPicPr>
            <a:picLocks noChangeAspect="1" noChangeArrowheads="1"/>
          </p:cNvPicPr>
          <p:nvPr/>
        </p:nvPicPr>
        <p:blipFill>
          <a:blip r:embed="rId2" cstate="print"/>
          <a:srcRect l="9375" t="3432" r="2812" b="4119"/>
          <a:stretch>
            <a:fillRect/>
          </a:stretch>
        </p:blipFill>
        <p:spPr bwMode="auto">
          <a:xfrm>
            <a:off x="5334000" y="1524000"/>
            <a:ext cx="3215640" cy="2286000"/>
          </a:xfrm>
          <a:prstGeom prst="rect">
            <a:avLst/>
          </a:prstGeom>
          <a:noFill/>
        </p:spPr>
      </p:pic>
      <p:pic>
        <p:nvPicPr>
          <p:cNvPr id="5127" name="Picture 7" descr="About 50 men, most of them seated, are in a large meeting room. Most are focused on the five men standing in the center of the room. The tallest of the five is laying a document on a table.">
            <a:hlinkClick r:id="rId3"/>
          </p:cNvPr>
          <p:cNvPicPr>
            <a:picLocks noChangeAspect="1" noChangeArrowheads="1"/>
          </p:cNvPicPr>
          <p:nvPr/>
        </p:nvPicPr>
        <p:blipFill>
          <a:blip r:embed="rId4" cstate="print"/>
          <a:srcRect/>
          <a:stretch>
            <a:fillRect/>
          </a:stretch>
        </p:blipFill>
        <p:spPr bwMode="auto">
          <a:xfrm>
            <a:off x="5334000" y="3886200"/>
            <a:ext cx="3235345" cy="228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381000" y="927100"/>
            <a:ext cx="8458200" cy="5410200"/>
          </a:xfrm>
          <a:prstGeom prst="rect">
            <a:avLst/>
          </a:prstGeom>
          <a:noFill/>
          <a:ln w="9525">
            <a:noFill/>
            <a:miter lim="800000"/>
            <a:headEnd/>
            <a:tailEnd/>
          </a:ln>
        </p:spPr>
        <p:txBody>
          <a:bodyPr lIns="91436" tIns="45718" rIns="91436" bIns="45718"/>
          <a:lstStyle/>
          <a:p>
            <a:pPr marL="341313" indent="-341313">
              <a:spcBef>
                <a:spcPct val="20000"/>
              </a:spcBef>
            </a:pPr>
            <a:r>
              <a:rPr lang="en-US" sz="3200" b="1" dirty="0">
                <a:solidFill>
                  <a:srgbClr val="C81204"/>
                </a:solidFill>
              </a:rPr>
              <a:t>First:</a:t>
            </a:r>
          </a:p>
          <a:p>
            <a:pPr marL="341313" indent="-341313">
              <a:spcBef>
                <a:spcPct val="20000"/>
              </a:spcBef>
              <a:buFontTx/>
              <a:buChar char="•"/>
            </a:pPr>
            <a:r>
              <a:rPr lang="en-US" sz="2400" b="1" dirty="0">
                <a:solidFill>
                  <a:srgbClr val="002060"/>
                </a:solidFill>
              </a:rPr>
              <a:t>Every Adventure needs a Guide.</a:t>
            </a:r>
          </a:p>
          <a:p>
            <a:pPr marL="341313" indent="-341313">
              <a:spcBef>
                <a:spcPct val="20000"/>
              </a:spcBef>
            </a:pPr>
            <a:r>
              <a:rPr lang="en-US" sz="2400" b="1" dirty="0">
                <a:solidFill>
                  <a:srgbClr val="0033CC"/>
                </a:solidFill>
              </a:rPr>
              <a:t>				</a:t>
            </a: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800" b="1" dirty="0">
              <a:solidFill>
                <a:srgbClr val="0033CC"/>
              </a:solidFill>
            </a:endParaRPr>
          </a:p>
          <a:p>
            <a:pPr marL="341313" indent="-341313">
              <a:spcBef>
                <a:spcPct val="20000"/>
              </a:spcBef>
            </a:pPr>
            <a:endParaRPr lang="en-US" sz="2000" b="1" dirty="0">
              <a:solidFill>
                <a:srgbClr val="0033CC"/>
              </a:solidFill>
            </a:endParaRPr>
          </a:p>
          <a:p>
            <a:pPr marL="341313" indent="-341313">
              <a:spcBef>
                <a:spcPct val="20000"/>
              </a:spcBef>
            </a:pPr>
            <a:r>
              <a:rPr lang="en-US" sz="2400" b="1" dirty="0">
                <a:solidFill>
                  <a:srgbClr val="0033CC"/>
                </a:solidFill>
              </a:rPr>
              <a:t>			</a:t>
            </a:r>
            <a:endParaRPr lang="en-US" sz="2400" b="1" i="1" dirty="0">
              <a:solidFill>
                <a:srgbClr val="006600"/>
              </a:solidFill>
            </a:endParaRPr>
          </a:p>
          <a:p>
            <a:pPr marL="741363" lvl="1" indent="-284163">
              <a:spcBef>
                <a:spcPct val="20000"/>
              </a:spcBef>
            </a:pPr>
            <a:r>
              <a:rPr lang="en-US" sz="2000" b="1" dirty="0"/>
              <a:t>Your Humble Professor, Mentor. and Intellectual Resource</a:t>
            </a:r>
          </a:p>
        </p:txBody>
      </p:sp>
      <p:pic>
        <p:nvPicPr>
          <p:cNvPr id="10243" name="Picture 7"/>
          <p:cNvPicPr>
            <a:picLocks noChangeAspect="1" noChangeArrowheads="1"/>
          </p:cNvPicPr>
          <p:nvPr/>
        </p:nvPicPr>
        <p:blipFill>
          <a:blip r:embed="rId3" cstate="print"/>
          <a:srcRect/>
          <a:stretch>
            <a:fillRect/>
          </a:stretch>
        </p:blipFill>
        <p:spPr bwMode="auto">
          <a:xfrm>
            <a:off x="3306763" y="2057400"/>
            <a:ext cx="2330450" cy="3276600"/>
          </a:xfrm>
          <a:prstGeom prst="rect">
            <a:avLst/>
          </a:prstGeom>
          <a:noFill/>
          <a:ln w="9525">
            <a:noFill/>
            <a:miter lim="800000"/>
            <a:headEnd/>
            <a:tailEnd/>
          </a:ln>
        </p:spPr>
      </p:pic>
      <p:graphicFrame>
        <p:nvGraphicFramePr>
          <p:cNvPr id="10244" name="Object 6"/>
          <p:cNvGraphicFramePr>
            <a:graphicFrameLocks noChangeAspect="1"/>
          </p:cNvGraphicFramePr>
          <p:nvPr/>
        </p:nvGraphicFramePr>
        <p:xfrm>
          <a:off x="914400" y="4495800"/>
          <a:ext cx="6581775" cy="1438275"/>
        </p:xfrm>
        <a:graphic>
          <a:graphicData uri="http://schemas.openxmlformats.org/presentationml/2006/ole">
            <mc:AlternateContent xmlns:mc="http://schemas.openxmlformats.org/markup-compatibility/2006">
              <mc:Choice xmlns:v="urn:schemas-microsoft-com:vml" Requires="v">
                <p:oleObj spid="_x0000_s10282" name="Document" r:id="rId4" imgW="6591300" imgH="1447800" progId="">
                  <p:embed/>
                </p:oleObj>
              </mc:Choice>
              <mc:Fallback>
                <p:oleObj name="Document" r:id="rId4" imgW="6591300" imgH="14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95800"/>
                        <a:ext cx="65817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Slide Number Placeholder 1"/>
          <p:cNvSpPr>
            <a:spLocks noGrp="1"/>
          </p:cNvSpPr>
          <p:nvPr>
            <p:ph type="sldNum" sz="quarter" idx="12"/>
          </p:nvPr>
        </p:nvSpPr>
        <p:spPr>
          <a:noFill/>
        </p:spPr>
        <p:txBody>
          <a:bodyPr/>
          <a:lstStyle/>
          <a:p>
            <a:fld id="{80AE616F-98E1-4131-AD17-F5554ADF937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James Madison, fourth President of the United States </a:t>
            </a:r>
          </a:p>
          <a:p>
            <a:pPr>
              <a:lnSpc>
                <a:spcPct val="90000"/>
              </a:lnSpc>
            </a:pPr>
            <a:r>
              <a:rPr lang="en-US" sz="2000" dirty="0"/>
              <a:t>   and the principal author of the United States Constitution, </a:t>
            </a:r>
          </a:p>
          <a:p>
            <a:pPr>
              <a:lnSpc>
                <a:spcPct val="90000"/>
              </a:lnSpc>
            </a:pPr>
            <a:r>
              <a:rPr lang="en-US" sz="2000" dirty="0"/>
              <a:t>   as well as the Congressional Sponsor and author of the</a:t>
            </a:r>
          </a:p>
          <a:p>
            <a:pPr>
              <a:lnSpc>
                <a:spcPct val="90000"/>
              </a:lnSpc>
            </a:pPr>
            <a:r>
              <a:rPr lang="en-US" sz="2000" dirty="0"/>
              <a:t>   Bill of Rights, encapsulated this vision when he said:</a:t>
            </a:r>
          </a:p>
          <a:p>
            <a:pPr>
              <a:lnSpc>
                <a:spcPct val="90000"/>
              </a:lnSpc>
            </a:pPr>
            <a:endParaRPr lang="en-US" sz="2000" dirty="0"/>
          </a:p>
          <a:p>
            <a:pPr algn="ctr">
              <a:lnSpc>
                <a:spcPct val="90000"/>
              </a:lnSpc>
            </a:pPr>
            <a:r>
              <a:rPr lang="en-US" sz="2800" b="1" i="1" dirty="0"/>
              <a:t>“</a:t>
            </a:r>
            <a:r>
              <a:rPr lang="en-US" sz="2800" b="1" i="1" dirty="0">
                <a:solidFill>
                  <a:srgbClr val="C00000"/>
                </a:solidFill>
              </a:rPr>
              <a:t>Government is instituted to protect property </a:t>
            </a:r>
          </a:p>
          <a:p>
            <a:pPr algn="ctr">
              <a:lnSpc>
                <a:spcPct val="90000"/>
              </a:lnSpc>
            </a:pPr>
            <a:r>
              <a:rPr lang="en-US" sz="2800" b="1" i="1" dirty="0">
                <a:solidFill>
                  <a:srgbClr val="C00000"/>
                </a:solidFill>
              </a:rPr>
              <a:t>of every sort</a:t>
            </a:r>
            <a:r>
              <a:rPr lang="en-US" sz="2800" b="1" i="1" dirty="0"/>
              <a:t>; as well that which lies </a:t>
            </a:r>
          </a:p>
          <a:p>
            <a:pPr algn="ctr">
              <a:lnSpc>
                <a:spcPct val="90000"/>
              </a:lnSpc>
            </a:pPr>
            <a:r>
              <a:rPr lang="en-US" sz="2800" b="1" i="1" dirty="0"/>
              <a:t>in the various rights of individuals ...  </a:t>
            </a:r>
          </a:p>
          <a:p>
            <a:pPr algn="ctr">
              <a:lnSpc>
                <a:spcPct val="90000"/>
              </a:lnSpc>
            </a:pPr>
            <a:r>
              <a:rPr lang="en-US" sz="2800" b="1" i="1" dirty="0"/>
              <a:t>This being the end of government, </a:t>
            </a:r>
          </a:p>
          <a:p>
            <a:pPr algn="ctr">
              <a:lnSpc>
                <a:spcPct val="90000"/>
              </a:lnSpc>
            </a:pPr>
            <a:r>
              <a:rPr lang="en-US" sz="2800" b="1" i="1" dirty="0"/>
              <a:t>that alone is a just government, </a:t>
            </a:r>
          </a:p>
          <a:p>
            <a:pPr algn="ctr">
              <a:lnSpc>
                <a:spcPct val="90000"/>
              </a:lnSpc>
            </a:pPr>
            <a:r>
              <a:rPr lang="en-US" sz="2800" b="1" i="1" dirty="0"/>
              <a:t>which impartially secures to every man, </a:t>
            </a:r>
          </a:p>
          <a:p>
            <a:pPr algn="ctr">
              <a:lnSpc>
                <a:spcPct val="90000"/>
              </a:lnSpc>
            </a:pPr>
            <a:r>
              <a:rPr lang="en-US" sz="2800" b="1" i="1" dirty="0"/>
              <a:t>whatever is his own.”</a:t>
            </a:r>
            <a:endParaRPr lang="en-US" sz="28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50</a:t>
            </a:fld>
            <a:endParaRPr lang="en-US" dirty="0"/>
          </a:p>
        </p:txBody>
      </p:sp>
      <p:sp>
        <p:nvSpPr>
          <p:cNvPr id="54274" name="AutoShape 2"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0" name="Picture 8" descr="File:James Madison.jpg">
            <a:hlinkClick r:id="rId2"/>
          </p:cNvPr>
          <p:cNvPicPr>
            <a:picLocks noChangeAspect="1" noChangeArrowheads="1"/>
          </p:cNvPicPr>
          <p:nvPr/>
        </p:nvPicPr>
        <p:blipFill>
          <a:blip r:embed="rId3" cstate="print"/>
          <a:srcRect l="9736" t="8000" r="9736" b="8000"/>
          <a:stretch>
            <a:fillRect/>
          </a:stretch>
        </p:blipFill>
        <p:spPr bwMode="auto">
          <a:xfrm>
            <a:off x="7391400" y="1524000"/>
            <a:ext cx="1210057" cy="153619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Adams, our second president </a:t>
            </a:r>
          </a:p>
          <a:p>
            <a:pPr>
              <a:lnSpc>
                <a:spcPct val="90000"/>
              </a:lnSpc>
            </a:pPr>
            <a:r>
              <a:rPr lang="en-US" sz="2000" dirty="0"/>
              <a:t>and collaborative author </a:t>
            </a:r>
          </a:p>
          <a:p>
            <a:pPr>
              <a:lnSpc>
                <a:spcPct val="90000"/>
              </a:lnSpc>
            </a:pPr>
            <a:r>
              <a:rPr lang="en-US" sz="2000" dirty="0"/>
              <a:t>of the Declaration of  Independence, </a:t>
            </a:r>
          </a:p>
          <a:p>
            <a:pPr>
              <a:lnSpc>
                <a:spcPct val="90000"/>
              </a:lnSpc>
            </a:pPr>
            <a:r>
              <a:rPr lang="en-US" sz="2000" dirty="0"/>
              <a:t>further amplified this view when he stated:</a:t>
            </a:r>
          </a:p>
          <a:p>
            <a:pPr>
              <a:lnSpc>
                <a:spcPct val="90000"/>
              </a:lnSpc>
            </a:pPr>
            <a:endParaRPr lang="en-US" dirty="0"/>
          </a:p>
          <a:p>
            <a:pPr algn="ctr">
              <a:lnSpc>
                <a:spcPct val="90000"/>
              </a:lnSpc>
            </a:pPr>
            <a:r>
              <a:rPr lang="en-US" sz="2800" b="1" i="1" dirty="0"/>
              <a:t>“</a:t>
            </a:r>
            <a:r>
              <a:rPr lang="en-US" sz="2800" b="1" i="1" dirty="0">
                <a:solidFill>
                  <a:srgbClr val="C00000"/>
                </a:solidFill>
              </a:rPr>
              <a:t>Property must be secured </a:t>
            </a:r>
          </a:p>
          <a:p>
            <a:pPr algn="ctr">
              <a:lnSpc>
                <a:spcPct val="90000"/>
              </a:lnSpc>
            </a:pPr>
            <a:r>
              <a:rPr lang="en-US" sz="2800" b="1" i="1" dirty="0">
                <a:solidFill>
                  <a:srgbClr val="C00000"/>
                </a:solidFill>
              </a:rPr>
              <a:t>or liberty can not exist.</a:t>
            </a:r>
            <a:r>
              <a:rPr lang="en-US" sz="2800" b="1" i="1" dirty="0"/>
              <a:t>”</a:t>
            </a:r>
            <a:r>
              <a:rPr lang="en-US" sz="2800" dirty="0"/>
              <a:t>   </a:t>
            </a:r>
            <a:r>
              <a:rPr lang="en-US" sz="2800" b="1" i="1" dirty="0"/>
              <a:t> </a:t>
            </a:r>
          </a:p>
          <a:p>
            <a:pPr algn="ctr">
              <a:lnSpc>
                <a:spcPct val="90000"/>
              </a:lnSpc>
            </a:pPr>
            <a:endParaRPr lang="en-US" sz="1500" b="1" i="1" dirty="0"/>
          </a:p>
          <a:p>
            <a:pPr algn="ctr">
              <a:lnSpc>
                <a:spcPct val="90000"/>
              </a:lnSpc>
            </a:pPr>
            <a:r>
              <a:rPr lang="en-US" sz="2800" b="1" i="1" dirty="0"/>
              <a:t>“The moment the idea is admitted into society, that property is not as sacred </a:t>
            </a:r>
          </a:p>
          <a:p>
            <a:pPr algn="ctr">
              <a:lnSpc>
                <a:spcPct val="90000"/>
              </a:lnSpc>
            </a:pPr>
            <a:r>
              <a:rPr lang="en-US" sz="2800" b="1" i="1" dirty="0"/>
              <a:t>as the laws of God, </a:t>
            </a:r>
          </a:p>
          <a:p>
            <a:pPr algn="ctr">
              <a:lnSpc>
                <a:spcPct val="90000"/>
              </a:lnSpc>
            </a:pPr>
            <a:r>
              <a:rPr lang="en-US" sz="2800" b="1" i="1" dirty="0"/>
              <a:t>and that there is not a force of law </a:t>
            </a:r>
          </a:p>
          <a:p>
            <a:pPr algn="ctr">
              <a:lnSpc>
                <a:spcPct val="90000"/>
              </a:lnSpc>
            </a:pPr>
            <a:r>
              <a:rPr lang="en-US" sz="2800" b="1" i="1" dirty="0"/>
              <a:t>and public justice to protect it, </a:t>
            </a:r>
          </a:p>
          <a:p>
            <a:pPr algn="ctr">
              <a:lnSpc>
                <a:spcPct val="90000"/>
              </a:lnSpc>
            </a:pPr>
            <a:r>
              <a:rPr lang="en-US" sz="2800" b="1" i="1" dirty="0"/>
              <a:t>anarchy and tyranny commence.”</a:t>
            </a:r>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51</a:t>
            </a:fld>
            <a:endParaRPr lang="en-US" dirty="0"/>
          </a:p>
        </p:txBody>
      </p:sp>
      <p:pic>
        <p:nvPicPr>
          <p:cNvPr id="6149" name="Picture 5" descr="http://media.npr.org/assets/music/blogs/deceptivecadence/2011/02/presidents_adams_wide-047b7b730cd1bb85774484fb091a1d0374faff47-s6-c30.jpg">
            <a:hlinkClick r:id="rId2"/>
          </p:cNvPr>
          <p:cNvPicPr>
            <a:picLocks noChangeAspect="1" noChangeArrowheads="1"/>
          </p:cNvPicPr>
          <p:nvPr/>
        </p:nvPicPr>
        <p:blipFill>
          <a:blip r:embed="rId3" cstate="print"/>
          <a:srcRect l="10549" r="10549"/>
          <a:stretch>
            <a:fillRect/>
          </a:stretch>
        </p:blipFill>
        <p:spPr bwMode="auto">
          <a:xfrm>
            <a:off x="6324600" y="1447800"/>
            <a:ext cx="2181450" cy="155448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Thomas Jefferson, third President of the United States </a:t>
            </a:r>
          </a:p>
          <a:p>
            <a:pPr>
              <a:lnSpc>
                <a:spcPct val="90000"/>
              </a:lnSpc>
            </a:pPr>
            <a:r>
              <a:rPr lang="en-US" sz="2000" dirty="0"/>
              <a:t>and the primary author </a:t>
            </a:r>
          </a:p>
          <a:p>
            <a:pPr>
              <a:lnSpc>
                <a:spcPct val="90000"/>
              </a:lnSpc>
            </a:pPr>
            <a:r>
              <a:rPr lang="en-US" sz="2000" dirty="0"/>
              <a:t>of the Declaration of Independence, </a:t>
            </a:r>
          </a:p>
          <a:p>
            <a:pPr>
              <a:lnSpc>
                <a:spcPct val="90000"/>
              </a:lnSpc>
            </a:pPr>
            <a:r>
              <a:rPr lang="en-US" sz="2000" dirty="0"/>
              <a:t>declared:</a:t>
            </a:r>
          </a:p>
          <a:p>
            <a:pPr>
              <a:lnSpc>
                <a:spcPct val="90000"/>
              </a:lnSpc>
            </a:pPr>
            <a:endParaRPr lang="en-US" dirty="0"/>
          </a:p>
          <a:p>
            <a:pPr algn="ctr">
              <a:lnSpc>
                <a:spcPct val="90000"/>
              </a:lnSpc>
            </a:pPr>
            <a:r>
              <a:rPr lang="en-US" sz="3000" b="1" i="1" dirty="0"/>
              <a:t>"The first foundations of the social compact would be broken up were we definitely to refuse to its members the protection of their persons and property while in their lawful pursuits."</a:t>
            </a:r>
            <a:r>
              <a:rPr lang="en-US" sz="3000" dirty="0"/>
              <a:t>   </a:t>
            </a:r>
            <a:r>
              <a:rPr lang="en-US" sz="3000" b="1" i="1" dirty="0"/>
              <a:t>“</a:t>
            </a:r>
            <a:r>
              <a:rPr lang="en-US" sz="3000" b="1" i="1" dirty="0">
                <a:solidFill>
                  <a:srgbClr val="C00000"/>
                </a:solidFill>
              </a:rPr>
              <a:t>Persons and property make the sum of the objects of government.</a:t>
            </a:r>
            <a:r>
              <a:rPr lang="en-US" sz="3000" b="1" i="1" dirty="0"/>
              <a:t>”</a:t>
            </a:r>
            <a:endParaRPr lang="en-US" sz="3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52</a:t>
            </a:fld>
            <a:endParaRPr lang="en-US" dirty="0"/>
          </a:p>
        </p:txBody>
      </p:sp>
      <p:pic>
        <p:nvPicPr>
          <p:cNvPr id="70658" name="Picture 2" descr="File:Thomas Jefferson by Rembrandt Peale, 1800.jpg">
            <a:hlinkClick r:id="rId2"/>
          </p:cNvPr>
          <p:cNvPicPr>
            <a:picLocks noChangeAspect="1" noChangeArrowheads="1"/>
          </p:cNvPicPr>
          <p:nvPr/>
        </p:nvPicPr>
        <p:blipFill>
          <a:blip r:embed="rId3" cstate="print"/>
          <a:srcRect t="4000"/>
          <a:stretch>
            <a:fillRect/>
          </a:stretch>
        </p:blipFill>
        <p:spPr bwMode="auto">
          <a:xfrm>
            <a:off x="7086600" y="1509978"/>
            <a:ext cx="1303172" cy="149230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5"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Jay, first Chief Justice </a:t>
            </a:r>
          </a:p>
          <a:p>
            <a:pPr>
              <a:lnSpc>
                <a:spcPct val="90000"/>
              </a:lnSpc>
            </a:pPr>
            <a:r>
              <a:rPr lang="en-US" sz="2000" dirty="0"/>
              <a:t>of the United States Supreme Court, </a:t>
            </a:r>
          </a:p>
          <a:p>
            <a:pPr>
              <a:lnSpc>
                <a:spcPct val="90000"/>
              </a:lnSpc>
            </a:pPr>
            <a:r>
              <a:rPr lang="en-US" sz="2000" dirty="0"/>
              <a:t>renowned legal scholar, author of the </a:t>
            </a:r>
          </a:p>
          <a:p>
            <a:pPr>
              <a:lnSpc>
                <a:spcPct val="90000"/>
              </a:lnSpc>
            </a:pPr>
            <a:r>
              <a:rPr lang="en-US" sz="2000" dirty="0"/>
              <a:t>Federalist Papers (with Madison and Hamilton) </a:t>
            </a:r>
          </a:p>
          <a:p>
            <a:pPr>
              <a:lnSpc>
                <a:spcPct val="90000"/>
              </a:lnSpc>
            </a:pPr>
            <a:r>
              <a:rPr lang="en-US" sz="2000" dirty="0"/>
              <a:t>and the principal author of the New York State</a:t>
            </a:r>
          </a:p>
          <a:p>
            <a:pPr>
              <a:lnSpc>
                <a:spcPct val="90000"/>
              </a:lnSpc>
            </a:pPr>
            <a:r>
              <a:rPr lang="en-US" sz="2000" dirty="0"/>
              <a:t>Constitution pronounced:</a:t>
            </a:r>
          </a:p>
          <a:p>
            <a:pPr>
              <a:lnSpc>
                <a:spcPct val="90000"/>
              </a:lnSpc>
            </a:pPr>
            <a:endParaRPr lang="en-US" dirty="0"/>
          </a:p>
          <a:p>
            <a:pPr algn="ctr">
              <a:lnSpc>
                <a:spcPct val="90000"/>
              </a:lnSpc>
            </a:pPr>
            <a:r>
              <a:rPr lang="en-US" sz="2800" b="1" i="1" dirty="0"/>
              <a:t>“It is the undoubted right </a:t>
            </a:r>
          </a:p>
          <a:p>
            <a:pPr algn="ctr">
              <a:lnSpc>
                <a:spcPct val="90000"/>
              </a:lnSpc>
            </a:pPr>
            <a:r>
              <a:rPr lang="en-US" sz="2800" b="1" i="1" dirty="0"/>
              <a:t>and unalienable privilege ... </a:t>
            </a:r>
          </a:p>
          <a:p>
            <a:pPr algn="ctr">
              <a:lnSpc>
                <a:spcPct val="90000"/>
              </a:lnSpc>
            </a:pPr>
            <a:r>
              <a:rPr lang="en-US" sz="2800" b="1" i="1" dirty="0"/>
              <a:t>not to be divested or interrupted </a:t>
            </a:r>
          </a:p>
          <a:p>
            <a:pPr algn="ctr">
              <a:lnSpc>
                <a:spcPct val="90000"/>
              </a:lnSpc>
            </a:pPr>
            <a:r>
              <a:rPr lang="en-US" sz="2800" b="1" i="1" dirty="0"/>
              <a:t>in the innocent use of ... property.  ...  </a:t>
            </a:r>
          </a:p>
          <a:p>
            <a:pPr algn="ctr">
              <a:lnSpc>
                <a:spcPct val="90000"/>
              </a:lnSpc>
            </a:pPr>
            <a:r>
              <a:rPr lang="en-US" sz="2800" b="1" i="1" dirty="0">
                <a:solidFill>
                  <a:srgbClr val="C00000"/>
                </a:solidFill>
              </a:rPr>
              <a:t>This is the cornerstone </a:t>
            </a:r>
          </a:p>
          <a:p>
            <a:pPr algn="ctr">
              <a:lnSpc>
                <a:spcPct val="90000"/>
              </a:lnSpc>
            </a:pPr>
            <a:r>
              <a:rPr lang="en-US" sz="2800" b="1" i="1" dirty="0">
                <a:solidFill>
                  <a:srgbClr val="C00000"/>
                </a:solidFill>
              </a:rPr>
              <a:t>of every free Constitution</a:t>
            </a:r>
            <a:r>
              <a:rPr lang="en-US" sz="2800" b="1" i="1" dirty="0"/>
              <a:t>.”</a:t>
            </a:r>
            <a:endParaRPr lang="en-US" sz="2800" dirty="0"/>
          </a:p>
          <a:p>
            <a:pPr>
              <a:lnSpc>
                <a:spcPct val="90000"/>
              </a:lnSpc>
            </a:pPr>
            <a:endParaRPr lang="en-US" b="1"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53</a:t>
            </a:fld>
            <a:endParaRPr lang="en-US" dirty="0"/>
          </a:p>
        </p:txBody>
      </p:sp>
      <p:pic>
        <p:nvPicPr>
          <p:cNvPr id="7173" name="Picture 5" descr="File:John Jay (Gilbert Stuart portrait).jpg">
            <a:hlinkClick r:id="rId2"/>
          </p:cNvPr>
          <p:cNvPicPr>
            <a:picLocks noChangeAspect="1" noChangeArrowheads="1"/>
          </p:cNvPicPr>
          <p:nvPr/>
        </p:nvPicPr>
        <p:blipFill>
          <a:blip r:embed="rId3" cstate="print"/>
          <a:srcRect t="12020"/>
          <a:stretch>
            <a:fillRect/>
          </a:stretch>
        </p:blipFill>
        <p:spPr bwMode="auto">
          <a:xfrm>
            <a:off x="6781800" y="1447800"/>
            <a:ext cx="1413580" cy="160897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4" y="990600"/>
            <a:ext cx="8283576" cy="5715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George Washington, the first President  </a:t>
            </a:r>
          </a:p>
          <a:p>
            <a:pPr>
              <a:lnSpc>
                <a:spcPct val="90000"/>
              </a:lnSpc>
            </a:pPr>
            <a:r>
              <a:rPr lang="en-US" sz="2000" dirty="0"/>
              <a:t>And Presiding Officer </a:t>
            </a:r>
          </a:p>
          <a:p>
            <a:pPr>
              <a:lnSpc>
                <a:spcPct val="90000"/>
              </a:lnSpc>
            </a:pPr>
            <a:r>
              <a:rPr lang="en-US" sz="2000" dirty="0"/>
              <a:t>of the Constitutional Convention, </a:t>
            </a:r>
          </a:p>
          <a:p>
            <a:pPr>
              <a:lnSpc>
                <a:spcPct val="90000"/>
              </a:lnSpc>
            </a:pPr>
            <a:r>
              <a:rPr lang="en-US" sz="2000" dirty="0"/>
              <a:t>in Philadelphia said:</a:t>
            </a:r>
            <a:endParaRPr lang="en-US" sz="2000" b="1" i="1" dirty="0"/>
          </a:p>
          <a:p>
            <a:pPr>
              <a:lnSpc>
                <a:spcPct val="90000"/>
              </a:lnSpc>
            </a:pPr>
            <a:endParaRPr lang="en-US" b="1" i="1" dirty="0"/>
          </a:p>
          <a:p>
            <a:pPr>
              <a:lnSpc>
                <a:spcPct val="80000"/>
              </a:lnSpc>
            </a:pPr>
            <a:r>
              <a:rPr lang="en-US" sz="2500" b="1" i="1" dirty="0"/>
              <a:t>“[I]n a country so extensive as ours, a government of as much vigor as is consistent with the perfect security of liberty is indispensable.  Liberty itself will find in such a government, with powers properly distributed and adjusted, its surest guardian. It is, indeed, little else than a name, where the government is too feeble to withstand the enterprises of faction, to confine each member of the society within the limits prescribed by the laws, and </a:t>
            </a:r>
            <a:r>
              <a:rPr lang="en-US" sz="2500" b="1" i="1" dirty="0">
                <a:solidFill>
                  <a:srgbClr val="C00000"/>
                </a:solidFill>
              </a:rPr>
              <a:t>to maintain all in the secure and tranquil enjoyment of the rights of person and property.</a:t>
            </a:r>
            <a:r>
              <a:rPr lang="en-US" sz="2500" b="1" i="1" dirty="0"/>
              <a:t> ”</a:t>
            </a:r>
            <a:endParaRPr lang="en-US" sz="2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54</a:t>
            </a:fld>
            <a:endParaRPr lang="en-US" dirty="0"/>
          </a:p>
        </p:txBody>
      </p:sp>
      <p:pic>
        <p:nvPicPr>
          <p:cNvPr id="72706" name="Picture 2" descr="http://upload.wikimedia.org/wikipedia/commons/2/2c/Gwashington.jpeg"/>
          <p:cNvPicPr>
            <a:picLocks noChangeAspect="1" noChangeArrowheads="1"/>
          </p:cNvPicPr>
          <p:nvPr/>
        </p:nvPicPr>
        <p:blipFill>
          <a:blip r:embed="rId2" cstate="print"/>
          <a:srcRect t="15000" b="50000"/>
          <a:stretch>
            <a:fillRect/>
          </a:stretch>
        </p:blipFill>
        <p:spPr bwMode="auto">
          <a:xfrm>
            <a:off x="6400800" y="1447800"/>
            <a:ext cx="2147515" cy="118872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dirty="0"/>
              <a:t>Alexander Hamilton, Delegate to the Constitutional Convention, </a:t>
            </a:r>
          </a:p>
          <a:p>
            <a:pPr>
              <a:lnSpc>
                <a:spcPct val="90000"/>
              </a:lnSpc>
            </a:pPr>
            <a:r>
              <a:rPr lang="en-US" dirty="0"/>
              <a:t>author of the Federalist Papers (with Madison and Jay) </a:t>
            </a:r>
          </a:p>
          <a:p>
            <a:pPr>
              <a:lnSpc>
                <a:spcPct val="90000"/>
              </a:lnSpc>
            </a:pPr>
            <a:r>
              <a:rPr lang="en-US" dirty="0"/>
              <a:t>and first Treasury Secretary of the United States, declared:</a:t>
            </a:r>
          </a:p>
          <a:p>
            <a:pPr>
              <a:lnSpc>
                <a:spcPct val="90000"/>
              </a:lnSpc>
            </a:pPr>
            <a:endParaRPr lang="en-US" dirty="0"/>
          </a:p>
          <a:p>
            <a:pPr algn="ctr">
              <a:lnSpc>
                <a:spcPct val="80000"/>
              </a:lnSpc>
            </a:pPr>
            <a:r>
              <a:rPr lang="en-US" sz="2100" b="1" i="1" dirty="0"/>
              <a:t>“The sacred rights of mankind are not to be rummaged for among old parchments or musty records. They are written, as with a sunbeam, in the whole volume of human nature, by the hand of the divinity itself; and can never be erased.” </a:t>
            </a:r>
            <a:r>
              <a:rPr lang="en-US" sz="2100" dirty="0"/>
              <a:t> </a:t>
            </a:r>
            <a:r>
              <a:rPr lang="en-US" sz="2100" b="1" i="1" dirty="0"/>
              <a:t> “It is the unalienable birthright ... to participate in framing the laws which are to bind ... either as to ... life or property.”   “[</a:t>
            </a:r>
            <a:r>
              <a:rPr lang="en-US" sz="2100" b="1" i="1" dirty="0">
                <a:solidFill>
                  <a:srgbClr val="C00000"/>
                </a:solidFill>
              </a:rPr>
              <a:t>T]he end and intention ... is to preserve ... life, property, and liberty ... from the encroachments of oppression and tyranny.</a:t>
            </a:r>
            <a:r>
              <a:rPr lang="en-US" sz="2100" b="1" i="1" dirty="0"/>
              <a:t>”   “What the law gives us an unconditional permission to enjoy, no person can legally withhold from us.  It becomes our property, and we can enforce our right to it.”  “In the general course of human nature, a power over a man's subsistence amounts to a power over his will.”</a:t>
            </a:r>
            <a:endParaRPr lang="en-US" sz="2100" dirty="0"/>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55</a:t>
            </a:fld>
            <a:endParaRPr lang="en-US" dirty="0"/>
          </a:p>
        </p:txBody>
      </p:sp>
      <p:pic>
        <p:nvPicPr>
          <p:cNvPr id="8197" name="Picture 5" descr="File:Alexander Hamilton.jpg">
            <a:hlinkClick r:id="rId2"/>
          </p:cNvPr>
          <p:cNvPicPr>
            <a:picLocks noChangeAspect="1" noChangeArrowheads="1"/>
          </p:cNvPicPr>
          <p:nvPr/>
        </p:nvPicPr>
        <p:blipFill>
          <a:blip r:embed="rId3" cstate="print"/>
          <a:srcRect b="15025"/>
          <a:stretch>
            <a:fillRect/>
          </a:stretch>
        </p:blipFill>
        <p:spPr bwMode="auto">
          <a:xfrm>
            <a:off x="7391400" y="1447800"/>
            <a:ext cx="973172" cy="116551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1900" dirty="0"/>
              <a:t>The State of Virginia, home of four of the first five presidents, </a:t>
            </a:r>
          </a:p>
          <a:p>
            <a:pPr>
              <a:lnSpc>
                <a:spcPct val="90000"/>
              </a:lnSpc>
            </a:pPr>
            <a:r>
              <a:rPr lang="en-US" sz="1900" dirty="0"/>
              <a:t>adopted a Bill of Rights on June 7, 1776, </a:t>
            </a:r>
          </a:p>
          <a:p>
            <a:pPr>
              <a:lnSpc>
                <a:spcPct val="90000"/>
              </a:lnSpc>
            </a:pPr>
            <a:r>
              <a:rPr lang="en-US" sz="1900" dirty="0"/>
              <a:t>written by George Mason, a delegate </a:t>
            </a:r>
          </a:p>
          <a:p>
            <a:pPr>
              <a:lnSpc>
                <a:spcPct val="90000"/>
              </a:lnSpc>
            </a:pPr>
            <a:r>
              <a:rPr lang="en-US" sz="1900" dirty="0"/>
              <a:t>to the Philadelphia Constitutional Convention in 1787.  </a:t>
            </a:r>
          </a:p>
          <a:p>
            <a:pPr>
              <a:lnSpc>
                <a:spcPct val="90000"/>
              </a:lnSpc>
            </a:pPr>
            <a:r>
              <a:rPr lang="en-US" sz="1900" dirty="0"/>
              <a:t>Section 1 of this Declaration of Rights stated:</a:t>
            </a:r>
          </a:p>
          <a:p>
            <a:pPr>
              <a:lnSpc>
                <a:spcPct val="90000"/>
              </a:lnSpc>
            </a:pPr>
            <a:endParaRPr lang="en-US" sz="2300" dirty="0"/>
          </a:p>
          <a:p>
            <a:pPr algn="ctr">
              <a:lnSpc>
                <a:spcPct val="90000"/>
              </a:lnSpc>
            </a:pPr>
            <a:r>
              <a:rPr lang="en-US" sz="2500" b="1" i="1" dirty="0"/>
              <a:t>"That all </a:t>
            </a:r>
            <a:r>
              <a:rPr lang="en-US" sz="2500" b="1" i="1" dirty="0">
                <a:solidFill>
                  <a:srgbClr val="C00000"/>
                </a:solidFill>
              </a:rPr>
              <a:t>men</a:t>
            </a:r>
            <a:r>
              <a:rPr lang="en-US" sz="2500" b="1" i="1" dirty="0"/>
              <a:t> are by nature equally free </a:t>
            </a:r>
          </a:p>
          <a:p>
            <a:pPr algn="ctr">
              <a:lnSpc>
                <a:spcPct val="90000"/>
              </a:lnSpc>
            </a:pPr>
            <a:r>
              <a:rPr lang="en-US" sz="2500" b="1" i="1" dirty="0"/>
              <a:t>and independent, and </a:t>
            </a:r>
            <a:r>
              <a:rPr lang="en-US" sz="2500" b="1" i="1" dirty="0">
                <a:solidFill>
                  <a:srgbClr val="C00000"/>
                </a:solidFill>
              </a:rPr>
              <a:t>have certain inherent rights</a:t>
            </a:r>
            <a:r>
              <a:rPr lang="en-US" sz="2500" b="1" i="1" dirty="0"/>
              <a:t>, of which, when they enter into a state of society, they cannot, by any compact, deprive or divest their posterity; </a:t>
            </a:r>
            <a:r>
              <a:rPr lang="en-US" sz="2500" b="1" i="1" dirty="0">
                <a:solidFill>
                  <a:srgbClr val="C00000"/>
                </a:solidFill>
              </a:rPr>
              <a:t>namely, the enjoyment of life </a:t>
            </a:r>
          </a:p>
          <a:p>
            <a:pPr algn="ctr">
              <a:lnSpc>
                <a:spcPct val="90000"/>
              </a:lnSpc>
            </a:pPr>
            <a:r>
              <a:rPr lang="en-US" sz="2500" b="1" i="1" dirty="0">
                <a:solidFill>
                  <a:srgbClr val="C00000"/>
                </a:solidFill>
              </a:rPr>
              <a:t>and liberty, with the means of acquiring and possessing property</a:t>
            </a:r>
            <a:r>
              <a:rPr lang="en-US" sz="2500" b="1" dirty="0"/>
              <a:t>,</a:t>
            </a:r>
            <a:r>
              <a:rPr lang="en-US" sz="2500" b="1" i="1" dirty="0"/>
              <a:t> and pursuing and obtaining happiness and safety</a:t>
            </a:r>
            <a:r>
              <a:rPr lang="en-US" sz="2500" b="1" dirty="0"/>
              <a:t>”</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56</a:t>
            </a:fld>
            <a:endParaRPr lang="en-US" dirty="0"/>
          </a:p>
        </p:txBody>
      </p:sp>
      <p:pic>
        <p:nvPicPr>
          <p:cNvPr id="9221" name="Picture 5" descr="File:George Mason.jpg">
            <a:hlinkClick r:id="rId2"/>
          </p:cNvPr>
          <p:cNvPicPr>
            <a:picLocks noChangeAspect="1" noChangeArrowheads="1"/>
          </p:cNvPicPr>
          <p:nvPr/>
        </p:nvPicPr>
        <p:blipFill>
          <a:blip r:embed="rId3" cstate="print"/>
          <a:srcRect/>
          <a:stretch>
            <a:fillRect/>
          </a:stretch>
        </p:blipFill>
        <p:spPr bwMode="auto">
          <a:xfrm>
            <a:off x="7162800" y="1600200"/>
            <a:ext cx="1203282" cy="155448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90600"/>
            <a:ext cx="85344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"All men are born free and equal, </a:t>
            </a:r>
          </a:p>
          <a:p>
            <a:pPr>
              <a:defRPr/>
            </a:pPr>
            <a:r>
              <a:rPr lang="en-US" sz="2400" b="1" i="1" dirty="0"/>
              <a:t>and have certain natural, essential, </a:t>
            </a:r>
          </a:p>
          <a:p>
            <a:pPr>
              <a:defRPr/>
            </a:pPr>
            <a:r>
              <a:rPr lang="en-US" sz="2400" b="1" i="1" dirty="0"/>
              <a:t>and </a:t>
            </a:r>
            <a:r>
              <a:rPr lang="en-US" sz="2400" b="1" i="1" dirty="0">
                <a:solidFill>
                  <a:srgbClr val="C00000"/>
                </a:solidFill>
              </a:rPr>
              <a:t>unalienable rights, </a:t>
            </a:r>
          </a:p>
          <a:p>
            <a:pPr>
              <a:defRPr/>
            </a:pPr>
            <a:r>
              <a:rPr lang="en-US" sz="2400" b="1" i="1" dirty="0">
                <a:solidFill>
                  <a:srgbClr val="C00000"/>
                </a:solidFill>
              </a:rPr>
              <a:t>among which may be reckoned </a:t>
            </a:r>
          </a:p>
          <a:p>
            <a:pPr>
              <a:defRPr/>
            </a:pPr>
            <a:r>
              <a:rPr lang="en-US" sz="2400" b="1" i="1" dirty="0">
                <a:solidFill>
                  <a:srgbClr val="C00000"/>
                </a:solidFill>
              </a:rPr>
              <a:t>the right of . . . acquiring, </a:t>
            </a:r>
          </a:p>
          <a:p>
            <a:pPr>
              <a:defRPr/>
            </a:pPr>
            <a:r>
              <a:rPr lang="en-US" sz="2400" b="1" i="1" dirty="0">
                <a:solidFill>
                  <a:srgbClr val="C00000"/>
                </a:solidFill>
              </a:rPr>
              <a:t>possessing, and protecting property</a:t>
            </a:r>
            <a:r>
              <a:rPr lang="en-US" sz="2400" b="1" i="1" dirty="0"/>
              <a:t>"</a:t>
            </a:r>
          </a:p>
          <a:p>
            <a:pPr>
              <a:defRPr/>
            </a:pPr>
            <a:endParaRPr lang="en-US" dirty="0"/>
          </a:p>
          <a:p>
            <a:pPr>
              <a:defRPr/>
            </a:pPr>
            <a:r>
              <a:rPr lang="en-US" dirty="0"/>
              <a:t>William Paterson, Attorney General of New Jersey, </a:t>
            </a:r>
          </a:p>
          <a:p>
            <a:pPr>
              <a:defRPr/>
            </a:pPr>
            <a:r>
              <a:rPr lang="en-US" dirty="0"/>
              <a:t>Delegate to the Constitutional Convention,</a:t>
            </a:r>
          </a:p>
          <a:p>
            <a:pPr>
              <a:defRPr/>
            </a:pPr>
            <a:r>
              <a:rPr lang="en-US" dirty="0"/>
              <a:t>and Justice of the U. S. Supreme Court </a:t>
            </a:r>
          </a:p>
          <a:p>
            <a:pPr>
              <a:defRPr/>
            </a:pPr>
            <a:r>
              <a:rPr lang="en-US" dirty="0"/>
              <a:t>appointed by President George Washington.</a:t>
            </a:r>
          </a:p>
          <a:p>
            <a:pPr>
              <a:defRPr/>
            </a:pPr>
            <a:endParaRPr lang="en-US" dirty="0"/>
          </a:p>
        </p:txBody>
      </p:sp>
      <p:pic>
        <p:nvPicPr>
          <p:cNvPr id="18437" name="Picture 4" descr="http://www.constitutionday.com/images/founding_fathers/signer_william_paterson.jpg"/>
          <p:cNvPicPr>
            <a:picLocks noChangeAspect="1" noChangeArrowheads="1"/>
          </p:cNvPicPr>
          <p:nvPr/>
        </p:nvPicPr>
        <p:blipFill>
          <a:blip r:embed="rId2" cstate="print"/>
          <a:srcRect/>
          <a:stretch>
            <a:fillRect/>
          </a:stretch>
        </p:blipFill>
        <p:spPr bwMode="auto">
          <a:xfrm>
            <a:off x="6172200" y="1600200"/>
            <a:ext cx="2208213" cy="25146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14400"/>
            <a:ext cx="8534400" cy="56388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American government was created </a:t>
            </a:r>
          </a:p>
          <a:p>
            <a:pPr>
              <a:defRPr/>
            </a:pPr>
            <a:r>
              <a:rPr lang="en-US" sz="2400" b="1" i="1" dirty="0"/>
              <a:t>"to acquire a new security </a:t>
            </a:r>
          </a:p>
          <a:p>
            <a:pPr>
              <a:defRPr/>
            </a:pPr>
            <a:r>
              <a:rPr lang="en-US" sz="2400" b="1" i="1" dirty="0"/>
              <a:t>for the possession or the recovery </a:t>
            </a:r>
          </a:p>
          <a:p>
            <a:pPr>
              <a:defRPr/>
            </a:pPr>
            <a:r>
              <a:rPr lang="en-US" sz="2400" b="1" i="1" dirty="0"/>
              <a:t>of those rights to . . . which we were </a:t>
            </a:r>
          </a:p>
          <a:p>
            <a:pPr>
              <a:defRPr/>
            </a:pPr>
            <a:r>
              <a:rPr lang="en-US" sz="2400" b="1" i="1" dirty="0"/>
              <a:t>previously entitled, ... </a:t>
            </a:r>
            <a:r>
              <a:rPr lang="en-US" sz="2400" b="1" i="1" dirty="0">
                <a:solidFill>
                  <a:srgbClr val="C00000"/>
                </a:solidFill>
              </a:rPr>
              <a:t>including </a:t>
            </a:r>
          </a:p>
          <a:p>
            <a:pPr>
              <a:defRPr/>
            </a:pPr>
            <a:r>
              <a:rPr lang="en-US" sz="2400" b="1" i="1" dirty="0">
                <a:solidFill>
                  <a:srgbClr val="C00000"/>
                </a:solidFill>
              </a:rPr>
              <a:t>the right of property, and that "every </a:t>
            </a:r>
          </a:p>
          <a:p>
            <a:pPr>
              <a:defRPr/>
            </a:pPr>
            <a:r>
              <a:rPr lang="en-US" sz="2400" b="1" i="1" dirty="0">
                <a:solidFill>
                  <a:srgbClr val="C00000"/>
                </a:solidFill>
              </a:rPr>
              <a:t>government which has not this in view as </a:t>
            </a:r>
          </a:p>
          <a:p>
            <a:pPr>
              <a:defRPr/>
            </a:pPr>
            <a:r>
              <a:rPr lang="en-US" sz="2400" b="1" i="1" dirty="0">
                <a:solidFill>
                  <a:srgbClr val="C00000"/>
                </a:solidFill>
              </a:rPr>
              <a:t>its principal object is not a government </a:t>
            </a:r>
          </a:p>
          <a:p>
            <a:pPr>
              <a:defRPr/>
            </a:pPr>
            <a:r>
              <a:rPr lang="en-US" sz="2400" b="1" i="1" dirty="0">
                <a:solidFill>
                  <a:srgbClr val="C00000"/>
                </a:solidFill>
              </a:rPr>
              <a:t>of the legitimate kind</a:t>
            </a:r>
            <a:r>
              <a:rPr lang="en-US" sz="2400" b="1" i="1" dirty="0"/>
              <a:t>"</a:t>
            </a:r>
          </a:p>
          <a:p>
            <a:pPr>
              <a:defRPr/>
            </a:pPr>
            <a:endParaRPr lang="en-US" dirty="0"/>
          </a:p>
          <a:p>
            <a:pPr>
              <a:defRPr/>
            </a:pPr>
            <a:r>
              <a:rPr lang="en-US" dirty="0"/>
              <a:t>James Wilson,  signer of the Declaration of Independence,</a:t>
            </a:r>
          </a:p>
          <a:p>
            <a:pPr>
              <a:defRPr/>
            </a:pPr>
            <a:r>
              <a:rPr lang="en-US" dirty="0"/>
              <a:t>Delegate to the Constitutional Convention, and </a:t>
            </a:r>
          </a:p>
          <a:p>
            <a:pPr>
              <a:defRPr/>
            </a:pPr>
            <a:r>
              <a:rPr lang="en-US" dirty="0"/>
              <a:t>a Justice of the U. S. Supreme Court</a:t>
            </a:r>
          </a:p>
        </p:txBody>
      </p:sp>
      <p:pic>
        <p:nvPicPr>
          <p:cNvPr id="19461" name="Picture 4" descr="http://upload.wikimedia.org/wikipedia/commons/thumb/8/84/JusticeJamesWilson.jpg/220px-JusticeJamesWilson.jpg">
            <a:hlinkClick r:id="rId2"/>
          </p:cNvPr>
          <p:cNvPicPr>
            <a:picLocks noChangeAspect="1" noChangeArrowheads="1"/>
          </p:cNvPicPr>
          <p:nvPr/>
        </p:nvPicPr>
        <p:blipFill>
          <a:blip r:embed="rId3" cstate="print"/>
          <a:srcRect/>
          <a:stretch>
            <a:fillRect/>
          </a:stretch>
        </p:blipFill>
        <p:spPr bwMode="auto">
          <a:xfrm>
            <a:off x="6934200" y="1752600"/>
            <a:ext cx="1689100" cy="22193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382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2400" dirty="0"/>
          </a:p>
          <a:p>
            <a:pPr>
              <a:defRPr/>
            </a:pPr>
            <a:r>
              <a:rPr lang="en-US" sz="2400" b="1" i="1" dirty="0">
                <a:solidFill>
                  <a:srgbClr val="C00000"/>
                </a:solidFill>
              </a:rPr>
              <a:t>Our inalienable rights include </a:t>
            </a:r>
          </a:p>
          <a:p>
            <a:pPr>
              <a:defRPr/>
            </a:pPr>
            <a:r>
              <a:rPr lang="en-US" sz="2400" b="1" i="1" dirty="0">
                <a:solidFill>
                  <a:srgbClr val="C00000"/>
                </a:solidFill>
              </a:rPr>
              <a:t>"first, a right to life; </a:t>
            </a:r>
          </a:p>
          <a:p>
            <a:pPr>
              <a:defRPr/>
            </a:pPr>
            <a:r>
              <a:rPr lang="en-US" sz="2400" b="1" i="1" dirty="0">
                <a:solidFill>
                  <a:srgbClr val="C00000"/>
                </a:solidFill>
              </a:rPr>
              <a:t>secondly, to liberty; </a:t>
            </a:r>
          </a:p>
          <a:p>
            <a:pPr>
              <a:defRPr/>
            </a:pPr>
            <a:r>
              <a:rPr lang="en-US" sz="2400" b="1" i="1" dirty="0">
                <a:solidFill>
                  <a:srgbClr val="C00000"/>
                </a:solidFill>
              </a:rPr>
              <a:t>thirdly, to property   </a:t>
            </a:r>
          </a:p>
          <a:p>
            <a:pPr>
              <a:defRPr/>
            </a:pPr>
            <a:r>
              <a:rPr lang="en-US" sz="2400" b="1" i="1" dirty="0"/>
              <a:t>together with the right </a:t>
            </a:r>
          </a:p>
          <a:p>
            <a:pPr>
              <a:defRPr/>
            </a:pPr>
            <a:r>
              <a:rPr lang="en-US" sz="2400" b="1" i="1" dirty="0"/>
              <a:t>to support and defend them"</a:t>
            </a:r>
          </a:p>
          <a:p>
            <a:pPr>
              <a:defRPr/>
            </a:pPr>
            <a:endParaRPr lang="en-US" dirty="0"/>
          </a:p>
          <a:p>
            <a:pPr>
              <a:defRPr/>
            </a:pPr>
            <a:r>
              <a:rPr lang="en-US" dirty="0"/>
              <a:t>Samuel Adams, founder Sons of Liberty </a:t>
            </a:r>
          </a:p>
          <a:p>
            <a:pPr>
              <a:defRPr/>
            </a:pPr>
            <a:r>
              <a:rPr lang="en-US" dirty="0"/>
              <a:t>and the Massachusetts Committee of Correspondence.</a:t>
            </a:r>
          </a:p>
          <a:p>
            <a:pPr>
              <a:defRPr/>
            </a:pPr>
            <a:endParaRPr lang="en-US" dirty="0"/>
          </a:p>
        </p:txBody>
      </p:sp>
      <p:pic>
        <p:nvPicPr>
          <p:cNvPr id="20485" name="Picture 4" descr="A stern middle-aged man with gray hair is wearing a dark red suit. He is standing behind a table, holding a rolled up document in one hand, and pointing with the other hand to a large document on the table.">
            <a:hlinkClick r:id="rId2"/>
          </p:cNvPr>
          <p:cNvPicPr>
            <a:picLocks noChangeAspect="1" noChangeArrowheads="1"/>
          </p:cNvPicPr>
          <p:nvPr/>
        </p:nvPicPr>
        <p:blipFill>
          <a:blip r:embed="rId3" cstate="print"/>
          <a:srcRect/>
          <a:stretch>
            <a:fillRect/>
          </a:stretch>
        </p:blipFill>
        <p:spPr bwMode="auto">
          <a:xfrm>
            <a:off x="6096000" y="1828800"/>
            <a:ext cx="2095500" cy="2714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228600" y="990600"/>
            <a:ext cx="8686800"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solidFill>
                  <a:srgbClr val="C00000"/>
                </a:solidFill>
              </a:rPr>
              <a:t>What you need to know about me:</a:t>
            </a:r>
          </a:p>
          <a:p>
            <a:pPr marL="742924" lvl="1" indent="-285740">
              <a:spcBef>
                <a:spcPct val="20000"/>
              </a:spcBef>
              <a:buFont typeface="Wingdings" pitchFamily="2" charset="2"/>
              <a:buChar char="Ø"/>
              <a:defRPr/>
            </a:pPr>
            <a:endParaRPr lang="en-US" sz="2000" b="1" dirty="0"/>
          </a:p>
          <a:p>
            <a:pPr marL="742924" lvl="1" indent="-285740">
              <a:spcBef>
                <a:spcPct val="20000"/>
              </a:spcBef>
              <a:buFont typeface="Wingdings" pitchFamily="2" charset="2"/>
              <a:buChar char="Ø"/>
              <a:defRPr/>
            </a:pPr>
            <a:endParaRPr lang="en-US" sz="600" b="1" dirty="0"/>
          </a:p>
          <a:p>
            <a:pPr marL="457200" lvl="1" indent="-284163">
              <a:spcBef>
                <a:spcPct val="20000"/>
              </a:spcBef>
              <a:buFont typeface="Wingdings" pitchFamily="2" charset="2"/>
              <a:buChar char="Ø"/>
              <a:defRPr/>
            </a:pPr>
            <a:r>
              <a:rPr lang="en-US" sz="2000" b="1" dirty="0">
                <a:solidFill>
                  <a:srgbClr val="002060"/>
                </a:solidFill>
              </a:rPr>
              <a:t>Professional Background</a:t>
            </a:r>
          </a:p>
          <a:p>
            <a:pPr marL="685800" lvl="2" indent="-228600">
              <a:spcBef>
                <a:spcPct val="20000"/>
              </a:spcBef>
              <a:buFont typeface="Arial" charset="0"/>
              <a:buChar char="•"/>
              <a:defRPr/>
            </a:pPr>
            <a:r>
              <a:rPr lang="en-US" b="1" dirty="0">
                <a:solidFill>
                  <a:schemeClr val="tx1">
                    <a:lumMod val="75000"/>
                    <a:lumOff val="25000"/>
                  </a:schemeClr>
                </a:solidFill>
              </a:rPr>
              <a:t>Attorney – Admitted to Practice Before State and Federal Courts</a:t>
            </a:r>
          </a:p>
          <a:p>
            <a:pPr marL="685800" lvl="2" indent="-228600">
              <a:spcBef>
                <a:spcPct val="20000"/>
              </a:spcBef>
              <a:buFont typeface="Arial" charset="0"/>
              <a:buChar char="•"/>
              <a:defRPr/>
            </a:pPr>
            <a:r>
              <a:rPr lang="en-US" b="1" dirty="0">
                <a:solidFill>
                  <a:schemeClr val="tx1">
                    <a:lumMod val="75000"/>
                    <a:lumOff val="25000"/>
                  </a:schemeClr>
                </a:solidFill>
              </a:rPr>
              <a:t>Professor – Long Time Law Professor</a:t>
            </a:r>
          </a:p>
          <a:p>
            <a:pPr marL="685800" lvl="2" indent="-228600">
              <a:spcBef>
                <a:spcPct val="20000"/>
              </a:spcBef>
              <a:buFont typeface="Arial" charset="0"/>
              <a:buChar char="•"/>
              <a:defRPr/>
            </a:pPr>
            <a:r>
              <a:rPr lang="en-US" b="1" dirty="0">
                <a:solidFill>
                  <a:schemeClr val="tx1">
                    <a:lumMod val="75000"/>
                    <a:lumOff val="25000"/>
                  </a:schemeClr>
                </a:solidFill>
              </a:rPr>
              <a:t>Senior Counsel – NYS Senate, Former NYS Deputy Attorney General</a:t>
            </a:r>
          </a:p>
          <a:p>
            <a:pPr marL="685800" lvl="2" indent="-228600">
              <a:spcBef>
                <a:spcPct val="20000"/>
              </a:spcBef>
              <a:buFont typeface="Arial" charset="0"/>
              <a:buChar char="•"/>
              <a:defRPr/>
            </a:pPr>
            <a:r>
              <a:rPr lang="en-US" b="1" dirty="0">
                <a:solidFill>
                  <a:schemeClr val="tx1">
                    <a:lumMod val="75000"/>
                    <a:lumOff val="25000"/>
                  </a:schemeClr>
                </a:solidFill>
              </a:rPr>
              <a:t>My Biography is on </a:t>
            </a:r>
            <a:r>
              <a:rPr lang="en-US" b="1" dirty="0" smtClean="0">
                <a:solidFill>
                  <a:schemeClr val="tx1">
                    <a:lumMod val="75000"/>
                    <a:lumOff val="25000"/>
                  </a:schemeClr>
                </a:solidFill>
              </a:rPr>
              <a:t>our </a:t>
            </a:r>
            <a:r>
              <a:rPr lang="en-US" b="1" dirty="0">
                <a:solidFill>
                  <a:schemeClr val="tx1">
                    <a:lumMod val="75000"/>
                    <a:lumOff val="25000"/>
                  </a:schemeClr>
                </a:solidFill>
              </a:rPr>
              <a:t>website. </a:t>
            </a:r>
          </a:p>
          <a:p>
            <a:pPr marL="457200" lvl="1" indent="-284163">
              <a:spcBef>
                <a:spcPct val="20000"/>
              </a:spcBef>
              <a:buFont typeface="Wingdings" pitchFamily="2" charset="2"/>
              <a:buChar char="Ø"/>
              <a:defRPr/>
            </a:pPr>
            <a:r>
              <a:rPr lang="en-US" sz="2000" b="1" dirty="0">
                <a:solidFill>
                  <a:srgbClr val="002060"/>
                </a:solidFill>
              </a:rPr>
              <a:t>Personal Background</a:t>
            </a:r>
          </a:p>
          <a:p>
            <a:pPr marL="685800" lvl="2" indent="-228600">
              <a:spcBef>
                <a:spcPct val="20000"/>
              </a:spcBef>
              <a:buFont typeface="Arial" charset="0"/>
              <a:buChar char="•"/>
              <a:defRPr/>
            </a:pPr>
            <a:r>
              <a:rPr lang="en-US" b="1" dirty="0">
                <a:solidFill>
                  <a:schemeClr val="tx1">
                    <a:lumMod val="75000"/>
                    <a:lumOff val="25000"/>
                  </a:schemeClr>
                </a:solidFill>
              </a:rPr>
              <a:t>Wife: Marilyn – CPA Tax Attorney – Tax Managing Director - KPMG.</a:t>
            </a:r>
          </a:p>
          <a:p>
            <a:pPr marL="685800" lvl="2" indent="-228600">
              <a:spcBef>
                <a:spcPct val="20000"/>
              </a:spcBef>
              <a:buFont typeface="Arial" charset="0"/>
              <a:buChar char="•"/>
              <a:defRPr/>
            </a:pPr>
            <a:r>
              <a:rPr lang="en-US" b="1" dirty="0">
                <a:solidFill>
                  <a:schemeClr val="tx1">
                    <a:lumMod val="75000"/>
                    <a:lumOff val="25000"/>
                  </a:schemeClr>
                </a:solidFill>
              </a:rPr>
              <a:t>Children: Katie </a:t>
            </a:r>
            <a:r>
              <a:rPr lang="en-US" b="1" dirty="0" smtClean="0">
                <a:solidFill>
                  <a:schemeClr val="tx1">
                    <a:lumMod val="75000"/>
                    <a:lumOff val="25000"/>
                  </a:schemeClr>
                </a:solidFill>
              </a:rPr>
              <a:t>27 </a:t>
            </a:r>
            <a:r>
              <a:rPr lang="en-US" b="1" dirty="0">
                <a:solidFill>
                  <a:schemeClr val="tx1">
                    <a:lumMod val="75000"/>
                    <a:lumOff val="25000"/>
                  </a:schemeClr>
                </a:solidFill>
              </a:rPr>
              <a:t>(Lawyer), Lizzie </a:t>
            </a:r>
            <a:r>
              <a:rPr lang="en-US" b="1" dirty="0" smtClean="0">
                <a:solidFill>
                  <a:schemeClr val="tx1">
                    <a:lumMod val="75000"/>
                    <a:lumOff val="25000"/>
                  </a:schemeClr>
                </a:solidFill>
              </a:rPr>
              <a:t>24 (3</a:t>
            </a:r>
            <a:r>
              <a:rPr lang="en-US" b="1" baseline="30000" dirty="0" smtClean="0">
                <a:solidFill>
                  <a:schemeClr val="tx1">
                    <a:lumMod val="75000"/>
                    <a:lumOff val="25000"/>
                  </a:schemeClr>
                </a:solidFill>
              </a:rPr>
              <a:t>rd</a:t>
            </a:r>
            <a:r>
              <a:rPr lang="en-US" b="1" dirty="0" smtClean="0">
                <a:solidFill>
                  <a:schemeClr val="tx1">
                    <a:lumMod val="75000"/>
                    <a:lumOff val="25000"/>
                  </a:schemeClr>
                </a:solidFill>
              </a:rPr>
              <a:t> Year Law Student)</a:t>
            </a:r>
            <a:endParaRPr lang="en-US" b="1" dirty="0">
              <a:solidFill>
                <a:schemeClr val="tx1">
                  <a:lumMod val="75000"/>
                  <a:lumOff val="25000"/>
                </a:schemeClr>
              </a:solidFill>
            </a:endParaRPr>
          </a:p>
          <a:p>
            <a:pPr marL="685800" lvl="2" indent="-228600">
              <a:spcBef>
                <a:spcPct val="20000"/>
              </a:spcBef>
              <a:buFont typeface="Arial" charset="0"/>
              <a:buChar char="•"/>
              <a:defRPr/>
            </a:pPr>
            <a:r>
              <a:rPr lang="en-US" b="1" dirty="0">
                <a:solidFill>
                  <a:schemeClr val="tx1">
                    <a:lumMod val="75000"/>
                    <a:lumOff val="25000"/>
                  </a:schemeClr>
                </a:solidFill>
              </a:rPr>
              <a:t>My Personality – Sincere, Easy Going, Friendly and Approachable.</a:t>
            </a:r>
          </a:p>
          <a:p>
            <a:pPr marL="742924" lvl="1" indent="-285740">
              <a:spcBef>
                <a:spcPct val="20000"/>
              </a:spcBef>
              <a:buFont typeface="Wingdings" pitchFamily="2" charset="2"/>
              <a:buChar char="Ø"/>
              <a:defRPr/>
            </a:pPr>
            <a:r>
              <a:rPr lang="en-US" b="1" dirty="0">
                <a:solidFill>
                  <a:srgbClr val="002060"/>
                </a:solidFill>
              </a:rPr>
              <a:t>Can be reached here in person after class or by </a:t>
            </a:r>
            <a:r>
              <a:rPr lang="en-US" b="1" dirty="0" smtClean="0">
                <a:solidFill>
                  <a:srgbClr val="002060"/>
                </a:solidFill>
              </a:rPr>
              <a:t>appointment.</a:t>
            </a:r>
            <a:endParaRPr lang="en-US" b="1" dirty="0">
              <a:solidFill>
                <a:srgbClr val="002060"/>
              </a:solidFill>
            </a:endParaRPr>
          </a:p>
          <a:p>
            <a:pPr marL="742924" lvl="1" indent="-285740">
              <a:spcBef>
                <a:spcPct val="20000"/>
              </a:spcBef>
              <a:buFont typeface="Wingdings" pitchFamily="2" charset="2"/>
              <a:buChar char="Ø"/>
              <a:defRPr/>
            </a:pPr>
            <a:r>
              <a:rPr lang="en-US" b="1" dirty="0">
                <a:solidFill>
                  <a:srgbClr val="002060"/>
                </a:solidFill>
              </a:rPr>
              <a:t>E-Mail: </a:t>
            </a:r>
            <a:r>
              <a:rPr lang="en-US" b="1" i="1" dirty="0">
                <a:solidFill>
                  <a:srgbClr val="006666"/>
                </a:solidFill>
              </a:rPr>
              <a:t>bobfarley@bobfarley.us</a:t>
            </a:r>
            <a:r>
              <a:rPr lang="en-US" b="1" dirty="0">
                <a:solidFill>
                  <a:srgbClr val="002060"/>
                </a:solidFill>
              </a:rPr>
              <a:t> </a:t>
            </a:r>
            <a:endParaRPr lang="en-US" b="1" dirty="0">
              <a:solidFill>
                <a:srgbClr val="C00000"/>
              </a:solidFill>
            </a:endParaRPr>
          </a:p>
          <a:p>
            <a:pPr marL="742924" lvl="1" indent="-285740">
              <a:spcBef>
                <a:spcPct val="20000"/>
              </a:spcBef>
              <a:buFont typeface="Wingdings" pitchFamily="2" charset="2"/>
              <a:buChar char="Ø"/>
              <a:defRPr/>
            </a:pPr>
            <a:r>
              <a:rPr lang="en-US" b="1" dirty="0">
                <a:solidFill>
                  <a:srgbClr val="002060"/>
                </a:solidFill>
              </a:rPr>
              <a:t>Telephone (Cell): </a:t>
            </a:r>
            <a:r>
              <a:rPr lang="en-US" b="1" dirty="0">
                <a:solidFill>
                  <a:srgbClr val="006666"/>
                </a:solidFill>
              </a:rPr>
              <a:t>518-986-2037</a:t>
            </a:r>
          </a:p>
          <a:p>
            <a:pPr marL="742924" lvl="1" indent="-285740">
              <a:spcBef>
                <a:spcPct val="20000"/>
              </a:spcBef>
              <a:buFont typeface="Wingdings" pitchFamily="2" charset="2"/>
              <a:buChar char="Ø"/>
              <a:defRPr/>
            </a:pPr>
            <a:r>
              <a:rPr lang="en-US" b="1" dirty="0">
                <a:solidFill>
                  <a:srgbClr val="002060"/>
                </a:solidFill>
              </a:rPr>
              <a:t>Website: </a:t>
            </a:r>
            <a:r>
              <a:rPr lang="en-US" b="1" dirty="0">
                <a:solidFill>
                  <a:srgbClr val="006666"/>
                </a:solidFill>
              </a:rPr>
              <a:t>http://www.bobfarley.us</a:t>
            </a:r>
          </a:p>
          <a:p>
            <a:pPr marL="742924" lvl="1" indent="-285740">
              <a:spcBef>
                <a:spcPct val="20000"/>
              </a:spcBef>
              <a:buFont typeface="Wingdings" pitchFamily="2" charset="2"/>
              <a:buChar char="Ø"/>
              <a:defRPr/>
            </a:pPr>
            <a:endParaRPr lang="en-US" sz="2000" b="1" dirty="0"/>
          </a:p>
        </p:txBody>
      </p:sp>
      <p:graphicFrame>
        <p:nvGraphicFramePr>
          <p:cNvPr id="11267" name="Object 4"/>
          <p:cNvGraphicFramePr>
            <a:graphicFrameLocks noChangeAspect="1"/>
          </p:cNvGraphicFramePr>
          <p:nvPr/>
        </p:nvGraphicFramePr>
        <p:xfrm>
          <a:off x="1143000" y="685800"/>
          <a:ext cx="6581775" cy="1439863"/>
        </p:xfrm>
        <a:graphic>
          <a:graphicData uri="http://schemas.openxmlformats.org/presentationml/2006/ole">
            <mc:AlternateContent xmlns:mc="http://schemas.openxmlformats.org/markup-compatibility/2006">
              <mc:Choice xmlns:v="urn:schemas-microsoft-com:vml" Requires="v">
                <p:oleObj spid="_x0000_s11305" name="Document" r:id="rId3" imgW="6591300" imgH="1447800" progId="">
                  <p:embed/>
                </p:oleObj>
              </mc:Choice>
              <mc:Fallback>
                <p:oleObj name="Document" r:id="rId3" imgW="6591300" imgH="1447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65817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Slide Number Placeholder 1"/>
          <p:cNvSpPr>
            <a:spLocks noGrp="1"/>
          </p:cNvSpPr>
          <p:nvPr>
            <p:ph type="sldNum" sz="quarter" idx="12"/>
          </p:nvPr>
        </p:nvSpPr>
        <p:spPr>
          <a:noFill/>
        </p:spPr>
        <p:txBody>
          <a:bodyPr/>
          <a:lstStyle/>
          <a:p>
            <a:fld id="{A10EF27D-68DD-45E0-AA98-020FAB88BCCA}"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5344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marL="342900" indent="-342900">
              <a:lnSpc>
                <a:spcPct val="80000"/>
              </a:lnSpc>
              <a:spcBef>
                <a:spcPct val="20000"/>
              </a:spcBef>
              <a:defRPr/>
            </a:pPr>
            <a:endParaRPr lang="en-US" sz="1000" b="1" dirty="0">
              <a:solidFill>
                <a:srgbClr val="C81204"/>
              </a:solidFill>
              <a:effectLst>
                <a:outerShdw blurRad="38100" dist="38100" dir="2700000" algn="tl">
                  <a:srgbClr val="C0C0C0"/>
                </a:outerShdw>
              </a:effectLst>
            </a:endParaRPr>
          </a:p>
          <a:p>
            <a:pPr>
              <a:defRPr/>
            </a:pPr>
            <a:r>
              <a:rPr lang="en-US" sz="2400" b="1" i="1" dirty="0"/>
              <a:t>"Let these truths be indelibly impressed </a:t>
            </a:r>
          </a:p>
          <a:p>
            <a:pPr>
              <a:defRPr/>
            </a:pPr>
            <a:r>
              <a:rPr lang="en-US" sz="2400" b="1" i="1" dirty="0"/>
              <a:t>on our minds: </a:t>
            </a:r>
          </a:p>
          <a:p>
            <a:pPr>
              <a:defRPr/>
            </a:pPr>
            <a:endParaRPr lang="en-US" sz="600" b="1" i="1" dirty="0"/>
          </a:p>
          <a:p>
            <a:pPr marL="457200" indent="-457200">
              <a:buFontTx/>
              <a:buAutoNum type="arabicParenBoth"/>
              <a:defRPr/>
            </a:pPr>
            <a:r>
              <a:rPr lang="en-US" sz="2400" b="1" i="1" dirty="0"/>
              <a:t>that we cannot be happy </a:t>
            </a:r>
          </a:p>
          <a:p>
            <a:pPr marL="457200" indent="-457200">
              <a:defRPr/>
            </a:pPr>
            <a:r>
              <a:rPr lang="en-US" sz="2400" b="1" i="1" dirty="0"/>
              <a:t>without being free; </a:t>
            </a:r>
          </a:p>
          <a:p>
            <a:pPr>
              <a:defRPr/>
            </a:pPr>
            <a:endParaRPr lang="en-US" sz="600" b="1" i="1" dirty="0"/>
          </a:p>
          <a:p>
            <a:pPr>
              <a:defRPr/>
            </a:pPr>
            <a:r>
              <a:rPr lang="en-US" sz="2400" b="1" i="1" dirty="0"/>
              <a:t>(2) </a:t>
            </a:r>
            <a:r>
              <a:rPr lang="en-US" sz="2400" b="1" i="1" dirty="0">
                <a:solidFill>
                  <a:srgbClr val="C00000"/>
                </a:solidFill>
              </a:rPr>
              <a:t>that we cannot be free </a:t>
            </a:r>
          </a:p>
          <a:p>
            <a:pPr>
              <a:defRPr/>
            </a:pPr>
            <a:r>
              <a:rPr lang="en-US" sz="2400" b="1" i="1" dirty="0">
                <a:solidFill>
                  <a:srgbClr val="C00000"/>
                </a:solidFill>
              </a:rPr>
              <a:t>without being secure in our property</a:t>
            </a:r>
            <a:r>
              <a:rPr lang="en-US" sz="2400" b="1" i="1" dirty="0"/>
              <a:t>; and </a:t>
            </a:r>
          </a:p>
          <a:p>
            <a:pPr>
              <a:defRPr/>
            </a:pPr>
            <a:endParaRPr lang="en-US" sz="600" b="1" i="1" dirty="0"/>
          </a:p>
          <a:p>
            <a:pPr>
              <a:defRPr/>
            </a:pPr>
            <a:r>
              <a:rPr lang="en-US" sz="2400" b="1" i="1" dirty="0"/>
              <a:t>(3) </a:t>
            </a:r>
            <a:r>
              <a:rPr lang="en-US" sz="2400" b="1" i="1" dirty="0">
                <a:solidFill>
                  <a:srgbClr val="C00000"/>
                </a:solidFill>
              </a:rPr>
              <a:t>that we cannot be secure in our property </a:t>
            </a:r>
          </a:p>
          <a:p>
            <a:pPr>
              <a:defRPr/>
            </a:pPr>
            <a:r>
              <a:rPr lang="en-US" sz="2400" b="1" i="1" dirty="0">
                <a:solidFill>
                  <a:srgbClr val="C00000"/>
                </a:solidFill>
              </a:rPr>
              <a:t>if without our consent </a:t>
            </a:r>
          </a:p>
          <a:p>
            <a:pPr>
              <a:defRPr/>
            </a:pPr>
            <a:r>
              <a:rPr lang="en-US" sz="2400" b="1" i="1" dirty="0">
                <a:solidFill>
                  <a:srgbClr val="C00000"/>
                </a:solidFill>
              </a:rPr>
              <a:t>others may as by right take it away</a:t>
            </a:r>
            <a:r>
              <a:rPr lang="en-US" sz="2400" b="1" i="1" dirty="0"/>
              <a:t>"</a:t>
            </a:r>
          </a:p>
          <a:p>
            <a:pPr>
              <a:defRPr/>
            </a:pPr>
            <a:r>
              <a:rPr lang="en-US" dirty="0"/>
              <a:t> </a:t>
            </a:r>
          </a:p>
          <a:p>
            <a:pPr>
              <a:defRPr/>
            </a:pPr>
            <a:r>
              <a:rPr lang="en-US" dirty="0"/>
              <a:t>John Dickinson, signer of the Constitution.</a:t>
            </a:r>
          </a:p>
        </p:txBody>
      </p:sp>
      <p:pic>
        <p:nvPicPr>
          <p:cNvPr id="21509" name="Picture 4" descr="Image of author"/>
          <p:cNvPicPr>
            <a:picLocks noChangeAspect="1" noChangeArrowheads="1"/>
          </p:cNvPicPr>
          <p:nvPr/>
        </p:nvPicPr>
        <p:blipFill>
          <a:blip r:embed="rId2" cstate="print"/>
          <a:srcRect/>
          <a:stretch>
            <a:fillRect/>
          </a:stretch>
        </p:blipFill>
        <p:spPr bwMode="auto">
          <a:xfrm>
            <a:off x="6705600" y="1828800"/>
            <a:ext cx="1905000" cy="22764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3200" dirty="0"/>
              <a:t> As can be seen from the above, </a:t>
            </a:r>
          </a:p>
          <a:p>
            <a:pPr>
              <a:lnSpc>
                <a:spcPct val="80000"/>
              </a:lnSpc>
            </a:pPr>
            <a:r>
              <a:rPr lang="en-US" sz="3200" dirty="0"/>
              <a:t>  the founders maintained a clear grasp </a:t>
            </a:r>
          </a:p>
          <a:p>
            <a:pPr>
              <a:lnSpc>
                <a:spcPct val="80000"/>
              </a:lnSpc>
            </a:pPr>
            <a:r>
              <a:rPr lang="en-US" sz="3200" dirty="0"/>
              <a:t>  of the connection between </a:t>
            </a:r>
            <a:endParaRPr lang="en-US" sz="3200" dirty="0" smtClean="0"/>
          </a:p>
          <a:p>
            <a:pPr>
              <a:lnSpc>
                <a:spcPct val="80000"/>
              </a:lnSpc>
            </a:pPr>
            <a:r>
              <a:rPr lang="en-US" sz="3200" dirty="0"/>
              <a:t> </a:t>
            </a:r>
            <a:r>
              <a:rPr lang="en-US" sz="3200" dirty="0" smtClean="0"/>
              <a:t> </a:t>
            </a:r>
            <a:r>
              <a:rPr lang="en-US" sz="3200" b="1" dirty="0" smtClean="0">
                <a:solidFill>
                  <a:srgbClr val="C00000"/>
                </a:solidFill>
              </a:rPr>
              <a:t>liberty</a:t>
            </a:r>
            <a:r>
              <a:rPr lang="en-US" sz="3200" b="1" dirty="0">
                <a:solidFill>
                  <a:srgbClr val="C00000"/>
                </a:solidFill>
              </a:rPr>
              <a:t>, </a:t>
            </a:r>
            <a:r>
              <a:rPr lang="en-US" sz="3200" b="1" dirty="0" smtClean="0">
                <a:solidFill>
                  <a:srgbClr val="C00000"/>
                </a:solidFill>
              </a:rPr>
              <a:t>freedom and </a:t>
            </a:r>
            <a:r>
              <a:rPr lang="en-US" sz="3200" b="1" dirty="0">
                <a:solidFill>
                  <a:srgbClr val="C00000"/>
                </a:solidFill>
              </a:rPr>
              <a:t>property rights.</a:t>
            </a:r>
          </a:p>
          <a:p>
            <a:pPr>
              <a:lnSpc>
                <a:spcPct val="80000"/>
              </a:lnSpc>
            </a:pPr>
            <a:endParaRPr lang="en-US" sz="3200" dirty="0"/>
          </a:p>
          <a:p>
            <a:pPr>
              <a:lnSpc>
                <a:spcPct val="80000"/>
              </a:lnSpc>
              <a:buFont typeface="Arial" pitchFamily="34" charset="0"/>
              <a:buChar char="•"/>
            </a:pPr>
            <a:r>
              <a:rPr lang="en-US" sz="3200" dirty="0"/>
              <a:t> They understood that it is </a:t>
            </a:r>
            <a:r>
              <a:rPr lang="en-US" sz="3200" b="1" i="1" dirty="0">
                <a:solidFill>
                  <a:srgbClr val="C00000"/>
                </a:solidFill>
              </a:rPr>
              <a:t>the pursuit of</a:t>
            </a:r>
          </a:p>
          <a:p>
            <a:pPr>
              <a:lnSpc>
                <a:spcPct val="80000"/>
              </a:lnSpc>
            </a:pPr>
            <a:r>
              <a:rPr lang="en-US" sz="3200" b="1" i="1" dirty="0">
                <a:solidFill>
                  <a:srgbClr val="C00000"/>
                </a:solidFill>
              </a:rPr>
              <a:t>   property</a:t>
            </a:r>
            <a:r>
              <a:rPr lang="en-US" sz="3200" dirty="0"/>
              <a:t> that </a:t>
            </a:r>
            <a:r>
              <a:rPr lang="en-US" sz="3200" b="1" i="1" dirty="0">
                <a:solidFill>
                  <a:srgbClr val="C00000"/>
                </a:solidFill>
              </a:rPr>
              <a:t>is</a:t>
            </a:r>
            <a:r>
              <a:rPr lang="en-US" sz="3200" b="1" dirty="0">
                <a:solidFill>
                  <a:srgbClr val="C00000"/>
                </a:solidFill>
              </a:rPr>
              <a:t> </a:t>
            </a:r>
            <a:r>
              <a:rPr lang="en-US" sz="3200" b="1" i="1" dirty="0">
                <a:solidFill>
                  <a:srgbClr val="C00000"/>
                </a:solidFill>
              </a:rPr>
              <a:t>the catalyst of freedom</a:t>
            </a:r>
            <a:r>
              <a:rPr lang="en-US" sz="3200" dirty="0"/>
              <a:t>, </a:t>
            </a:r>
          </a:p>
          <a:p>
            <a:pPr>
              <a:lnSpc>
                <a:spcPct val="80000"/>
              </a:lnSpc>
            </a:pPr>
            <a:r>
              <a:rPr lang="en-US" sz="3200" dirty="0"/>
              <a:t>   and that a person’s unfettered ability </a:t>
            </a:r>
          </a:p>
          <a:p>
            <a:pPr>
              <a:lnSpc>
                <a:spcPct val="80000"/>
              </a:lnSpc>
            </a:pPr>
            <a:r>
              <a:rPr lang="en-US" sz="3200" dirty="0"/>
              <a:t>   to freely exercise their property rights, </a:t>
            </a:r>
          </a:p>
          <a:p>
            <a:pPr>
              <a:lnSpc>
                <a:spcPct val="80000"/>
              </a:lnSpc>
            </a:pPr>
            <a:r>
              <a:rPr lang="en-US" sz="3200" dirty="0"/>
              <a:t>   </a:t>
            </a:r>
            <a:r>
              <a:rPr lang="en-US" sz="3200" dirty="0" smtClean="0"/>
              <a:t>that is </a:t>
            </a:r>
            <a:r>
              <a:rPr lang="en-US" sz="3200" dirty="0"/>
              <a:t>the gateway of liberty. </a:t>
            </a:r>
          </a:p>
          <a:p>
            <a:pPr>
              <a:lnSpc>
                <a:spcPct val="80000"/>
              </a:lnSpc>
            </a:pPr>
            <a:endParaRPr lang="en-US" sz="1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3058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2000" dirty="0"/>
              <a:t> </a:t>
            </a:r>
            <a:r>
              <a:rPr lang="en-US" sz="3200" dirty="0"/>
              <a:t>This reverence for property rights was </a:t>
            </a:r>
            <a:r>
              <a:rPr lang="en-US" sz="3200" b="1" i="1" dirty="0">
                <a:solidFill>
                  <a:srgbClr val="C00000"/>
                </a:solidFill>
              </a:rPr>
              <a:t>not a</a:t>
            </a:r>
          </a:p>
          <a:p>
            <a:pPr>
              <a:lnSpc>
                <a:spcPct val="80000"/>
              </a:lnSpc>
            </a:pPr>
            <a:r>
              <a:rPr lang="en-US" sz="3200" b="1" i="1" dirty="0">
                <a:solidFill>
                  <a:srgbClr val="C00000"/>
                </a:solidFill>
              </a:rPr>
              <a:t>  concept of materialism.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Nowhere in the founders’ writings is the</a:t>
            </a:r>
          </a:p>
          <a:p>
            <a:pPr>
              <a:lnSpc>
                <a:spcPct val="80000"/>
              </a:lnSpc>
            </a:pPr>
            <a:r>
              <a:rPr lang="en-US" sz="3200" dirty="0"/>
              <a:t>  obtainment or maintenance of wealth </a:t>
            </a:r>
          </a:p>
          <a:p>
            <a:pPr>
              <a:lnSpc>
                <a:spcPct val="80000"/>
              </a:lnSpc>
            </a:pPr>
            <a:r>
              <a:rPr lang="en-US" sz="3200" dirty="0"/>
              <a:t>  the focus of their arguments.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It was not the value of the property </a:t>
            </a:r>
          </a:p>
          <a:p>
            <a:pPr>
              <a:lnSpc>
                <a:spcPct val="80000"/>
              </a:lnSpc>
            </a:pPr>
            <a:r>
              <a:rPr lang="en-US" sz="3200" dirty="0"/>
              <a:t>  that mattered, nor was it the property itself,</a:t>
            </a:r>
          </a:p>
          <a:p>
            <a:pPr>
              <a:lnSpc>
                <a:spcPct val="80000"/>
              </a:lnSpc>
            </a:pPr>
            <a:r>
              <a:rPr lang="en-US" sz="3200" dirty="0"/>
              <a:t>  that the framers </a:t>
            </a:r>
            <a:r>
              <a:rPr lang="en-US" sz="3200" b="1" i="1" dirty="0">
                <a:solidFill>
                  <a:srgbClr val="C00000"/>
                </a:solidFill>
              </a:rPr>
              <a:t>linked to liberty</a:t>
            </a:r>
            <a:r>
              <a:rPr lang="en-US" sz="3200" dirty="0"/>
              <a:t>.  </a:t>
            </a:r>
          </a:p>
          <a:p>
            <a:pPr>
              <a:lnSpc>
                <a:spcPct val="80000"/>
              </a:lnSpc>
            </a:pPr>
            <a:endParaRPr lang="en-US" sz="1500" dirty="0"/>
          </a:p>
          <a:p>
            <a:pPr>
              <a:lnSpc>
                <a:spcPct val="80000"/>
              </a:lnSpc>
              <a:buFont typeface="Arial" pitchFamily="34" charset="0"/>
              <a:buChar char="•"/>
            </a:pPr>
            <a:r>
              <a:rPr lang="en-US" sz="3200" dirty="0"/>
              <a:t> Rather, they believed that it was the </a:t>
            </a:r>
          </a:p>
          <a:p>
            <a:pPr>
              <a:lnSpc>
                <a:spcPct val="80000"/>
              </a:lnSpc>
            </a:pPr>
            <a:r>
              <a:rPr lang="en-US" sz="3200" dirty="0"/>
              <a:t>  </a:t>
            </a:r>
            <a:r>
              <a:rPr lang="en-US" sz="3200" b="1" i="1" dirty="0">
                <a:solidFill>
                  <a:srgbClr val="C00000"/>
                </a:solidFill>
              </a:rPr>
              <a:t>pursuit of property</a:t>
            </a:r>
            <a:r>
              <a:rPr lang="en-US" sz="3200" dirty="0"/>
              <a:t>, and </a:t>
            </a:r>
            <a:r>
              <a:rPr lang="en-US" sz="3200" b="1" i="1" dirty="0">
                <a:solidFill>
                  <a:srgbClr val="C00000"/>
                </a:solidFill>
              </a:rPr>
              <a:t>the free exercise </a:t>
            </a:r>
          </a:p>
          <a:p>
            <a:pPr>
              <a:lnSpc>
                <a:spcPct val="80000"/>
              </a:lnSpc>
            </a:pPr>
            <a:r>
              <a:rPr lang="en-US" sz="3200" b="1" i="1" dirty="0">
                <a:solidFill>
                  <a:srgbClr val="C00000"/>
                </a:solidFill>
              </a:rPr>
              <a:t>  of the rights thereof</a:t>
            </a:r>
            <a:r>
              <a:rPr lang="en-US" sz="3200" dirty="0"/>
              <a:t>, that are the key.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304800" y="990600"/>
            <a:ext cx="85344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When it came to property rights,</a:t>
            </a:r>
          </a:p>
          <a:p>
            <a:pPr>
              <a:lnSpc>
                <a:spcPct val="90000"/>
              </a:lnSpc>
            </a:pPr>
            <a:r>
              <a:rPr lang="en-US" sz="3200" dirty="0"/>
              <a:t>  the founders understood, </a:t>
            </a:r>
          </a:p>
          <a:p>
            <a:pPr>
              <a:lnSpc>
                <a:spcPct val="90000"/>
              </a:lnSpc>
            </a:pPr>
            <a:r>
              <a:rPr lang="en-US" sz="3200" dirty="0"/>
              <a:t>  that </a:t>
            </a:r>
            <a:r>
              <a:rPr lang="en-US" sz="3200" b="1" i="1" dirty="0">
                <a:solidFill>
                  <a:srgbClr val="C00000"/>
                </a:solidFill>
              </a:rPr>
              <a:t>it is not about equality of means </a:t>
            </a:r>
          </a:p>
          <a:p>
            <a:pPr>
              <a:lnSpc>
                <a:spcPct val="90000"/>
              </a:lnSpc>
            </a:pPr>
            <a:r>
              <a:rPr lang="en-US" sz="3200" b="1" i="1" dirty="0">
                <a:solidFill>
                  <a:srgbClr val="C00000"/>
                </a:solidFill>
              </a:rPr>
              <a:t>  or equality of outcome, </a:t>
            </a:r>
          </a:p>
          <a:p>
            <a:pPr>
              <a:lnSpc>
                <a:spcPct val="90000"/>
              </a:lnSpc>
            </a:pPr>
            <a:r>
              <a:rPr lang="en-US" sz="3200" b="1" i="1" dirty="0">
                <a:solidFill>
                  <a:srgbClr val="C00000"/>
                </a:solidFill>
              </a:rPr>
              <a:t>  but rather about freedom and equality </a:t>
            </a:r>
          </a:p>
          <a:p>
            <a:pPr>
              <a:lnSpc>
                <a:spcPct val="90000"/>
              </a:lnSpc>
            </a:pPr>
            <a:r>
              <a:rPr lang="en-US" sz="3200" b="1" i="1" dirty="0">
                <a:solidFill>
                  <a:srgbClr val="C00000"/>
                </a:solidFill>
              </a:rPr>
              <a:t>  of opportunity</a:t>
            </a:r>
            <a:r>
              <a:rPr lang="en-US" sz="3200" b="1" i="1" dirty="0" smtClean="0"/>
              <a:t>.   The free ability to pursue. </a:t>
            </a:r>
            <a:endParaRPr lang="en-US" sz="3200" b="1" i="1" dirty="0"/>
          </a:p>
          <a:p>
            <a:pPr>
              <a:lnSpc>
                <a:spcPct val="90000"/>
              </a:lnSpc>
            </a:pPr>
            <a:endParaRPr lang="en-US" sz="1500" dirty="0"/>
          </a:p>
          <a:p>
            <a:pPr>
              <a:lnSpc>
                <a:spcPct val="90000"/>
              </a:lnSpc>
              <a:buFont typeface="Arial" pitchFamily="34" charset="0"/>
              <a:buChar char="•"/>
            </a:pPr>
            <a:r>
              <a:rPr lang="en-US" sz="3200" dirty="0"/>
              <a:t> Although there is little question that </a:t>
            </a:r>
          </a:p>
          <a:p>
            <a:pPr>
              <a:lnSpc>
                <a:spcPct val="90000"/>
              </a:lnSpc>
            </a:pPr>
            <a:r>
              <a:rPr lang="en-US" sz="3200" dirty="0"/>
              <a:t>  the founders were intellectual giants, </a:t>
            </a:r>
          </a:p>
          <a:p>
            <a:pPr>
              <a:lnSpc>
                <a:spcPct val="90000"/>
              </a:lnSpc>
            </a:pPr>
            <a:r>
              <a:rPr lang="en-US" sz="3200" dirty="0"/>
              <a:t>  they also were, however, reflective </a:t>
            </a:r>
          </a:p>
          <a:p>
            <a:pPr>
              <a:lnSpc>
                <a:spcPct val="90000"/>
              </a:lnSpc>
            </a:pPr>
            <a:r>
              <a:rPr lang="en-US" sz="3200" dirty="0"/>
              <a:t>  of their society’s beliefs as a whole</a:t>
            </a:r>
            <a:r>
              <a:rPr lang="en-US" sz="1900" dirty="0"/>
              <a:t>.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The founders </a:t>
            </a:r>
            <a:r>
              <a:rPr lang="en-US" sz="3200" b="1" i="1" dirty="0">
                <a:solidFill>
                  <a:srgbClr val="C00000"/>
                </a:solidFill>
              </a:rPr>
              <a:t>were not perfect people</a:t>
            </a:r>
            <a:r>
              <a:rPr lang="en-US" sz="3200" dirty="0"/>
              <a:t>.  </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No one is.</a:t>
            </a:r>
          </a:p>
          <a:p>
            <a:pPr>
              <a:lnSpc>
                <a:spcPct val="90000"/>
              </a:lnSpc>
            </a:pPr>
            <a:r>
              <a:rPr lang="en-US" sz="1500" dirty="0"/>
              <a:t>  </a:t>
            </a:r>
          </a:p>
          <a:p>
            <a:pPr>
              <a:lnSpc>
                <a:spcPct val="90000"/>
              </a:lnSpc>
              <a:buFont typeface="Arial" pitchFamily="34" charset="0"/>
              <a:buChar char="•"/>
            </a:pPr>
            <a:r>
              <a:rPr lang="en-US" sz="3200" dirty="0"/>
              <a:t> One need only read their powerful words,</a:t>
            </a:r>
          </a:p>
          <a:p>
            <a:pPr>
              <a:lnSpc>
                <a:spcPct val="90000"/>
              </a:lnSpc>
            </a:pPr>
            <a:r>
              <a:rPr lang="en-US" sz="3200" dirty="0"/>
              <a:t>  however, to realize that </a:t>
            </a:r>
            <a:r>
              <a:rPr lang="en-US" sz="3200" b="1" i="1" dirty="0">
                <a:solidFill>
                  <a:srgbClr val="C00000"/>
                </a:solidFill>
              </a:rPr>
              <a:t>they sought to</a:t>
            </a:r>
          </a:p>
          <a:p>
            <a:pPr>
              <a:lnSpc>
                <a:spcPct val="90000"/>
              </a:lnSpc>
            </a:pPr>
            <a:r>
              <a:rPr lang="en-US" sz="3200" b="1" i="1" dirty="0">
                <a:solidFill>
                  <a:srgbClr val="C00000"/>
                </a:solidFill>
              </a:rPr>
              <a:t>  advance perfect intentions</a:t>
            </a:r>
            <a:r>
              <a:rPr lang="en-US" sz="3200" dirty="0"/>
              <a:t> for our nation.</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The fact that they didn’t always live up </a:t>
            </a:r>
          </a:p>
          <a:p>
            <a:pPr>
              <a:lnSpc>
                <a:spcPct val="90000"/>
              </a:lnSpc>
            </a:pPr>
            <a:r>
              <a:rPr lang="en-US" sz="3200" dirty="0"/>
              <a:t>   to their perfect intentions, should not </a:t>
            </a:r>
          </a:p>
          <a:p>
            <a:pPr>
              <a:lnSpc>
                <a:spcPct val="90000"/>
              </a:lnSpc>
            </a:pPr>
            <a:r>
              <a:rPr lang="en-US" sz="3200" dirty="0"/>
              <a:t>   take away from the truly transformational</a:t>
            </a:r>
          </a:p>
          <a:p>
            <a:pPr>
              <a:lnSpc>
                <a:spcPct val="90000"/>
              </a:lnSpc>
            </a:pPr>
            <a:r>
              <a:rPr lang="en-US" sz="3200" dirty="0"/>
              <a:t>   aspirations they espoused for our country.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marL="228600">
              <a:lnSpc>
                <a:spcPct val="90000"/>
              </a:lnSpc>
              <a:buFont typeface="Arial" pitchFamily="34" charset="0"/>
              <a:buChar char="•"/>
            </a:pPr>
            <a:r>
              <a:rPr lang="en-US" sz="3200" dirty="0"/>
              <a:t> </a:t>
            </a:r>
            <a:r>
              <a:rPr lang="en-US" sz="3200" dirty="0" smtClean="0"/>
              <a:t>The founders </a:t>
            </a:r>
            <a:r>
              <a:rPr lang="en-US" sz="3200" dirty="0"/>
              <a:t>held that since all men (and women</a:t>
            </a:r>
            <a:r>
              <a:rPr lang="en-US" sz="3200" dirty="0" smtClean="0"/>
              <a:t>) </a:t>
            </a:r>
            <a:r>
              <a:rPr lang="en-US" sz="3200" dirty="0"/>
              <a:t>are viewed </a:t>
            </a:r>
            <a:r>
              <a:rPr lang="en-US" sz="3200" b="1" i="1" dirty="0">
                <a:solidFill>
                  <a:srgbClr val="C00000"/>
                </a:solidFill>
              </a:rPr>
              <a:t>as equal in the eyes of God</a:t>
            </a:r>
            <a:r>
              <a:rPr lang="en-US" sz="3200" b="1" i="1" dirty="0" smtClean="0">
                <a:solidFill>
                  <a:srgbClr val="C00000"/>
                </a:solidFill>
              </a:rPr>
              <a:t>, </a:t>
            </a:r>
            <a:r>
              <a:rPr lang="en-US" sz="3200" dirty="0" smtClean="0"/>
              <a:t>then we </a:t>
            </a:r>
            <a:r>
              <a:rPr lang="en-US" sz="3200" dirty="0"/>
              <a:t>should also be viewed as equal in </a:t>
            </a:r>
            <a:r>
              <a:rPr lang="en-US" sz="3200" dirty="0" smtClean="0"/>
              <a:t>the eyes </a:t>
            </a:r>
            <a:r>
              <a:rPr lang="en-US" sz="3200" dirty="0"/>
              <a:t>of man.</a:t>
            </a:r>
          </a:p>
          <a:p>
            <a:pPr>
              <a:lnSpc>
                <a:spcPct val="90000"/>
              </a:lnSpc>
            </a:pPr>
            <a:endParaRPr lang="en-US" sz="1500" dirty="0"/>
          </a:p>
          <a:p>
            <a:pPr>
              <a:lnSpc>
                <a:spcPct val="90000"/>
              </a:lnSpc>
              <a:buFont typeface="Arial" pitchFamily="34" charset="0"/>
              <a:buChar char="•"/>
            </a:pPr>
            <a:r>
              <a:rPr lang="en-US" sz="3200" dirty="0"/>
              <a:t> This Natural Rights philosophy</a:t>
            </a:r>
          </a:p>
          <a:p>
            <a:pPr>
              <a:lnSpc>
                <a:spcPct val="90000"/>
              </a:lnSpc>
            </a:pPr>
            <a:r>
              <a:rPr lang="en-US" sz="3200" dirty="0"/>
              <a:t>   shaped our </a:t>
            </a:r>
            <a:r>
              <a:rPr lang="en-US" sz="3200" dirty="0" smtClean="0"/>
              <a:t>government.</a:t>
            </a:r>
            <a:endParaRPr lang="en-US" sz="3200" dirty="0"/>
          </a:p>
          <a:p>
            <a:pPr>
              <a:lnSpc>
                <a:spcPct val="90000"/>
              </a:lnSpc>
            </a:pPr>
            <a:endParaRPr lang="en-US" sz="1000" dirty="0" smtClean="0"/>
          </a:p>
          <a:p>
            <a:pPr marL="457200" indent="-457200">
              <a:lnSpc>
                <a:spcPct val="90000"/>
              </a:lnSpc>
              <a:buFont typeface="Arial" panose="020B0604020202020204" pitchFamily="34" charset="0"/>
              <a:buChar char="•"/>
            </a:pPr>
            <a:r>
              <a:rPr lang="en-US" sz="3200" dirty="0" smtClean="0"/>
              <a:t>This set of beliefs, established our property rights, and allows all Americans, </a:t>
            </a:r>
            <a:r>
              <a:rPr lang="en-US" sz="3200" dirty="0"/>
              <a:t>still </a:t>
            </a:r>
            <a:r>
              <a:rPr lang="en-US" sz="3200" dirty="0" smtClean="0"/>
              <a:t>today, to freely </a:t>
            </a:r>
            <a:r>
              <a:rPr lang="en-US" sz="3200" dirty="0"/>
              <a:t>exercise and pursue </a:t>
            </a:r>
            <a:r>
              <a:rPr lang="en-US" sz="3200" dirty="0" smtClean="0"/>
              <a:t>their </a:t>
            </a:r>
            <a:r>
              <a:rPr lang="en-US" sz="3200" dirty="0"/>
              <a:t>human and property rights.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r>
              <a:rPr lang="en-US" sz="3000" b="1" i="1" dirty="0">
                <a:solidFill>
                  <a:srgbClr val="002060"/>
                </a:solidFill>
              </a:rPr>
              <a:t>The Founders View of Property Continued</a:t>
            </a:r>
            <a:endParaRPr lang="en-US" sz="3000" dirty="0">
              <a:solidFill>
                <a:srgbClr val="002060"/>
              </a:solidFill>
            </a:endParaRPr>
          </a:p>
          <a:p>
            <a:pPr>
              <a:lnSpc>
                <a:spcPct val="70000"/>
              </a:lnSpc>
            </a:pPr>
            <a:endParaRPr lang="en-US" sz="2400" dirty="0"/>
          </a:p>
          <a:p>
            <a:pPr>
              <a:lnSpc>
                <a:spcPct val="70000"/>
              </a:lnSpc>
              <a:buFont typeface="Arial" pitchFamily="34" charset="0"/>
              <a:buChar char="•"/>
            </a:pPr>
            <a:r>
              <a:rPr lang="en-US" sz="2800" dirty="0"/>
              <a:t> We can see, throughout </a:t>
            </a:r>
          </a:p>
          <a:p>
            <a:pPr>
              <a:lnSpc>
                <a:spcPct val="70000"/>
              </a:lnSpc>
            </a:pPr>
            <a:r>
              <a:rPr lang="en-US" sz="2800" dirty="0"/>
              <a:t>  the Declaration of Independence, </a:t>
            </a:r>
          </a:p>
          <a:p>
            <a:pPr>
              <a:lnSpc>
                <a:spcPct val="70000"/>
              </a:lnSpc>
            </a:pPr>
            <a:r>
              <a:rPr lang="en-US" sz="2800" dirty="0"/>
              <a:t>  the </a:t>
            </a:r>
            <a:r>
              <a:rPr lang="en-US" sz="2800" dirty="0" smtClean="0"/>
              <a:t>Constitution, </a:t>
            </a:r>
            <a:r>
              <a:rPr lang="en-US" sz="2800" dirty="0"/>
              <a:t>and the Bill of Rights, </a:t>
            </a:r>
          </a:p>
          <a:p>
            <a:pPr>
              <a:lnSpc>
                <a:spcPct val="70000"/>
              </a:lnSpc>
            </a:pPr>
            <a:r>
              <a:rPr lang="en-US" sz="2800" dirty="0"/>
              <a:t>  that the pursuit of property, </a:t>
            </a:r>
          </a:p>
          <a:p>
            <a:pPr>
              <a:lnSpc>
                <a:spcPct val="70000"/>
              </a:lnSpc>
            </a:pPr>
            <a:r>
              <a:rPr lang="en-US" sz="2800" dirty="0"/>
              <a:t>  and a person’s ability to freely exercise </a:t>
            </a:r>
          </a:p>
          <a:p>
            <a:pPr>
              <a:lnSpc>
                <a:spcPct val="70000"/>
              </a:lnSpc>
            </a:pPr>
            <a:r>
              <a:rPr lang="en-US" sz="2800" dirty="0"/>
              <a:t>  their property rights, is sacrosanct.   </a:t>
            </a:r>
          </a:p>
          <a:p>
            <a:pPr>
              <a:lnSpc>
                <a:spcPct val="70000"/>
              </a:lnSpc>
            </a:pPr>
            <a:endParaRPr lang="en-US" sz="2800" dirty="0"/>
          </a:p>
          <a:p>
            <a:pPr>
              <a:lnSpc>
                <a:spcPct val="70000"/>
              </a:lnSpc>
              <a:buFont typeface="Arial" pitchFamily="34" charset="0"/>
              <a:buChar char="•"/>
            </a:pPr>
            <a:r>
              <a:rPr lang="en-US" sz="2800" dirty="0"/>
              <a:t> </a:t>
            </a:r>
            <a:r>
              <a:rPr lang="en-US" sz="2700" b="1" dirty="0">
                <a:solidFill>
                  <a:srgbClr val="C00000"/>
                </a:solidFill>
              </a:rPr>
              <a:t>Property rights are thereby a foundational pillar</a:t>
            </a:r>
          </a:p>
          <a:p>
            <a:pPr>
              <a:lnSpc>
                <a:spcPct val="70000"/>
              </a:lnSpc>
            </a:pPr>
            <a:r>
              <a:rPr lang="en-US" sz="2700" b="1" dirty="0">
                <a:solidFill>
                  <a:srgbClr val="C00000"/>
                </a:solidFill>
              </a:rPr>
              <a:t>  upon which American government is built</a:t>
            </a:r>
            <a:r>
              <a:rPr lang="en-US" sz="2700" dirty="0"/>
              <a:t>.  </a:t>
            </a:r>
          </a:p>
          <a:p>
            <a:pPr>
              <a:lnSpc>
                <a:spcPct val="70000"/>
              </a:lnSpc>
              <a:buFont typeface="Arial" pitchFamily="34" charset="0"/>
              <a:buChar char="•"/>
            </a:pPr>
            <a:endParaRPr lang="en-US" sz="2800" dirty="0"/>
          </a:p>
          <a:p>
            <a:pPr>
              <a:lnSpc>
                <a:spcPct val="70000"/>
              </a:lnSpc>
              <a:buFont typeface="Arial" pitchFamily="34" charset="0"/>
              <a:buChar char="•"/>
            </a:pPr>
            <a:r>
              <a:rPr lang="en-US" sz="2800" dirty="0"/>
              <a:t> The law we enjoy today, is a reflection </a:t>
            </a:r>
          </a:p>
          <a:p>
            <a:pPr>
              <a:lnSpc>
                <a:spcPct val="70000"/>
              </a:lnSpc>
            </a:pPr>
            <a:r>
              <a:rPr lang="en-US" sz="2800" dirty="0"/>
              <a:t>   of this dedication to the principle  </a:t>
            </a:r>
          </a:p>
          <a:p>
            <a:pPr>
              <a:lnSpc>
                <a:spcPct val="70000"/>
              </a:lnSpc>
            </a:pPr>
            <a:r>
              <a:rPr lang="en-US" sz="2800" dirty="0"/>
              <a:t>   that the pursuit of property, </a:t>
            </a:r>
          </a:p>
          <a:p>
            <a:pPr>
              <a:lnSpc>
                <a:spcPct val="70000"/>
              </a:lnSpc>
            </a:pPr>
            <a:r>
              <a:rPr lang="en-US" sz="2800" dirty="0"/>
              <a:t>   and the free exercise of its rights, </a:t>
            </a:r>
          </a:p>
          <a:p>
            <a:pPr>
              <a:lnSpc>
                <a:spcPct val="70000"/>
              </a:lnSpc>
            </a:pPr>
            <a:r>
              <a:rPr lang="en-US" sz="2800" dirty="0"/>
              <a:t>   are indispensable and inseparable from </a:t>
            </a:r>
          </a:p>
          <a:p>
            <a:pPr>
              <a:lnSpc>
                <a:spcPct val="70000"/>
              </a:lnSpc>
            </a:pPr>
            <a:r>
              <a:rPr lang="en-US" sz="2800" dirty="0"/>
              <a:t>   liberty, freedom and the natural rights of man.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endParaRPr lang="en-US" sz="3000" b="1" i="1" dirty="0" smtClean="0">
              <a:solidFill>
                <a:srgbClr val="002060"/>
              </a:solidFill>
            </a:endParaRPr>
          </a:p>
          <a:p>
            <a:pPr>
              <a:lnSpc>
                <a:spcPct val="70000"/>
              </a:lnSpc>
            </a:pPr>
            <a:r>
              <a:rPr lang="en-US" sz="3000" b="1" i="1" dirty="0" smtClean="0">
                <a:solidFill>
                  <a:srgbClr val="002060"/>
                </a:solidFill>
              </a:rPr>
              <a:t>The </a:t>
            </a:r>
            <a:r>
              <a:rPr lang="en-US" sz="3000" b="1" i="1" dirty="0">
                <a:solidFill>
                  <a:srgbClr val="002060"/>
                </a:solidFill>
              </a:rPr>
              <a:t>Founders View of Property Continued</a:t>
            </a:r>
            <a:endParaRPr lang="en-US" sz="3000" dirty="0">
              <a:solidFill>
                <a:srgbClr val="002060"/>
              </a:solidFill>
            </a:endParaRPr>
          </a:p>
          <a:p>
            <a:pPr>
              <a:lnSpc>
                <a:spcPct val="70000"/>
              </a:lnSpc>
            </a:pPr>
            <a:endParaRPr lang="en-US" sz="2400" dirty="0"/>
          </a:p>
          <a:p>
            <a:pPr algn="ctr"/>
            <a:r>
              <a:rPr lang="en-US" sz="2800" dirty="0"/>
              <a:t> </a:t>
            </a:r>
            <a:r>
              <a:rPr lang="en-US" sz="3200" b="1" dirty="0">
                <a:solidFill>
                  <a:srgbClr val="C81204"/>
                </a:solidFill>
              </a:rPr>
              <a:t>Law of Property</a:t>
            </a:r>
          </a:p>
          <a:p>
            <a:pPr algn="ctr"/>
            <a:endParaRPr lang="en-US" sz="2000" b="1" dirty="0"/>
          </a:p>
          <a:p>
            <a:pPr algn="ctr"/>
            <a:r>
              <a:rPr lang="en-US" sz="2400" b="1" dirty="0"/>
              <a:t>Because it developed from the Common Law, </a:t>
            </a:r>
          </a:p>
          <a:p>
            <a:pPr algn="ctr"/>
            <a:r>
              <a:rPr lang="en-US" sz="2400" b="1" dirty="0"/>
              <a:t>and was viewed through the prism of rights</a:t>
            </a:r>
          </a:p>
          <a:p>
            <a:pPr algn="ctr"/>
            <a:r>
              <a:rPr lang="en-US" sz="2400" b="1" dirty="0"/>
              <a:t>In accordance with natural law,</a:t>
            </a:r>
          </a:p>
          <a:p>
            <a:pPr algn="ctr"/>
            <a:r>
              <a:rPr lang="en-US" sz="2400" b="1" dirty="0"/>
              <a:t>most law of Property is:</a:t>
            </a:r>
          </a:p>
          <a:p>
            <a:pPr algn="ctr"/>
            <a:endParaRPr lang="en-US" sz="3200" b="1" dirty="0">
              <a:solidFill>
                <a:srgbClr val="002060"/>
              </a:solidFill>
            </a:endParaRPr>
          </a:p>
          <a:p>
            <a:pPr algn="ctr"/>
            <a:r>
              <a:rPr lang="en-US" sz="3200" b="1" dirty="0">
                <a:solidFill>
                  <a:srgbClr val="002060"/>
                </a:solidFill>
              </a:rPr>
              <a:t>State Law</a:t>
            </a:r>
            <a:endParaRPr lang="en-US" sz="3200" dirty="0">
              <a:solidFill>
                <a:srgbClr val="002060"/>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67</a:t>
            </a:fld>
            <a:endParaRPr lang="en-US" dirty="0"/>
          </a:p>
        </p:txBody>
      </p:sp>
    </p:spTree>
    <p:extLst>
      <p:ext uri="{BB962C8B-B14F-4D97-AF65-F5344CB8AC3E}">
        <p14:creationId xmlns:p14="http://schemas.microsoft.com/office/powerpoint/2010/main" val="1522036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81000" y="1524000"/>
            <a:ext cx="8229600" cy="4953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Class Exercise:</a:t>
            </a:r>
            <a:endParaRPr lang="en-US" sz="1000" b="1">
              <a:solidFill>
                <a:srgbClr val="C00000"/>
              </a:solidFill>
            </a:endParaRPr>
          </a:p>
          <a:p>
            <a:pPr marL="342900" indent="-342900">
              <a:spcBef>
                <a:spcPct val="20000"/>
              </a:spcBef>
            </a:pPr>
            <a:endParaRPr lang="en-US" sz="1000">
              <a:solidFill>
                <a:srgbClr val="0033CC"/>
              </a:solidFill>
            </a:endParaRPr>
          </a:p>
          <a:p>
            <a:pPr marL="342900" indent="-342900">
              <a:spcBef>
                <a:spcPct val="20000"/>
              </a:spcBef>
            </a:pPr>
            <a:r>
              <a:rPr lang="en-US" sz="3200">
                <a:solidFill>
                  <a:srgbClr val="002060"/>
                </a:solidFill>
              </a:rPr>
              <a:t>Running for Office and</a:t>
            </a:r>
          </a:p>
          <a:p>
            <a:pPr marL="342900" indent="-342900">
              <a:spcBef>
                <a:spcPct val="20000"/>
              </a:spcBef>
            </a:pPr>
            <a:r>
              <a:rPr lang="en-US" sz="3200">
                <a:solidFill>
                  <a:srgbClr val="002060"/>
                </a:solidFill>
              </a:rPr>
              <a:t>How a Bill Becomes a Law</a:t>
            </a:r>
          </a:p>
          <a:p>
            <a:pPr marL="342900" indent="-342900">
              <a:spcBef>
                <a:spcPct val="20000"/>
              </a:spcBef>
            </a:pPr>
            <a:endParaRPr lang="en-US" sz="2400">
              <a:solidFill>
                <a:srgbClr val="0033CC"/>
              </a:solidFill>
            </a:endParaRPr>
          </a:p>
        </p:txBody>
      </p:sp>
      <p:pic>
        <p:nvPicPr>
          <p:cNvPr id="26627" name="Picture 6" descr="http://www.postdiluvian.org/~gilly/Schoolhouse_Rock/pix/bill.jpg"/>
          <p:cNvPicPr>
            <a:picLocks noChangeAspect="1" noChangeArrowheads="1"/>
          </p:cNvPicPr>
          <p:nvPr/>
        </p:nvPicPr>
        <p:blipFill>
          <a:blip r:embed="rId2" cstate="print"/>
          <a:srcRect/>
          <a:stretch>
            <a:fillRect/>
          </a:stretch>
        </p:blipFill>
        <p:spPr bwMode="auto">
          <a:xfrm>
            <a:off x="3429000" y="3581400"/>
            <a:ext cx="2057400" cy="2286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68</a:t>
            </a:fld>
            <a:endParaRPr lang="en-US" dirty="0"/>
          </a:p>
        </p:txBody>
      </p:sp>
    </p:spTree>
    <p:extLst>
      <p:ext uri="{BB962C8B-B14F-4D97-AF65-F5344CB8AC3E}">
        <p14:creationId xmlns:p14="http://schemas.microsoft.com/office/powerpoint/2010/main" val="185168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smtClean="0">
                <a:solidFill>
                  <a:srgbClr val="C00000"/>
                </a:solidFill>
              </a:rPr>
              <a:t>End of Class One</a:t>
            </a:r>
            <a:endParaRPr lang="en-US" sz="4400" i="1" dirty="0" smtClean="0">
              <a:solidFill>
                <a:srgbClr val="C00000"/>
              </a:solidFill>
            </a:endParaRPr>
          </a:p>
          <a:p>
            <a:pPr marL="341313" indent="-341313">
              <a:spcBef>
                <a:spcPct val="20000"/>
              </a:spcBef>
              <a:buFontTx/>
              <a:buChar char="•"/>
            </a:pPr>
            <a:endParaRPr lang="en-US" sz="1000" b="1" dirty="0" smtClean="0">
              <a:solidFill>
                <a:srgbClr val="002060"/>
              </a:solidFill>
            </a:endParaRPr>
          </a:p>
          <a:p>
            <a:pPr marL="341313" indent="-341313">
              <a:spcBef>
                <a:spcPct val="20000"/>
              </a:spcBef>
              <a:buFontTx/>
              <a:buChar char="•"/>
            </a:pPr>
            <a:r>
              <a:rPr lang="en-US" sz="2800" b="1" dirty="0" smtClean="0">
                <a:solidFill>
                  <a:srgbClr val="002060"/>
                </a:solidFill>
              </a:rPr>
              <a:t>Please don’t forget to hand in your bio form</a:t>
            </a:r>
          </a:p>
          <a:p>
            <a:pPr marL="341313" indent="-341313">
              <a:spcBef>
                <a:spcPct val="2000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
        <p:nvSpPr>
          <p:cNvPr id="21507" name="Slide Number Placeholder 1"/>
          <p:cNvSpPr>
            <a:spLocks noGrp="1"/>
          </p:cNvSpPr>
          <p:nvPr>
            <p:ph type="sldNum" sz="quarter" idx="12"/>
          </p:nvPr>
        </p:nvSpPr>
        <p:spPr>
          <a:noFill/>
        </p:spPr>
        <p:txBody>
          <a:bodyPr/>
          <a:lstStyle/>
          <a:p>
            <a:fld id="{CACA223F-4C05-4CFC-AFED-682C950C5741}"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228600" y="2017713"/>
            <a:ext cx="8763000" cy="369887"/>
          </a:xfrm>
          <a:prstGeom prst="rect">
            <a:avLst/>
          </a:prstGeom>
          <a:noFill/>
          <a:ln w="9525">
            <a:noFill/>
            <a:miter lim="800000"/>
            <a:headEnd/>
            <a:tailEnd/>
          </a:ln>
        </p:spPr>
        <p:txBody>
          <a:bodyPr lIns="91436" tIns="45718" rIns="91436" bIns="45718">
            <a:spAutoFit/>
          </a:bodyPr>
          <a:lstStyle/>
          <a:p>
            <a:endParaRPr lang="en-US"/>
          </a:p>
        </p:txBody>
      </p:sp>
      <p:sp>
        <p:nvSpPr>
          <p:cNvPr id="12291" name="Text Box 8"/>
          <p:cNvSpPr txBox="1">
            <a:spLocks noChangeArrowheads="1"/>
          </p:cNvSpPr>
          <p:nvPr/>
        </p:nvSpPr>
        <p:spPr bwMode="auto">
          <a:xfrm>
            <a:off x="381000" y="990600"/>
            <a:ext cx="8305800" cy="5410200"/>
          </a:xfrm>
          <a:prstGeom prst="rect">
            <a:avLst/>
          </a:prstGeom>
          <a:noFill/>
          <a:ln w="9525">
            <a:noFill/>
            <a:miter lim="800000"/>
            <a:headEnd/>
            <a:tailEnd/>
          </a:ln>
        </p:spPr>
        <p:txBody>
          <a:bodyPr wrap="none" lIns="91436" tIns="45718" rIns="91436" bIns="45718"/>
          <a:lstStyle/>
          <a:p>
            <a:pPr algn="just">
              <a:lnSpc>
                <a:spcPct val="90000"/>
              </a:lnSpc>
            </a:pPr>
            <a:r>
              <a:rPr lang="en-US" b="1" i="1">
                <a:solidFill>
                  <a:srgbClr val="0033CC"/>
                </a:solidFill>
              </a:rPr>
              <a:t>                           </a:t>
            </a:r>
            <a:r>
              <a:rPr lang="en-US" sz="2400" b="1" i="1">
                <a:solidFill>
                  <a:srgbClr val="002060"/>
                </a:solidFill>
              </a:rPr>
              <a:t>Statement of Teaching Philosophy</a:t>
            </a:r>
          </a:p>
          <a:p>
            <a:pPr algn="just">
              <a:lnSpc>
                <a:spcPct val="90000"/>
              </a:lnSpc>
            </a:pPr>
            <a:endParaRPr lang="en-US" sz="900" b="1" i="1">
              <a:solidFill>
                <a:srgbClr val="0033CC"/>
              </a:solidFill>
            </a:endParaRPr>
          </a:p>
          <a:p>
            <a:pPr algn="just">
              <a:lnSpc>
                <a:spcPct val="90000"/>
              </a:lnSpc>
            </a:pPr>
            <a:r>
              <a:rPr lang="en-US" sz="900"/>
              <a:t>Teaching is among the noblest of human pursuits. Through its communication of knowledge and experience, our society is advanced, and our civilization is </a:t>
            </a:r>
          </a:p>
          <a:p>
            <a:pPr algn="just">
              <a:lnSpc>
                <a:spcPct val="90000"/>
              </a:lnSpc>
            </a:pPr>
            <a:r>
              <a:rPr lang="en-US" sz="900"/>
              <a:t>offered the promise of a brighter tomorrow.</a:t>
            </a:r>
          </a:p>
          <a:p>
            <a:pPr algn="just">
              <a:lnSpc>
                <a:spcPct val="90000"/>
              </a:lnSpc>
            </a:pPr>
            <a:endParaRPr lang="en-US" sz="900"/>
          </a:p>
          <a:p>
            <a:pPr algn="just">
              <a:lnSpc>
                <a:spcPct val="90000"/>
              </a:lnSpc>
            </a:pPr>
            <a:r>
              <a:rPr lang="en-US" sz="900"/>
              <a:t>This high mantle of responsibility requires an effective teacher to possess a number of talents as well as expend a great deal of energy, enthusiasm and effort. </a:t>
            </a:r>
          </a:p>
          <a:p>
            <a:pPr algn="just">
              <a:lnSpc>
                <a:spcPct val="90000"/>
              </a:lnSpc>
            </a:pPr>
            <a:r>
              <a:rPr lang="en-US" sz="900"/>
              <a:t>As a result, the measures of effective teaching include:</a:t>
            </a:r>
          </a:p>
          <a:p>
            <a:pPr algn="just">
              <a:lnSpc>
                <a:spcPct val="90000"/>
              </a:lnSpc>
            </a:pPr>
            <a:endParaRPr lang="en-US" sz="900"/>
          </a:p>
          <a:p>
            <a:pPr algn="just">
              <a:lnSpc>
                <a:spcPct val="90000"/>
              </a:lnSpc>
            </a:pPr>
            <a:r>
              <a:rPr lang="en-US" sz="900" b="1"/>
              <a:t>1. Knowledge;</a:t>
            </a:r>
          </a:p>
          <a:p>
            <a:pPr algn="just">
              <a:lnSpc>
                <a:spcPct val="90000"/>
              </a:lnSpc>
            </a:pPr>
            <a:r>
              <a:rPr lang="en-US" sz="900" b="1"/>
              <a:t>2. Communication;</a:t>
            </a:r>
          </a:p>
          <a:p>
            <a:pPr algn="just">
              <a:lnSpc>
                <a:spcPct val="90000"/>
              </a:lnSpc>
            </a:pPr>
            <a:r>
              <a:rPr lang="en-US" sz="900" b="1"/>
              <a:t>3. Retention; and</a:t>
            </a:r>
          </a:p>
          <a:p>
            <a:pPr algn="just">
              <a:lnSpc>
                <a:spcPct val="90000"/>
              </a:lnSpc>
            </a:pPr>
            <a:r>
              <a:rPr lang="en-US" sz="900" b="1"/>
              <a:t>4. Understanding.</a:t>
            </a:r>
          </a:p>
          <a:p>
            <a:pPr algn="just">
              <a:lnSpc>
                <a:spcPct val="90000"/>
              </a:lnSpc>
            </a:pPr>
            <a:endParaRPr lang="en-US" sz="900" b="1"/>
          </a:p>
          <a:p>
            <a:pPr algn="just">
              <a:lnSpc>
                <a:spcPct val="90000"/>
              </a:lnSpc>
            </a:pPr>
            <a:r>
              <a:rPr lang="en-US" sz="900"/>
              <a:t>The threshold measure of effective teaching is </a:t>
            </a:r>
            <a:r>
              <a:rPr lang="en-US" sz="900" b="1" i="1"/>
              <a:t>knowledge</a:t>
            </a:r>
            <a:r>
              <a:rPr lang="en-US" sz="900"/>
              <a:t>.  A Professor must exhibit, through education, study, background and experience, a fundamental </a:t>
            </a:r>
          </a:p>
          <a:p>
            <a:pPr algn="just">
              <a:lnSpc>
                <a:spcPct val="90000"/>
              </a:lnSpc>
            </a:pPr>
            <a:r>
              <a:rPr lang="en-US" sz="900"/>
              <a:t>knowledge of the subject matter.  Moreover, such knowledge must be kept timely, through regular research on recent developments, theories and advances. </a:t>
            </a:r>
          </a:p>
          <a:p>
            <a:pPr algn="just">
              <a:lnSpc>
                <a:spcPct val="90000"/>
              </a:lnSpc>
            </a:pPr>
            <a:r>
              <a:rPr lang="en-US" sz="900"/>
              <a:t>Knowledge is not a static quality, but an ever growing and evolving virtue.  Great teachers know their subject.</a:t>
            </a:r>
          </a:p>
          <a:p>
            <a:pPr algn="just">
              <a:lnSpc>
                <a:spcPct val="90000"/>
              </a:lnSpc>
            </a:pPr>
            <a:endParaRPr lang="en-US" sz="900"/>
          </a:p>
          <a:p>
            <a:pPr algn="just">
              <a:lnSpc>
                <a:spcPct val="90000"/>
              </a:lnSpc>
            </a:pPr>
            <a:r>
              <a:rPr lang="en-US" sz="900"/>
              <a:t>Knowledge alone, however, is not enough.  Like some many other pursuits in life, high quality teaching also requires </a:t>
            </a:r>
            <a:r>
              <a:rPr lang="en-US" sz="900" b="1" i="1"/>
              <a:t>communication</a:t>
            </a:r>
            <a:r>
              <a:rPr lang="en-US" sz="900"/>
              <a:t>.  A Professor must </a:t>
            </a:r>
          </a:p>
          <a:p>
            <a:pPr algn="just">
              <a:lnSpc>
                <a:spcPct val="90000"/>
              </a:lnSpc>
            </a:pPr>
            <a:r>
              <a:rPr lang="en-US" sz="900"/>
              <a:t>demonstrate effective two way communication, to assure not only the delivery, but also the receipt, of the knowledge to be conveyed.  Such effective </a:t>
            </a:r>
          </a:p>
          <a:p>
            <a:pPr algn="just">
              <a:lnSpc>
                <a:spcPct val="90000"/>
              </a:lnSpc>
            </a:pPr>
            <a:r>
              <a:rPr lang="en-US" sz="900"/>
              <a:t>communication takes place when a teacher is always prepared, exudes a contagious enthusiasm for the subject discussed, offers concepts in an understandable, </a:t>
            </a:r>
          </a:p>
          <a:p>
            <a:pPr algn="just">
              <a:lnSpc>
                <a:spcPct val="90000"/>
              </a:lnSpc>
            </a:pPr>
            <a:r>
              <a:rPr lang="en-US" sz="900"/>
              <a:t>focused and interesting manner, and shares a passion, relevance and real world application of the material presented.  Great teachers motivate, fascinate and </a:t>
            </a:r>
          </a:p>
          <a:p>
            <a:pPr algn="just">
              <a:lnSpc>
                <a:spcPct val="90000"/>
              </a:lnSpc>
            </a:pPr>
            <a:r>
              <a:rPr lang="en-US" sz="900"/>
              <a:t>educate.</a:t>
            </a:r>
          </a:p>
          <a:p>
            <a:pPr algn="just">
              <a:lnSpc>
                <a:spcPct val="90000"/>
              </a:lnSpc>
            </a:pPr>
            <a:endParaRPr lang="en-US" sz="900"/>
          </a:p>
          <a:p>
            <a:pPr algn="just">
              <a:lnSpc>
                <a:spcPct val="90000"/>
              </a:lnSpc>
            </a:pPr>
            <a:r>
              <a:rPr lang="en-US" sz="900"/>
              <a:t>Conveyance of knowledge through effective communication, however, is only the first step to first class teaching.  Equally important is the </a:t>
            </a:r>
            <a:r>
              <a:rPr lang="en-US" sz="900" b="1" i="1"/>
              <a:t>retention </a:t>
            </a:r>
            <a:r>
              <a:rPr lang="en-US" sz="900"/>
              <a:t>of such </a:t>
            </a:r>
          </a:p>
          <a:p>
            <a:pPr algn="just">
              <a:lnSpc>
                <a:spcPct val="90000"/>
              </a:lnSpc>
            </a:pPr>
            <a:r>
              <a:rPr lang="en-US" sz="900"/>
              <a:t>conveyed knowledge by the student.  For if such knowledge is not retained, the conveyance was in vain.  A Professor succeeds when their student succeeds, </a:t>
            </a:r>
          </a:p>
          <a:p>
            <a:pPr algn="just">
              <a:lnSpc>
                <a:spcPct val="90000"/>
              </a:lnSpc>
            </a:pPr>
            <a:r>
              <a:rPr lang="en-US" sz="900"/>
              <a:t>and a professor should not only assure delivery, but also develop methods and measures that promote long term retention.  Different students retain differently, </a:t>
            </a:r>
          </a:p>
          <a:p>
            <a:pPr algn="just">
              <a:lnSpc>
                <a:spcPct val="90000"/>
              </a:lnSpc>
            </a:pPr>
            <a:r>
              <a:rPr lang="en-US" sz="900"/>
              <a:t>requiring the use of a variety of mediums and methods. Lectures, written materials, audio and visual presentations and practical interactions must all be selected </a:t>
            </a:r>
          </a:p>
          <a:p>
            <a:pPr algn="just">
              <a:lnSpc>
                <a:spcPct val="90000"/>
              </a:lnSpc>
            </a:pPr>
            <a:r>
              <a:rPr lang="en-US" sz="900"/>
              <a:t>and presented in a complementary manner,  to promote the repetition and reinforcement that leads to retention, without the dull redundancy that produces </a:t>
            </a:r>
          </a:p>
          <a:p>
            <a:pPr algn="just">
              <a:lnSpc>
                <a:spcPct val="90000"/>
              </a:lnSpc>
            </a:pPr>
            <a:r>
              <a:rPr lang="en-US" sz="900"/>
              <a:t>boredom and disinterest.  Creative Intellectual devices and responsive measurements further prove helpful in pursuit of this goal. In the end, retention is a </a:t>
            </a:r>
          </a:p>
          <a:p>
            <a:pPr algn="just">
              <a:lnSpc>
                <a:spcPct val="90000"/>
              </a:lnSpc>
            </a:pPr>
            <a:r>
              <a:rPr lang="en-US" sz="900"/>
              <a:t>cornerstone to learning.  Great teachers communicate knowledge in ways it will be retained.</a:t>
            </a:r>
          </a:p>
          <a:p>
            <a:pPr algn="just">
              <a:lnSpc>
                <a:spcPct val="90000"/>
              </a:lnSpc>
            </a:pPr>
            <a:endParaRPr lang="en-US" sz="900"/>
          </a:p>
          <a:p>
            <a:pPr algn="just">
              <a:lnSpc>
                <a:spcPct val="90000"/>
              </a:lnSpc>
            </a:pPr>
            <a:r>
              <a:rPr lang="en-US" sz="900"/>
              <a:t>The final measure of effective teaching is student </a:t>
            </a:r>
            <a:r>
              <a:rPr lang="en-US" sz="900" b="1" i="1"/>
              <a:t>understanding</a:t>
            </a:r>
            <a:r>
              <a:rPr lang="en-US" sz="900"/>
              <a:t>.  A Professor has succeeded when their student understands the retained knowledge </a:t>
            </a:r>
          </a:p>
          <a:p>
            <a:pPr algn="just">
              <a:lnSpc>
                <a:spcPct val="90000"/>
              </a:lnSpc>
            </a:pPr>
            <a:r>
              <a:rPr lang="en-US" sz="900"/>
              <a:t>communicated.  Building understanding, the hardest task in all of teaching, requires a Professor to motivate students to develop their own intellectual talents, </a:t>
            </a:r>
          </a:p>
          <a:p>
            <a:pPr algn="just">
              <a:lnSpc>
                <a:spcPct val="90000"/>
              </a:lnSpc>
            </a:pPr>
            <a:r>
              <a:rPr lang="en-US" sz="900"/>
              <a:t>and to apply their recently retained knowledge to new and different situations.  Offered by way of the teacher’s enlightened path of perspective and insight, </a:t>
            </a:r>
          </a:p>
          <a:p>
            <a:pPr algn="just">
              <a:lnSpc>
                <a:spcPct val="90000"/>
              </a:lnSpc>
            </a:pPr>
            <a:r>
              <a:rPr lang="en-US" sz="900"/>
              <a:t>understanding is attained by the student  through their own thought and analysis.  Through understanding, the future application and extension of communicated </a:t>
            </a:r>
          </a:p>
          <a:p>
            <a:pPr algn="just">
              <a:lnSpc>
                <a:spcPct val="90000"/>
              </a:lnSpc>
            </a:pPr>
            <a:r>
              <a:rPr lang="en-US" sz="900"/>
              <a:t>knowledge can be achieved.  Producing understanding is thus the essential element of education.  It is the fundamental factor for which a teacher must effectively </a:t>
            </a:r>
          </a:p>
          <a:p>
            <a:pPr algn="just">
              <a:lnSpc>
                <a:spcPct val="90000"/>
              </a:lnSpc>
            </a:pPr>
            <a:r>
              <a:rPr lang="en-US" sz="900"/>
              <a:t>test, and inspiring students to achieve it, is the ultimate hallmark of an effective teacher.  Great teachers advance understanding.</a:t>
            </a:r>
          </a:p>
          <a:p>
            <a:pPr algn="just">
              <a:lnSpc>
                <a:spcPct val="90000"/>
              </a:lnSpc>
            </a:pPr>
            <a:endParaRPr lang="en-US" sz="900"/>
          </a:p>
          <a:p>
            <a:pPr algn="just">
              <a:lnSpc>
                <a:spcPct val="90000"/>
              </a:lnSpc>
            </a:pPr>
            <a:r>
              <a:rPr lang="en-US" sz="900"/>
              <a:t>It these four measures, knowledge, communication, retention and understanding, that I wish to employ as a professor at SUNYA.  It is through their framework </a:t>
            </a:r>
          </a:p>
          <a:p>
            <a:pPr algn="just">
              <a:lnSpc>
                <a:spcPct val="90000"/>
              </a:lnSpc>
            </a:pPr>
            <a:r>
              <a:rPr lang="en-US" sz="900"/>
              <a:t>that I wish to offer my time, talent, energy, enthusiasm and effort.  It is upon their foundation, that I wish to combine my experience, to provide an added depth and </a:t>
            </a:r>
          </a:p>
          <a:p>
            <a:pPr algn="just">
              <a:lnSpc>
                <a:spcPct val="90000"/>
              </a:lnSpc>
            </a:pPr>
            <a:r>
              <a:rPr lang="en-US" sz="900"/>
              <a:t>relevance in the education of our students. It is upon this philosophy, that I wish to develop into a great teacher.</a:t>
            </a:r>
          </a:p>
          <a:p>
            <a:pPr algn="just">
              <a:lnSpc>
                <a:spcPct val="90000"/>
              </a:lnSpc>
            </a:pPr>
            <a:endParaRPr lang="en-US" sz="900"/>
          </a:p>
        </p:txBody>
      </p:sp>
      <p:sp>
        <p:nvSpPr>
          <p:cNvPr id="12292" name="Slide Number Placeholder 1"/>
          <p:cNvSpPr>
            <a:spLocks noGrp="1"/>
          </p:cNvSpPr>
          <p:nvPr>
            <p:ph type="sldNum" sz="quarter" idx="12"/>
          </p:nvPr>
        </p:nvSpPr>
        <p:spPr>
          <a:noFill/>
        </p:spPr>
        <p:txBody>
          <a:bodyPr/>
          <a:lstStyle/>
          <a:p>
            <a:fld id="{979BBECB-3BDD-4E10-964C-C7778FB2C4B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7513" y="990600"/>
            <a:ext cx="8421687"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1. We </a:t>
            </a:r>
            <a:r>
              <a:rPr lang="en-US" sz="2800" b="1" dirty="0" smtClean="0">
                <a:solidFill>
                  <a:schemeClr val="accent1">
                    <a:lumMod val="25000"/>
                  </a:schemeClr>
                </a:solidFill>
              </a:rPr>
              <a:t>Need to </a:t>
            </a:r>
            <a:r>
              <a:rPr lang="en-US" sz="2800" b="1" dirty="0" smtClean="0">
                <a:solidFill>
                  <a:srgbClr val="C00000"/>
                </a:solidFill>
              </a:rPr>
              <a:t>RESPECT</a:t>
            </a:r>
            <a:r>
              <a:rPr lang="en-US" sz="2800" b="1" dirty="0" smtClean="0">
                <a:solidFill>
                  <a:schemeClr val="accent1">
                    <a:lumMod val="25000"/>
                  </a:schemeClr>
                </a:solidFill>
              </a:rPr>
              <a:t> each </a:t>
            </a:r>
            <a:r>
              <a:rPr lang="en-US" sz="2800" b="1" dirty="0">
                <a:solidFill>
                  <a:schemeClr val="accent1">
                    <a:lumMod val="25000"/>
                  </a:schemeClr>
                </a:solidFill>
              </a:rPr>
              <a:t>other</a:t>
            </a:r>
            <a:r>
              <a:rPr lang="en-US" sz="2800" b="1" dirty="0" smtClean="0">
                <a:solidFill>
                  <a:schemeClr val="accent1">
                    <a:lumMod val="25000"/>
                  </a:schemeClr>
                </a:solidFill>
              </a:rPr>
              <a:t>.</a:t>
            </a:r>
          </a:p>
          <a:p>
            <a:pPr marL="342889" indent="-342889">
              <a:lnSpc>
                <a:spcPct val="90000"/>
              </a:lnSpc>
              <a:spcBef>
                <a:spcPct val="20000"/>
              </a:spcBef>
              <a:defRPr/>
            </a:pPr>
            <a:endParaRPr lang="en-US" sz="1000" b="1" dirty="0">
              <a:solidFill>
                <a:schemeClr val="accent1">
                  <a:lumMod val="25000"/>
                </a:schemeClr>
              </a:solidFill>
            </a:endParaRP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I love my students!!!</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They become like my children</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I will do anything I can to help you succeed</a:t>
            </a:r>
          </a:p>
          <a:p>
            <a:pPr marL="457200" indent="-457200">
              <a:lnSpc>
                <a:spcPct val="90000"/>
              </a:lnSpc>
              <a:spcBef>
                <a:spcPct val="20000"/>
              </a:spcBef>
              <a:buFont typeface="Arial" panose="020B0604020202020204" pitchFamily="34" charset="0"/>
              <a:buChar char="•"/>
              <a:defRPr/>
            </a:pPr>
            <a:endParaRPr lang="en-US" sz="1100" b="1" dirty="0">
              <a:solidFill>
                <a:srgbClr val="0033CC"/>
              </a:solidFill>
            </a:endParaRPr>
          </a:p>
          <a:p>
            <a:pPr algn="ctr">
              <a:lnSpc>
                <a:spcPct val="90000"/>
              </a:lnSpc>
              <a:spcBef>
                <a:spcPct val="20000"/>
              </a:spcBef>
              <a:defRPr/>
            </a:pPr>
            <a:r>
              <a:rPr lang="en-US" sz="2800" b="1" dirty="0" smtClean="0"/>
              <a:t>Certain Things We </a:t>
            </a:r>
            <a:r>
              <a:rPr lang="en-US" sz="2800" b="1" dirty="0" smtClean="0">
                <a:solidFill>
                  <a:srgbClr val="C00000"/>
                </a:solidFill>
              </a:rPr>
              <a:t>DO NOT </a:t>
            </a:r>
            <a:r>
              <a:rPr lang="en-US" sz="2800" b="1" dirty="0" smtClean="0"/>
              <a:t>Tolerate</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Talking During Class (I am partially deaf)</a:t>
            </a:r>
            <a:endParaRPr lang="en-US" sz="2800" b="1" dirty="0">
              <a:solidFill>
                <a:srgbClr val="0033CC"/>
              </a:solidFill>
            </a:endParaRP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Any use of electronics (including earphones)</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Cheating of any kind</a:t>
            </a:r>
            <a:endParaRPr lang="en-US" sz="2800" b="1" dirty="0">
              <a:solidFill>
                <a:srgbClr val="0033CC"/>
              </a:solidFill>
            </a:endParaRPr>
          </a:p>
          <a:p>
            <a:pPr>
              <a:lnSpc>
                <a:spcPct val="90000"/>
              </a:lnSpc>
              <a:spcBef>
                <a:spcPct val="20000"/>
              </a:spcBef>
              <a:defRPr/>
            </a:pPr>
            <a:endParaRPr lang="en-US" sz="2800" b="1" dirty="0"/>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p:txBody>
      </p:sp>
      <p:sp>
        <p:nvSpPr>
          <p:cNvPr id="13316" name="Slide Number Placeholder 1"/>
          <p:cNvSpPr>
            <a:spLocks noGrp="1"/>
          </p:cNvSpPr>
          <p:nvPr>
            <p:ph type="sldNum" sz="quarter" idx="12"/>
          </p:nvPr>
        </p:nvSpPr>
        <p:spPr>
          <a:noFill/>
        </p:spPr>
        <p:txBody>
          <a:bodyPr/>
          <a:lstStyle/>
          <a:p>
            <a:fld id="{F6BFA759-E96B-48A6-91DD-7C83BB2AA0C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7513" y="990600"/>
            <a:ext cx="8421687"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2</a:t>
            </a:r>
            <a:r>
              <a:rPr lang="en-US" sz="2800" b="1" dirty="0" smtClean="0">
                <a:solidFill>
                  <a:schemeClr val="accent1">
                    <a:lumMod val="25000"/>
                  </a:schemeClr>
                </a:solidFill>
              </a:rPr>
              <a:t>. </a:t>
            </a:r>
            <a:r>
              <a:rPr lang="en-US" sz="2800" b="1" dirty="0">
                <a:solidFill>
                  <a:schemeClr val="accent1">
                    <a:lumMod val="25000"/>
                  </a:schemeClr>
                </a:solidFill>
              </a:rPr>
              <a:t>We need to get to know each other.</a:t>
            </a: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lgn="just">
              <a:spcBef>
                <a:spcPct val="20000"/>
              </a:spcBef>
              <a:defRPr/>
            </a:pPr>
            <a:r>
              <a:rPr lang="en-US" sz="1900" b="1" dirty="0">
                <a:solidFill>
                  <a:srgbClr val="002060"/>
                </a:solidFill>
              </a:rPr>
              <a:t>You now know a bit about me, and so I need to know a bit about you.</a:t>
            </a:r>
          </a:p>
          <a:p>
            <a:pPr marL="342889" indent="-342889">
              <a:spcBef>
                <a:spcPct val="20000"/>
              </a:spcBef>
              <a:defRPr/>
            </a:pPr>
            <a:endParaRPr lang="en-US" sz="200" b="1" dirty="0">
              <a:solidFill>
                <a:srgbClr val="002060"/>
              </a:solidFill>
            </a:endParaRPr>
          </a:p>
          <a:p>
            <a:pPr marL="342889" indent="-342889">
              <a:spcBef>
                <a:spcPct val="20000"/>
              </a:spcBef>
              <a:defRPr/>
            </a:pPr>
            <a:r>
              <a:rPr lang="en-US" sz="2800" b="1" dirty="0">
                <a:solidFill>
                  <a:srgbClr val="002060"/>
                </a:solidFill>
              </a:rPr>
              <a:t>Please Complete the </a:t>
            </a:r>
            <a:r>
              <a:rPr lang="en-US" sz="2800" b="1" dirty="0">
                <a:solidFill>
                  <a:srgbClr val="C00000"/>
                </a:solidFill>
              </a:rPr>
              <a:t>Student Biography Form </a:t>
            </a:r>
          </a:p>
          <a:p>
            <a:pPr marL="342889" indent="-342889">
              <a:spcBef>
                <a:spcPct val="20000"/>
              </a:spcBef>
              <a:defRPr/>
            </a:pPr>
            <a:r>
              <a:rPr lang="en-US" sz="2000" b="1" dirty="0">
                <a:solidFill>
                  <a:srgbClr val="0033CC"/>
                </a:solidFill>
              </a:rPr>
              <a:t> 	                 </a:t>
            </a:r>
            <a:r>
              <a:rPr lang="en-US" sz="2000" b="1" i="1" dirty="0">
                <a:solidFill>
                  <a:schemeClr val="tx2">
                    <a:lumMod val="85000"/>
                    <a:lumOff val="15000"/>
                  </a:schemeClr>
                </a:solidFill>
              </a:rPr>
              <a:t>Its worth 3 points toward your final grade</a:t>
            </a:r>
          </a:p>
        </p:txBody>
      </p:sp>
      <p:pic>
        <p:nvPicPr>
          <p:cNvPr id="13315" name="Picture 5" descr="MAIN_185-Suits-Shaking-Hands.jpg"/>
          <p:cNvPicPr>
            <a:picLocks noChangeAspect="1"/>
          </p:cNvPicPr>
          <p:nvPr/>
        </p:nvPicPr>
        <p:blipFill>
          <a:blip r:embed="rId2" cstate="print"/>
          <a:srcRect/>
          <a:stretch>
            <a:fillRect/>
          </a:stretch>
        </p:blipFill>
        <p:spPr bwMode="auto">
          <a:xfrm>
            <a:off x="3581400" y="2533650"/>
            <a:ext cx="1674813" cy="2373313"/>
          </a:xfrm>
          <a:prstGeom prst="rect">
            <a:avLst/>
          </a:prstGeom>
          <a:noFill/>
          <a:ln w="9525">
            <a:noFill/>
            <a:miter lim="800000"/>
            <a:headEnd/>
            <a:tailEnd/>
          </a:ln>
        </p:spPr>
      </p:pic>
      <p:sp>
        <p:nvSpPr>
          <p:cNvPr id="13316" name="Slide Number Placeholder 1"/>
          <p:cNvSpPr>
            <a:spLocks noGrp="1"/>
          </p:cNvSpPr>
          <p:nvPr>
            <p:ph type="sldNum" sz="quarter" idx="12"/>
          </p:nvPr>
        </p:nvSpPr>
        <p:spPr>
          <a:noFill/>
        </p:spPr>
        <p:txBody>
          <a:bodyPr/>
          <a:lstStyle/>
          <a:p>
            <a:fld id="{F6BFA759-E96B-48A6-91DD-7C83BB2AA0C9}" type="slidenum">
              <a:rPr lang="en-US" smtClean="0"/>
              <a:pPr/>
              <a:t>9</a:t>
            </a:fld>
            <a:endParaRPr lang="en-US"/>
          </a:p>
        </p:txBody>
      </p:sp>
    </p:spTree>
    <p:extLst>
      <p:ext uri="{BB962C8B-B14F-4D97-AF65-F5344CB8AC3E}">
        <p14:creationId xmlns:p14="http://schemas.microsoft.com/office/powerpoint/2010/main" val="28161871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8643</TotalTime>
  <Words>4609</Words>
  <Application>Microsoft Office PowerPoint</Application>
  <PresentationFormat>On-screen Show (4:3)</PresentationFormat>
  <Paragraphs>963</Paragraphs>
  <Slides>69</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Arial</vt:lpstr>
      <vt:lpstr>Arial Black</vt:lpstr>
      <vt:lpstr>Arial Narrow</vt:lpstr>
      <vt:lpstr>Calibri</vt:lpstr>
      <vt:lpstr>Impact</vt:lpstr>
      <vt:lpstr>Wingdings</vt:lpstr>
      <vt:lpstr>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387</cp:revision>
  <cp:lastPrinted>2017-08-31T14:13:51Z</cp:lastPrinted>
  <dcterms:created xsi:type="dcterms:W3CDTF">2007-08-27T19:04:39Z</dcterms:created>
  <dcterms:modified xsi:type="dcterms:W3CDTF">2019-08-29T15:00:37Z</dcterms:modified>
</cp:coreProperties>
</file>