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7" r:id="rId3"/>
    <p:sldId id="437" r:id="rId4"/>
    <p:sldId id="259" r:id="rId5"/>
    <p:sldId id="403" r:id="rId6"/>
    <p:sldId id="406" r:id="rId7"/>
    <p:sldId id="404" r:id="rId8"/>
    <p:sldId id="365" r:id="rId9"/>
    <p:sldId id="367" r:id="rId10"/>
    <p:sldId id="411" r:id="rId11"/>
    <p:sldId id="410" r:id="rId12"/>
    <p:sldId id="372" r:id="rId13"/>
    <p:sldId id="373" r:id="rId14"/>
    <p:sldId id="374" r:id="rId15"/>
    <p:sldId id="413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00"/>
    <a:srgbClr val="000099"/>
    <a:srgbClr val="FF00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A761-37FE-4A46-9ECA-E89CAF24249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Five: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II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Gifts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the donor is the drawer or maker of the check or note, delivery is not valid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 	until the check or note is cashed.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the donor is giving someone else's check or note, then delivery is valid when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 	            the check or note is given, even without a valid endorsement.</a:t>
            </a:r>
            <a:endParaRPr lang="en-US" sz="16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A stock certificate is validly delivered when given, even without endorsement.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6600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	2) Gifts Through Agent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he is the </a:t>
            </a:r>
            <a:r>
              <a:rPr lang="en-US" sz="1400" b="1" i="1" dirty="0"/>
              <a:t>donor's </a:t>
            </a:r>
            <a:r>
              <a:rPr lang="en-US" sz="1400" b="1" dirty="0"/>
              <a:t>agent, the gift is </a:t>
            </a:r>
            <a:r>
              <a:rPr lang="en-US" sz="1400" b="1" i="1" dirty="0"/>
              <a:t>not delivered until given to the </a:t>
            </a:r>
            <a:r>
              <a:rPr lang="en-US" sz="1400" b="1" i="1" dirty="0" err="1"/>
              <a:t>donee</a:t>
            </a:r>
            <a:r>
              <a:rPr lang="en-US" sz="1400" b="1" i="1" dirty="0"/>
              <a:t>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he is the </a:t>
            </a:r>
            <a:r>
              <a:rPr lang="en-US" sz="1400" b="1" i="1" dirty="0" err="1"/>
              <a:t>donee's</a:t>
            </a:r>
            <a:r>
              <a:rPr lang="en-US" sz="1400" b="1" i="1" dirty="0"/>
              <a:t> </a:t>
            </a:r>
            <a:r>
              <a:rPr lang="en-US" sz="1400" b="1" dirty="0"/>
              <a:t>agent, the gift is </a:t>
            </a:r>
            <a:r>
              <a:rPr lang="en-US" sz="1400" b="1" i="1" dirty="0"/>
              <a:t>delivered when given to the agent.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c) Where there is doubt about whose agent is being used, the presumption is: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a minor, the agent is the </a:t>
            </a:r>
            <a:r>
              <a:rPr lang="en-US" sz="1400" b="1" dirty="0" err="1"/>
              <a:t>donee's</a:t>
            </a:r>
            <a:r>
              <a:rPr lang="en-US" sz="1400" b="1" dirty="0"/>
              <a:t>;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not a minor, the agent is presumed to be the donor's.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PhotoStyler Image" r:id="rId4" imgW="3123810" imgH="3542857" progId="">
                  <p:embed/>
                </p:oleObj>
              </mc:Choice>
              <mc:Fallback>
                <p:oleObj name="PhotoStyler Image" r:id="rId4" imgW="3123810" imgH="354285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2438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PhotoStyler Image" r:id="rId4" imgW="2847619" imgH="2942857" progId="">
                  <p:embed/>
                </p:oleObj>
              </mc:Choice>
              <mc:Fallback>
                <p:oleObj name="PhotoStyler Image" r:id="rId4" imgW="2847619" imgH="294285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18430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PhotoStyler Image" r:id="rId6" imgW="3209524" imgH="3428571" progId="">
                  <p:embed/>
                </p:oleObj>
              </mc:Choice>
              <mc:Fallback>
                <p:oleObj name="PhotoStyler Image" r:id="rId6" imgW="3209524" imgH="342857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267200"/>
                        <a:ext cx="2139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10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                             </a:t>
            </a:r>
            <a:r>
              <a:rPr lang="en-US" sz="3600" b="1" dirty="0">
                <a:solidFill>
                  <a:srgbClr val="CC0000"/>
                </a:solidFill>
              </a:rPr>
              <a:t>Final </a:t>
            </a:r>
            <a:r>
              <a:rPr lang="en-US" sz="3600" b="1" dirty="0" smtClean="0">
                <a:solidFill>
                  <a:srgbClr val="CC0000"/>
                </a:solidFill>
              </a:rPr>
              <a:t>Thoughts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66"/>
                </a:solidFill>
              </a:rPr>
              <a:t>For next time – Read </a:t>
            </a:r>
            <a:r>
              <a:rPr lang="en-US" sz="3200" b="1" dirty="0" smtClean="0">
                <a:solidFill>
                  <a:srgbClr val="000066"/>
                </a:solidFill>
              </a:rPr>
              <a:t>Assignments on </a:t>
            </a:r>
            <a:r>
              <a:rPr lang="en-US" sz="3200" b="1" dirty="0">
                <a:solidFill>
                  <a:srgbClr val="000066"/>
                </a:solidFill>
              </a:rPr>
              <a:t>the Webpage.  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We </a:t>
            </a:r>
            <a:r>
              <a:rPr lang="en-US" sz="3200" b="1" dirty="0">
                <a:solidFill>
                  <a:srgbClr val="000066"/>
                </a:solidFill>
              </a:rPr>
              <a:t>are a hot bench.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66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7696200" cy="436427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Last Time </a:t>
            </a:r>
            <a:r>
              <a:rPr lang="en-US" sz="3200" b="1" dirty="0">
                <a:latin typeface="Arial" pitchFamily="34" charset="0"/>
              </a:rPr>
              <a:t>– </a:t>
            </a:r>
            <a:r>
              <a:rPr lang="en-US" sz="3200" b="1" dirty="0" smtClean="0">
                <a:latin typeface="Arial" pitchFamily="34" charset="0"/>
              </a:rPr>
              <a:t>We Spoke </a:t>
            </a:r>
            <a:r>
              <a:rPr lang="en-US" sz="3200" b="1" dirty="0">
                <a:latin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One: Introduction to Personal Property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</a:rPr>
              <a:t>An introductory discussion on </a:t>
            </a:r>
            <a:r>
              <a:rPr lang="en-US" sz="2000" b="1" i="1" dirty="0">
                <a:solidFill>
                  <a:srgbClr val="002060"/>
                </a:solidFill>
              </a:rPr>
              <a:t>Personal Property.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Two: Exercising Rights in Personal Property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Acquiring and Losing Title: the Rights, Ownership, and Possession of Personal Property.</a:t>
            </a:r>
          </a:p>
          <a:p>
            <a:r>
              <a:rPr lang="en-US" sz="1400" b="1" i="1" dirty="0"/>
              <a:t>	1. Transfer – Sale;</a:t>
            </a:r>
            <a:endParaRPr lang="en-US" sz="1400" dirty="0"/>
          </a:p>
          <a:p>
            <a:r>
              <a:rPr lang="en-US" sz="1400" b="1" i="1" dirty="0"/>
              <a:t>	2. Occupancy;</a:t>
            </a:r>
            <a:endParaRPr lang="en-US" sz="1400" dirty="0"/>
          </a:p>
          <a:p>
            <a:r>
              <a:rPr lang="en-US" sz="1400" b="1" i="1" dirty="0"/>
              <a:t>	3. Adverse Possession; </a:t>
            </a:r>
            <a:endParaRPr lang="en-US" sz="1400" dirty="0"/>
          </a:p>
          <a:p>
            <a:r>
              <a:rPr lang="en-US" sz="1400" b="1" i="1" dirty="0"/>
              <a:t>	4. Accession; </a:t>
            </a:r>
            <a:endParaRPr lang="en-US" sz="1400" dirty="0"/>
          </a:p>
          <a:p>
            <a:r>
              <a:rPr lang="en-US" sz="1400" b="1" i="1" dirty="0"/>
              <a:t>	5. Confusion; </a:t>
            </a:r>
            <a:endParaRPr lang="en-US" sz="1400" dirty="0"/>
          </a:p>
          <a:p>
            <a:r>
              <a:rPr lang="en-US" sz="1400" b="1" i="1" dirty="0"/>
              <a:t>	6. Judgment; </a:t>
            </a:r>
            <a:endParaRPr lang="en-US" sz="1400" dirty="0"/>
          </a:p>
          <a:p>
            <a:r>
              <a:rPr lang="en-US" sz="1400" b="1" i="1" dirty="0"/>
              <a:t>	7. When the chattel is lost, mislaid, or abandoned; or </a:t>
            </a:r>
            <a:endParaRPr lang="en-US" sz="1400" dirty="0"/>
          </a:p>
          <a:p>
            <a:r>
              <a:rPr lang="en-US" sz="1400" b="1" i="1" dirty="0"/>
              <a:t>	8. Gift.</a:t>
            </a:r>
            <a:endParaRPr lang="en-US" sz="8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9826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Tonight – We will speak </a:t>
            </a:r>
            <a:r>
              <a:rPr lang="en-US" sz="3200" b="1" dirty="0">
                <a:latin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</a:rPr>
              <a:t>bout: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Gifts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Intervivos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Unconditional Gifts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Gifts in Consideration of Marriage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Causa</a:t>
            </a:r>
            <a:r>
              <a:rPr lang="en-US" sz="2000" b="1" i="1" dirty="0" smtClean="0">
                <a:solidFill>
                  <a:srgbClr val="002060"/>
                </a:solidFill>
              </a:rPr>
              <a:t> Mortis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Part One: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Gifts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3C1C-570D-4B79-AF05-5945A9E53E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Part </a:t>
            </a:r>
            <a:r>
              <a:rPr lang="en-US" sz="2800" b="1" i="1" dirty="0" smtClean="0">
                <a:solidFill>
                  <a:srgbClr val="C00000"/>
                </a:solidFill>
              </a:rPr>
              <a:t>One: </a:t>
            </a:r>
            <a:r>
              <a:rPr lang="en-US" sz="28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FF00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FF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C00000"/>
                </a:solidFill>
              </a:rPr>
              <a:t>Three Factors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validity of an inter </a:t>
            </a:r>
            <a:r>
              <a:rPr lang="en-US" sz="2000" b="1" dirty="0" err="1"/>
              <a:t>vivos</a:t>
            </a:r>
            <a:r>
              <a:rPr lang="en-US" sz="2000" b="1" dirty="0"/>
              <a:t> gift depends on the property’s delivery to the </a:t>
            </a:r>
            <a:r>
              <a:rPr lang="en-US" sz="2000" b="1" dirty="0" err="1"/>
              <a:t>donee</a:t>
            </a:r>
            <a:r>
              <a:rPr lang="en-US" sz="2000" b="1" dirty="0"/>
              <a:t>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simple promise to give does not complete the gift.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5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Delivery must be established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declaration by a </a:t>
            </a:r>
            <a:r>
              <a:rPr lang="en-US" sz="2000" b="1" dirty="0" err="1"/>
              <a:t>bailor</a:t>
            </a:r>
            <a:r>
              <a:rPr lang="en-US" sz="2000" b="1" dirty="0"/>
              <a:t> to the </a:t>
            </a:r>
            <a:r>
              <a:rPr lang="en-US" sz="2000" b="1" dirty="0" err="1"/>
              <a:t>bailee</a:t>
            </a:r>
            <a:r>
              <a:rPr lang="en-US" sz="2000" b="1" dirty="0"/>
              <a:t> that the bailed article is a gift has the effect of immediately transferring title.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318</Words>
  <Application>Microsoft Office PowerPoint</Application>
  <PresentationFormat>On-screen Show (4:3)</PresentationFormat>
  <Paragraphs>249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Default Design</vt:lpstr>
      <vt:lpstr>PhotoStyler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239</cp:revision>
  <dcterms:created xsi:type="dcterms:W3CDTF">2007-08-27T19:04:39Z</dcterms:created>
  <dcterms:modified xsi:type="dcterms:W3CDTF">2018-09-27T17:41:24Z</dcterms:modified>
</cp:coreProperties>
</file>