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490" r:id="rId3"/>
    <p:sldId id="423" r:id="rId4"/>
    <p:sldId id="468" r:id="rId5"/>
    <p:sldId id="469" r:id="rId6"/>
    <p:sldId id="421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0000"/>
    <a:srgbClr val="CC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4" autoAdjust="0"/>
    <p:restoredTop sz="94673" autoAdjust="0"/>
  </p:normalViewPr>
  <p:slideViewPr>
    <p:cSldViewPr>
      <p:cViewPr varScale="1">
        <p:scale>
          <a:sx n="68" d="100"/>
          <a:sy n="68" d="100"/>
        </p:scale>
        <p:origin x="142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98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4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B69C70F-9F8E-4899-B3DA-0DAB19F28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4A80A2-9CD0-4BDC-9ADF-16C4D8E7E8A6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6E4BBF-0A00-4E8B-A548-42F7AB1CB9F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50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0B4D95-19C8-4E18-AF22-27D7015BA9B6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51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3B92E6-AA18-4C56-8745-C374703B147D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55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1291B-8DD8-48C6-B679-F0ABEE6F5E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F8B1AF-AA62-4EFA-B8E4-19933DDD82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46965-B20C-4D73-B0EA-88A1782B64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DC577B-EEEE-444C-8944-C8ECC92AB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E9D16-3E1C-44D3-B5FB-8BBA8E76BC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5D0EDE-CDE8-4A57-9A91-A1CD268A9A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4476E-0663-41B9-9C61-051B6E11A6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3B28B5-D34E-4B95-8F7C-4B25F11BF8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C0DD6-4348-451F-8F15-35F523BD7E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45D824-7488-4FC4-A3FC-0FD138C7EB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C56AF-5FFF-46E2-BB5D-8D5F076712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07B321E-88AF-4D22-B2F0-C6F0E71458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8458200" cy="1143000"/>
          </a:xfrm>
          <a:solidFill>
            <a:schemeClr val="tx1"/>
          </a:solidFill>
        </p:spPr>
        <p:txBody>
          <a:bodyPr/>
          <a:lstStyle/>
          <a:p>
            <a:pPr eaLnBrk="1" hangingPunct="1"/>
            <a:r>
              <a:rPr lang="en-US" b="1" dirty="0">
                <a:solidFill>
                  <a:srgbClr val="FFFF00"/>
                </a:solidFill>
              </a:rPr>
              <a:t>Slide Set Twelve:</a:t>
            </a:r>
            <a:endParaRPr lang="en-US" sz="2000" b="1" i="1" dirty="0">
              <a:solidFill>
                <a:srgbClr val="FFFF00"/>
              </a:solidFill>
            </a:endParaRPr>
          </a:p>
          <a:p>
            <a:pPr eaLnBrk="1" hangingPunct="1"/>
            <a:r>
              <a:rPr lang="en-US" sz="2400" b="1" dirty="0">
                <a:solidFill>
                  <a:srgbClr val="FFFF00"/>
                </a:solidFill>
              </a:rPr>
              <a:t> Real Property – </a:t>
            </a:r>
            <a:r>
              <a:rPr lang="en-US" sz="2000" b="1" i="1" dirty="0">
                <a:solidFill>
                  <a:srgbClr val="FFFF00"/>
                </a:solidFill>
              </a:rPr>
              <a:t>Shared Land Interests</a:t>
            </a:r>
          </a:p>
          <a:p>
            <a:pPr eaLnBrk="1" hangingPunct="1"/>
            <a:endParaRPr lang="en-US" sz="2000" b="1" dirty="0">
              <a:solidFill>
                <a:srgbClr val="FFFF00"/>
              </a:solidFill>
            </a:endParaRPr>
          </a:p>
        </p:txBody>
      </p:sp>
      <p:pic>
        <p:nvPicPr>
          <p:cNvPr id="1028" name="Picture 7" descr="myIMG_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1981200"/>
            <a:ext cx="3009900" cy="300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F1291B-8DD8-48C6-B679-F0ABEE6F5E4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0" y="228600"/>
            <a:ext cx="5700713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081088"/>
            <a:ext cx="8686800" cy="562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905000"/>
            <a:ext cx="7696200" cy="3336298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C00000"/>
                </a:solidFill>
              </a:rPr>
              <a:t>Last Class: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buFontTx/>
              <a:buChar char="•"/>
              <a:defRPr/>
            </a:pPr>
            <a:r>
              <a:rPr lang="en-US" sz="2400" b="1" dirty="0">
                <a:solidFill>
                  <a:srgbClr val="002060"/>
                </a:solidFill>
              </a:rPr>
              <a:t>We began to discuss Real Property Concept</a:t>
            </a:r>
            <a:r>
              <a:rPr lang="en-US" sz="2400" dirty="0">
                <a:solidFill>
                  <a:srgbClr val="002060"/>
                </a:solidFill>
              </a:rPr>
              <a:t>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i="1" dirty="0">
                <a:solidFill>
                  <a:schemeClr val="accent1">
                    <a:lumMod val="25000"/>
                  </a:schemeClr>
                </a:solidFill>
              </a:rPr>
              <a:t>	- </a:t>
            </a: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Real Property – The Basics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b="1" dirty="0">
                <a:solidFill>
                  <a:srgbClr val="C00000"/>
                </a:solidFill>
              </a:rPr>
              <a:t>		- Definitions of Real Property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b="1" dirty="0">
                <a:solidFill>
                  <a:srgbClr val="C00000"/>
                </a:solidFill>
              </a:rPr>
              <a:t>		- The Importance of Real Property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Nature of Interests in Real Property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dirty="0">
                <a:solidFill>
                  <a:srgbClr val="0033CC"/>
                </a:solidFill>
              </a:rPr>
              <a:t>		</a:t>
            </a:r>
            <a:r>
              <a:rPr lang="en-US" sz="1600" b="1" i="1" dirty="0">
                <a:solidFill>
                  <a:srgbClr val="C00000"/>
                </a:solidFill>
              </a:rPr>
              <a:t>- Possessory Estates vs. Non Possessory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b="1" i="1" dirty="0">
                <a:solidFill>
                  <a:srgbClr val="C00000"/>
                </a:solidFill>
              </a:rPr>
              <a:t>		- Estates in Time – Duration of Rights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b="1" i="1" dirty="0">
                <a:solidFill>
                  <a:srgbClr val="C00000"/>
                </a:solidFill>
              </a:rPr>
              <a:t>		- Collection of Rights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081088"/>
            <a:ext cx="8686800" cy="562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905000"/>
            <a:ext cx="7696200" cy="3258841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C00000"/>
                </a:solidFill>
              </a:rPr>
              <a:t>Tonight’s Class: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buFontTx/>
              <a:buChar char="•"/>
              <a:defRPr/>
            </a:pPr>
            <a:r>
              <a:rPr lang="en-US" sz="2400" b="1" dirty="0">
                <a:solidFill>
                  <a:srgbClr val="002060"/>
                </a:solidFill>
              </a:rPr>
              <a:t>We will begin to discuss Real Property Concept</a:t>
            </a:r>
            <a:r>
              <a:rPr lang="en-US" sz="2400" dirty="0">
                <a:solidFill>
                  <a:srgbClr val="002060"/>
                </a:solidFill>
              </a:rPr>
              <a:t>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</a:t>
            </a: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- Shared Rights in Land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b="1" dirty="0">
                <a:solidFill>
                  <a:srgbClr val="C00000"/>
                </a:solidFill>
              </a:rPr>
              <a:t>		- Tenant in the Entirety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b="1" dirty="0">
                <a:solidFill>
                  <a:srgbClr val="C00000"/>
                </a:solidFill>
              </a:rPr>
              <a:t>		- Joint Tenants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b="1" dirty="0">
                <a:solidFill>
                  <a:srgbClr val="C00000"/>
                </a:solidFill>
              </a:rPr>
              <a:t>		- Tenants in Common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</a:t>
            </a:r>
            <a:endParaRPr lang="en-US" sz="1600" b="1" i="1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381000" y="1295400"/>
            <a:ext cx="82296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2400">
              <a:solidFill>
                <a:srgbClr val="0033CC"/>
              </a:solidFill>
            </a:endParaRPr>
          </a:p>
        </p:txBody>
      </p:sp>
      <p:sp>
        <p:nvSpPr>
          <p:cNvPr id="52228" name="Rectangle 3"/>
          <p:cNvSpPr>
            <a:spLocks noChangeArrowheads="1"/>
          </p:cNvSpPr>
          <p:nvPr/>
        </p:nvSpPr>
        <p:spPr bwMode="auto">
          <a:xfrm>
            <a:off x="990600" y="1524000"/>
            <a:ext cx="716280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3600" b="1">
                <a:solidFill>
                  <a:schemeClr val="tx2"/>
                </a:solidFill>
              </a:rPr>
              <a:t>      </a:t>
            </a:r>
            <a:r>
              <a:rPr lang="en-US" sz="3600" b="1">
                <a:solidFill>
                  <a:srgbClr val="CC0000"/>
                </a:solidFill>
              </a:rPr>
              <a:t>Shared Rights in Land</a:t>
            </a:r>
          </a:p>
        </p:txBody>
      </p:sp>
      <p:pic>
        <p:nvPicPr>
          <p:cNvPr id="52229" name="Picture 4" descr="http://i.ehow.com/images/GlobalPhoto/Articles/4691191/97648-main_Ful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2514600"/>
            <a:ext cx="3295650" cy="329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3"/>
          <p:cNvSpPr>
            <a:spLocks noChangeArrowheads="1"/>
          </p:cNvSpPr>
          <p:nvPr/>
        </p:nvSpPr>
        <p:spPr bwMode="auto">
          <a:xfrm>
            <a:off x="381000" y="914400"/>
            <a:ext cx="82296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3800" b="1" dirty="0">
                <a:solidFill>
                  <a:srgbClr val="CC0000"/>
                </a:solidFill>
              </a:rPr>
              <a:t>Joint Interests/Concurrent Estates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 dirty="0">
                <a:solidFill>
                  <a:schemeClr val="hlink"/>
                </a:solidFill>
              </a:rPr>
              <a:t>	- </a:t>
            </a:r>
            <a:r>
              <a:rPr lang="en-US" sz="2800" b="1" dirty="0">
                <a:solidFill>
                  <a:schemeClr val="hlink"/>
                </a:solidFill>
              </a:rPr>
              <a:t>Tenancy in the Entirety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</a:pPr>
            <a:r>
              <a:rPr lang="en-US" sz="1600" b="1" dirty="0">
                <a:solidFill>
                  <a:srgbClr val="0033CC"/>
                </a:solidFill>
              </a:rPr>
              <a:t>	</a:t>
            </a:r>
            <a:r>
              <a:rPr lang="en-US" sz="1600" b="1" dirty="0">
                <a:solidFill>
                  <a:schemeClr val="accent2"/>
                </a:solidFill>
              </a:rPr>
              <a:t>	</a:t>
            </a:r>
            <a:r>
              <a:rPr lang="en-US" sz="1600" b="1" dirty="0"/>
              <a:t>By Marital Right – only between husband and wife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</a:pPr>
            <a:r>
              <a:rPr lang="en-US" sz="1600" b="1" dirty="0"/>
              <a:t>		Right of Survivorship – by operation of law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</a:pPr>
            <a:r>
              <a:rPr lang="en-US" sz="1600" b="1" dirty="0"/>
              <a:t>		Severance Limited (Death, divorce, agreement, joint creditor execution)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500" b="1" dirty="0">
              <a:solidFill>
                <a:srgbClr val="0033CC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 b="1" dirty="0">
                <a:solidFill>
                  <a:schemeClr val="hlink"/>
                </a:solidFill>
              </a:rPr>
              <a:t>	- Joint Tenancy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</a:pPr>
            <a:r>
              <a:rPr lang="en-US" sz="1600" b="1" dirty="0">
                <a:solidFill>
                  <a:schemeClr val="accent2"/>
                </a:solidFill>
              </a:rPr>
              <a:t>		</a:t>
            </a:r>
            <a:r>
              <a:rPr lang="en-US" sz="1600" b="1" dirty="0"/>
              <a:t>Created by unity of time, title, interest and possession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</a:pPr>
            <a:r>
              <a:rPr lang="en-US" sz="1600" b="1" dirty="0"/>
              <a:t>		Right of Survivorship – by operation of law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</a:pPr>
            <a:r>
              <a:rPr lang="en-US" sz="1600" b="1" dirty="0"/>
              <a:t>		Severance Less Limited (Inter </a:t>
            </a:r>
            <a:r>
              <a:rPr lang="en-US" sz="1600" b="1" dirty="0" err="1"/>
              <a:t>vivos</a:t>
            </a:r>
            <a:r>
              <a:rPr lang="en-US" sz="1600" b="1" dirty="0"/>
              <a:t> conveyance or contract to convey,               	death, agreement, foreclosure on lien)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500" b="1" dirty="0">
              <a:solidFill>
                <a:srgbClr val="0033CC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 b="1" dirty="0">
                <a:solidFill>
                  <a:schemeClr val="hlink"/>
                </a:solidFill>
              </a:rPr>
              <a:t>	- Tenants in Common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</a:pPr>
            <a:r>
              <a:rPr lang="en-US" sz="1600" b="1" dirty="0">
                <a:solidFill>
                  <a:schemeClr val="accent2"/>
                </a:solidFill>
              </a:rPr>
              <a:t>		</a:t>
            </a:r>
            <a:r>
              <a:rPr lang="en-US" sz="1600" b="1" dirty="0"/>
              <a:t>No Right of Survivorship.  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</a:pPr>
            <a:r>
              <a:rPr lang="en-US" sz="1600" b="1" dirty="0"/>
              <a:t>		Freely alienable.  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</a:pPr>
            <a:r>
              <a:rPr lang="en-US" sz="1600" b="1" dirty="0"/>
              <a:t>		Joint ownership based upon percentage.  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</a:pPr>
            <a:r>
              <a:rPr lang="en-US" sz="1600" b="1" dirty="0"/>
              <a:t>		Share and responsible proportionally in all gains and liabilities.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5"/>
          <p:cNvSpPr>
            <a:spLocks noChangeArrowheads="1"/>
          </p:cNvSpPr>
          <p:nvPr/>
        </p:nvSpPr>
        <p:spPr bwMode="auto">
          <a:xfrm>
            <a:off x="381000" y="16002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dirty="0">
                <a:solidFill>
                  <a:srgbClr val="002060"/>
                </a:solidFill>
              </a:rPr>
              <a:t>Bonus Questions of the Day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b="1" dirty="0">
                <a:solidFill>
                  <a:srgbClr val="002060"/>
                </a:solidFill>
              </a:rPr>
              <a:t>		</a:t>
            </a:r>
            <a:r>
              <a:rPr lang="en-US" sz="2400" b="1" dirty="0">
                <a:solidFill>
                  <a:srgbClr val="C00000"/>
                </a:solidFill>
              </a:rPr>
              <a:t>For next time – Read Assignments and Cases </a:t>
            </a:r>
          </a:p>
          <a:p>
            <a:pPr marL="342900" indent="-342900">
              <a:spcBef>
                <a:spcPct val="20000"/>
              </a:spcBef>
            </a:pPr>
            <a:endParaRPr lang="en-US" sz="24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2400" b="1" dirty="0">
                <a:solidFill>
                  <a:srgbClr val="002060"/>
                </a:solidFill>
              </a:rPr>
              <a:t>Question of the Day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dirty="0">
                <a:solidFill>
                  <a:srgbClr val="002060"/>
                </a:solidFill>
              </a:rPr>
              <a:t>Questions???</a:t>
            </a:r>
          </a:p>
          <a:p>
            <a:pPr marL="342900" indent="-342900">
              <a:spcBef>
                <a:spcPct val="20000"/>
              </a:spcBef>
            </a:pPr>
            <a:endParaRPr lang="en-US" sz="2400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3775</TotalTime>
  <Words>57</Words>
  <Application>Microsoft Office PowerPoint</Application>
  <PresentationFormat>On-screen Show (4:3)</PresentationFormat>
  <Paragraphs>51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 T. Farley</dc:creator>
  <cp:lastModifiedBy>Robert Farley</cp:lastModifiedBy>
  <cp:revision>188</cp:revision>
  <dcterms:created xsi:type="dcterms:W3CDTF">2007-08-27T19:04:39Z</dcterms:created>
  <dcterms:modified xsi:type="dcterms:W3CDTF">2018-10-22T14:55:08Z</dcterms:modified>
</cp:coreProperties>
</file>