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573" r:id="rId3"/>
    <p:sldId id="532" r:id="rId4"/>
    <p:sldId id="257" r:id="rId5"/>
    <p:sldId id="533" r:id="rId6"/>
    <p:sldId id="534" r:id="rId7"/>
    <p:sldId id="535" r:id="rId8"/>
    <p:sldId id="536" r:id="rId9"/>
    <p:sldId id="567" r:id="rId10"/>
    <p:sldId id="569" r:id="rId11"/>
    <p:sldId id="540" r:id="rId12"/>
    <p:sldId id="568" r:id="rId13"/>
    <p:sldId id="543" r:id="rId14"/>
    <p:sldId id="570" r:id="rId15"/>
    <p:sldId id="544" r:id="rId16"/>
    <p:sldId id="549" r:id="rId17"/>
    <p:sldId id="550" r:id="rId18"/>
    <p:sldId id="551" r:id="rId19"/>
    <p:sldId id="552" r:id="rId20"/>
    <p:sldId id="553" r:id="rId21"/>
    <p:sldId id="554" r:id="rId22"/>
    <p:sldId id="555" r:id="rId23"/>
    <p:sldId id="556" r:id="rId24"/>
    <p:sldId id="557" r:id="rId25"/>
    <p:sldId id="558" r:id="rId26"/>
    <p:sldId id="559" r:id="rId27"/>
    <p:sldId id="560" r:id="rId28"/>
    <p:sldId id="561" r:id="rId29"/>
    <p:sldId id="562" r:id="rId30"/>
    <p:sldId id="563" r:id="rId31"/>
    <p:sldId id="564" r:id="rId32"/>
    <p:sldId id="565" r:id="rId33"/>
    <p:sldId id="575" r:id="rId34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C0000"/>
    <a:srgbClr val="003300"/>
    <a:srgbClr val="0033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14" autoAdjust="0"/>
    <p:restoredTop sz="94664" autoAdjust="0"/>
  </p:normalViewPr>
  <p:slideViewPr>
    <p:cSldViewPr>
      <p:cViewPr>
        <p:scale>
          <a:sx n="33" d="100"/>
          <a:sy n="33" d="100"/>
        </p:scale>
        <p:origin x="2454" y="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8713" y="688975"/>
            <a:ext cx="4600575" cy="3449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8800"/>
            <a:ext cx="548640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8146AD1-3DA9-4BA7-9BB8-2ED868721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DDDBDF-1C0F-4AAC-8987-556CCF967C3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E2165F-E2FF-4797-B46F-EBBB6DC32FA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A3F39-5539-4579-88D9-13F4D7406DF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7001E-9AF1-4F0F-8542-BE9921312D6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26F62D-3271-4270-93D8-F7F768E7663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99873-754C-4FC1-8647-7668E866429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5932D-2A00-4FAC-A916-FA1A39D2F5C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50539-F84F-46FE-B578-24116BBFA43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9EFF00-AEAE-4819-9576-D7CF5247ACA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2EE52-9CDE-45B4-AD0F-049BD28B617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C2520A-7EEE-41E2-A71A-240780CC17B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6A5FD-5453-47A8-9A5A-455A4799DA6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4B1FE1-5B85-43EB-93CB-A0EF3078C38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DB42C-F2E5-4929-90BB-EF4D4E1588C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2B922-8D6C-4DEC-BADA-7B2E4F922FC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DEF4FA-AE79-4C39-B4F8-B94F1F83FFD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215FB-5407-40DC-807A-C407CDA0617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B8AB9-6910-46E1-910B-D160D82BB21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047CED-FF93-4F30-8260-DC2B5FC85AE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6239CE-8F22-467D-B661-35F33F57E8B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11A8FA-0D73-4795-9093-BC2BFD362FD9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5F9EC-D3FE-4D55-8E62-01E80FA9609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0FBC33-FD88-49BA-A91F-814ACFC8FCB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2F95F9-6385-4D6D-80BA-3FC4C16412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8BC86-5A47-4712-BFCC-33B645459C7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ACD967-8EB1-4E1C-A79E-A28B2B953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2C0D01-F9B0-4ED6-8F5B-B1B0B948032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A8F64-5404-4553-AB4A-F7329DEF75E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62EDD-F36C-4E2D-BAAC-B6E5CD1F4C8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3CEEB-EC96-4F09-B7C2-988049E16FD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963BE0-E920-4C60-BDE8-48BC51EECB3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FBBC0-BABA-4D67-B054-A87F8090C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94B62-81F0-4E52-ADD4-DD1FAFE76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36834-122C-4244-AF2D-F50A73C64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58E2-34C7-449C-9732-D288BE314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E664-E55D-4C6C-87C7-CA0936724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9FB0-9248-4EB4-9A77-C02C33220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E1FB8-47F4-42C5-950C-1CDCE698A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625BE-EC1C-499F-8FF3-0F735B4C4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7CF7-7C7B-44A1-A318-63B59DD75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468E-3EAB-416B-BB27-955F49EF8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7043-BF61-43EC-B652-B5F17A974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F64A3-FA8B-4766-B483-B5B2471CE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732C0C-25F0-4E54-8DD4-DBD373DA2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105400"/>
            <a:ext cx="8534400" cy="1524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Fourteen:</a:t>
            </a: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Real Property: Estates in Land</a:t>
            </a:r>
          </a:p>
          <a:p>
            <a:pPr eaLnBrk="1" hangingPunct="1"/>
            <a:r>
              <a:rPr lang="en-US" sz="2000" b="1" dirty="0">
                <a:solidFill>
                  <a:srgbClr val="FFFF00"/>
                </a:solidFill>
              </a:rPr>
              <a:t>Interests in Land – Time and Possession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057400"/>
            <a:ext cx="24765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FBBC0-BABA-4D67-B054-A87F8090C4B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</a:t>
            </a:r>
          </a:p>
          <a:p>
            <a:pPr algn="just">
              <a:defRPr/>
            </a:pPr>
            <a:endParaRPr lang="en-US" sz="1000" dirty="0"/>
          </a:p>
          <a:p>
            <a:pPr algn="just"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dirty="0"/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Under Common Law, the King had </a:t>
            </a:r>
            <a:r>
              <a:rPr lang="en-US" sz="1600" b="1" i="1" dirty="0">
                <a:solidFill>
                  <a:srgbClr val="C00000"/>
                </a:solidFill>
              </a:rPr>
              <a:t>radical title</a:t>
            </a:r>
            <a:r>
              <a:rPr lang="en-US" sz="1600" b="1" dirty="0">
                <a:solidFill>
                  <a:schemeClr val="tx2"/>
                </a:solidFill>
              </a:rPr>
              <a:t> or </a:t>
            </a:r>
            <a:r>
              <a:rPr lang="en-US" sz="1600" b="1" i="1" dirty="0">
                <a:solidFill>
                  <a:srgbClr val="C00000"/>
                </a:solidFill>
              </a:rPr>
              <a:t>“allodium”</a:t>
            </a:r>
            <a:r>
              <a:rPr lang="en-US" sz="1600" b="1" dirty="0">
                <a:solidFill>
                  <a:schemeClr val="tx2"/>
                </a:solidFill>
              </a:rPr>
              <a:t> </a:t>
            </a: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over all English lands.</a:t>
            </a:r>
          </a:p>
          <a:p>
            <a:pPr algn="just">
              <a:defRPr/>
            </a:pPr>
            <a:endParaRPr lang="en-US" sz="600" b="1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en-US" sz="1600" b="1" dirty="0">
                <a:solidFill>
                  <a:schemeClr val="tx2"/>
                </a:solidFill>
              </a:rPr>
              <a:t>	</a:t>
            </a:r>
            <a:r>
              <a:rPr lang="en-US" sz="1600" dirty="0"/>
              <a:t>● </a:t>
            </a:r>
            <a:r>
              <a:rPr lang="en-US" sz="1600" b="1" dirty="0">
                <a:solidFill>
                  <a:schemeClr val="tx2"/>
                </a:solidFill>
              </a:rPr>
              <a:t>Such title meant that the King was the ultimate </a:t>
            </a:r>
            <a:r>
              <a:rPr lang="en-US" sz="1600" b="1" i="1" dirty="0">
                <a:solidFill>
                  <a:srgbClr val="C00000"/>
                </a:solidFill>
              </a:rPr>
              <a:t>"owner"  </a:t>
            </a:r>
            <a:r>
              <a:rPr lang="en-US" sz="1600" b="1" dirty="0">
                <a:solidFill>
                  <a:schemeClr val="tx2"/>
                </a:solidFill>
              </a:rPr>
              <a:t>of all Real Property.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King, could, however, grant an abstract entity </a:t>
            </a:r>
          </a:p>
          <a:p>
            <a:pPr algn="just">
              <a:defRPr/>
            </a:pPr>
            <a:r>
              <a:rPr lang="en-US" sz="1600" b="1" dirty="0"/>
              <a:t>	(known as an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) to a subject.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This</a:t>
            </a:r>
            <a:r>
              <a:rPr lang="en-US" sz="1600" dirty="0"/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Estate in Land </a:t>
            </a:r>
            <a:r>
              <a:rPr lang="en-US" sz="1600" b="1" dirty="0"/>
              <a:t>would be effectively “owned and possessed” </a:t>
            </a:r>
          </a:p>
          <a:p>
            <a:pPr algn="just">
              <a:defRPr/>
            </a:pPr>
            <a:r>
              <a:rPr lang="en-US" sz="1600" b="1" dirty="0"/>
              <a:t>	by the subject granted the estate. </a:t>
            </a:r>
          </a:p>
          <a:p>
            <a:pPr>
              <a:defRPr/>
            </a:pPr>
            <a:endParaRPr lang="en-US" sz="600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grant of the </a:t>
            </a:r>
            <a:r>
              <a:rPr lang="en-US" sz="1600" b="1" i="1" dirty="0">
                <a:solidFill>
                  <a:srgbClr val="C00000"/>
                </a:solidFill>
              </a:rPr>
              <a:t>Estate in Land</a:t>
            </a:r>
            <a:r>
              <a:rPr lang="en-US" sz="1600" b="1" dirty="0"/>
              <a:t> by the King was known as a </a:t>
            </a:r>
            <a:r>
              <a:rPr lang="en-US" sz="1600" b="1" i="1" dirty="0">
                <a:solidFill>
                  <a:srgbClr val="C00000"/>
                </a:solidFill>
              </a:rPr>
              <a:t>Fee</a:t>
            </a:r>
            <a:r>
              <a:rPr lang="en-US" sz="1600" b="1" dirty="0"/>
              <a:t>.  </a:t>
            </a:r>
          </a:p>
          <a:p>
            <a:pPr algn="just">
              <a:defRPr/>
            </a:pPr>
            <a:endParaRPr lang="en-US" sz="600" b="1" dirty="0"/>
          </a:p>
          <a:p>
            <a:pPr algn="just">
              <a:defRPr/>
            </a:pPr>
            <a:r>
              <a:rPr lang="en-US" sz="1600" b="1" dirty="0"/>
              <a:t>	</a:t>
            </a:r>
            <a:r>
              <a:rPr lang="en-US" sz="1600" dirty="0"/>
              <a:t>● </a:t>
            </a:r>
            <a:r>
              <a:rPr lang="en-US" sz="1600" b="1" dirty="0"/>
              <a:t>The </a:t>
            </a:r>
            <a:r>
              <a:rPr lang="en-US" sz="1600" b="1" i="1" dirty="0">
                <a:solidFill>
                  <a:srgbClr val="C00000"/>
                </a:solidFill>
              </a:rPr>
              <a:t>fee simple estate</a:t>
            </a:r>
            <a:r>
              <a:rPr lang="en-US" sz="1600" b="1" dirty="0"/>
              <a:t>, also called </a:t>
            </a:r>
            <a:r>
              <a:rPr lang="en-US" sz="1600" b="1" i="1" dirty="0">
                <a:solidFill>
                  <a:srgbClr val="C00000"/>
                </a:solidFill>
              </a:rPr>
              <a:t>"estate in fee simple" </a:t>
            </a:r>
            <a:r>
              <a:rPr lang="en-US" sz="1600" b="1" dirty="0"/>
              <a:t>or </a:t>
            </a:r>
            <a:r>
              <a:rPr lang="en-US" sz="1600" b="1" i="1" dirty="0">
                <a:solidFill>
                  <a:srgbClr val="C00000"/>
                </a:solidFill>
              </a:rPr>
              <a:t>"fee-simple title" </a:t>
            </a:r>
            <a:r>
              <a:rPr lang="en-US" sz="1600" b="1" dirty="0"/>
              <a:t>	is sometimes simply known or referred to as a </a:t>
            </a:r>
            <a:r>
              <a:rPr lang="en-US" sz="1600" b="1" i="1" dirty="0">
                <a:solidFill>
                  <a:srgbClr val="C00000"/>
                </a:solidFill>
              </a:rPr>
              <a:t>”freehold”</a:t>
            </a:r>
          </a:p>
          <a:p>
            <a:pPr>
              <a:defRPr/>
            </a:pPr>
            <a:endParaRPr lang="en-US" sz="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Estates in Land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002060"/>
                </a:solidFill>
              </a:rPr>
              <a:t>	What is the meaning of the term FEE?? Continued</a:t>
            </a:r>
          </a:p>
          <a:p>
            <a:pPr algn="just">
              <a:lnSpc>
                <a:spcPct val="90000"/>
              </a:lnSpc>
              <a:defRPr/>
            </a:pPr>
            <a:endParaRPr lang="en-US" sz="1000" dirty="0"/>
          </a:p>
          <a:p>
            <a:pPr algn="just">
              <a:lnSpc>
                <a:spcPct val="90000"/>
              </a:lnSpc>
              <a:defRPr/>
            </a:pPr>
            <a:r>
              <a:rPr lang="en-US" b="1" dirty="0"/>
              <a:t>● The term derives from English Common Law:</a:t>
            </a:r>
          </a:p>
          <a:p>
            <a:pPr algn="just">
              <a:lnSpc>
                <a:spcPct val="90000"/>
              </a:lnSpc>
              <a:defRPr/>
            </a:pPr>
            <a:endParaRPr lang="en-US" sz="600" b="1" dirty="0"/>
          </a:p>
          <a:p>
            <a:pPr algn="just">
              <a:lnSpc>
                <a:spcPct val="90000"/>
              </a:lnSpc>
              <a:defRPr/>
            </a:pPr>
            <a:r>
              <a:rPr lang="en-US" sz="1600" dirty="0"/>
              <a:t>	</a:t>
            </a:r>
            <a:r>
              <a:rPr lang="en-US" sz="1600" b="1" dirty="0"/>
              <a:t>● In the early period after the Norman conquest,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the holder of an </a:t>
            </a:r>
            <a:r>
              <a:rPr lang="en-US" sz="1600" b="1" i="1" dirty="0">
                <a:solidFill>
                  <a:srgbClr val="C00000"/>
                </a:solidFill>
              </a:rPr>
              <a:t>estate in fee simple </a:t>
            </a:r>
            <a:r>
              <a:rPr lang="en-US" sz="1600" b="1" dirty="0"/>
              <a:t>could not sell it,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but instead could only grant </a:t>
            </a:r>
            <a:r>
              <a:rPr lang="en-US" sz="1600" b="1" i="1" dirty="0">
                <a:solidFill>
                  <a:srgbClr val="C00000"/>
                </a:solidFill>
              </a:rPr>
              <a:t>a subordinate fee simple estate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to a third party in the same parcel of land –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this was a process known as </a:t>
            </a:r>
            <a:r>
              <a:rPr lang="en-US" sz="1600" b="1" i="1" dirty="0">
                <a:solidFill>
                  <a:srgbClr val="C00000"/>
                </a:solidFill>
              </a:rPr>
              <a:t>“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>
                <a:solidFill>
                  <a:srgbClr val="C00000"/>
                </a:solidFill>
              </a:rPr>
              <a:t>”</a:t>
            </a:r>
            <a:r>
              <a:rPr lang="en-US" sz="1600" b="1" dirty="0"/>
              <a:t>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where the King still maintained ultimate ownership power over the land.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The </a:t>
            </a:r>
            <a:r>
              <a:rPr lang="en-US" sz="1600" b="1" i="1" dirty="0">
                <a:solidFill>
                  <a:srgbClr val="C00000"/>
                </a:solidFill>
              </a:rPr>
              <a:t>Statute of </a:t>
            </a:r>
            <a:r>
              <a:rPr lang="en-US" sz="1600" b="1" i="1" dirty="0" err="1">
                <a:solidFill>
                  <a:srgbClr val="C00000"/>
                </a:solidFill>
              </a:rPr>
              <a:t>Quia</a:t>
            </a:r>
            <a:r>
              <a:rPr lang="en-US" sz="16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err="1">
                <a:solidFill>
                  <a:srgbClr val="C00000"/>
                </a:solidFill>
              </a:rPr>
              <a:t>Emptores</a:t>
            </a:r>
            <a:r>
              <a:rPr lang="en-US" sz="1600" b="1" dirty="0"/>
              <a:t>, adopted by Parliament in 1290, </a:t>
            </a:r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abolished </a:t>
            </a:r>
            <a:r>
              <a:rPr lang="en-US" sz="1600" b="1" i="1" dirty="0" err="1">
                <a:solidFill>
                  <a:srgbClr val="C00000"/>
                </a:solidFill>
              </a:rPr>
              <a:t>subinfeudation</a:t>
            </a:r>
            <a:r>
              <a:rPr lang="en-US" sz="1600" b="1" i="1" dirty="0"/>
              <a:t> </a:t>
            </a:r>
            <a:r>
              <a:rPr lang="en-US" sz="1600" b="1" dirty="0"/>
              <a:t>and allowed the sale of fee simple estates.  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1600" b="1" dirty="0"/>
              <a:t>	 ● This was another offshoot of the Magna </a:t>
            </a:r>
            <a:r>
              <a:rPr lang="en-US" sz="1600" b="1" dirty="0" err="1"/>
              <a:t>Carta</a:t>
            </a:r>
            <a:r>
              <a:rPr lang="en-US" sz="1600" b="1" dirty="0"/>
              <a:t> 75 years earlier.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</a:t>
            </a:r>
            <a:r>
              <a:rPr lang="en-US" sz="1600" b="1" i="1" dirty="0"/>
              <a:t> ● </a:t>
            </a:r>
            <a:r>
              <a:rPr lang="en-US" sz="1600" b="1" dirty="0"/>
              <a:t>Later </a:t>
            </a:r>
            <a:r>
              <a:rPr lang="en-US" sz="1600" b="1" i="1" dirty="0">
                <a:solidFill>
                  <a:srgbClr val="C00000"/>
                </a:solidFill>
              </a:rPr>
              <a:t>William Blackstone</a:t>
            </a:r>
            <a:r>
              <a:rPr lang="en-US" sz="1600" b="1" dirty="0"/>
              <a:t>, the great common law commentator,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1600" b="1" dirty="0"/>
              <a:t>	would define land held in fee simple as:</a:t>
            </a:r>
          </a:p>
          <a:p>
            <a:pPr algn="just">
              <a:lnSpc>
                <a:spcPct val="90000"/>
              </a:lnSpc>
              <a:defRPr/>
            </a:pPr>
            <a:endParaRPr lang="en-US" sz="600" dirty="0"/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held by the owners and their heirs absolutely;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without any end or limit;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conveyed to whomsoever the owner pleases;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mortgaged or put up as security; and </a:t>
            </a:r>
          </a:p>
          <a:p>
            <a:pPr lvl="3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An estate in land can be reduced to any other type of lesser estate.</a:t>
            </a:r>
          </a:p>
          <a:p>
            <a:pPr>
              <a:lnSpc>
                <a:spcPct val="90000"/>
              </a:lnSpc>
              <a:defRPr/>
            </a:pPr>
            <a:endParaRPr lang="en-US" sz="1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Types of Estates in Land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Determinable with Possibility of </a:t>
            </a:r>
            <a:r>
              <a:rPr lang="en-US" b="1" dirty="0" err="1">
                <a:solidFill>
                  <a:schemeClr val="tx2"/>
                </a:solidFill>
              </a:rPr>
              <a:t>Reverter</a:t>
            </a:r>
            <a:endParaRPr lang="en-US" b="1" dirty="0">
              <a:solidFill>
                <a:schemeClr val="tx2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	- Fee Simple Subject to an </a:t>
            </a:r>
            <a:r>
              <a:rPr lang="en-US" b="1" dirty="0" err="1">
                <a:solidFill>
                  <a:schemeClr val="tx2"/>
                </a:solidFill>
              </a:rPr>
              <a:t>Executory</a:t>
            </a:r>
            <a:r>
              <a:rPr lang="en-US" b="1" dirty="0">
                <a:solidFill>
                  <a:schemeClr val="tx2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686800" cy="762000"/>
          </a:xfrm>
        </p:spPr>
        <p:txBody>
          <a:bodyPr/>
          <a:lstStyle/>
          <a:p>
            <a:r>
              <a:rPr lang="en-US" sz="3200" b="1">
                <a:solidFill>
                  <a:srgbClr val="CC0000"/>
                </a:solidFill>
              </a:rPr>
              <a:t>Words of Purchase vs. Words of Limitation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05000"/>
            <a:ext cx="84582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Today, we no longer have the ceremony of Livery of </a:t>
            </a:r>
            <a:r>
              <a:rPr lang="en-US" sz="2000" b="1" i="1" dirty="0" err="1"/>
              <a:t>Seizen</a:t>
            </a:r>
            <a:r>
              <a:rPr lang="en-US" sz="2000" b="1" i="1" dirty="0"/>
              <a:t>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5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Title to Real Property is conveyed by means of a written deed.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600" b="1" i="1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 ● </a:t>
            </a:r>
            <a:r>
              <a:rPr lang="en-US" sz="2000" b="1" i="1" dirty="0"/>
              <a:t>As a result, to determine what rights exist in an Estate in Land, there are </a:t>
            </a:r>
            <a:r>
              <a:rPr lang="en-US" sz="2000" b="1" i="1" dirty="0">
                <a:solidFill>
                  <a:srgbClr val="C00000"/>
                </a:solidFill>
              </a:rPr>
              <a:t>two factors in the deed which tell the story</a:t>
            </a:r>
            <a:r>
              <a:rPr lang="en-US" sz="2000" b="1" i="1" dirty="0"/>
              <a:t>: </a:t>
            </a:r>
          </a:p>
          <a:p>
            <a:pPr>
              <a:lnSpc>
                <a:spcPct val="70000"/>
              </a:lnSpc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3600" b="1" dirty="0">
                <a:solidFill>
                  <a:srgbClr val="002060"/>
                </a:solidFill>
              </a:rPr>
              <a:t>Words of purchase: 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	Describe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who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takes the real property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 		by grant, gift, inheritance or bequest.</a:t>
            </a:r>
          </a:p>
          <a:p>
            <a:pPr>
              <a:lnSpc>
                <a:spcPct val="70000"/>
              </a:lnSpc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70000"/>
              </a:lnSpc>
              <a:defRPr/>
            </a:pPr>
            <a:r>
              <a:rPr lang="en-US" sz="4000" b="1" dirty="0">
                <a:solidFill>
                  <a:srgbClr val="002060"/>
                </a:solidFill>
              </a:rPr>
              <a:t>Words of limitation:</a:t>
            </a:r>
          </a:p>
          <a:p>
            <a:pPr>
              <a:lnSpc>
                <a:spcPct val="70000"/>
              </a:lnSpc>
              <a:buFontTx/>
              <a:buNone/>
              <a:defRPr/>
            </a:pP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Describe the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type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and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4800" b="1" i="1" dirty="0">
                <a:solidFill>
                  <a:schemeClr val="accent1">
                    <a:lumMod val="25000"/>
                  </a:schemeClr>
                </a:solidFill>
              </a:rPr>
              <a:t>duration</a:t>
            </a:r>
            <a:r>
              <a:rPr lang="en-US" sz="4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	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371600"/>
            <a:ext cx="8382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Possessory Interests in Land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  <a:r>
              <a:rPr lang="en-US" sz="2000" b="1" dirty="0"/>
              <a:t>(Possessed 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2. </a:t>
            </a:r>
            <a:r>
              <a:rPr lang="en-US" sz="2400" b="1" dirty="0" err="1">
                <a:solidFill>
                  <a:schemeClr val="accent1">
                    <a:lumMod val="25000"/>
                  </a:schemeClr>
                </a:solidFill>
              </a:rPr>
              <a:t>Defeasible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r>
              <a:rPr lang="en-US" sz="2000" b="1" i="1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Present, possessory interest.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 ● 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2060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Absolute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Absolute?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1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1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</a:t>
            </a:r>
            <a:br>
              <a:rPr lang="en-US" sz="2400">
                <a:solidFill>
                  <a:srgbClr val="002060"/>
                </a:solidFill>
              </a:rPr>
            </a:br>
            <a:r>
              <a:rPr lang="en-US" sz="1000">
                <a:solidFill>
                  <a:srgbClr val="002060"/>
                </a:solidFill>
              </a:rPr>
              <a:t> </a:t>
            </a: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Perpetuity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buFontTx/>
              <a:buChar char="•"/>
              <a:defRPr/>
            </a:pPr>
            <a:endParaRPr lang="en-US" sz="500" b="1" dirty="0"/>
          </a:p>
          <a:p>
            <a:pPr marL="609600" indent="-609600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/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/>
              <a:t>	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-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 FEE SIMPLE DETERMINABLE (Possibility of </a:t>
            </a:r>
            <a:r>
              <a:rPr lang="en-US" sz="2300" b="1" dirty="0" err="1">
                <a:solidFill>
                  <a:schemeClr val="hlink"/>
                </a:solidFill>
                <a:latin typeface="Arial Black" pitchFamily="34" charset="0"/>
              </a:rPr>
              <a:t>Reverter</a:t>
            </a:r>
            <a:r>
              <a:rPr lang="en-US" sz="2300" b="1" dirty="0">
                <a:solidFill>
                  <a:schemeClr val="hlink"/>
                </a:solidFill>
                <a:latin typeface="Arial Black" pitchFamily="34" charset="0"/>
              </a:rPr>
              <a:t>)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1. An Estate that </a:t>
            </a:r>
            <a:r>
              <a:rPr lang="en-US" b="1" i="1" dirty="0">
                <a:solidFill>
                  <a:srgbClr val="C00000"/>
                </a:solidFill>
              </a:rPr>
              <a:t>AUTOMATICALLY</a:t>
            </a:r>
            <a:r>
              <a:rPr lang="en-US" b="1" dirty="0">
                <a:solidFill>
                  <a:srgbClr val="002060"/>
                </a:solidFill>
              </a:rPr>
              <a:t> terminates upon the happening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of a stated event.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2060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	</a:t>
            </a: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 dirty="0">
              <a:solidFill>
                <a:srgbClr val="0033CC"/>
              </a:solidFill>
            </a:endParaRPr>
          </a:p>
          <a:p>
            <a:pPr marL="168275" lvl="1" indent="8637588">
              <a:lnSpc>
                <a:spcPct val="75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Determinable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800" b="1" i="1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763000" cy="5334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Determinable?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for so long as … 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Possibility of Reveter</a:t>
            </a:r>
            <a:br>
              <a:rPr lang="en-US" sz="2800" b="1" i="1">
                <a:solidFill>
                  <a:schemeClr val="accent2"/>
                </a:solidFill>
              </a:rPr>
            </a:b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for “So Long As”</a:t>
            </a:r>
            <a:r>
              <a:rPr lang="en-US" sz="2800">
                <a:solidFill>
                  <a:srgbClr val="002060"/>
                </a:solidFill>
              </a:rPr>
              <a:t> </a:t>
            </a:r>
            <a:r>
              <a:rPr lang="en-US" sz="2400">
                <a:solidFill>
                  <a:srgbClr val="002060"/>
                </a:solidFill>
              </a:rPr>
              <a:t>(The Limitation of The Reverter).</a:t>
            </a:r>
            <a:endParaRPr lang="en-US" sz="420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2400" y="1219200"/>
            <a:ext cx="8915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    What goes in the deed for words of purchase and words of limitation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Present, possessory interest.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8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/>
              <a:t>	 ● Next to Highest Level Estate in Land: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800" b="1" dirty="0"/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/>
              <a:t>	</a:t>
            </a:r>
            <a:r>
              <a:rPr lang="en-US" b="1" dirty="0"/>
              <a:t>             ●  </a:t>
            </a:r>
            <a:r>
              <a:rPr lang="en-US" b="1" dirty="0" err="1"/>
              <a:t>Defeasible</a:t>
            </a:r>
            <a:r>
              <a:rPr lang="en-US" b="1" dirty="0"/>
              <a:t> Estate: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     	   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</a:t>
            </a:r>
            <a:r>
              <a:rPr lang="en-US" sz="1600" b="1" dirty="0">
                <a:solidFill>
                  <a:srgbClr val="0033CC"/>
                </a:solidFill>
              </a:rPr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These are possessory fee estates of infinite duration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   that can be terminated by the happening of a specified event.   </a:t>
            </a: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endParaRPr lang="en-US" sz="5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53975" indent="-53975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                     -  These are a lesser estate than fee simple absolute.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   FEE SIMPLE SUBJECT TO A CONDITION SUBSEQUENT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b="1" dirty="0">
                <a:solidFill>
                  <a:srgbClr val="002060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2060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b="1" dirty="0">
                <a:solidFill>
                  <a:srgbClr val="002060"/>
                </a:solidFill>
              </a:rPr>
              <a:t>Known as a </a:t>
            </a:r>
            <a:r>
              <a:rPr lang="en-US" b="1" i="1" dirty="0">
                <a:solidFill>
                  <a:srgbClr val="C00000"/>
                </a:solidFill>
              </a:rPr>
              <a:t>RIGHT OF RE-ENTRY</a:t>
            </a:r>
            <a:r>
              <a:rPr lang="en-US" b="1" dirty="0">
                <a:solidFill>
                  <a:srgbClr val="002060"/>
                </a:solidFill>
              </a:rPr>
              <a:t>, this termination is                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2060"/>
                </a:solidFill>
              </a:rPr>
              <a:t>	</a:t>
            </a:r>
            <a:r>
              <a:rPr lang="en-US" b="1" i="1" dirty="0">
                <a:solidFill>
                  <a:srgbClr val="C00000"/>
                </a:solidFill>
              </a:rPr>
              <a:t>NOT AUTOMATIC </a:t>
            </a:r>
            <a:r>
              <a:rPr lang="en-US" b="1" dirty="0">
                <a:solidFill>
                  <a:srgbClr val="002060"/>
                </a:solidFill>
              </a:rPr>
              <a:t>and needs the grantor to take action</a:t>
            </a:r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2060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2060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2060"/>
                </a:solidFill>
              </a:rPr>
              <a:t>estoppel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2060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Fee Simple Subject to Condition Subsequent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>
                <a:solidFill>
                  <a:srgbClr val="CC0000"/>
                </a:solidFill>
              </a:rPr>
              <a:t>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upon the condition that … 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>
                <a:solidFill>
                  <a:schemeClr val="hlink"/>
                </a:solidFill>
              </a:rPr>
            </a:b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Alienable</a:t>
            </a:r>
            <a:r>
              <a:rPr lang="en-US" sz="2400">
                <a:solidFill>
                  <a:srgbClr val="002060"/>
                </a:solidFill>
              </a:rPr>
              <a:t> (Able to be sold/gifted), 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Reducible</a:t>
            </a:r>
            <a:r>
              <a:rPr lang="en-US" sz="2400">
                <a:solidFill>
                  <a:srgbClr val="002060"/>
                </a:solidFill>
              </a:rPr>
              <a:t> (Able to be reduced to a lesser estate)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Devisable</a:t>
            </a:r>
            <a:r>
              <a:rPr lang="en-US" sz="2400">
                <a:solidFill>
                  <a:srgbClr val="002060"/>
                </a:solidFill>
              </a:rPr>
              <a:t> (Able to be given by will or intestate), and</a:t>
            </a:r>
            <a:br>
              <a:rPr lang="en-US" sz="2400">
                <a:solidFill>
                  <a:srgbClr val="002060"/>
                </a:solidFill>
              </a:rPr>
            </a:br>
            <a:br>
              <a:rPr lang="en-US" sz="1000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Lasts until the condition arises</a:t>
            </a:r>
            <a:r>
              <a:rPr lang="en-US" sz="2400" b="1" i="1">
                <a:solidFill>
                  <a:srgbClr val="002060"/>
                </a:solidFill>
              </a:rPr>
              <a:t> AND </a:t>
            </a:r>
            <a:br>
              <a:rPr lang="en-US" sz="2400" b="1" i="1">
                <a:solidFill>
                  <a:srgbClr val="002060"/>
                </a:solidFill>
              </a:rPr>
            </a:br>
            <a:r>
              <a:rPr lang="en-US" sz="2800" b="1" i="1">
                <a:solidFill>
                  <a:srgbClr val="002060"/>
                </a:solidFill>
              </a:rPr>
              <a:t>the Right of Re-entry is exercised</a:t>
            </a:r>
            <a:r>
              <a:rPr lang="en-US" sz="280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Estates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-  Possibility of </a:t>
            </a:r>
            <a:r>
              <a:rPr lang="en-US" b="1" dirty="0" err="1"/>
              <a:t>Reverters</a:t>
            </a:r>
            <a:r>
              <a:rPr lang="en-US" b="1" dirty="0"/>
              <a:t> </a:t>
            </a:r>
            <a:r>
              <a:rPr lang="en-US" b="1" dirty="0">
                <a:solidFill>
                  <a:srgbClr val="0033CC"/>
                </a:solidFill>
              </a:rPr>
              <a:t>and </a:t>
            </a:r>
            <a:r>
              <a:rPr lang="en-US" b="1" dirty="0"/>
              <a:t>Rights of Re-entry </a:t>
            </a:r>
            <a:r>
              <a:rPr lang="en-US" b="1" dirty="0">
                <a:solidFill>
                  <a:srgbClr val="0033CC"/>
                </a:solidFill>
              </a:rPr>
              <a:t>have been </a:t>
            </a:r>
            <a:r>
              <a:rPr lang="en-US" b="1" dirty="0">
                <a:solidFill>
                  <a:srgbClr val="C00000"/>
                </a:solidFill>
              </a:rPr>
              <a:t>limited</a:t>
            </a:r>
            <a:r>
              <a:rPr lang="en-US" b="1" dirty="0">
                <a:solidFill>
                  <a:srgbClr val="0033CC"/>
                </a:solidFill>
              </a:rPr>
              <a:t>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rgbClr val="336600"/>
                </a:solidFill>
              </a:rPr>
              <a:t>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i="1" dirty="0">
                <a:solidFill>
                  <a:srgbClr val="336600"/>
                </a:solidFill>
              </a:rPr>
              <a:t>	which occurred years ago.</a:t>
            </a:r>
            <a:endParaRPr lang="en-US" sz="1000" b="1" i="1" dirty="0">
              <a:solidFill>
                <a:srgbClr val="336600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1700" b="1" dirty="0"/>
              <a:t>- 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28600" y="1066800"/>
            <a:ext cx="8763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2060"/>
                </a:solidFill>
              </a:rPr>
              <a:t>	</a:t>
            </a:r>
            <a:r>
              <a:rPr lang="en-US" sz="2800" b="1" dirty="0">
                <a:solidFill>
                  <a:srgbClr val="002060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Estates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 dirty="0">
                <a:solidFill>
                  <a:srgbClr val="002060"/>
                </a:solidFill>
              </a:rPr>
              <a:t>	1. </a:t>
            </a:r>
            <a:r>
              <a:rPr lang="en-US" sz="1600" b="1" dirty="0">
                <a:solidFill>
                  <a:srgbClr val="002060"/>
                </a:solidFill>
              </a:rPr>
              <a:t>	</a:t>
            </a:r>
            <a:r>
              <a:rPr lang="en-US" sz="2000" b="1" dirty="0">
                <a:solidFill>
                  <a:srgbClr val="002060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2060"/>
                </a:solidFill>
              </a:rPr>
              <a:t>	3. </a:t>
            </a:r>
            <a:r>
              <a:rPr lang="en-US" sz="2000" b="1" dirty="0" err="1">
                <a:solidFill>
                  <a:srgbClr val="002060"/>
                </a:solidFill>
              </a:rPr>
              <a:t>Pur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Autre</a:t>
            </a:r>
            <a:r>
              <a:rPr lang="en-US" sz="2000" b="1" dirty="0">
                <a:solidFill>
                  <a:srgbClr val="002060"/>
                </a:solidFill>
              </a:rPr>
              <a:t> Vie (Life of Another)</a:t>
            </a:r>
          </a:p>
          <a:p>
            <a:pPr marL="609600" indent="-609600"/>
            <a:endParaRPr lang="en-US" sz="2000" b="1" dirty="0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i="1" dirty="0"/>
              <a:t>Magic Language:</a:t>
            </a:r>
            <a:r>
              <a:rPr lang="en-US" sz="2800" b="1" i="1" dirty="0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 dirty="0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 dirty="0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 dirty="0">
                <a:solidFill>
                  <a:srgbClr val="C00000"/>
                </a:solidFill>
              </a:rPr>
              <a:t>         “To Grantee for the Life of </a:t>
            </a:r>
            <a:r>
              <a:rPr lang="en-US" sz="2800" b="1" i="1" dirty="0" err="1">
                <a:solidFill>
                  <a:srgbClr val="C00000"/>
                </a:solidFill>
              </a:rPr>
              <a:t>Tilda</a:t>
            </a:r>
            <a:r>
              <a:rPr lang="en-US" sz="2800" b="1" i="1" dirty="0">
                <a:solidFill>
                  <a:srgbClr val="C00000"/>
                </a:solidFill>
              </a:rPr>
              <a:t>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600200"/>
            <a:ext cx="7696200" cy="41949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Possessory Interests in Land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    </a:t>
            </a:r>
            <a:r>
              <a:rPr lang="en-US" sz="20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2. </a:t>
            </a:r>
            <a:r>
              <a:rPr lang="en-US" sz="2000" b="1" dirty="0" err="1">
                <a:solidFill>
                  <a:srgbClr val="003300"/>
                </a:solidFill>
              </a:rPr>
              <a:t>Defeasible</a:t>
            </a:r>
            <a:r>
              <a:rPr lang="en-US" sz="20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	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2000" b="1" dirty="0">
              <a:solidFill>
                <a:srgbClr val="0033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C00000"/>
                </a:solidFill>
              </a:rPr>
              <a:t>		</a:t>
            </a: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Life Estate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</p:spPr>
        <p:txBody>
          <a:bodyPr/>
          <a:lstStyle/>
          <a:p>
            <a:pPr marL="609600" indent="-609600"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1000" b="1" i="1" dirty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4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Until now we have discussed </a:t>
            </a: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“Possessory Interests”</a:t>
            </a:r>
            <a:r>
              <a:rPr lang="en-US" sz="2200" b="1" i="1" dirty="0">
                <a:solidFill>
                  <a:srgbClr val="002060"/>
                </a:solidFill>
              </a:rPr>
              <a:t>,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POSSESSED </a:t>
            </a:r>
            <a:r>
              <a:rPr lang="en-US" sz="2200" b="1" i="1" dirty="0">
                <a:solidFill>
                  <a:srgbClr val="002060"/>
                </a:solidFill>
              </a:rPr>
              <a:t>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	</a:t>
            </a:r>
            <a:r>
              <a:rPr lang="en-US" sz="2200" b="1" i="1" dirty="0">
                <a:solidFill>
                  <a:srgbClr val="002060"/>
                </a:solidFill>
              </a:rPr>
              <a:t>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does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NOT EVER </a:t>
            </a:r>
            <a:r>
              <a:rPr lang="en-US" sz="2200" b="1" i="1" dirty="0">
                <a:solidFill>
                  <a:srgbClr val="002060"/>
                </a:solidFill>
              </a:rPr>
              <a:t>actually </a:t>
            </a:r>
            <a:r>
              <a:rPr lang="en-US" sz="2200" b="1" i="1" dirty="0">
                <a:solidFill>
                  <a:schemeClr val="accent5">
                    <a:lumMod val="25000"/>
                  </a:schemeClr>
                </a:solidFill>
              </a:rPr>
              <a:t>POSSESS</a:t>
            </a:r>
            <a:r>
              <a:rPr lang="en-US" sz="2200" b="1" i="1" dirty="0">
                <a:solidFill>
                  <a:srgbClr val="002060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r>
              <a:rPr lang="en-US" sz="2200" b="1" i="1" dirty="0">
                <a:solidFill>
                  <a:schemeClr val="accent2"/>
                </a:solidFill>
              </a:rPr>
              <a:t>     </a:t>
            </a:r>
            <a:r>
              <a:rPr lang="en-US" sz="2200" b="1" i="1" dirty="0"/>
              <a:t>Such are interests are deemed</a:t>
            </a:r>
            <a:r>
              <a:rPr lang="en-US" sz="2200" b="1" i="1" dirty="0">
                <a:solidFill>
                  <a:schemeClr val="accent2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  <a:defRPr/>
            </a:pPr>
            <a:endParaRPr lang="en-US" sz="2400" b="1" i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2800" b="1" dirty="0">
                <a:solidFill>
                  <a:srgbClr val="CC0000"/>
                </a:solidFill>
              </a:rPr>
              <a:t>Estates in Land – Non Possessory Interests</a:t>
            </a: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  <a:defRPr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</a:rPr>
              <a:t>Non Possessory Interests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Easements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Profits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Covenants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4400" b="1" dirty="0">
                <a:solidFill>
                  <a:srgbClr val="002060"/>
                </a:solidFill>
              </a:rPr>
              <a:t>Servitudes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AE664-E55D-4C6C-87C7-CA0936724CF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5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5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5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5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5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0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70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457200" y="11430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C0000"/>
                </a:solidFill>
              </a:rPr>
              <a:t>Real Property – A Review of the Basics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- Real Property is very Important and Valuable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Real Property has historically meant Wealth, Power and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To truly understand  Real Property, and its importance and value, we need to think in terms of Possession and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concepts of Ownership and Limitations on Ownership are fundamental for an understanding of Real Property, because of its importance and value.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The value of Real Property has led to complex legal rules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Fee Ownership – Estates in Land – is the foundational platform for real property.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Because of its value, the law has recognized Concurrent Property Ownership, and authorizes Real Property Taxes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First:</a:t>
            </a:r>
            <a:r>
              <a:rPr lang="en-US" sz="2800" b="1" dirty="0">
                <a:solidFill>
                  <a:srgbClr val="C00000"/>
                </a:solidFill>
              </a:rPr>
              <a:t> The Nature of Interests in 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</a:rPr>
              <a:t>			         Estates in Land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5124" name="Picture 4" descr="http://oakchb.com/wp-content/uploads/2011/09/north_Country_sig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09800"/>
            <a:ext cx="57531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600" b="1" i="1" dirty="0">
                <a:solidFill>
                  <a:srgbClr val="002060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An</a:t>
            </a:r>
            <a:r>
              <a:rPr lang="en-US" sz="2200" b="1" i="1" dirty="0"/>
              <a:t> </a:t>
            </a:r>
            <a:r>
              <a:rPr lang="en-US" sz="2200" b="1" i="1" dirty="0">
                <a:solidFill>
                  <a:srgbClr val="002060"/>
                </a:solidFill>
              </a:rPr>
              <a:t>Estate in land </a:t>
            </a:r>
            <a:r>
              <a:rPr lang="en-US" sz="2200" b="1" dirty="0"/>
              <a:t>is 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“Interest in Land”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C00000"/>
                </a:solidFill>
              </a:rPr>
              <a:t>		</a:t>
            </a:r>
            <a:r>
              <a:rPr lang="en-US" sz="2200" b="1" dirty="0"/>
              <a:t>that relates to your </a:t>
            </a:r>
            <a:r>
              <a:rPr lang="en-US" sz="2200" b="1" i="1" dirty="0">
                <a:solidFill>
                  <a:srgbClr val="002060"/>
                </a:solidFill>
              </a:rPr>
              <a:t>Collection of Rights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rgbClr val="002060"/>
                </a:solidFill>
              </a:rPr>
              <a:t>		</a:t>
            </a:r>
            <a:r>
              <a:rPr lang="en-US" sz="2200" b="1" dirty="0"/>
              <a:t>with respect to the Real Property in question.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4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- Valuable,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Distinct, and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Unique,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000" b="1" dirty="0"/>
              <a:t>under the law.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</a:t>
            </a:r>
            <a:r>
              <a:rPr lang="en-US" sz="2000" dirty="0"/>
              <a:t>Accordingly, the law has long recognized that </a:t>
            </a:r>
            <a:r>
              <a:rPr lang="en-US" sz="2000" b="1" i="1" dirty="0">
                <a:solidFill>
                  <a:srgbClr val="002060"/>
                </a:solidFill>
              </a:rPr>
              <a:t>Rights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dirty="0"/>
              <a:t>in such 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dirty="0"/>
              <a:t>are to be viewed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as </a:t>
            </a:r>
            <a:r>
              <a:rPr lang="en-US" sz="2000" b="1" i="1" dirty="0">
                <a:solidFill>
                  <a:srgbClr val="002060"/>
                </a:solidFill>
              </a:rPr>
              <a:t>Extensive and Severable, </a:t>
            </a:r>
            <a:r>
              <a:rPr lang="en-US" sz="2000" dirty="0"/>
              <a:t>and as such,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dirty="0"/>
              <a:t>	can also be limited in its </a:t>
            </a:r>
            <a:r>
              <a:rPr lang="en-US" sz="2000" b="1" i="1" dirty="0">
                <a:solidFill>
                  <a:srgbClr val="002060"/>
                </a:solidFill>
              </a:rPr>
              <a:t>Transference</a:t>
            </a:r>
            <a:r>
              <a:rPr lang="en-US" sz="2000" b="1" dirty="0">
                <a:solidFill>
                  <a:srgbClr val="0033CC"/>
                </a:solidFill>
              </a:rPr>
              <a:t>, </a:t>
            </a:r>
            <a:r>
              <a:rPr lang="en-US" sz="2000" dirty="0"/>
              <a:t>by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371600"/>
            <a:ext cx="8305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When you have an ownership interest in the land, 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dirty="0"/>
              <a:t>you maintain a</a:t>
            </a:r>
            <a:r>
              <a:rPr lang="en-US" sz="2400" b="1" dirty="0">
                <a:solidFill>
                  <a:srgbClr val="0033CC"/>
                </a:solidFill>
              </a:rPr>
              <a:t>  </a:t>
            </a:r>
            <a:r>
              <a:rPr lang="en-US" sz="2400" b="1" i="1" dirty="0">
                <a:solidFill>
                  <a:srgbClr val="C00000"/>
                </a:solidFill>
              </a:rPr>
              <a:t>Collection of Rights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/>
              <a:t>with respect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to the Real Property in question.</a:t>
            </a: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i="1" dirty="0"/>
              <a:t>	of an </a:t>
            </a:r>
            <a:r>
              <a:rPr lang="en-US" sz="2400" b="1" i="1" dirty="0">
                <a:solidFill>
                  <a:srgbClr val="C00000"/>
                </a:solidFill>
              </a:rPr>
              <a:t>Estate in Land</a:t>
            </a:r>
            <a:r>
              <a:rPr lang="en-US" sz="2400" b="1" i="1" dirty="0"/>
              <a:t>, include: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81000" y="1219200"/>
            <a:ext cx="8305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990600" lvl="1" indent="-5334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To determine the rights and limitations conveyed,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in an Estate in Land, it is necessary to look at the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	property rights in terms of:</a:t>
            </a:r>
            <a:endParaRPr lang="en-US" sz="2400" b="1" dirty="0"/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C0000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1. Titled Ownership, and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2. Limitations Titled on Ownership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tx2"/>
              </a:solidFill>
            </a:endParaRP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The inherent value of Real Property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has therefore led to </a:t>
            </a:r>
            <a:r>
              <a:rPr lang="en-US" sz="2400" b="1" i="1" dirty="0">
                <a:solidFill>
                  <a:srgbClr val="C00000"/>
                </a:solidFill>
              </a:rPr>
              <a:t>complex legal rules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to provide these rights and limitations </a:t>
            </a:r>
          </a:p>
          <a:p>
            <a:pPr marL="742950" lvl="1" indent="-28575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/>
              <a:t>	and their conveyance.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43468E-3EAB-416B-BB27-955F49EF80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Estates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2060"/>
                </a:solidFill>
              </a:rPr>
              <a:t>	So just what is an Estate in Land?</a:t>
            </a:r>
            <a:endParaRPr lang="en-US" sz="28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/>
              <a:t>A Two Step Dance: </a:t>
            </a:r>
            <a:r>
              <a:rPr lang="en-US" sz="2400" b="1" i="1" dirty="0">
                <a:solidFill>
                  <a:srgbClr val="C00000"/>
                </a:solidFill>
              </a:rPr>
              <a:t>Possession </a:t>
            </a:r>
            <a:r>
              <a:rPr lang="en-US" sz="2400" b="1" i="1" dirty="0"/>
              <a:t>and</a:t>
            </a:r>
            <a:r>
              <a:rPr lang="en-US" sz="2400" b="1" i="1" dirty="0">
                <a:solidFill>
                  <a:srgbClr val="C00000"/>
                </a:solidFill>
              </a:rPr>
              <a:t> Time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(Two Major Questions – Must be asked to determine the Interest)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hlink"/>
                </a:solidFill>
              </a:rPr>
              <a:t>	</a:t>
            </a:r>
            <a:r>
              <a:rPr lang="en-US" sz="24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(Possession – Does the interest allow possession of the realty?)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hlink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/>
              <a:t>Non - Possessory Interests in Land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	</a:t>
            </a:r>
            <a:r>
              <a:rPr lang="en-US" dirty="0"/>
              <a:t>● </a:t>
            </a:r>
            <a:r>
              <a:rPr lang="en-US" b="1" i="1" dirty="0">
                <a:solidFill>
                  <a:schemeClr val="tx2"/>
                </a:solidFill>
              </a:rPr>
              <a:t>Present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	● </a:t>
            </a:r>
            <a:r>
              <a:rPr lang="en-US" b="1" i="1" dirty="0">
                <a:solidFill>
                  <a:schemeClr val="tx2"/>
                </a:solidFill>
              </a:rPr>
              <a:t>Future interests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(When the RIGHT to possess is in the future)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1258E2-34C7-449C-9732-D288BE314A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5068</TotalTime>
  <Words>508</Words>
  <Application>Microsoft Office PowerPoint</Application>
  <PresentationFormat>On-screen Show (4:3)</PresentationFormat>
  <Paragraphs>476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Words of Purchase vs. Words of Limitation</vt:lpstr>
      <vt:lpstr>PowerPoint Presentation</vt:lpstr>
      <vt:lpstr>PowerPoint Presentation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PowerPoint Presentation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PowerPoint Presentation</vt:lpstr>
      <vt:lpstr>PowerPoint Presentation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PowerPoint Presentation</vt:lpstr>
      <vt:lpstr>PowerPoint Presentation</vt:lpstr>
      <vt:lpstr>PowerPoint Presentation</vt:lpstr>
      <vt:lpstr>PowerPoint Presentation</vt:lpstr>
      <vt:lpstr>Life Estate “To A for Life…”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222</cp:revision>
  <dcterms:created xsi:type="dcterms:W3CDTF">2007-08-27T19:04:39Z</dcterms:created>
  <dcterms:modified xsi:type="dcterms:W3CDTF">2018-10-28T13:37:25Z</dcterms:modified>
</cp:coreProperties>
</file>