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573" r:id="rId3"/>
    <p:sldId id="532" r:id="rId4"/>
    <p:sldId id="513" r:id="rId5"/>
    <p:sldId id="401" r:id="rId6"/>
    <p:sldId id="452" r:id="rId7"/>
    <p:sldId id="454" r:id="rId8"/>
    <p:sldId id="455" r:id="rId9"/>
    <p:sldId id="571" r:id="rId10"/>
    <p:sldId id="457" r:id="rId11"/>
    <p:sldId id="466" r:id="rId12"/>
    <p:sldId id="467" r:id="rId13"/>
    <p:sldId id="468" r:id="rId14"/>
    <p:sldId id="469" r:id="rId15"/>
    <p:sldId id="470" r:id="rId16"/>
    <p:sldId id="575" r:id="rId17"/>
  </p:sldIdLst>
  <p:sldSz cx="9144000" cy="6858000" type="screen4x3"/>
  <p:notesSz cx="6858000" cy="919956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00"/>
    <a:srgbClr val="CC0000"/>
    <a:srgbClr val="003300"/>
    <a:srgbClr val="0033CC"/>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14" autoAdjust="0"/>
    <p:restoredTop sz="94664" autoAdjust="0"/>
  </p:normalViewPr>
  <p:slideViewPr>
    <p:cSldViewPr>
      <p:cViewPr varScale="1">
        <p:scale>
          <a:sx n="72" d="100"/>
          <a:sy n="72" d="100"/>
        </p:scale>
        <p:origin x="1314"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6674"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56675" name="Rectangle 3"/>
          <p:cNvSpPr>
            <a:spLocks noGrp="1" noChangeArrowheads="1"/>
          </p:cNvSpPr>
          <p:nvPr>
            <p:ph type="dt" idx="1"/>
          </p:nvPr>
        </p:nvSpPr>
        <p:spPr bwMode="auto">
          <a:xfrm>
            <a:off x="3884613"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70660" name="Rectangle 4"/>
          <p:cNvSpPr>
            <a:spLocks noGrp="1" noRot="1" noChangeAspect="1" noChangeArrowheads="1" noTextEdit="1"/>
          </p:cNvSpPr>
          <p:nvPr>
            <p:ph type="sldImg" idx="2"/>
          </p:nvPr>
        </p:nvSpPr>
        <p:spPr bwMode="auto">
          <a:xfrm>
            <a:off x="1128713" y="688975"/>
            <a:ext cx="4600575" cy="3449638"/>
          </a:xfrm>
          <a:prstGeom prst="rect">
            <a:avLst/>
          </a:prstGeom>
          <a:noFill/>
          <a:ln w="9525">
            <a:solidFill>
              <a:srgbClr val="000000"/>
            </a:solidFill>
            <a:miter lim="800000"/>
            <a:headEnd/>
            <a:tailEnd/>
          </a:ln>
        </p:spPr>
      </p:sp>
      <p:sp>
        <p:nvSpPr>
          <p:cNvPr id="156677" name="Rectangle 5"/>
          <p:cNvSpPr>
            <a:spLocks noGrp="1" noChangeArrowheads="1"/>
          </p:cNvSpPr>
          <p:nvPr>
            <p:ph type="body" sz="quarter" idx="3"/>
          </p:nvPr>
        </p:nvSpPr>
        <p:spPr bwMode="auto">
          <a:xfrm>
            <a:off x="685800" y="4368800"/>
            <a:ext cx="5486400" cy="41417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6678" name="Rectangle 6"/>
          <p:cNvSpPr>
            <a:spLocks noGrp="1" noChangeArrowheads="1"/>
          </p:cNvSpPr>
          <p:nvPr>
            <p:ph type="ftr" sz="quarter" idx="4"/>
          </p:nvPr>
        </p:nvSpPr>
        <p:spPr bwMode="auto">
          <a:xfrm>
            <a:off x="0"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56679" name="Rectangle 7"/>
          <p:cNvSpPr>
            <a:spLocks noGrp="1" noChangeArrowheads="1"/>
          </p:cNvSpPr>
          <p:nvPr>
            <p:ph type="sldNum" sz="quarter" idx="5"/>
          </p:nvPr>
        </p:nvSpPr>
        <p:spPr bwMode="auto">
          <a:xfrm>
            <a:off x="3884613"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8146AD1-3DA9-4BA7-9BB8-2ED8687215A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57DDDBDF-1C0F-4AAC-8987-556CCF967C3C}" type="slidenum">
              <a:rPr lang="en-US" smtClean="0"/>
              <a:pPr/>
              <a:t>1</a:t>
            </a:fld>
            <a:endParaRPr 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p:spPr>
        <p:txBody>
          <a:bodyPr/>
          <a:lstStyle/>
          <a:p>
            <a:fld id="{6D56B860-2418-4217-826D-A9AEAC268F9F}" type="slidenum">
              <a:rPr lang="en-US" smtClean="0"/>
              <a:pPr/>
              <a:t>12</a:t>
            </a:fld>
            <a:endParaRPr lang="en-US"/>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p:spPr>
        <p:txBody>
          <a:bodyPr/>
          <a:lstStyle/>
          <a:p>
            <a:fld id="{5180CBED-B501-4B1E-A73D-573C66C91974}" type="slidenum">
              <a:rPr lang="en-US" smtClean="0"/>
              <a:pPr/>
              <a:t>13</a:t>
            </a:fld>
            <a:endParaRPr lang="en-US"/>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p:spPr>
        <p:txBody>
          <a:bodyPr/>
          <a:lstStyle/>
          <a:p>
            <a:fld id="{8AF5DCE3-EEDA-4639-9006-2F67C9F8E42F}" type="slidenum">
              <a:rPr lang="en-US" smtClean="0"/>
              <a:pPr/>
              <a:t>14</a:t>
            </a:fld>
            <a:endParaRPr lang="en-US"/>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p:spPr>
        <p:txBody>
          <a:bodyPr/>
          <a:lstStyle/>
          <a:p>
            <a:fld id="{F1BEB7EF-1C4F-42E8-AFA5-91D84FC65B48}" type="slidenum">
              <a:rPr lang="en-US" smtClean="0"/>
              <a:pPr/>
              <a:t>15</a:t>
            </a:fld>
            <a:endParaRPr lang="en-US"/>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a:noFill/>
        </p:spPr>
        <p:txBody>
          <a:bodyPr/>
          <a:lstStyle/>
          <a:p>
            <a:fld id="{5D58BC86-5A47-4712-BFCC-33B645459C7E}" type="slidenum">
              <a:rPr lang="en-US" smtClean="0"/>
              <a:pPr/>
              <a:t>16</a:t>
            </a:fld>
            <a:endParaRPr lang="en-US"/>
          </a:p>
        </p:txBody>
      </p:sp>
      <p:sp>
        <p:nvSpPr>
          <p:cNvPr id="137219" name="Rectangle 2"/>
          <p:cNvSpPr>
            <a:spLocks noGrp="1" noRot="1" noChangeAspect="1" noChangeArrowheads="1" noTextEdit="1"/>
          </p:cNvSpPr>
          <p:nvPr>
            <p:ph type="sldImg"/>
          </p:nvPr>
        </p:nvSpPr>
        <p:spPr>
          <a:ln/>
        </p:spPr>
      </p:sp>
      <p:sp>
        <p:nvSpPr>
          <p:cNvPr id="13722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1514951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816EB4AA-60C5-4022-8BCB-2DFD36B30BFB}" type="slidenum">
              <a:rPr lang="en-US" smtClean="0"/>
              <a:pPr/>
              <a:t>4</a:t>
            </a:fld>
            <a:endParaRPr lang="en-US"/>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p:spPr>
        <p:txBody>
          <a:bodyPr/>
          <a:lstStyle/>
          <a:p>
            <a:fld id="{0DA8BAAE-E209-4F8E-AD08-12558967F78A}" type="slidenum">
              <a:rPr lang="en-US" smtClean="0"/>
              <a:pPr/>
              <a:t>5</a:t>
            </a:fld>
            <a:endParaRPr lang="en-US"/>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p>
            <a:fld id="{DEC29AA9-A9FE-462D-B91B-A51AD9537221}" type="slidenum">
              <a:rPr lang="en-US" smtClean="0"/>
              <a:pPr/>
              <a:t>6</a:t>
            </a:fld>
            <a:endParaRPr lang="en-US"/>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p:spPr>
        <p:txBody>
          <a:bodyPr/>
          <a:lstStyle/>
          <a:p>
            <a:fld id="{26A9EEE0-1998-424B-803C-AD353324C382}" type="slidenum">
              <a:rPr lang="en-US" smtClean="0"/>
              <a:pPr/>
              <a:t>7</a:t>
            </a:fld>
            <a:endParaRPr lang="en-US"/>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p>
            <a:fld id="{5E9F5056-B183-462C-8BCD-209BD69AE5A4}" type="slidenum">
              <a:rPr lang="en-US" smtClean="0"/>
              <a:pPr/>
              <a:t>8</a:t>
            </a:fld>
            <a:endParaRPr lang="en-US"/>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p:spPr>
        <p:txBody>
          <a:bodyPr/>
          <a:lstStyle/>
          <a:p>
            <a:fld id="{65CA4AA7-0846-4D27-A619-1818F0ACA1BE}" type="slidenum">
              <a:rPr lang="en-US" smtClean="0"/>
              <a:pPr/>
              <a:t>9</a:t>
            </a:fld>
            <a:endParaRPr lang="en-US"/>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p>
            <a:fld id="{3B7F63CD-5C91-4B25-AE19-AF2283BC8DD1}" type="slidenum">
              <a:rPr lang="en-US" smtClean="0"/>
              <a:pPr/>
              <a:t>10</a:t>
            </a:fld>
            <a:endParaRPr lang="en-US"/>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p:spPr>
        <p:txBody>
          <a:bodyPr/>
          <a:lstStyle/>
          <a:p>
            <a:fld id="{2A78F315-F2DF-4250-A8C7-9C81E2C81BC8}" type="slidenum">
              <a:rPr lang="en-US" smtClean="0"/>
              <a:pPr/>
              <a:t>11</a:t>
            </a:fld>
            <a:endParaRPr lang="en-US"/>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0EFBBC0-BABA-4D67-B054-A87F8090C4B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3F94B62-81F0-4E52-ADD4-DD1FAFE762A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C836834-122C-4244-AF2D-F50A73C643B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61258E2-34C7-449C-9732-D288BE314A6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A1AE664-E55D-4C6C-87C7-CA0936724CF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8669FB0-9248-4EB4-9A77-C02C3322093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2E1FB8-47F4-42C5-950C-1CDCE698A2D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49625BE-EC1C-499F-8FF3-0F735B4C475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E3C7CF7-7C7B-44A1-A318-63B59DD7592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B43468E-3EAB-416B-BB27-955F49EF80B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E17043-BF61-43EC-B652-B5F17A9748C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81F64A3-FA8B-4766-B483-B5B2471CEC0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t="-1000" b="-1000"/>
          </a:stretch>
        </a:blipFill>
        <a:effectLst/>
      </p:bgPr>
    </p:bg>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861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CB732C0C-25F0-4E54-8DD4-DBD373DA2FC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3"/>
          <p:cNvSpPr>
            <a:spLocks noGrp="1" noChangeArrowheads="1"/>
          </p:cNvSpPr>
          <p:nvPr>
            <p:ph type="subTitle" idx="1"/>
          </p:nvPr>
        </p:nvSpPr>
        <p:spPr>
          <a:xfrm>
            <a:off x="304800" y="5105400"/>
            <a:ext cx="8534400" cy="1524000"/>
          </a:xfrm>
          <a:solidFill>
            <a:schemeClr val="tx1"/>
          </a:solidFill>
        </p:spPr>
        <p:txBody>
          <a:bodyPr/>
          <a:lstStyle/>
          <a:p>
            <a:pPr eaLnBrk="1" hangingPunct="1"/>
            <a:r>
              <a:rPr lang="en-US" b="1" dirty="0">
                <a:solidFill>
                  <a:srgbClr val="FFFF00"/>
                </a:solidFill>
              </a:rPr>
              <a:t>Slide Set Fifteen:</a:t>
            </a:r>
          </a:p>
          <a:p>
            <a:pPr eaLnBrk="1" hangingPunct="1"/>
            <a:r>
              <a:rPr lang="en-US" sz="2400" b="1" dirty="0">
                <a:solidFill>
                  <a:srgbClr val="FFFF00"/>
                </a:solidFill>
              </a:rPr>
              <a:t>Real Property: Estates in Land</a:t>
            </a:r>
          </a:p>
          <a:p>
            <a:pPr eaLnBrk="1" hangingPunct="1"/>
            <a:r>
              <a:rPr lang="en-US" sz="2000" b="1" dirty="0">
                <a:solidFill>
                  <a:srgbClr val="FFFF00"/>
                </a:solidFill>
              </a:rPr>
              <a:t>Interests in Land – Future Interests</a:t>
            </a:r>
          </a:p>
        </p:txBody>
      </p:sp>
      <p:pic>
        <p:nvPicPr>
          <p:cNvPr id="1028" name="Picture 7" descr="myIMG_12"/>
          <p:cNvPicPr>
            <a:picLocks noChangeAspect="1" noChangeArrowheads="1" noCrop="1"/>
          </p:cNvPicPr>
          <p:nvPr/>
        </p:nvPicPr>
        <p:blipFill>
          <a:blip r:embed="rId3" cstate="print"/>
          <a:srcRect/>
          <a:stretch>
            <a:fillRect/>
          </a:stretch>
        </p:blipFill>
        <p:spPr bwMode="auto">
          <a:xfrm>
            <a:off x="3048000" y="2057400"/>
            <a:ext cx="2476500" cy="2476500"/>
          </a:xfrm>
          <a:prstGeom prst="rect">
            <a:avLst/>
          </a:prstGeom>
          <a:noFill/>
          <a:ln w="9525">
            <a:noFill/>
            <a:miter lim="800000"/>
            <a:headEnd/>
            <a:tailEnd/>
          </a:ln>
        </p:spPr>
      </p:pic>
      <p:pic>
        <p:nvPicPr>
          <p:cNvPr id="5" name="Picture 1"/>
          <p:cNvPicPr>
            <a:picLocks noChangeAspect="1"/>
          </p:cNvPicPr>
          <p:nvPr/>
        </p:nvPicPr>
        <p:blipFill>
          <a:blip r:embed="rId4" cstate="print"/>
          <a:srcRect/>
          <a:stretch>
            <a:fillRect/>
          </a:stretch>
        </p:blipFill>
        <p:spPr bwMode="auto">
          <a:xfrm>
            <a:off x="1752600" y="228600"/>
            <a:ext cx="5700713" cy="1238250"/>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defRPr/>
            </a:pPr>
            <a:fld id="{20EFBBC0-BABA-4D67-B054-A87F8090C4B7}" type="slidenum">
              <a:rPr lang="en-US" smtClean="0"/>
              <a:pPr>
                <a:defRPr/>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9" name="Rectangle 2"/>
          <p:cNvSpPr>
            <a:spLocks noGrp="1" noChangeArrowheads="1"/>
          </p:cNvSpPr>
          <p:nvPr>
            <p:ph type="title"/>
          </p:nvPr>
        </p:nvSpPr>
        <p:spPr>
          <a:xfrm>
            <a:off x="457200" y="1219200"/>
            <a:ext cx="8229600" cy="838200"/>
          </a:xfrm>
        </p:spPr>
        <p:txBody>
          <a:bodyPr/>
          <a:lstStyle/>
          <a:p>
            <a:pPr eaLnBrk="1" hangingPunct="1"/>
            <a:r>
              <a:rPr lang="en-US" b="1">
                <a:solidFill>
                  <a:srgbClr val="CC0000"/>
                </a:solidFill>
              </a:rPr>
              <a:t>Types of Future Interests</a:t>
            </a:r>
          </a:p>
        </p:txBody>
      </p:sp>
      <p:sp>
        <p:nvSpPr>
          <p:cNvPr id="275459" name="Rectangle 3"/>
          <p:cNvSpPr>
            <a:spLocks noGrp="1" noChangeArrowheads="1"/>
          </p:cNvSpPr>
          <p:nvPr>
            <p:ph type="body" idx="4294967295"/>
          </p:nvPr>
        </p:nvSpPr>
        <p:spPr>
          <a:xfrm>
            <a:off x="304800" y="2057400"/>
            <a:ext cx="8458200" cy="4495800"/>
          </a:xfrm>
        </p:spPr>
        <p:txBody>
          <a:bodyPr/>
          <a:lstStyle/>
          <a:p>
            <a:pPr eaLnBrk="1" hangingPunct="1">
              <a:lnSpc>
                <a:spcPct val="85000"/>
              </a:lnSpc>
            </a:pPr>
            <a:r>
              <a:rPr lang="en-US" sz="3600" b="1">
                <a:solidFill>
                  <a:schemeClr val="hlink"/>
                </a:solidFill>
              </a:rPr>
              <a:t>Reversionary Interests</a:t>
            </a:r>
          </a:p>
          <a:p>
            <a:pPr lvl="2" eaLnBrk="1" hangingPunct="1">
              <a:lnSpc>
                <a:spcPct val="85000"/>
              </a:lnSpc>
            </a:pPr>
            <a:r>
              <a:rPr lang="en-US" sz="3600" b="1">
                <a:solidFill>
                  <a:schemeClr val="accent2"/>
                </a:solidFill>
              </a:rPr>
              <a:t>Reversions</a:t>
            </a:r>
          </a:p>
          <a:p>
            <a:pPr lvl="2" eaLnBrk="1" hangingPunct="1">
              <a:lnSpc>
                <a:spcPct val="85000"/>
              </a:lnSpc>
            </a:pPr>
            <a:r>
              <a:rPr lang="en-US" sz="3600" b="1">
                <a:solidFill>
                  <a:schemeClr val="accent2"/>
                </a:solidFill>
              </a:rPr>
              <a:t>Possibility of Reverter</a:t>
            </a:r>
          </a:p>
          <a:p>
            <a:pPr lvl="2" eaLnBrk="1" hangingPunct="1">
              <a:lnSpc>
                <a:spcPct val="85000"/>
              </a:lnSpc>
            </a:pPr>
            <a:r>
              <a:rPr lang="en-US" sz="3600" b="1">
                <a:solidFill>
                  <a:schemeClr val="accent2"/>
                </a:solidFill>
              </a:rPr>
              <a:t>Right of Re-entry</a:t>
            </a:r>
          </a:p>
          <a:p>
            <a:pPr eaLnBrk="1" hangingPunct="1">
              <a:lnSpc>
                <a:spcPct val="85000"/>
              </a:lnSpc>
            </a:pPr>
            <a:r>
              <a:rPr lang="en-US" sz="3600" b="1">
                <a:solidFill>
                  <a:schemeClr val="hlink"/>
                </a:solidFill>
              </a:rPr>
              <a:t>Remainders</a:t>
            </a:r>
          </a:p>
          <a:p>
            <a:pPr eaLnBrk="1" hangingPunct="1">
              <a:lnSpc>
                <a:spcPct val="85000"/>
              </a:lnSpc>
              <a:buFontTx/>
              <a:buNone/>
            </a:pPr>
            <a:endParaRPr lang="en-US" sz="1800" b="1">
              <a:solidFill>
                <a:schemeClr val="hlink"/>
              </a:solidFill>
            </a:endParaRPr>
          </a:p>
        </p:txBody>
      </p:sp>
      <p:sp>
        <p:nvSpPr>
          <p:cNvPr id="5" name="Slide Number Placeholder 4"/>
          <p:cNvSpPr>
            <a:spLocks noGrp="1"/>
          </p:cNvSpPr>
          <p:nvPr>
            <p:ph type="sldNum" sz="quarter" idx="12"/>
          </p:nvPr>
        </p:nvSpPr>
        <p:spPr/>
        <p:txBody>
          <a:bodyPr/>
          <a:lstStyle/>
          <a:p>
            <a:pPr>
              <a:defRPr/>
            </a:pPr>
            <a:fld id="{3A1AE664-E55D-4C6C-87C7-CA0936724CF3}" type="slidenum">
              <a:rPr lang="en-US" smtClean="0"/>
              <a:pPr>
                <a:defRPr/>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75459">
                                            <p:txEl>
                                              <p:pRg st="0" end="0"/>
                                            </p:txEl>
                                          </p:spTgt>
                                        </p:tgtEl>
                                        <p:attrNameLst>
                                          <p:attrName>style.visibility</p:attrName>
                                        </p:attrNameLst>
                                      </p:cBhvr>
                                      <p:to>
                                        <p:strVal val="visible"/>
                                      </p:to>
                                    </p:set>
                                    <p:anim calcmode="lin" valueType="num">
                                      <p:cBhvr additive="base">
                                        <p:cTn id="7" dur="500" fill="hold"/>
                                        <p:tgtEl>
                                          <p:spTgt spid="2754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7545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DRUMROLL.WAV"/>
                                        </p:tgtEl>
                                      </p:cMediaNode>
                                    </p:audio>
                                  </p:subTnLst>
                                </p:cTn>
                              </p:par>
                              <p:par>
                                <p:cTn id="9" presetID="2" presetClass="entr" presetSubtype="8" fill="hold" grpId="0" nodeType="withEffect">
                                  <p:stCondLst>
                                    <p:cond delay="0"/>
                                  </p:stCondLst>
                                  <p:childTnLst>
                                    <p:set>
                                      <p:cBhvr>
                                        <p:cTn id="10" dur="1" fill="hold">
                                          <p:stCondLst>
                                            <p:cond delay="0"/>
                                          </p:stCondLst>
                                        </p:cTn>
                                        <p:tgtEl>
                                          <p:spTgt spid="275459">
                                            <p:txEl>
                                              <p:pRg st="1" end="1"/>
                                            </p:txEl>
                                          </p:spTgt>
                                        </p:tgtEl>
                                        <p:attrNameLst>
                                          <p:attrName>style.visibility</p:attrName>
                                        </p:attrNameLst>
                                      </p:cBhvr>
                                      <p:to>
                                        <p:strVal val="visible"/>
                                      </p:to>
                                    </p:set>
                                    <p:anim calcmode="lin" valueType="num">
                                      <p:cBhvr additive="base">
                                        <p:cTn id="11" dur="500" fill="hold"/>
                                        <p:tgtEl>
                                          <p:spTgt spid="275459">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7545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
                                            </p:cond>
                                          </p:stCondLst>
                                          <p:endCondLst>
                                            <p:cond evt="onStopAudio" delay="0">
                                              <p:tgtEl>
                                                <p:sldTgt/>
                                              </p:tgtEl>
                                            </p:cond>
                                          </p:endCondLst>
                                        </p:cTn>
                                        <p:tgtEl>
                                          <p:sndTgt r:embed="rId3" name="DRUMROLL.WAV"/>
                                        </p:tgtEl>
                                      </p:cMediaNode>
                                    </p:audio>
                                  </p:subTnLst>
                                </p:cTn>
                              </p:par>
                              <p:par>
                                <p:cTn id="13" presetID="2" presetClass="entr" presetSubtype="8" fill="hold" grpId="0" nodeType="withEffect">
                                  <p:stCondLst>
                                    <p:cond delay="0"/>
                                  </p:stCondLst>
                                  <p:childTnLst>
                                    <p:set>
                                      <p:cBhvr>
                                        <p:cTn id="14" dur="1" fill="hold">
                                          <p:stCondLst>
                                            <p:cond delay="0"/>
                                          </p:stCondLst>
                                        </p:cTn>
                                        <p:tgtEl>
                                          <p:spTgt spid="275459">
                                            <p:txEl>
                                              <p:pRg st="2" end="2"/>
                                            </p:txEl>
                                          </p:spTgt>
                                        </p:tgtEl>
                                        <p:attrNameLst>
                                          <p:attrName>style.visibility</p:attrName>
                                        </p:attrNameLst>
                                      </p:cBhvr>
                                      <p:to>
                                        <p:strVal val="visible"/>
                                      </p:to>
                                    </p:set>
                                    <p:anim calcmode="lin" valueType="num">
                                      <p:cBhvr additive="base">
                                        <p:cTn id="15" dur="500" fill="hold"/>
                                        <p:tgtEl>
                                          <p:spTgt spid="275459">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75459">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3"/>
                                            </p:cond>
                                          </p:stCondLst>
                                          <p:endCondLst>
                                            <p:cond evt="onStopAudio" delay="0">
                                              <p:tgtEl>
                                                <p:sldTgt/>
                                              </p:tgtEl>
                                            </p:cond>
                                          </p:endCondLst>
                                        </p:cTn>
                                        <p:tgtEl>
                                          <p:sndTgt r:embed="rId3" name="DRUMROLL.WAV"/>
                                        </p:tgtEl>
                                      </p:cMediaNode>
                                    </p:audio>
                                  </p:subTnLst>
                                </p:cTn>
                              </p:par>
                              <p:par>
                                <p:cTn id="17" presetID="2" presetClass="entr" presetSubtype="8" fill="hold" grpId="0" nodeType="withEffect">
                                  <p:stCondLst>
                                    <p:cond delay="0"/>
                                  </p:stCondLst>
                                  <p:childTnLst>
                                    <p:set>
                                      <p:cBhvr>
                                        <p:cTn id="18" dur="1" fill="hold">
                                          <p:stCondLst>
                                            <p:cond delay="0"/>
                                          </p:stCondLst>
                                        </p:cTn>
                                        <p:tgtEl>
                                          <p:spTgt spid="275459">
                                            <p:txEl>
                                              <p:pRg st="3" end="3"/>
                                            </p:txEl>
                                          </p:spTgt>
                                        </p:tgtEl>
                                        <p:attrNameLst>
                                          <p:attrName>style.visibility</p:attrName>
                                        </p:attrNameLst>
                                      </p:cBhvr>
                                      <p:to>
                                        <p:strVal val="visible"/>
                                      </p:to>
                                    </p:set>
                                    <p:anim calcmode="lin" valueType="num">
                                      <p:cBhvr additive="base">
                                        <p:cTn id="19" dur="500" fill="hold"/>
                                        <p:tgtEl>
                                          <p:spTgt spid="275459">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75459">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DRUMROLL.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75459">
                                            <p:txEl>
                                              <p:pRg st="4" end="4"/>
                                            </p:txEl>
                                          </p:spTgt>
                                        </p:tgtEl>
                                        <p:attrNameLst>
                                          <p:attrName>style.visibility</p:attrName>
                                        </p:attrNameLst>
                                      </p:cBhvr>
                                      <p:to>
                                        <p:strVal val="visible"/>
                                      </p:to>
                                    </p:set>
                                    <p:anim calcmode="lin" valueType="num">
                                      <p:cBhvr additive="base">
                                        <p:cTn id="25" dur="500" fill="hold"/>
                                        <p:tgtEl>
                                          <p:spTgt spid="275459">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75459">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5459"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2"/>
          <p:cNvSpPr>
            <a:spLocks noGrp="1" noChangeArrowheads="1"/>
          </p:cNvSpPr>
          <p:nvPr>
            <p:ph type="title"/>
          </p:nvPr>
        </p:nvSpPr>
        <p:spPr>
          <a:xfrm>
            <a:off x="381000" y="1371600"/>
            <a:ext cx="8229600" cy="838200"/>
          </a:xfrm>
        </p:spPr>
        <p:txBody>
          <a:bodyPr/>
          <a:lstStyle/>
          <a:p>
            <a:pPr eaLnBrk="1" hangingPunct="1"/>
            <a:r>
              <a:rPr lang="en-US" sz="4100" b="1">
                <a:solidFill>
                  <a:srgbClr val="CC0000"/>
                </a:solidFill>
              </a:rPr>
              <a:t>Explanations of Future Interests</a:t>
            </a:r>
          </a:p>
        </p:txBody>
      </p:sp>
      <p:sp>
        <p:nvSpPr>
          <p:cNvPr id="40964" name="Rectangle 3"/>
          <p:cNvSpPr>
            <a:spLocks noGrp="1" noChangeArrowheads="1"/>
          </p:cNvSpPr>
          <p:nvPr>
            <p:ph type="body" sz="half" idx="1"/>
          </p:nvPr>
        </p:nvSpPr>
        <p:spPr>
          <a:xfrm>
            <a:off x="609600" y="2209800"/>
            <a:ext cx="8001000" cy="4038600"/>
          </a:xfrm>
        </p:spPr>
        <p:txBody>
          <a:bodyPr/>
          <a:lstStyle/>
          <a:p>
            <a:pPr eaLnBrk="1" hangingPunct="1"/>
            <a:r>
              <a:rPr lang="en-US" sz="3600" b="1">
                <a:solidFill>
                  <a:schemeClr val="hlink"/>
                </a:solidFill>
              </a:rPr>
              <a:t>Reversionary Interests</a:t>
            </a:r>
          </a:p>
          <a:p>
            <a:pPr lvl="1" eaLnBrk="1" hangingPunct="1"/>
            <a:r>
              <a:rPr lang="en-US" sz="2800" b="1" i="1">
                <a:solidFill>
                  <a:schemeClr val="accent2"/>
                </a:solidFill>
              </a:rPr>
              <a:t>Reversion</a:t>
            </a:r>
          </a:p>
          <a:p>
            <a:pPr lvl="1" eaLnBrk="1" hangingPunct="1">
              <a:buFontTx/>
              <a:buNone/>
            </a:pPr>
            <a:r>
              <a:rPr lang="en-US" b="1">
                <a:solidFill>
                  <a:schemeClr val="tx2"/>
                </a:solidFill>
              </a:rPr>
              <a:t>	The residue (or future interest) of an estate left by operation of law in the grantor or his heirs.</a:t>
            </a:r>
          </a:p>
          <a:p>
            <a:pPr lvl="1" eaLnBrk="1" hangingPunct="1">
              <a:buFontTx/>
              <a:buNone/>
            </a:pPr>
            <a:endParaRPr lang="en-US" sz="600" b="1">
              <a:solidFill>
                <a:schemeClr val="accent2"/>
              </a:solidFill>
            </a:endParaRPr>
          </a:p>
          <a:p>
            <a:pPr lvl="1" eaLnBrk="1" hangingPunct="1">
              <a:buFontTx/>
              <a:buNone/>
            </a:pPr>
            <a:r>
              <a:rPr lang="en-US" b="1">
                <a:solidFill>
                  <a:srgbClr val="CC0000"/>
                </a:solidFill>
              </a:rPr>
              <a:t>Examples/Explanation:</a:t>
            </a:r>
          </a:p>
          <a:p>
            <a:pPr lvl="1" eaLnBrk="1" hangingPunct="1">
              <a:buFontTx/>
              <a:buNone/>
            </a:pPr>
            <a:r>
              <a:rPr lang="en-US" b="1">
                <a:solidFill>
                  <a:srgbClr val="002060"/>
                </a:solidFill>
              </a:rPr>
              <a:t>	</a:t>
            </a:r>
            <a:r>
              <a:rPr lang="en-US" sz="1800" b="1">
                <a:solidFill>
                  <a:srgbClr val="002060"/>
                </a:solidFill>
              </a:rPr>
              <a:t>When any lesser estate is created from the fee simple absolute, the reversion is legal rights in the estate that the grantor or his heirs are entitled to after such creation, including remainders or executory interests, vesting in the grantor of his heirs.  The key is that such legal interest RETURNS to the grantor or his heirs.</a:t>
            </a:r>
          </a:p>
        </p:txBody>
      </p:sp>
      <p:sp>
        <p:nvSpPr>
          <p:cNvPr id="5" name="Slide Number Placeholder 4"/>
          <p:cNvSpPr>
            <a:spLocks noGrp="1"/>
          </p:cNvSpPr>
          <p:nvPr>
            <p:ph type="sldNum" sz="quarter" idx="12"/>
          </p:nvPr>
        </p:nvSpPr>
        <p:spPr/>
        <p:txBody>
          <a:bodyPr/>
          <a:lstStyle/>
          <a:p>
            <a:pPr>
              <a:defRPr/>
            </a:pPr>
            <a:fld id="{0C2E1FB8-47F4-42C5-950C-1CDCE698A2DC}" type="slidenum">
              <a:rPr lang="en-US" smtClean="0"/>
              <a:pPr>
                <a:defRPr/>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p:cNvSpPr>
            <a:spLocks noGrp="1" noChangeArrowheads="1"/>
          </p:cNvSpPr>
          <p:nvPr>
            <p:ph type="title"/>
          </p:nvPr>
        </p:nvSpPr>
        <p:spPr>
          <a:xfrm>
            <a:off x="381000" y="1295400"/>
            <a:ext cx="8229600" cy="838200"/>
          </a:xfrm>
        </p:spPr>
        <p:txBody>
          <a:bodyPr/>
          <a:lstStyle/>
          <a:p>
            <a:pPr eaLnBrk="1" hangingPunct="1"/>
            <a:r>
              <a:rPr lang="en-US" sz="4100" b="1">
                <a:solidFill>
                  <a:srgbClr val="CC0000"/>
                </a:solidFill>
              </a:rPr>
              <a:t>Explanations of Future Interests</a:t>
            </a:r>
          </a:p>
        </p:txBody>
      </p:sp>
      <p:sp>
        <p:nvSpPr>
          <p:cNvPr id="41988" name="Rectangle 3"/>
          <p:cNvSpPr>
            <a:spLocks noGrp="1" noChangeArrowheads="1"/>
          </p:cNvSpPr>
          <p:nvPr>
            <p:ph type="body" sz="half" idx="1"/>
          </p:nvPr>
        </p:nvSpPr>
        <p:spPr>
          <a:xfrm>
            <a:off x="609600" y="2133600"/>
            <a:ext cx="8001000" cy="4114800"/>
          </a:xfrm>
        </p:spPr>
        <p:txBody>
          <a:bodyPr/>
          <a:lstStyle/>
          <a:p>
            <a:pPr eaLnBrk="1" hangingPunct="1">
              <a:lnSpc>
                <a:spcPct val="95000"/>
              </a:lnSpc>
            </a:pPr>
            <a:r>
              <a:rPr lang="en-US" sz="3600" b="1">
                <a:solidFill>
                  <a:schemeClr val="hlink"/>
                </a:solidFill>
              </a:rPr>
              <a:t>Reversionary Interests</a:t>
            </a:r>
          </a:p>
          <a:p>
            <a:pPr lvl="1" eaLnBrk="1" hangingPunct="1">
              <a:lnSpc>
                <a:spcPct val="95000"/>
              </a:lnSpc>
            </a:pPr>
            <a:r>
              <a:rPr lang="en-US" sz="2800" b="1" i="1">
                <a:solidFill>
                  <a:schemeClr val="accent2"/>
                </a:solidFill>
              </a:rPr>
              <a:t>Possibility of Reverter</a:t>
            </a:r>
          </a:p>
          <a:p>
            <a:pPr lvl="1" eaLnBrk="1" hangingPunct="1">
              <a:lnSpc>
                <a:spcPct val="95000"/>
              </a:lnSpc>
              <a:buFontTx/>
              <a:buNone/>
            </a:pPr>
            <a:r>
              <a:rPr lang="en-US" b="1">
                <a:solidFill>
                  <a:schemeClr val="tx2"/>
                </a:solidFill>
              </a:rPr>
              <a:t>	A specific type of reversion, pursuant to a fee simple determinable, whereby the estate AUTOMATICALLY returns to grantor of his heirs upon the happening of a stated, legal, event.</a:t>
            </a:r>
            <a:endParaRPr lang="en-US" sz="600" b="1">
              <a:solidFill>
                <a:schemeClr val="tx2"/>
              </a:solidFill>
            </a:endParaRPr>
          </a:p>
          <a:p>
            <a:pPr lvl="1" eaLnBrk="1" hangingPunct="1">
              <a:lnSpc>
                <a:spcPct val="95000"/>
              </a:lnSpc>
              <a:buFontTx/>
              <a:buNone/>
            </a:pPr>
            <a:r>
              <a:rPr lang="en-US" b="1">
                <a:solidFill>
                  <a:srgbClr val="CC0000"/>
                </a:solidFill>
              </a:rPr>
              <a:t>Examples/Explanation:</a:t>
            </a:r>
          </a:p>
          <a:p>
            <a:pPr lvl="1" eaLnBrk="1" hangingPunct="1">
              <a:lnSpc>
                <a:spcPct val="95000"/>
              </a:lnSpc>
              <a:buFontTx/>
              <a:buNone/>
            </a:pPr>
            <a:r>
              <a:rPr lang="en-US" b="1">
                <a:solidFill>
                  <a:srgbClr val="002060"/>
                </a:solidFill>
              </a:rPr>
              <a:t>	</a:t>
            </a:r>
            <a:r>
              <a:rPr lang="en-US" sz="1800" b="1">
                <a:solidFill>
                  <a:srgbClr val="002060"/>
                </a:solidFill>
              </a:rPr>
              <a:t>When a grantor transfers an estate to the grantee for so long as the property remains an active, cultivated farm, if the grantee stops using such property for such legal purpose, the parcel automatically reverts back to the grantor or his heirs.</a:t>
            </a:r>
          </a:p>
        </p:txBody>
      </p:sp>
      <p:sp>
        <p:nvSpPr>
          <p:cNvPr id="5" name="Slide Number Placeholder 4"/>
          <p:cNvSpPr>
            <a:spLocks noGrp="1"/>
          </p:cNvSpPr>
          <p:nvPr>
            <p:ph type="sldNum" sz="quarter" idx="12"/>
          </p:nvPr>
        </p:nvSpPr>
        <p:spPr/>
        <p:txBody>
          <a:bodyPr/>
          <a:lstStyle/>
          <a:p>
            <a:pPr>
              <a:defRPr/>
            </a:pPr>
            <a:fld id="{0C2E1FB8-47F4-42C5-950C-1CDCE698A2DC}" type="slidenum">
              <a:rPr lang="en-US" smtClean="0"/>
              <a:pPr>
                <a:defRPr/>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2"/>
          <p:cNvSpPr>
            <a:spLocks noGrp="1" noChangeArrowheads="1"/>
          </p:cNvSpPr>
          <p:nvPr>
            <p:ph type="title"/>
          </p:nvPr>
        </p:nvSpPr>
        <p:spPr>
          <a:xfrm>
            <a:off x="381000" y="1295400"/>
            <a:ext cx="8229600" cy="609600"/>
          </a:xfrm>
        </p:spPr>
        <p:txBody>
          <a:bodyPr/>
          <a:lstStyle/>
          <a:p>
            <a:pPr eaLnBrk="1" hangingPunct="1"/>
            <a:r>
              <a:rPr lang="en-US" sz="4100" b="1">
                <a:solidFill>
                  <a:srgbClr val="CC0000"/>
                </a:solidFill>
              </a:rPr>
              <a:t>Explanations of Future Interests</a:t>
            </a:r>
          </a:p>
        </p:txBody>
      </p:sp>
      <p:sp>
        <p:nvSpPr>
          <p:cNvPr id="43012" name="Rectangle 3"/>
          <p:cNvSpPr>
            <a:spLocks noGrp="1" noChangeArrowheads="1"/>
          </p:cNvSpPr>
          <p:nvPr>
            <p:ph type="body" sz="half" idx="1"/>
          </p:nvPr>
        </p:nvSpPr>
        <p:spPr>
          <a:xfrm>
            <a:off x="609600" y="2057400"/>
            <a:ext cx="8001000" cy="4343400"/>
          </a:xfrm>
        </p:spPr>
        <p:txBody>
          <a:bodyPr/>
          <a:lstStyle/>
          <a:p>
            <a:pPr eaLnBrk="1" hangingPunct="1">
              <a:lnSpc>
                <a:spcPct val="85000"/>
              </a:lnSpc>
            </a:pPr>
            <a:r>
              <a:rPr lang="en-US" sz="3600" b="1">
                <a:solidFill>
                  <a:schemeClr val="hlink"/>
                </a:solidFill>
              </a:rPr>
              <a:t>Reversionary Interests</a:t>
            </a:r>
          </a:p>
          <a:p>
            <a:pPr lvl="1" eaLnBrk="1" hangingPunct="1">
              <a:lnSpc>
                <a:spcPct val="85000"/>
              </a:lnSpc>
            </a:pPr>
            <a:r>
              <a:rPr lang="en-US" sz="2800" b="1" i="1">
                <a:solidFill>
                  <a:schemeClr val="accent2"/>
                </a:solidFill>
              </a:rPr>
              <a:t>Right of Re-entry</a:t>
            </a:r>
          </a:p>
          <a:p>
            <a:pPr lvl="1" eaLnBrk="1" hangingPunct="1">
              <a:lnSpc>
                <a:spcPct val="80000"/>
              </a:lnSpc>
              <a:buFontTx/>
              <a:buNone/>
            </a:pPr>
            <a:r>
              <a:rPr lang="en-US" b="1">
                <a:solidFill>
                  <a:schemeClr val="tx2"/>
                </a:solidFill>
              </a:rPr>
              <a:t>	A specific type of reversion, pursuant to a fee simple subject to a condition subsequent, whereby the grantor or his heirs have a right to reclaim the estate upon the happening of a stated, legal, event.</a:t>
            </a:r>
            <a:endParaRPr lang="en-US" sz="600" b="1">
              <a:solidFill>
                <a:schemeClr val="tx2"/>
              </a:solidFill>
            </a:endParaRPr>
          </a:p>
          <a:p>
            <a:pPr lvl="1" eaLnBrk="1" hangingPunct="1">
              <a:lnSpc>
                <a:spcPct val="85000"/>
              </a:lnSpc>
              <a:buFontTx/>
              <a:buNone/>
            </a:pPr>
            <a:r>
              <a:rPr lang="en-US" b="1">
                <a:solidFill>
                  <a:srgbClr val="CC0000"/>
                </a:solidFill>
              </a:rPr>
              <a:t>Examples/Explanation:</a:t>
            </a:r>
          </a:p>
          <a:p>
            <a:pPr lvl="1" eaLnBrk="1" hangingPunct="1">
              <a:lnSpc>
                <a:spcPct val="85000"/>
              </a:lnSpc>
              <a:buFontTx/>
              <a:buNone/>
            </a:pPr>
            <a:r>
              <a:rPr lang="en-US" b="1">
                <a:solidFill>
                  <a:srgbClr val="002060"/>
                </a:solidFill>
              </a:rPr>
              <a:t>	</a:t>
            </a:r>
            <a:r>
              <a:rPr lang="en-US" sz="1800" b="1">
                <a:solidFill>
                  <a:srgbClr val="002060"/>
                </a:solidFill>
              </a:rPr>
              <a:t>When a grantor transfers an estate to the grantee upon the condition that the property remains an active, cultivated farm, if the grantee stops using such property for such legal purpose, then the grantor or his heirs can exercise a right to reclaim full title to the parcel.</a:t>
            </a:r>
          </a:p>
        </p:txBody>
      </p:sp>
      <p:sp>
        <p:nvSpPr>
          <p:cNvPr id="5" name="Slide Number Placeholder 4"/>
          <p:cNvSpPr>
            <a:spLocks noGrp="1"/>
          </p:cNvSpPr>
          <p:nvPr>
            <p:ph type="sldNum" sz="quarter" idx="12"/>
          </p:nvPr>
        </p:nvSpPr>
        <p:spPr/>
        <p:txBody>
          <a:bodyPr/>
          <a:lstStyle/>
          <a:p>
            <a:pPr>
              <a:defRPr/>
            </a:pPr>
            <a:fld id="{0C2E1FB8-47F4-42C5-950C-1CDCE698A2DC}" type="slidenum">
              <a:rPr lang="en-US" smtClean="0"/>
              <a:pPr>
                <a:defRPr/>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ChangeArrowheads="1"/>
          </p:cNvSpPr>
          <p:nvPr>
            <p:ph type="title"/>
          </p:nvPr>
        </p:nvSpPr>
        <p:spPr>
          <a:xfrm>
            <a:off x="381000" y="1219200"/>
            <a:ext cx="8229600" cy="838200"/>
          </a:xfrm>
        </p:spPr>
        <p:txBody>
          <a:bodyPr/>
          <a:lstStyle/>
          <a:p>
            <a:pPr eaLnBrk="1" hangingPunct="1"/>
            <a:r>
              <a:rPr lang="en-US" sz="4100" b="1">
                <a:solidFill>
                  <a:srgbClr val="CC0000"/>
                </a:solidFill>
              </a:rPr>
              <a:t>Explanations of Future Interests</a:t>
            </a:r>
          </a:p>
        </p:txBody>
      </p:sp>
      <p:sp>
        <p:nvSpPr>
          <p:cNvPr id="44036" name="Rectangle 3"/>
          <p:cNvSpPr>
            <a:spLocks noGrp="1" noChangeArrowheads="1"/>
          </p:cNvSpPr>
          <p:nvPr>
            <p:ph type="body" sz="half" idx="1"/>
          </p:nvPr>
        </p:nvSpPr>
        <p:spPr>
          <a:xfrm>
            <a:off x="609600" y="1981200"/>
            <a:ext cx="8001000" cy="4572000"/>
          </a:xfrm>
        </p:spPr>
        <p:txBody>
          <a:bodyPr/>
          <a:lstStyle/>
          <a:p>
            <a:pPr eaLnBrk="1" hangingPunct="1"/>
            <a:r>
              <a:rPr lang="en-US" sz="3600" b="1">
                <a:solidFill>
                  <a:schemeClr val="hlink"/>
                </a:solidFill>
              </a:rPr>
              <a:t>Remainders</a:t>
            </a:r>
          </a:p>
          <a:p>
            <a:pPr marL="520700" lvl="1" indent="-63500" eaLnBrk="1" hangingPunct="1"/>
            <a:r>
              <a:rPr lang="en-US" sz="2800" b="1" i="1">
                <a:solidFill>
                  <a:schemeClr val="accent2"/>
                </a:solidFill>
              </a:rPr>
              <a:t>Remainder</a:t>
            </a:r>
          </a:p>
          <a:p>
            <a:pPr marL="520700" lvl="1" indent="-63500" eaLnBrk="1" hangingPunct="1">
              <a:lnSpc>
                <a:spcPct val="90000"/>
              </a:lnSpc>
              <a:buFontTx/>
              <a:buNone/>
            </a:pPr>
            <a:r>
              <a:rPr lang="en-US" b="1">
                <a:solidFill>
                  <a:schemeClr val="tx2"/>
                </a:solidFill>
              </a:rPr>
              <a:t>	</a:t>
            </a:r>
            <a:r>
              <a:rPr lang="en-US" sz="1800" b="1">
                <a:solidFill>
                  <a:schemeClr val="tx2"/>
                </a:solidFill>
              </a:rPr>
              <a:t>The remnant (or future interest) of an estate depending upon a particular prior estate created at the same time and by the same instrument, and limited to arise immediately on the determination of that estate, and not in abridgement of it.  In other words</a:t>
            </a:r>
            <a:r>
              <a:rPr lang="en-US" sz="1800" b="1"/>
              <a:t>, a remainder is a future interest limited in favor of a transferee, which may become possessory </a:t>
            </a:r>
            <a:r>
              <a:rPr lang="en-US" sz="1800" b="1" i="1"/>
              <a:t>immediately</a:t>
            </a:r>
            <a:r>
              <a:rPr lang="en-US" sz="1800" b="1"/>
              <a:t> upon the termination (upon the happening of a limitation) of a prior possessory estate </a:t>
            </a:r>
            <a:r>
              <a:rPr lang="en-US" sz="1800" b="1" i="1"/>
              <a:t>simultaneously</a:t>
            </a:r>
            <a:r>
              <a:rPr lang="en-US" sz="1800" b="1"/>
              <a:t> created</a:t>
            </a:r>
          </a:p>
          <a:p>
            <a:pPr marL="520700" lvl="1" indent="-63500" eaLnBrk="1" hangingPunct="1">
              <a:buFontTx/>
              <a:buNone/>
            </a:pPr>
            <a:r>
              <a:rPr lang="en-US" b="1">
                <a:solidFill>
                  <a:srgbClr val="CC0000"/>
                </a:solidFill>
              </a:rPr>
              <a:t>Examples/Explanation:</a:t>
            </a:r>
          </a:p>
          <a:p>
            <a:pPr marL="520700" lvl="1" indent="-63500" eaLnBrk="1" hangingPunct="1">
              <a:lnSpc>
                <a:spcPct val="80000"/>
              </a:lnSpc>
              <a:buFontTx/>
              <a:buNone/>
            </a:pPr>
            <a:r>
              <a:rPr lang="en-US" b="1">
                <a:solidFill>
                  <a:srgbClr val="002060"/>
                </a:solidFill>
              </a:rPr>
              <a:t>	</a:t>
            </a:r>
            <a:r>
              <a:rPr lang="en-US" sz="1800" b="1">
                <a:solidFill>
                  <a:srgbClr val="002060"/>
                </a:solidFill>
              </a:rPr>
              <a:t>Those rights in an estate which are left over (i.e. that </a:t>
            </a:r>
            <a:r>
              <a:rPr lang="en-US" sz="1800" b="1" i="1">
                <a:solidFill>
                  <a:srgbClr val="002060"/>
                </a:solidFill>
              </a:rPr>
              <a:t>remain) </a:t>
            </a:r>
            <a:r>
              <a:rPr lang="en-US" sz="1800" b="1">
                <a:solidFill>
                  <a:srgbClr val="002060"/>
                </a:solidFill>
              </a:rPr>
              <a:t>from the creation of a lesser estate.</a:t>
            </a:r>
          </a:p>
        </p:txBody>
      </p:sp>
      <p:sp>
        <p:nvSpPr>
          <p:cNvPr id="5" name="Slide Number Placeholder 4"/>
          <p:cNvSpPr>
            <a:spLocks noGrp="1"/>
          </p:cNvSpPr>
          <p:nvPr>
            <p:ph type="sldNum" sz="quarter" idx="12"/>
          </p:nvPr>
        </p:nvSpPr>
        <p:spPr/>
        <p:txBody>
          <a:bodyPr/>
          <a:lstStyle/>
          <a:p>
            <a:pPr>
              <a:defRPr/>
            </a:pPr>
            <a:fld id="{0C2E1FB8-47F4-42C5-950C-1CDCE698A2DC}" type="slidenum">
              <a:rPr lang="en-US" smtClean="0"/>
              <a:pPr>
                <a:defRPr/>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ChangeArrowheads="1"/>
          </p:cNvSpPr>
          <p:nvPr>
            <p:ph type="title"/>
          </p:nvPr>
        </p:nvSpPr>
        <p:spPr>
          <a:xfrm>
            <a:off x="381000" y="1219200"/>
            <a:ext cx="8229600" cy="838200"/>
          </a:xfrm>
        </p:spPr>
        <p:txBody>
          <a:bodyPr/>
          <a:lstStyle/>
          <a:p>
            <a:pPr eaLnBrk="1" hangingPunct="1"/>
            <a:r>
              <a:rPr lang="en-US" sz="4100" b="1">
                <a:solidFill>
                  <a:srgbClr val="CC0000"/>
                </a:solidFill>
              </a:rPr>
              <a:t>Explanations of Future Interests</a:t>
            </a:r>
          </a:p>
        </p:txBody>
      </p:sp>
      <p:sp>
        <p:nvSpPr>
          <p:cNvPr id="45060" name="Rectangle 3"/>
          <p:cNvSpPr>
            <a:spLocks noGrp="1" noChangeArrowheads="1"/>
          </p:cNvSpPr>
          <p:nvPr>
            <p:ph type="body" sz="half" idx="1"/>
          </p:nvPr>
        </p:nvSpPr>
        <p:spPr>
          <a:xfrm>
            <a:off x="609600" y="2057400"/>
            <a:ext cx="8001000" cy="4343400"/>
          </a:xfrm>
        </p:spPr>
        <p:txBody>
          <a:bodyPr/>
          <a:lstStyle/>
          <a:p>
            <a:pPr eaLnBrk="1" hangingPunct="1"/>
            <a:r>
              <a:rPr lang="en-US" sz="3600" b="1">
                <a:solidFill>
                  <a:schemeClr val="hlink"/>
                </a:solidFill>
              </a:rPr>
              <a:t>Remainders</a:t>
            </a:r>
          </a:p>
          <a:p>
            <a:pPr marL="520700" lvl="1" indent="-63500" eaLnBrk="1" hangingPunct="1"/>
            <a:endParaRPr lang="en-US" sz="600" b="1">
              <a:solidFill>
                <a:schemeClr val="accent2"/>
              </a:solidFill>
            </a:endParaRPr>
          </a:p>
          <a:p>
            <a:pPr marL="520700" lvl="1" indent="-63500" eaLnBrk="1" hangingPunct="1"/>
            <a:r>
              <a:rPr lang="en-US" sz="2800" b="1" i="1">
                <a:solidFill>
                  <a:schemeClr val="accent2"/>
                </a:solidFill>
              </a:rPr>
              <a:t>Remainders v. Reversions</a:t>
            </a:r>
          </a:p>
          <a:p>
            <a:pPr marL="520700" lvl="1" indent="-63500" eaLnBrk="1" hangingPunct="1">
              <a:lnSpc>
                <a:spcPct val="90000"/>
              </a:lnSpc>
              <a:buFontTx/>
              <a:buNone/>
            </a:pPr>
            <a:r>
              <a:rPr lang="en-US" b="1">
                <a:solidFill>
                  <a:schemeClr val="tx2"/>
                </a:solidFill>
              </a:rPr>
              <a:t>	</a:t>
            </a:r>
            <a:r>
              <a:rPr lang="en-US" sz="1800" b="1">
                <a:solidFill>
                  <a:schemeClr val="tx2"/>
                </a:solidFill>
              </a:rPr>
              <a:t>Reversions are special remainders, whereby the remainder vests in the grantee or his heirs.  As a result, all reversions are remainders, but NOT all remainders are reversions.</a:t>
            </a:r>
          </a:p>
          <a:p>
            <a:pPr marL="520700" lvl="1" indent="-63500" eaLnBrk="1" hangingPunct="1">
              <a:lnSpc>
                <a:spcPct val="90000"/>
              </a:lnSpc>
              <a:buFontTx/>
              <a:buNone/>
            </a:pPr>
            <a:endParaRPr lang="en-US" sz="1800" b="1">
              <a:solidFill>
                <a:schemeClr val="tx2"/>
              </a:solidFill>
            </a:endParaRPr>
          </a:p>
          <a:p>
            <a:pPr marL="520700" lvl="1" indent="-63500" eaLnBrk="1" hangingPunct="1">
              <a:lnSpc>
                <a:spcPct val="90000"/>
              </a:lnSpc>
              <a:buFontTx/>
              <a:buNone/>
            </a:pPr>
            <a:r>
              <a:rPr lang="en-US" b="1">
                <a:solidFill>
                  <a:srgbClr val="CC0000"/>
                </a:solidFill>
              </a:rPr>
              <a:t>Examples/Explanation:</a:t>
            </a:r>
          </a:p>
          <a:p>
            <a:pPr marL="520700" lvl="1" indent="-63500" eaLnBrk="1" hangingPunct="1">
              <a:lnSpc>
                <a:spcPct val="80000"/>
              </a:lnSpc>
              <a:buFontTx/>
              <a:buNone/>
            </a:pPr>
            <a:r>
              <a:rPr lang="en-US" b="1">
                <a:solidFill>
                  <a:srgbClr val="002060"/>
                </a:solidFill>
              </a:rPr>
              <a:t>	</a:t>
            </a:r>
            <a:r>
              <a:rPr lang="en-US" sz="1800" b="1">
                <a:solidFill>
                  <a:srgbClr val="002060"/>
                </a:solidFill>
              </a:rPr>
              <a:t>In the case of a reversion, the remainder is those rights in an estate which are left over (i.e. that </a:t>
            </a:r>
            <a:r>
              <a:rPr lang="en-US" sz="1800" b="1" i="1">
                <a:solidFill>
                  <a:srgbClr val="002060"/>
                </a:solidFill>
              </a:rPr>
              <a:t>remain) </a:t>
            </a:r>
            <a:r>
              <a:rPr lang="en-US" sz="1800" b="1">
                <a:solidFill>
                  <a:srgbClr val="002060"/>
                </a:solidFill>
              </a:rPr>
              <a:t>from the creation of a lesser estate and vest in the grantor of his heirs.  In a remainder that is not a reversion, such is where such rights vest in another person who is NOT the grantor or his heirs.</a:t>
            </a:r>
          </a:p>
        </p:txBody>
      </p:sp>
      <p:sp>
        <p:nvSpPr>
          <p:cNvPr id="5" name="Slide Number Placeholder 4"/>
          <p:cNvSpPr>
            <a:spLocks noGrp="1"/>
          </p:cNvSpPr>
          <p:nvPr>
            <p:ph type="sldNum" sz="quarter" idx="12"/>
          </p:nvPr>
        </p:nvSpPr>
        <p:spPr/>
        <p:txBody>
          <a:bodyPr/>
          <a:lstStyle/>
          <a:p>
            <a:pPr>
              <a:defRPr/>
            </a:pPr>
            <a:fld id="{0C2E1FB8-47F4-42C5-950C-1CDCE698A2DC}" type="slidenum">
              <a:rPr lang="en-US" smtClean="0"/>
              <a:pPr>
                <a:defRPr/>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5"/>
          <p:cNvSpPr>
            <a:spLocks noChangeArrowheads="1"/>
          </p:cNvSpPr>
          <p:nvPr/>
        </p:nvSpPr>
        <p:spPr bwMode="auto">
          <a:xfrm>
            <a:off x="381000" y="1600200"/>
            <a:ext cx="8229600" cy="4876800"/>
          </a:xfrm>
          <a:prstGeom prst="rect">
            <a:avLst/>
          </a:prstGeom>
          <a:noFill/>
          <a:ln w="9525">
            <a:noFill/>
            <a:miter lim="800000"/>
            <a:headEnd/>
            <a:tailEnd/>
          </a:ln>
        </p:spPr>
        <p:txBody>
          <a:bodyPr/>
          <a:lstStyle/>
          <a:p>
            <a:pPr marL="342900" indent="-342900">
              <a:spcBef>
                <a:spcPct val="20000"/>
              </a:spcBef>
              <a:buFontTx/>
              <a:buChar char="•"/>
            </a:pPr>
            <a:r>
              <a:rPr lang="en-US" sz="2400" b="1" dirty="0">
                <a:solidFill>
                  <a:srgbClr val="002060"/>
                </a:solidFill>
              </a:rPr>
              <a:t>Bonus Questions of the Day</a:t>
            </a:r>
          </a:p>
          <a:p>
            <a:pPr marL="342900" indent="-342900">
              <a:spcBef>
                <a:spcPct val="20000"/>
              </a:spcBef>
            </a:pPr>
            <a:r>
              <a:rPr lang="en-US" sz="2400" b="1" dirty="0">
                <a:solidFill>
                  <a:srgbClr val="002060"/>
                </a:solidFill>
              </a:rPr>
              <a:t>		</a:t>
            </a:r>
            <a:r>
              <a:rPr lang="en-US" sz="2400" b="1" dirty="0">
                <a:solidFill>
                  <a:srgbClr val="C00000"/>
                </a:solidFill>
              </a:rPr>
              <a:t>For next time – Read Assignments </a:t>
            </a:r>
          </a:p>
          <a:p>
            <a:pPr marL="342900" indent="-342900">
              <a:spcBef>
                <a:spcPct val="20000"/>
              </a:spcBef>
            </a:pPr>
            <a:endParaRPr lang="en-US" sz="2400" b="1" dirty="0">
              <a:solidFill>
                <a:srgbClr val="002060"/>
              </a:solidFill>
            </a:endParaRPr>
          </a:p>
          <a:p>
            <a:pPr marL="342900" indent="-342900">
              <a:spcBef>
                <a:spcPct val="20000"/>
              </a:spcBef>
              <a:buFont typeface="Arial" charset="0"/>
              <a:buChar char="•"/>
            </a:pPr>
            <a:r>
              <a:rPr lang="en-US" sz="2400" b="1" dirty="0">
                <a:solidFill>
                  <a:srgbClr val="002060"/>
                </a:solidFill>
              </a:rPr>
              <a:t>Question of the Day</a:t>
            </a:r>
          </a:p>
          <a:p>
            <a:pPr marL="342900" indent="-342900">
              <a:spcBef>
                <a:spcPct val="20000"/>
              </a:spcBef>
              <a:buFontTx/>
              <a:buChar char="•"/>
            </a:pPr>
            <a:endParaRPr lang="en-US" sz="2400" b="1" dirty="0">
              <a:solidFill>
                <a:srgbClr val="002060"/>
              </a:solidFill>
            </a:endParaRPr>
          </a:p>
          <a:p>
            <a:pPr marL="342900" indent="-342900">
              <a:spcBef>
                <a:spcPct val="20000"/>
              </a:spcBef>
              <a:buFontTx/>
              <a:buChar char="•"/>
            </a:pPr>
            <a:r>
              <a:rPr lang="en-US" sz="2400" b="1" dirty="0">
                <a:solidFill>
                  <a:srgbClr val="002060"/>
                </a:solidFill>
              </a:rPr>
              <a:t>Questions???</a:t>
            </a:r>
          </a:p>
          <a:p>
            <a:pPr marL="342900" indent="-342900">
              <a:spcBef>
                <a:spcPct val="20000"/>
              </a:spcBef>
            </a:pPr>
            <a:endParaRPr lang="en-US" sz="2400" dirty="0">
              <a:solidFill>
                <a:srgbClr val="0033CC"/>
              </a:solidFill>
            </a:endParaRPr>
          </a:p>
        </p:txBody>
      </p:sp>
      <p:sp>
        <p:nvSpPr>
          <p:cNvPr id="4" name="Slide Number Placeholder 3"/>
          <p:cNvSpPr>
            <a:spLocks noGrp="1"/>
          </p:cNvSpPr>
          <p:nvPr>
            <p:ph type="sldNum" sz="quarter" idx="12"/>
          </p:nvPr>
        </p:nvSpPr>
        <p:spPr/>
        <p:txBody>
          <a:bodyPr/>
          <a:lstStyle/>
          <a:p>
            <a:pPr>
              <a:defRPr/>
            </a:pPr>
            <a:fld id="{3B43468E-3EAB-416B-BB27-955F49EF80B3}" type="slidenum">
              <a:rPr lang="en-US" smtClean="0"/>
              <a:pPr>
                <a:defRPr/>
              </a:pPr>
              <a:t>16</a:t>
            </a:fld>
            <a:endParaRPr lang="en-US"/>
          </a:p>
        </p:txBody>
      </p:sp>
    </p:spTree>
    <p:extLst>
      <p:ext uri="{BB962C8B-B14F-4D97-AF65-F5344CB8AC3E}">
        <p14:creationId xmlns:p14="http://schemas.microsoft.com/office/powerpoint/2010/main" val="1079770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cstate="print"/>
          <a:srcRect/>
          <a:stretch>
            <a:fillRect/>
          </a:stretch>
        </p:blipFill>
        <p:spPr bwMode="auto">
          <a:xfrm>
            <a:off x="228600" y="1081088"/>
            <a:ext cx="8686800" cy="5624512"/>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defRPr/>
            </a:pPr>
            <a:fld id="{0EEC0DD6-4348-451F-8F15-35F523BD7EEF}" type="slidenum">
              <a:rPr lang="en-US" smtClean="0"/>
              <a:pPr>
                <a:defRPr/>
              </a:pPr>
              <a:t>2</a:t>
            </a:fld>
            <a:endParaRPr lang="en-US"/>
          </a:p>
        </p:txBody>
      </p:sp>
      <p:sp>
        <p:nvSpPr>
          <p:cNvPr id="7" name="TextBox 6">
            <a:extLst>
              <a:ext uri="{FF2B5EF4-FFF2-40B4-BE49-F238E27FC236}">
                <a16:creationId xmlns:a16="http://schemas.microsoft.com/office/drawing/2014/main" id="{610BB064-27E4-43E8-A493-D9E326B8D694}"/>
              </a:ext>
            </a:extLst>
          </p:cNvPr>
          <p:cNvSpPr txBox="1"/>
          <p:nvPr/>
        </p:nvSpPr>
        <p:spPr>
          <a:xfrm>
            <a:off x="762000" y="1600200"/>
            <a:ext cx="7696200" cy="4395049"/>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Last Class:</a:t>
            </a:r>
          </a:p>
          <a:p>
            <a:pPr marL="342900" indent="-342900">
              <a:lnSpc>
                <a:spcPct val="80000"/>
              </a:lnSpc>
              <a:spcBef>
                <a:spcPct val="20000"/>
              </a:spcBef>
              <a:buFontTx/>
              <a:buChar char="•"/>
              <a:defRPr/>
            </a:pPr>
            <a:r>
              <a:rPr lang="en-US" sz="2400" b="1" dirty="0">
                <a:solidFill>
                  <a:srgbClr val="002060"/>
                </a:solidFill>
              </a:rPr>
              <a:t>We Discussed:</a:t>
            </a:r>
          </a:p>
          <a:p>
            <a:pPr marL="342900" indent="-342900">
              <a:lnSpc>
                <a:spcPct val="80000"/>
              </a:lnSpc>
              <a:spcBef>
                <a:spcPct val="20000"/>
              </a:spcBef>
              <a:defRPr/>
            </a:pPr>
            <a:r>
              <a:rPr lang="en-US" dirty="0">
                <a:solidFill>
                  <a:srgbClr val="0033CC"/>
                </a:solidFill>
              </a:rPr>
              <a:t>  -</a:t>
            </a:r>
            <a:r>
              <a:rPr lang="en-US" sz="2000" dirty="0">
                <a:solidFill>
                  <a:srgbClr val="0033CC"/>
                </a:solidFill>
              </a:rPr>
              <a:t> </a:t>
            </a:r>
            <a:r>
              <a:rPr lang="en-US" sz="2000" b="1" i="1" dirty="0">
                <a:solidFill>
                  <a:schemeClr val="accent1">
                    <a:lumMod val="25000"/>
                  </a:schemeClr>
                </a:solidFill>
              </a:rPr>
              <a:t>The Nature, Definitions and Explanation of Estates in Land </a:t>
            </a:r>
          </a:p>
          <a:p>
            <a:pPr marL="609600" indent="-609600">
              <a:lnSpc>
                <a:spcPct val="90000"/>
              </a:lnSpc>
              <a:spcBef>
                <a:spcPct val="20000"/>
              </a:spcBef>
              <a:defRPr/>
            </a:pPr>
            <a:r>
              <a:rPr lang="en-US" sz="2000" b="1" i="1" dirty="0">
                <a:solidFill>
                  <a:srgbClr val="C00000"/>
                </a:solidFill>
              </a:rPr>
              <a:t>		Possessory Interests in Land</a:t>
            </a:r>
            <a:endParaRPr lang="en-US" sz="2000" b="1" dirty="0"/>
          </a:p>
          <a:p>
            <a:pPr marL="609600" indent="-609600">
              <a:lnSpc>
                <a:spcPct val="90000"/>
              </a:lnSpc>
              <a:spcBef>
                <a:spcPct val="20000"/>
              </a:spcBef>
              <a:defRPr/>
            </a:pPr>
            <a:r>
              <a:rPr lang="en-US" sz="2000" b="1" dirty="0">
                <a:solidFill>
                  <a:srgbClr val="0033CC"/>
                </a:solidFill>
              </a:rPr>
              <a:t>		    </a:t>
            </a:r>
            <a:r>
              <a:rPr lang="en-US" sz="2000" b="1" dirty="0">
                <a:solidFill>
                  <a:srgbClr val="003300"/>
                </a:solidFill>
              </a:rPr>
              <a:t>1. Fee Simple Absolute</a:t>
            </a:r>
          </a:p>
          <a:p>
            <a:pPr marL="609600" indent="-609600">
              <a:lnSpc>
                <a:spcPct val="90000"/>
              </a:lnSpc>
              <a:spcBef>
                <a:spcPct val="20000"/>
              </a:spcBef>
              <a:defRPr/>
            </a:pPr>
            <a:r>
              <a:rPr lang="en-US" sz="2000" b="1" dirty="0">
                <a:solidFill>
                  <a:srgbClr val="003300"/>
                </a:solidFill>
              </a:rPr>
              <a:t>		     2. </a:t>
            </a:r>
            <a:r>
              <a:rPr lang="en-US" sz="2000" b="1" dirty="0" err="1">
                <a:solidFill>
                  <a:srgbClr val="003300"/>
                </a:solidFill>
              </a:rPr>
              <a:t>Defeasible</a:t>
            </a:r>
            <a:r>
              <a:rPr lang="en-US" sz="2000" b="1" dirty="0">
                <a:solidFill>
                  <a:srgbClr val="003300"/>
                </a:solidFill>
              </a:rPr>
              <a:t> Estates</a:t>
            </a:r>
          </a:p>
          <a:p>
            <a:pPr marL="609600" indent="-609600">
              <a:lnSpc>
                <a:spcPct val="90000"/>
              </a:lnSpc>
              <a:spcBef>
                <a:spcPct val="20000"/>
              </a:spcBef>
              <a:defRPr/>
            </a:pPr>
            <a:r>
              <a:rPr lang="en-US" sz="2000" b="1" dirty="0">
                <a:solidFill>
                  <a:srgbClr val="003300"/>
                </a:solidFill>
              </a:rPr>
              <a:t>		     3. Fee Tail</a:t>
            </a:r>
          </a:p>
          <a:p>
            <a:pPr marL="609600" indent="-609600">
              <a:lnSpc>
                <a:spcPct val="90000"/>
              </a:lnSpc>
              <a:spcBef>
                <a:spcPct val="20000"/>
              </a:spcBef>
              <a:defRPr/>
            </a:pPr>
            <a:r>
              <a:rPr lang="en-US" sz="2000" b="1" dirty="0">
                <a:solidFill>
                  <a:srgbClr val="003300"/>
                </a:solidFill>
              </a:rPr>
              <a:t>	         4. Life Estate </a:t>
            </a:r>
          </a:p>
          <a:p>
            <a:pPr marL="609600" indent="-609600">
              <a:lnSpc>
                <a:spcPct val="90000"/>
              </a:lnSpc>
              <a:spcBef>
                <a:spcPct val="20000"/>
              </a:spcBef>
              <a:defRPr/>
            </a:pPr>
            <a:endParaRPr lang="en-US" sz="2000" b="1" dirty="0">
              <a:solidFill>
                <a:srgbClr val="003300"/>
              </a:solidFill>
            </a:endParaRPr>
          </a:p>
          <a:p>
            <a:pPr marL="609600" indent="-609600">
              <a:lnSpc>
                <a:spcPct val="90000"/>
              </a:lnSpc>
              <a:spcBef>
                <a:spcPct val="20000"/>
              </a:spcBef>
              <a:defRPr/>
            </a:pPr>
            <a:endParaRPr lang="en-US" sz="2000" b="1" dirty="0">
              <a:solidFill>
                <a:srgbClr val="003300"/>
              </a:solidFill>
            </a:endParaRPr>
          </a:p>
          <a:p>
            <a:pPr marL="609600" indent="-609600">
              <a:lnSpc>
                <a:spcPct val="90000"/>
              </a:lnSpc>
              <a:spcBef>
                <a:spcPct val="20000"/>
              </a:spcBef>
              <a:defRPr/>
            </a:pPr>
            <a:endParaRPr lang="en-US" sz="2000" b="1" dirty="0">
              <a:solidFill>
                <a:srgbClr val="003300"/>
              </a:solidFill>
            </a:endParaRPr>
          </a:p>
          <a:p>
            <a:pPr marL="609600" indent="-609600">
              <a:lnSpc>
                <a:spcPct val="90000"/>
              </a:lnSpc>
              <a:spcBef>
                <a:spcPct val="20000"/>
              </a:spcBef>
              <a:defRPr/>
            </a:pPr>
            <a:endParaRPr lang="en-US" sz="2000" b="1" dirty="0">
              <a:solidFill>
                <a:srgbClr val="003300"/>
              </a:solidFill>
            </a:endParaRPr>
          </a:p>
          <a:p>
            <a:pPr marL="609600" indent="-609600">
              <a:lnSpc>
                <a:spcPct val="90000"/>
              </a:lnSpc>
              <a:spcBef>
                <a:spcPct val="20000"/>
              </a:spcBef>
              <a:defRPr/>
            </a:pPr>
            <a:r>
              <a:rPr lang="en-US" sz="800" b="1" dirty="0">
                <a:solidFill>
                  <a:srgbClr val="C00000"/>
                </a:solidFill>
              </a:rPr>
              <a:t>		</a:t>
            </a:r>
            <a:endParaRPr lang="en-US" sz="100" b="1" i="1" dirty="0">
              <a:solidFill>
                <a:srgbClr val="C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cstate="print"/>
          <a:srcRect/>
          <a:stretch>
            <a:fillRect/>
          </a:stretch>
        </p:blipFill>
        <p:spPr bwMode="auto">
          <a:xfrm>
            <a:off x="304800" y="914400"/>
            <a:ext cx="8610600" cy="5791200"/>
          </a:xfrm>
          <a:prstGeom prst="rect">
            <a:avLst/>
          </a:prstGeom>
          <a:noFill/>
          <a:ln w="9525">
            <a:noFill/>
            <a:miter lim="800000"/>
            <a:headEnd/>
            <a:tailEnd/>
          </a:ln>
        </p:spPr>
      </p:pic>
      <p:sp>
        <p:nvSpPr>
          <p:cNvPr id="5" name="TextBox 4"/>
          <p:cNvSpPr txBox="1"/>
          <p:nvPr/>
        </p:nvSpPr>
        <p:spPr>
          <a:xfrm>
            <a:off x="762000" y="1600200"/>
            <a:ext cx="7696200" cy="3490186"/>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Tonight’s Class:</a:t>
            </a:r>
          </a:p>
          <a:p>
            <a:pPr marL="342900" indent="-342900">
              <a:lnSpc>
                <a:spcPct val="80000"/>
              </a:lnSpc>
              <a:spcBef>
                <a:spcPct val="20000"/>
              </a:spcBef>
              <a:buFontTx/>
              <a:buChar char="•"/>
              <a:defRPr/>
            </a:pPr>
            <a:r>
              <a:rPr lang="en-US" sz="2400" b="1" dirty="0">
                <a:solidFill>
                  <a:srgbClr val="002060"/>
                </a:solidFill>
              </a:rPr>
              <a:t>We Will Discuss:</a:t>
            </a:r>
          </a:p>
          <a:p>
            <a:pPr marL="342900" indent="-342900">
              <a:lnSpc>
                <a:spcPct val="80000"/>
              </a:lnSpc>
              <a:spcBef>
                <a:spcPct val="20000"/>
              </a:spcBef>
              <a:defRPr/>
            </a:pPr>
            <a:r>
              <a:rPr lang="en-US" dirty="0">
                <a:solidFill>
                  <a:srgbClr val="0033CC"/>
                </a:solidFill>
              </a:rPr>
              <a:t>	</a:t>
            </a:r>
            <a:r>
              <a:rPr lang="en-US" sz="2000" dirty="0">
                <a:solidFill>
                  <a:srgbClr val="0033CC"/>
                </a:solidFill>
              </a:rPr>
              <a:t>- </a:t>
            </a:r>
            <a:r>
              <a:rPr lang="en-US" sz="2000" b="1" i="1" dirty="0">
                <a:solidFill>
                  <a:schemeClr val="accent1">
                    <a:lumMod val="25000"/>
                  </a:schemeClr>
                </a:solidFill>
              </a:rPr>
              <a:t>The Nature, Definitions and Explanation of Estates in Land </a:t>
            </a:r>
          </a:p>
          <a:p>
            <a:pPr marL="609600" indent="-609600">
              <a:lnSpc>
                <a:spcPct val="90000"/>
              </a:lnSpc>
              <a:spcBef>
                <a:spcPct val="20000"/>
              </a:spcBef>
              <a:defRPr/>
            </a:pPr>
            <a:r>
              <a:rPr lang="en-US" sz="2000" b="1" i="1" dirty="0">
                <a:solidFill>
                  <a:srgbClr val="C00000"/>
                </a:solidFill>
              </a:rPr>
              <a:t>      </a:t>
            </a:r>
            <a:r>
              <a:rPr lang="en-US" sz="2000" i="1" dirty="0">
                <a:solidFill>
                  <a:schemeClr val="accent1">
                    <a:lumMod val="25000"/>
                  </a:schemeClr>
                </a:solidFill>
              </a:rPr>
              <a:t>- </a:t>
            </a:r>
            <a:r>
              <a:rPr lang="en-US" sz="2000" b="1" i="1" dirty="0">
                <a:solidFill>
                  <a:schemeClr val="accent1">
                    <a:lumMod val="25000"/>
                  </a:schemeClr>
                </a:solidFill>
              </a:rPr>
              <a:t>Future Interests</a:t>
            </a:r>
          </a:p>
          <a:p>
            <a:pPr marL="342900" indent="-342900">
              <a:lnSpc>
                <a:spcPct val="95000"/>
              </a:lnSpc>
              <a:spcBef>
                <a:spcPct val="20000"/>
              </a:spcBef>
              <a:defRPr/>
            </a:pPr>
            <a:r>
              <a:rPr lang="en-US" sz="2000" b="1" dirty="0">
                <a:solidFill>
                  <a:srgbClr val="C00000"/>
                </a:solidFill>
              </a:rPr>
              <a:t>		</a:t>
            </a:r>
            <a:r>
              <a:rPr lang="en-US" sz="2000" b="1" i="1" dirty="0">
                <a:solidFill>
                  <a:srgbClr val="CC0000"/>
                </a:solidFill>
              </a:rPr>
              <a:t>Future Interests - Estates in Time</a:t>
            </a:r>
          </a:p>
          <a:p>
            <a:pPr marL="342900" indent="-342900">
              <a:lnSpc>
                <a:spcPct val="95000"/>
              </a:lnSpc>
              <a:spcBef>
                <a:spcPct val="20000"/>
              </a:spcBef>
              <a:defRPr/>
            </a:pPr>
            <a:r>
              <a:rPr lang="en-US" sz="2000" b="1" dirty="0">
                <a:solidFill>
                  <a:srgbClr val="003300"/>
                </a:solidFill>
              </a:rPr>
              <a:t>             1. Life Estates,  </a:t>
            </a:r>
          </a:p>
          <a:p>
            <a:pPr marL="342900" indent="-342900">
              <a:lnSpc>
                <a:spcPct val="95000"/>
              </a:lnSpc>
              <a:spcBef>
                <a:spcPct val="20000"/>
              </a:spcBef>
              <a:defRPr/>
            </a:pPr>
            <a:r>
              <a:rPr lang="en-US" sz="2000" b="1" dirty="0">
                <a:solidFill>
                  <a:srgbClr val="003300"/>
                </a:solidFill>
              </a:rPr>
              <a:t>		2. Possibility of </a:t>
            </a:r>
            <a:r>
              <a:rPr lang="en-US" sz="2000" b="1" dirty="0" err="1">
                <a:solidFill>
                  <a:srgbClr val="003300"/>
                </a:solidFill>
              </a:rPr>
              <a:t>Reverters</a:t>
            </a:r>
            <a:r>
              <a:rPr lang="en-US" sz="2000" b="1" dirty="0">
                <a:solidFill>
                  <a:srgbClr val="003300"/>
                </a:solidFill>
              </a:rPr>
              <a:t>, and  </a:t>
            </a:r>
          </a:p>
          <a:p>
            <a:pPr marL="342900" indent="-342900">
              <a:lnSpc>
                <a:spcPct val="95000"/>
              </a:lnSpc>
              <a:spcBef>
                <a:spcPct val="20000"/>
              </a:spcBef>
              <a:defRPr/>
            </a:pPr>
            <a:r>
              <a:rPr lang="en-US" sz="2000" b="1" dirty="0">
                <a:solidFill>
                  <a:srgbClr val="003300"/>
                </a:solidFill>
              </a:rPr>
              <a:t>		3. Rights of Re-Entry</a:t>
            </a:r>
          </a:p>
          <a:p>
            <a:pPr marL="342900" indent="-342900">
              <a:lnSpc>
                <a:spcPct val="80000"/>
              </a:lnSpc>
              <a:spcBef>
                <a:spcPct val="20000"/>
              </a:spcBef>
              <a:defRPr/>
            </a:pPr>
            <a:r>
              <a:rPr lang="en-US" b="1" i="1" dirty="0">
                <a:solidFill>
                  <a:schemeClr val="accent1">
                    <a:lumMod val="25000"/>
                  </a:schemeClr>
                </a:solidFill>
              </a:rPr>
              <a:t>	</a:t>
            </a:r>
            <a:endParaRPr lang="en-US" sz="100" b="1" i="1" dirty="0">
              <a:solidFill>
                <a:srgbClr val="C00000"/>
              </a:solidFill>
            </a:endParaRPr>
          </a:p>
        </p:txBody>
      </p:sp>
      <p:sp>
        <p:nvSpPr>
          <p:cNvPr id="6" name="Slide Number Placeholder 5"/>
          <p:cNvSpPr>
            <a:spLocks noGrp="1"/>
          </p:cNvSpPr>
          <p:nvPr>
            <p:ph type="sldNum" sz="quarter" idx="12"/>
          </p:nvPr>
        </p:nvSpPr>
        <p:spPr/>
        <p:txBody>
          <a:bodyPr/>
          <a:lstStyle/>
          <a:p>
            <a:pPr>
              <a:defRPr/>
            </a:pPr>
            <a:fld id="{3B43468E-3EAB-416B-BB27-955F49EF80B3}" type="slidenum">
              <a:rPr lang="en-US" smtClean="0"/>
              <a:pPr>
                <a:defRPr/>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ctrTitle"/>
          </p:nvPr>
        </p:nvSpPr>
        <p:spPr>
          <a:xfrm>
            <a:off x="457200" y="1219200"/>
            <a:ext cx="7772400" cy="762000"/>
          </a:xfrm>
        </p:spPr>
        <p:txBody>
          <a:bodyPr/>
          <a:lstStyle/>
          <a:p>
            <a:pPr marL="342900" indent="-342900">
              <a:lnSpc>
                <a:spcPct val="80000"/>
              </a:lnSpc>
              <a:spcBef>
                <a:spcPct val="20000"/>
              </a:spcBef>
            </a:pPr>
            <a:r>
              <a:rPr lang="en-US" sz="4800" b="1">
                <a:solidFill>
                  <a:srgbClr val="CC0000"/>
                </a:solidFill>
              </a:rPr>
              <a:t>Future Interests</a:t>
            </a:r>
          </a:p>
        </p:txBody>
      </p:sp>
      <p:pic>
        <p:nvPicPr>
          <p:cNvPr id="33796" name="Picture 7" descr="33004-2"/>
          <p:cNvPicPr>
            <a:picLocks noChangeAspect="1" noChangeArrowheads="1"/>
          </p:cNvPicPr>
          <p:nvPr/>
        </p:nvPicPr>
        <p:blipFill>
          <a:blip r:embed="rId3" cstate="print"/>
          <a:srcRect/>
          <a:stretch>
            <a:fillRect/>
          </a:stretch>
        </p:blipFill>
        <p:spPr bwMode="auto">
          <a:xfrm>
            <a:off x="1600200" y="2057400"/>
            <a:ext cx="5715000" cy="4476750"/>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pPr>
              <a:defRPr/>
            </a:pPr>
            <a:fld id="{20EFBBC0-BABA-4D67-B054-A87F8090C4B7}" type="slidenum">
              <a:rPr lang="en-US" smtClean="0"/>
              <a:pPr>
                <a:defRPr/>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ChangeArrowheads="1"/>
          </p:cNvSpPr>
          <p:nvPr/>
        </p:nvSpPr>
        <p:spPr bwMode="auto">
          <a:xfrm>
            <a:off x="381000" y="1371600"/>
            <a:ext cx="8229600" cy="5105400"/>
          </a:xfrm>
          <a:prstGeom prst="rect">
            <a:avLst/>
          </a:prstGeom>
          <a:noFill/>
          <a:ln w="9525">
            <a:noFill/>
            <a:miter lim="800000"/>
            <a:headEnd/>
            <a:tailEnd/>
          </a:ln>
        </p:spPr>
        <p:txBody>
          <a:bodyPr/>
          <a:lstStyle/>
          <a:p>
            <a:pPr marL="342900" indent="-342900">
              <a:lnSpc>
                <a:spcPct val="95000"/>
              </a:lnSpc>
              <a:spcBef>
                <a:spcPct val="20000"/>
              </a:spcBef>
            </a:pPr>
            <a:r>
              <a:rPr lang="en-US" sz="3200" b="1">
                <a:solidFill>
                  <a:srgbClr val="CC0000"/>
                </a:solidFill>
              </a:rPr>
              <a:t>Future Interests - Estates in Time</a:t>
            </a:r>
          </a:p>
          <a:p>
            <a:pPr marL="342900" indent="-342900">
              <a:lnSpc>
                <a:spcPct val="95000"/>
              </a:lnSpc>
              <a:spcBef>
                <a:spcPct val="20000"/>
              </a:spcBef>
            </a:pPr>
            <a:endParaRPr lang="en-US" sz="2400">
              <a:solidFill>
                <a:srgbClr val="0033CC"/>
              </a:solidFill>
            </a:endParaRPr>
          </a:p>
          <a:p>
            <a:pPr marL="342900" indent="-342900">
              <a:lnSpc>
                <a:spcPct val="95000"/>
              </a:lnSpc>
              <a:spcBef>
                <a:spcPct val="20000"/>
              </a:spcBef>
            </a:pPr>
            <a:r>
              <a:rPr lang="en-US" sz="2400">
                <a:solidFill>
                  <a:schemeClr val="hlink"/>
                </a:solidFill>
              </a:rPr>
              <a:t>	- </a:t>
            </a:r>
            <a:r>
              <a:rPr lang="en-US" sz="2400" b="1">
                <a:solidFill>
                  <a:schemeClr val="hlink"/>
                </a:solidFill>
              </a:rPr>
              <a:t>Life Estates</a:t>
            </a:r>
          </a:p>
          <a:p>
            <a:pPr marL="342900" indent="-342900">
              <a:lnSpc>
                <a:spcPct val="95000"/>
              </a:lnSpc>
              <a:spcBef>
                <a:spcPct val="20000"/>
              </a:spcBef>
            </a:pPr>
            <a:r>
              <a:rPr lang="en-US" sz="2400" b="1">
                <a:solidFill>
                  <a:srgbClr val="0033CC"/>
                </a:solidFill>
              </a:rPr>
              <a:t>		The remainder is the estate in time.</a:t>
            </a:r>
          </a:p>
          <a:p>
            <a:pPr marL="342900" indent="-342900">
              <a:lnSpc>
                <a:spcPct val="95000"/>
              </a:lnSpc>
              <a:spcBef>
                <a:spcPct val="20000"/>
              </a:spcBef>
            </a:pPr>
            <a:r>
              <a:rPr lang="en-US" sz="1600" b="1">
                <a:solidFill>
                  <a:schemeClr val="hlink"/>
                </a:solidFill>
              </a:rPr>
              <a:t>	</a:t>
            </a:r>
            <a:r>
              <a:rPr lang="en-US" sz="2400" b="1">
                <a:solidFill>
                  <a:schemeClr val="hlink"/>
                </a:solidFill>
              </a:rPr>
              <a:t>- Possibility of Reverters</a:t>
            </a:r>
          </a:p>
          <a:p>
            <a:pPr marL="342900" indent="-342900">
              <a:lnSpc>
                <a:spcPct val="95000"/>
              </a:lnSpc>
              <a:spcBef>
                <a:spcPct val="20000"/>
              </a:spcBef>
            </a:pPr>
            <a:r>
              <a:rPr lang="en-US" sz="2400" b="1">
                <a:solidFill>
                  <a:srgbClr val="0033CC"/>
                </a:solidFill>
              </a:rPr>
              <a:t>		The reversion is the estate in time.</a:t>
            </a:r>
          </a:p>
          <a:p>
            <a:pPr marL="342900" indent="-342900">
              <a:lnSpc>
                <a:spcPct val="95000"/>
              </a:lnSpc>
              <a:spcBef>
                <a:spcPct val="20000"/>
              </a:spcBef>
            </a:pPr>
            <a:r>
              <a:rPr lang="en-US" sz="2400" b="1">
                <a:solidFill>
                  <a:schemeClr val="hlink"/>
                </a:solidFill>
              </a:rPr>
              <a:t>	- Rights of Re-Entry</a:t>
            </a:r>
          </a:p>
          <a:p>
            <a:pPr marL="342900" indent="-342900">
              <a:lnSpc>
                <a:spcPct val="95000"/>
              </a:lnSpc>
              <a:spcBef>
                <a:spcPct val="20000"/>
              </a:spcBef>
            </a:pPr>
            <a:r>
              <a:rPr lang="en-US" sz="2400" b="1">
                <a:solidFill>
                  <a:srgbClr val="0033CC"/>
                </a:solidFill>
              </a:rPr>
              <a:t>		The right of re-entry is the estate in time.</a:t>
            </a:r>
          </a:p>
          <a:p>
            <a:pPr marL="342900" indent="-342900">
              <a:lnSpc>
                <a:spcPct val="95000"/>
              </a:lnSpc>
              <a:spcBef>
                <a:spcPct val="20000"/>
              </a:spcBef>
            </a:pPr>
            <a:r>
              <a:rPr lang="en-US" sz="2400" b="1">
                <a:solidFill>
                  <a:srgbClr val="0033CC"/>
                </a:solidFill>
              </a:rPr>
              <a:t>	</a:t>
            </a:r>
            <a:endParaRPr lang="en-US" sz="2400">
              <a:solidFill>
                <a:srgbClr val="0033CC"/>
              </a:solidFill>
            </a:endParaRPr>
          </a:p>
        </p:txBody>
      </p:sp>
      <p:sp>
        <p:nvSpPr>
          <p:cNvPr id="4" name="Slide Number Placeholder 3"/>
          <p:cNvSpPr>
            <a:spLocks noGrp="1"/>
          </p:cNvSpPr>
          <p:nvPr>
            <p:ph type="sldNum" sz="quarter" idx="12"/>
          </p:nvPr>
        </p:nvSpPr>
        <p:spPr/>
        <p:txBody>
          <a:bodyPr/>
          <a:lstStyle/>
          <a:p>
            <a:pPr>
              <a:defRPr/>
            </a:pPr>
            <a:fld id="{3B43468E-3EAB-416B-BB27-955F49EF80B3}" type="slidenum">
              <a:rPr lang="en-US" smtClean="0"/>
              <a:pPr>
                <a:defRPr/>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35844" name="Rectangle 3"/>
          <p:cNvSpPr>
            <a:spLocks noChangeArrowheads="1"/>
          </p:cNvSpPr>
          <p:nvPr/>
        </p:nvSpPr>
        <p:spPr bwMode="auto">
          <a:xfrm>
            <a:off x="304800" y="1371600"/>
            <a:ext cx="8382000" cy="5257800"/>
          </a:xfrm>
          <a:prstGeom prst="rect">
            <a:avLst/>
          </a:prstGeom>
          <a:noFill/>
          <a:ln w="9525">
            <a:noFill/>
            <a:miter lim="800000"/>
            <a:headEnd/>
            <a:tailEnd/>
          </a:ln>
        </p:spPr>
        <p:txBody>
          <a:bodyPr/>
          <a:lstStyle/>
          <a:p>
            <a:pPr marL="609600" indent="-609600">
              <a:spcBef>
                <a:spcPct val="20000"/>
              </a:spcBef>
            </a:pPr>
            <a:r>
              <a:rPr lang="en-US" sz="2800" b="1">
                <a:solidFill>
                  <a:srgbClr val="C00000"/>
                </a:solidFill>
              </a:rPr>
              <a:t>Future Interests – Estates in Time</a:t>
            </a:r>
          </a:p>
          <a:p>
            <a:pPr marL="609600" indent="-609600">
              <a:spcBef>
                <a:spcPct val="20000"/>
              </a:spcBef>
            </a:pPr>
            <a:endParaRPr lang="en-US" sz="600" b="1">
              <a:solidFill>
                <a:srgbClr val="FF0000"/>
              </a:solidFill>
            </a:endParaRPr>
          </a:p>
          <a:p>
            <a:pPr marL="609600" indent="-609600">
              <a:spcBef>
                <a:spcPct val="20000"/>
              </a:spcBef>
              <a:buFontTx/>
              <a:buChar char="•"/>
            </a:pPr>
            <a:r>
              <a:rPr lang="en-US" sz="2000" b="1">
                <a:solidFill>
                  <a:srgbClr val="0033CC"/>
                </a:solidFill>
              </a:rPr>
              <a:t>Like all property, interests in land are a collection of rights</a:t>
            </a:r>
          </a:p>
          <a:p>
            <a:pPr marL="609600" indent="-609600">
              <a:spcBef>
                <a:spcPct val="20000"/>
              </a:spcBef>
              <a:buFontTx/>
              <a:buChar char="•"/>
            </a:pPr>
            <a:endParaRPr lang="en-US" sz="900" b="1">
              <a:solidFill>
                <a:srgbClr val="0033CC"/>
              </a:solidFill>
            </a:endParaRPr>
          </a:p>
          <a:p>
            <a:pPr marL="609600" indent="-609600">
              <a:spcBef>
                <a:spcPct val="20000"/>
              </a:spcBef>
              <a:buFontTx/>
              <a:buChar char="•"/>
            </a:pPr>
            <a:r>
              <a:rPr lang="en-US" sz="2000" b="1">
                <a:solidFill>
                  <a:srgbClr val="0033CC"/>
                </a:solidFill>
              </a:rPr>
              <a:t>Interests in Land need to be seen through the prism of:</a:t>
            </a:r>
          </a:p>
          <a:p>
            <a:pPr marL="990600" lvl="1" indent="-533400">
              <a:spcBef>
                <a:spcPct val="20000"/>
              </a:spcBef>
              <a:buFontTx/>
              <a:buChar char="–"/>
            </a:pPr>
            <a:r>
              <a:rPr lang="en-US" b="1" i="1">
                <a:solidFill>
                  <a:srgbClr val="CC0000"/>
                </a:solidFill>
              </a:rPr>
              <a:t>Possession</a:t>
            </a:r>
          </a:p>
          <a:p>
            <a:pPr marL="990600" lvl="1" indent="-533400">
              <a:spcBef>
                <a:spcPct val="20000"/>
              </a:spcBef>
              <a:buFontTx/>
              <a:buChar char="–"/>
            </a:pPr>
            <a:r>
              <a:rPr lang="en-US" b="1" i="1">
                <a:solidFill>
                  <a:srgbClr val="CC0000"/>
                </a:solidFill>
              </a:rPr>
              <a:t>Time</a:t>
            </a:r>
          </a:p>
          <a:p>
            <a:pPr marL="609600" indent="-609600">
              <a:spcBef>
                <a:spcPct val="20000"/>
              </a:spcBef>
            </a:pPr>
            <a:r>
              <a:rPr lang="en-US" sz="2000" b="1">
                <a:solidFill>
                  <a:srgbClr val="0033CC"/>
                </a:solidFill>
              </a:rPr>
              <a:t>	</a:t>
            </a:r>
            <a:r>
              <a:rPr lang="en-US" sz="2000" b="1" i="1">
                <a:solidFill>
                  <a:schemeClr val="hlink"/>
                </a:solidFill>
              </a:rPr>
              <a:t>Two Major Questions</a:t>
            </a:r>
          </a:p>
          <a:p>
            <a:pPr marL="609600" indent="-609600">
              <a:spcBef>
                <a:spcPct val="20000"/>
              </a:spcBef>
            </a:pPr>
            <a:endParaRPr lang="en-US" sz="600" b="1" i="1">
              <a:solidFill>
                <a:schemeClr val="hlink"/>
              </a:solidFill>
            </a:endParaRPr>
          </a:p>
          <a:p>
            <a:pPr marL="609600" indent="-609600">
              <a:spcBef>
                <a:spcPct val="20000"/>
              </a:spcBef>
              <a:buFontTx/>
              <a:buChar char="•"/>
            </a:pPr>
            <a:r>
              <a:rPr lang="en-US" sz="2000" b="1">
                <a:solidFill>
                  <a:srgbClr val="CC0000"/>
                </a:solidFill>
              </a:rPr>
              <a:t>Possession</a:t>
            </a:r>
            <a:r>
              <a:rPr lang="en-US" sz="2000" b="1">
                <a:solidFill>
                  <a:srgbClr val="0033CC"/>
                </a:solidFill>
              </a:rPr>
              <a:t> – Does the interest allow possession of the realty?</a:t>
            </a:r>
          </a:p>
          <a:p>
            <a:pPr marL="609600" indent="-609600">
              <a:spcBef>
                <a:spcPct val="20000"/>
              </a:spcBef>
              <a:buFontTx/>
              <a:buChar char="•"/>
            </a:pPr>
            <a:endParaRPr lang="en-US" sz="900" b="1">
              <a:solidFill>
                <a:srgbClr val="0033CC"/>
              </a:solidFill>
            </a:endParaRPr>
          </a:p>
          <a:p>
            <a:pPr marL="609600" indent="-609600">
              <a:spcBef>
                <a:spcPct val="20000"/>
              </a:spcBef>
              <a:buFontTx/>
              <a:buChar char="•"/>
            </a:pPr>
            <a:r>
              <a:rPr lang="en-US" sz="2000" b="1">
                <a:solidFill>
                  <a:srgbClr val="CC0000"/>
                </a:solidFill>
              </a:rPr>
              <a:t>Time</a:t>
            </a:r>
            <a:r>
              <a:rPr lang="en-US" sz="2000" b="1">
                <a:solidFill>
                  <a:srgbClr val="0033CC"/>
                </a:solidFill>
              </a:rPr>
              <a:t> – What time will the interest in the property be executed?</a:t>
            </a:r>
          </a:p>
          <a:p>
            <a:pPr marL="609600" indent="-609600">
              <a:spcBef>
                <a:spcPct val="20000"/>
              </a:spcBef>
            </a:pPr>
            <a:endParaRPr lang="en-US" sz="2000" b="1">
              <a:solidFill>
                <a:srgbClr val="0033CC"/>
              </a:solidFill>
            </a:endParaRPr>
          </a:p>
          <a:p>
            <a:pPr marL="609600" indent="-609600">
              <a:spcBef>
                <a:spcPct val="20000"/>
              </a:spcBef>
            </a:pPr>
            <a:r>
              <a:rPr lang="en-US" sz="3200" b="1">
                <a:solidFill>
                  <a:srgbClr val="002060"/>
                </a:solidFill>
              </a:rPr>
              <a:t>    This time factor is the critical question </a:t>
            </a:r>
          </a:p>
          <a:p>
            <a:pPr marL="609600" indent="-609600">
              <a:spcBef>
                <a:spcPct val="20000"/>
              </a:spcBef>
            </a:pPr>
            <a:r>
              <a:rPr lang="en-US" sz="3200" b="1">
                <a:solidFill>
                  <a:srgbClr val="002060"/>
                </a:solidFill>
              </a:rPr>
              <a:t>      when dealing with “Future Interests”</a:t>
            </a:r>
            <a:endParaRPr lang="en-US" sz="3200" b="1" i="1">
              <a:solidFill>
                <a:srgbClr val="CC0000"/>
              </a:solidFill>
            </a:endParaRPr>
          </a:p>
          <a:p>
            <a:pPr marL="609600" indent="-609600">
              <a:spcBef>
                <a:spcPct val="20000"/>
              </a:spcBef>
            </a:pPr>
            <a:endParaRPr lang="en-US" sz="900" b="1">
              <a:solidFill>
                <a:srgbClr val="0033CC"/>
              </a:solidFill>
            </a:endParaRPr>
          </a:p>
          <a:p>
            <a:pPr marL="609600" indent="-609600">
              <a:spcBef>
                <a:spcPct val="20000"/>
              </a:spcBef>
            </a:pPr>
            <a:endParaRPr lang="en-US" sz="500" b="1">
              <a:solidFill>
                <a:srgbClr val="0033CC"/>
              </a:solidFill>
            </a:endParaRPr>
          </a:p>
        </p:txBody>
      </p:sp>
      <p:sp>
        <p:nvSpPr>
          <p:cNvPr id="5" name="Slide Number Placeholder 4"/>
          <p:cNvSpPr>
            <a:spLocks noGrp="1"/>
          </p:cNvSpPr>
          <p:nvPr>
            <p:ph type="sldNum" sz="quarter" idx="12"/>
          </p:nvPr>
        </p:nvSpPr>
        <p:spPr/>
        <p:txBody>
          <a:bodyPr/>
          <a:lstStyle/>
          <a:p>
            <a:pPr>
              <a:defRPr/>
            </a:pPr>
            <a:fld id="{061258E2-34C7-449C-9732-D288BE314A6E}" type="slidenum">
              <a:rPr lang="en-US" smtClean="0"/>
              <a:pPr>
                <a:defRPr/>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ctrTitle"/>
          </p:nvPr>
        </p:nvSpPr>
        <p:spPr>
          <a:xfrm>
            <a:off x="685800" y="1295400"/>
            <a:ext cx="8153400" cy="5105400"/>
          </a:xfrm>
        </p:spPr>
        <p:txBody>
          <a:bodyPr/>
          <a:lstStyle/>
          <a:p>
            <a:pPr algn="l" eaLnBrk="1" hangingPunct="1">
              <a:defRPr/>
            </a:pPr>
            <a:r>
              <a:rPr lang="en-US" sz="3200" b="1" dirty="0">
                <a:solidFill>
                  <a:srgbClr val="CC0000"/>
                </a:solidFill>
                <a:latin typeface="+mn-lt"/>
              </a:rPr>
              <a:t>Future Interests – Estates in Time</a:t>
            </a:r>
            <a:br>
              <a:rPr lang="en-US" sz="5400" b="1" dirty="0">
                <a:solidFill>
                  <a:srgbClr val="0033CC"/>
                </a:solidFill>
              </a:rPr>
            </a:br>
            <a:br>
              <a:rPr lang="en-US" sz="1000" b="1" dirty="0">
                <a:solidFill>
                  <a:srgbClr val="0033CC"/>
                </a:solidFill>
              </a:rPr>
            </a:br>
            <a:br>
              <a:rPr lang="en-US" sz="1000" b="1" dirty="0">
                <a:solidFill>
                  <a:srgbClr val="0033CC"/>
                </a:solidFill>
              </a:rPr>
            </a:br>
            <a:r>
              <a:rPr lang="en-US" sz="2400" b="1" dirty="0">
                <a:solidFill>
                  <a:srgbClr val="0033CC"/>
                </a:solidFill>
                <a:latin typeface="+mn-lt"/>
              </a:rPr>
              <a:t>Remember – We need to think of </a:t>
            </a:r>
            <a:r>
              <a:rPr lang="en-US" sz="2400" b="1" i="1" dirty="0">
                <a:solidFill>
                  <a:schemeClr val="hlink"/>
                </a:solidFill>
                <a:latin typeface="+mn-lt"/>
              </a:rPr>
              <a:t>possession</a:t>
            </a:r>
            <a:r>
              <a:rPr lang="en-US" sz="2400" b="1" dirty="0">
                <a:solidFill>
                  <a:srgbClr val="0033CC"/>
                </a:solidFill>
                <a:latin typeface="+mn-lt"/>
              </a:rPr>
              <a:t> &amp; </a:t>
            </a:r>
            <a:r>
              <a:rPr lang="en-US" sz="2400" b="1" i="1" dirty="0">
                <a:solidFill>
                  <a:schemeClr val="hlink"/>
                </a:solidFill>
                <a:latin typeface="+mn-lt"/>
              </a:rPr>
              <a:t>time</a:t>
            </a:r>
            <a:br>
              <a:rPr lang="en-US" sz="2400" b="1" dirty="0">
                <a:solidFill>
                  <a:srgbClr val="0033CC"/>
                </a:solidFill>
                <a:latin typeface="+mn-lt"/>
              </a:rPr>
            </a:br>
            <a:br>
              <a:rPr lang="en-US" sz="1200" b="1" dirty="0">
                <a:solidFill>
                  <a:srgbClr val="0033CC"/>
                </a:solidFill>
                <a:latin typeface="+mn-lt"/>
              </a:rPr>
            </a:br>
            <a:r>
              <a:rPr lang="en-US" sz="2400" b="1" dirty="0">
                <a:solidFill>
                  <a:schemeClr val="tx1"/>
                </a:solidFill>
                <a:latin typeface="+mn-lt"/>
              </a:rPr>
              <a:t>Black’s Law Dictionary – Definition</a:t>
            </a:r>
            <a:br>
              <a:rPr lang="en-US" sz="2400" b="1" dirty="0">
                <a:solidFill>
                  <a:schemeClr val="tx1"/>
                </a:solidFill>
                <a:latin typeface="+mn-lt"/>
              </a:rPr>
            </a:br>
            <a:br>
              <a:rPr lang="en-US" sz="1200" b="1" dirty="0">
                <a:solidFill>
                  <a:srgbClr val="0033CC"/>
                </a:solidFill>
                <a:latin typeface="+mn-lt"/>
              </a:rPr>
            </a:br>
            <a:r>
              <a:rPr lang="en-US" sz="2400" b="1" i="1" dirty="0">
                <a:solidFill>
                  <a:srgbClr val="C00000"/>
                </a:solidFill>
                <a:latin typeface="+mn-lt"/>
              </a:rPr>
              <a:t>Future Interests:</a:t>
            </a:r>
            <a:r>
              <a:rPr lang="en-US" sz="2400" b="1" dirty="0">
                <a:solidFill>
                  <a:srgbClr val="0033CC"/>
                </a:solidFill>
                <a:latin typeface="+mn-lt"/>
              </a:rPr>
              <a:t> </a:t>
            </a:r>
            <a:r>
              <a:rPr lang="en-US" sz="2400" b="1" dirty="0">
                <a:solidFill>
                  <a:schemeClr val="tx1"/>
                </a:solidFill>
                <a:latin typeface="+mn-lt"/>
              </a:rPr>
              <a:t>“Interests in land </a:t>
            </a:r>
            <a:br>
              <a:rPr lang="en-US" sz="2400" b="1" dirty="0">
                <a:solidFill>
                  <a:schemeClr val="tx1"/>
                </a:solidFill>
                <a:latin typeface="+mn-lt"/>
              </a:rPr>
            </a:br>
            <a:r>
              <a:rPr lang="en-US" sz="2400" b="1" dirty="0">
                <a:solidFill>
                  <a:schemeClr val="tx1"/>
                </a:solidFill>
                <a:latin typeface="+mn-lt"/>
              </a:rPr>
              <a:t>or other things </a:t>
            </a:r>
            <a:br>
              <a:rPr lang="en-US" sz="2400" b="1" dirty="0">
                <a:solidFill>
                  <a:schemeClr val="tx1"/>
                </a:solidFill>
                <a:latin typeface="+mn-lt"/>
              </a:rPr>
            </a:br>
            <a:r>
              <a:rPr lang="en-US" sz="2400" b="1" dirty="0">
                <a:solidFill>
                  <a:schemeClr val="tx1"/>
                </a:solidFill>
                <a:latin typeface="+mn-lt"/>
              </a:rPr>
              <a:t>in which the privilege </a:t>
            </a:r>
            <a:br>
              <a:rPr lang="en-US" sz="2400" b="1" dirty="0">
                <a:solidFill>
                  <a:schemeClr val="tx1"/>
                </a:solidFill>
                <a:latin typeface="+mn-lt"/>
              </a:rPr>
            </a:br>
            <a:r>
              <a:rPr lang="en-US" sz="2400" b="1" dirty="0">
                <a:solidFill>
                  <a:schemeClr val="tx1"/>
                </a:solidFill>
                <a:latin typeface="+mn-lt"/>
              </a:rPr>
              <a:t>of possession or of enjoyment   </a:t>
            </a:r>
            <a:br>
              <a:rPr lang="en-US" sz="2400" b="1" dirty="0">
                <a:solidFill>
                  <a:schemeClr val="tx1"/>
                </a:solidFill>
                <a:latin typeface="+mn-lt"/>
              </a:rPr>
            </a:br>
            <a:r>
              <a:rPr lang="en-US" sz="2400" b="1" dirty="0">
                <a:solidFill>
                  <a:schemeClr val="tx1"/>
                </a:solidFill>
                <a:latin typeface="+mn-lt"/>
              </a:rPr>
              <a:t>is future or non present.”</a:t>
            </a:r>
            <a:br>
              <a:rPr lang="en-US" sz="2400" b="1" dirty="0">
                <a:solidFill>
                  <a:schemeClr val="tx1"/>
                </a:solidFill>
                <a:latin typeface="+mn-lt"/>
              </a:rPr>
            </a:br>
            <a:br>
              <a:rPr lang="en-US" sz="2400" b="1" dirty="0">
                <a:solidFill>
                  <a:schemeClr val="tx1"/>
                </a:solidFill>
                <a:latin typeface="+mn-lt"/>
              </a:rPr>
            </a:br>
            <a:r>
              <a:rPr lang="en-US" sz="2400" b="1" dirty="0">
                <a:solidFill>
                  <a:srgbClr val="C00000"/>
                </a:solidFill>
                <a:latin typeface="+mn-lt"/>
              </a:rPr>
              <a:t>The real property rights that are left over </a:t>
            </a:r>
            <a:br>
              <a:rPr lang="en-US" sz="2400" b="1" dirty="0">
                <a:solidFill>
                  <a:srgbClr val="C00000"/>
                </a:solidFill>
                <a:latin typeface="+mn-lt"/>
              </a:rPr>
            </a:br>
            <a:r>
              <a:rPr lang="en-US" sz="2400" b="1" dirty="0">
                <a:solidFill>
                  <a:srgbClr val="C00000"/>
                </a:solidFill>
                <a:latin typeface="+mn-lt"/>
              </a:rPr>
              <a:t>from the granting of an interest</a:t>
            </a:r>
          </a:p>
        </p:txBody>
      </p:sp>
      <p:pic>
        <p:nvPicPr>
          <p:cNvPr id="36868" name="Picture 5" descr="http://www.bradfordpublishing.com/images/D1002.gif"/>
          <p:cNvPicPr>
            <a:picLocks noChangeAspect="1" noChangeArrowheads="1"/>
          </p:cNvPicPr>
          <p:nvPr/>
        </p:nvPicPr>
        <p:blipFill>
          <a:blip r:embed="rId3" cstate="print"/>
          <a:srcRect/>
          <a:stretch>
            <a:fillRect/>
          </a:stretch>
        </p:blipFill>
        <p:spPr bwMode="auto">
          <a:xfrm>
            <a:off x="6477000" y="2667000"/>
            <a:ext cx="2160588" cy="2720975"/>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pPr>
              <a:defRPr/>
            </a:pPr>
            <a:fld id="{20EFBBC0-BABA-4D67-B054-A87F8090C4B7}" type="slidenum">
              <a:rPr lang="en-US" smtClean="0"/>
              <a:pPr>
                <a:defRPr/>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ctrTitle"/>
          </p:nvPr>
        </p:nvSpPr>
        <p:spPr>
          <a:xfrm>
            <a:off x="685800" y="1295400"/>
            <a:ext cx="8153400" cy="5105400"/>
          </a:xfrm>
        </p:spPr>
        <p:txBody>
          <a:bodyPr/>
          <a:lstStyle/>
          <a:p>
            <a:pPr algn="l" eaLnBrk="1" hangingPunct="1">
              <a:defRPr/>
            </a:pPr>
            <a:r>
              <a:rPr lang="en-US" sz="2400" b="1" i="1" dirty="0">
                <a:solidFill>
                  <a:srgbClr val="0033CC"/>
                </a:solidFill>
                <a:latin typeface="+mn-lt"/>
              </a:rPr>
              <a:t>As a result …</a:t>
            </a:r>
            <a:r>
              <a:rPr lang="en-US" sz="2400" b="1" dirty="0">
                <a:solidFill>
                  <a:srgbClr val="0033CC"/>
                </a:solidFill>
                <a:latin typeface="+mn-lt"/>
              </a:rPr>
              <a:t> </a:t>
            </a:r>
            <a:br>
              <a:rPr lang="en-US" sz="2000" b="1" dirty="0">
                <a:solidFill>
                  <a:srgbClr val="0033CC"/>
                </a:solidFill>
              </a:rPr>
            </a:br>
            <a:br>
              <a:rPr lang="en-US" sz="2000" b="1" dirty="0">
                <a:solidFill>
                  <a:srgbClr val="0033CC"/>
                </a:solidFill>
              </a:rPr>
            </a:br>
            <a:r>
              <a:rPr lang="en-US" b="1" dirty="0">
                <a:solidFill>
                  <a:srgbClr val="CC0000"/>
                </a:solidFill>
              </a:rPr>
              <a:t>Possessory Interests in Land</a:t>
            </a:r>
            <a:br>
              <a:rPr lang="en-US" sz="4800" b="1" dirty="0">
                <a:solidFill>
                  <a:srgbClr val="0033CC"/>
                </a:solidFill>
              </a:rPr>
            </a:br>
            <a:br>
              <a:rPr lang="en-US" sz="900" b="1" dirty="0">
                <a:solidFill>
                  <a:srgbClr val="0033CC"/>
                </a:solidFill>
              </a:rPr>
            </a:br>
            <a:br>
              <a:rPr lang="en-US" sz="900" b="1" dirty="0">
                <a:solidFill>
                  <a:srgbClr val="0033CC"/>
                </a:solidFill>
              </a:rPr>
            </a:br>
            <a:r>
              <a:rPr lang="en-US" sz="2800" b="1" dirty="0">
                <a:solidFill>
                  <a:srgbClr val="0033CC"/>
                </a:solidFill>
                <a:latin typeface="+mn-lt"/>
              </a:rPr>
              <a:t>Can be:</a:t>
            </a:r>
            <a:br>
              <a:rPr lang="en-US" sz="2800" b="1" dirty="0">
                <a:solidFill>
                  <a:srgbClr val="0033CC"/>
                </a:solidFill>
                <a:latin typeface="+mn-lt"/>
              </a:rPr>
            </a:br>
            <a:br>
              <a:rPr lang="en-US" sz="2800" b="1" dirty="0">
                <a:solidFill>
                  <a:srgbClr val="0033CC"/>
                </a:solidFill>
                <a:latin typeface="+mn-lt"/>
              </a:rPr>
            </a:br>
            <a:r>
              <a:rPr lang="en-US" sz="4000" b="1" i="1" u="sng" dirty="0">
                <a:solidFill>
                  <a:schemeClr val="accent1">
                    <a:lumMod val="50000"/>
                  </a:schemeClr>
                </a:solidFill>
                <a:latin typeface="+mn-lt"/>
              </a:rPr>
              <a:t>Present</a:t>
            </a:r>
            <a:r>
              <a:rPr lang="en-US" sz="4000" b="1" i="1" dirty="0">
                <a:solidFill>
                  <a:schemeClr val="hlink"/>
                </a:solidFill>
                <a:latin typeface="+mn-lt"/>
              </a:rPr>
              <a:t> Possessory Interests</a:t>
            </a:r>
            <a:r>
              <a:rPr lang="en-US" sz="4000" b="1" dirty="0">
                <a:solidFill>
                  <a:srgbClr val="0033CC"/>
                </a:solidFill>
                <a:latin typeface="+mn-lt"/>
              </a:rPr>
              <a:t> or </a:t>
            </a:r>
            <a:br>
              <a:rPr lang="en-US" sz="4000" b="1" dirty="0">
                <a:solidFill>
                  <a:srgbClr val="0033CC"/>
                </a:solidFill>
                <a:latin typeface="+mn-lt"/>
              </a:rPr>
            </a:br>
            <a:br>
              <a:rPr lang="en-US" sz="4000" b="1" dirty="0">
                <a:solidFill>
                  <a:srgbClr val="0033CC"/>
                </a:solidFill>
                <a:latin typeface="+mn-lt"/>
              </a:rPr>
            </a:br>
            <a:r>
              <a:rPr lang="en-US" sz="4000" b="1" i="1" u="sng" dirty="0">
                <a:solidFill>
                  <a:schemeClr val="hlink"/>
                </a:solidFill>
                <a:latin typeface="+mn-lt"/>
              </a:rPr>
              <a:t>Future</a:t>
            </a:r>
            <a:r>
              <a:rPr lang="en-US" sz="4000" b="1" i="1" dirty="0">
                <a:solidFill>
                  <a:schemeClr val="hlink"/>
                </a:solidFill>
                <a:latin typeface="+mn-lt"/>
              </a:rPr>
              <a:t> Interests</a:t>
            </a:r>
            <a:br>
              <a:rPr lang="en-US" sz="2800" b="1" i="1" dirty="0">
                <a:solidFill>
                  <a:schemeClr val="hlink"/>
                </a:solidFill>
                <a:latin typeface="+mn-lt"/>
              </a:rPr>
            </a:br>
            <a:br>
              <a:rPr lang="en-US" sz="2800" b="1" i="1" dirty="0">
                <a:solidFill>
                  <a:schemeClr val="hlink"/>
                </a:solidFill>
                <a:latin typeface="+mn-lt"/>
              </a:rPr>
            </a:br>
            <a:endParaRPr lang="en-US" sz="2800" b="1" dirty="0">
              <a:solidFill>
                <a:srgbClr val="0033CC"/>
              </a:solidFill>
              <a:latin typeface="+mn-lt"/>
            </a:endParaRPr>
          </a:p>
        </p:txBody>
      </p:sp>
      <p:sp>
        <p:nvSpPr>
          <p:cNvPr id="4" name="Slide Number Placeholder 3"/>
          <p:cNvSpPr>
            <a:spLocks noGrp="1"/>
          </p:cNvSpPr>
          <p:nvPr>
            <p:ph type="sldNum" sz="quarter" idx="12"/>
          </p:nvPr>
        </p:nvSpPr>
        <p:spPr/>
        <p:txBody>
          <a:bodyPr/>
          <a:lstStyle/>
          <a:p>
            <a:pPr>
              <a:defRPr/>
            </a:pPr>
            <a:fld id="{20EFBBC0-BABA-4D67-B054-A87F8090C4B7}" type="slidenum">
              <a:rPr lang="en-US" smtClean="0"/>
              <a:pPr>
                <a:defRPr/>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24580" name="Rectangle 3"/>
          <p:cNvSpPr>
            <a:spLocks noChangeArrowheads="1"/>
          </p:cNvSpPr>
          <p:nvPr/>
        </p:nvSpPr>
        <p:spPr bwMode="auto">
          <a:xfrm>
            <a:off x="304800" y="1371600"/>
            <a:ext cx="8534400" cy="5334000"/>
          </a:xfrm>
          <a:prstGeom prst="rect">
            <a:avLst/>
          </a:prstGeom>
          <a:noFill/>
          <a:ln w="9525">
            <a:noFill/>
            <a:miter lim="800000"/>
            <a:headEnd/>
            <a:tailEnd/>
          </a:ln>
        </p:spPr>
        <p:txBody>
          <a:bodyPr/>
          <a:lstStyle/>
          <a:p>
            <a:pPr marL="342900" indent="-342900" algn="just">
              <a:lnSpc>
                <a:spcPct val="85000"/>
              </a:lnSpc>
              <a:spcBef>
                <a:spcPct val="20000"/>
              </a:spcBef>
              <a:defRPr/>
            </a:pPr>
            <a:r>
              <a:rPr lang="en-US" sz="3200" b="1" dirty="0">
                <a:solidFill>
                  <a:srgbClr val="C00000"/>
                </a:solidFill>
              </a:rPr>
              <a:t>Estates in Land</a:t>
            </a:r>
          </a:p>
          <a:p>
            <a:pPr marL="342900" indent="-342900" algn="just">
              <a:lnSpc>
                <a:spcPct val="85000"/>
              </a:lnSpc>
              <a:spcBef>
                <a:spcPct val="20000"/>
              </a:spcBef>
              <a:defRPr/>
            </a:pPr>
            <a:r>
              <a:rPr lang="en-US" sz="2800" b="1" dirty="0">
                <a:solidFill>
                  <a:srgbClr val="002060"/>
                </a:solidFill>
              </a:rPr>
              <a:t>	So just how are Future Interests Determined?</a:t>
            </a:r>
            <a:endParaRPr lang="en-US" sz="2800" b="1" i="1" dirty="0">
              <a:solidFill>
                <a:srgbClr val="002060"/>
              </a:solidFill>
            </a:endParaRPr>
          </a:p>
          <a:p>
            <a:pPr marL="609600" indent="-609600">
              <a:spcBef>
                <a:spcPct val="20000"/>
              </a:spcBef>
              <a:defRPr/>
            </a:pPr>
            <a:endParaRPr lang="en-US" sz="600" b="1" dirty="0">
              <a:solidFill>
                <a:srgbClr val="FF0000"/>
              </a:solidFill>
            </a:endParaRPr>
          </a:p>
          <a:p>
            <a:pPr marL="609600" indent="-609600">
              <a:lnSpc>
                <a:spcPct val="90000"/>
              </a:lnSpc>
              <a:spcBef>
                <a:spcPct val="20000"/>
              </a:spcBef>
              <a:buFontTx/>
              <a:buChar char="•"/>
              <a:defRPr/>
            </a:pPr>
            <a:r>
              <a:rPr lang="en-US" sz="2400" b="1" i="1" dirty="0"/>
              <a:t>A Two Step Dance: </a:t>
            </a:r>
            <a:r>
              <a:rPr lang="en-US" sz="2400" b="1" i="1" dirty="0">
                <a:solidFill>
                  <a:srgbClr val="C00000"/>
                </a:solidFill>
              </a:rPr>
              <a:t>Possession </a:t>
            </a:r>
            <a:r>
              <a:rPr lang="en-US" sz="2400" b="1" i="1" dirty="0"/>
              <a:t>and</a:t>
            </a:r>
            <a:r>
              <a:rPr lang="en-US" sz="2400" b="1" i="1" dirty="0">
                <a:solidFill>
                  <a:srgbClr val="C00000"/>
                </a:solidFill>
              </a:rPr>
              <a:t> Time</a:t>
            </a:r>
          </a:p>
          <a:p>
            <a:pPr marL="609600" indent="-609600">
              <a:lnSpc>
                <a:spcPct val="90000"/>
              </a:lnSpc>
              <a:spcBef>
                <a:spcPct val="20000"/>
              </a:spcBef>
              <a:defRPr/>
            </a:pPr>
            <a:r>
              <a:rPr lang="en-US" b="1" i="1" dirty="0">
                <a:solidFill>
                  <a:schemeClr val="accent1">
                    <a:lumMod val="25000"/>
                  </a:schemeClr>
                </a:solidFill>
              </a:rPr>
              <a:t>	(Two Major Questions – Must be asked to determine the Interest)</a:t>
            </a:r>
          </a:p>
          <a:p>
            <a:pPr marL="609600" indent="-609600">
              <a:spcBef>
                <a:spcPct val="20000"/>
              </a:spcBef>
              <a:defRPr/>
            </a:pPr>
            <a:endParaRPr lang="en-US" sz="600" b="1" dirty="0">
              <a:solidFill>
                <a:srgbClr val="FF0000"/>
              </a:solidFill>
            </a:endParaRPr>
          </a:p>
          <a:p>
            <a:pPr marL="609600" indent="-609600">
              <a:spcBef>
                <a:spcPct val="20000"/>
              </a:spcBef>
              <a:defRPr/>
            </a:pPr>
            <a:endParaRPr lang="en-US" sz="600" b="1" dirty="0">
              <a:solidFill>
                <a:srgbClr val="FF0000"/>
              </a:solidFill>
            </a:endParaRPr>
          </a:p>
          <a:p>
            <a:pPr marL="609600" indent="-609600">
              <a:lnSpc>
                <a:spcPct val="90000"/>
              </a:lnSpc>
              <a:spcBef>
                <a:spcPct val="20000"/>
              </a:spcBef>
              <a:defRPr/>
            </a:pPr>
            <a:r>
              <a:rPr lang="en-US" sz="2400" b="1" i="1" dirty="0">
                <a:solidFill>
                  <a:schemeClr val="hlink"/>
                </a:solidFill>
              </a:rPr>
              <a:t>	</a:t>
            </a:r>
            <a:r>
              <a:rPr lang="en-US" sz="2400" b="1" i="1" dirty="0">
                <a:solidFill>
                  <a:srgbClr val="CC0000"/>
                </a:solidFill>
              </a:rPr>
              <a:t>Step One: Form of Possession</a:t>
            </a:r>
          </a:p>
          <a:p>
            <a:pPr marL="609600" indent="-609600">
              <a:lnSpc>
                <a:spcPct val="90000"/>
              </a:lnSpc>
              <a:spcBef>
                <a:spcPct val="20000"/>
              </a:spcBef>
              <a:defRPr/>
            </a:pPr>
            <a:r>
              <a:rPr lang="en-US" b="1" dirty="0">
                <a:solidFill>
                  <a:schemeClr val="accent1">
                    <a:lumMod val="25000"/>
                  </a:schemeClr>
                </a:solidFill>
              </a:rPr>
              <a:t>	(Possession – Does the interest allow possession of the realty?)</a:t>
            </a:r>
          </a:p>
          <a:p>
            <a:pPr marL="609600" indent="-609600">
              <a:lnSpc>
                <a:spcPct val="90000"/>
              </a:lnSpc>
              <a:spcBef>
                <a:spcPct val="20000"/>
              </a:spcBef>
              <a:defRPr/>
            </a:pPr>
            <a:r>
              <a:rPr lang="en-US" sz="2000" b="1" i="1" dirty="0">
                <a:solidFill>
                  <a:schemeClr val="accent1">
                    <a:lumMod val="25000"/>
                  </a:schemeClr>
                </a:solidFill>
              </a:rPr>
              <a:t>	</a:t>
            </a:r>
            <a:r>
              <a:rPr lang="en-US" dirty="0"/>
              <a:t>● </a:t>
            </a:r>
            <a:r>
              <a:rPr lang="en-US" b="1" i="1" dirty="0"/>
              <a:t>Possessory Interests in Land</a:t>
            </a:r>
            <a:r>
              <a:rPr lang="en-US" b="1" dirty="0"/>
              <a:t> </a:t>
            </a:r>
            <a:r>
              <a:rPr lang="en-US" b="1" dirty="0">
                <a:solidFill>
                  <a:srgbClr val="002060"/>
                </a:solidFill>
              </a:rPr>
              <a:t>(Either presently or in the future)</a:t>
            </a:r>
          </a:p>
          <a:p>
            <a:pPr marL="609600" indent="-609600">
              <a:lnSpc>
                <a:spcPct val="90000"/>
              </a:lnSpc>
              <a:spcBef>
                <a:spcPct val="20000"/>
              </a:spcBef>
              <a:defRPr/>
            </a:pPr>
            <a:r>
              <a:rPr lang="en-US" b="1" i="1" dirty="0">
                <a:solidFill>
                  <a:schemeClr val="hlink"/>
                </a:solidFill>
              </a:rPr>
              <a:t>	</a:t>
            </a:r>
            <a:r>
              <a:rPr lang="en-US" dirty="0"/>
              <a:t>● </a:t>
            </a:r>
            <a:r>
              <a:rPr lang="en-US" b="1" i="1" dirty="0"/>
              <a:t>Non - Possessory Interests in Land</a:t>
            </a:r>
            <a:r>
              <a:rPr lang="en-US" b="1" dirty="0"/>
              <a:t> </a:t>
            </a:r>
            <a:r>
              <a:rPr lang="en-US" b="1" dirty="0">
                <a:solidFill>
                  <a:srgbClr val="002060"/>
                </a:solidFill>
              </a:rPr>
              <a:t>(Either presently or in the future)</a:t>
            </a:r>
          </a:p>
          <a:p>
            <a:pPr marL="609600" indent="-609600">
              <a:lnSpc>
                <a:spcPct val="90000"/>
              </a:lnSpc>
              <a:spcBef>
                <a:spcPct val="20000"/>
              </a:spcBef>
              <a:defRPr/>
            </a:pPr>
            <a:r>
              <a:rPr lang="en-US" sz="1600" b="1" dirty="0">
                <a:solidFill>
                  <a:srgbClr val="0033CC"/>
                </a:solidFill>
              </a:rPr>
              <a:t>	</a:t>
            </a:r>
          </a:p>
          <a:p>
            <a:pPr marL="609600" indent="-609600">
              <a:lnSpc>
                <a:spcPct val="90000"/>
              </a:lnSpc>
              <a:spcBef>
                <a:spcPct val="20000"/>
              </a:spcBef>
              <a:defRPr/>
            </a:pPr>
            <a:r>
              <a:rPr lang="en-US" sz="2000" b="1" i="1" dirty="0">
                <a:solidFill>
                  <a:schemeClr val="hlink"/>
                </a:solidFill>
              </a:rPr>
              <a:t>	</a:t>
            </a:r>
            <a:r>
              <a:rPr lang="en-US" sz="2800" b="1" i="1" dirty="0">
                <a:solidFill>
                  <a:srgbClr val="CC0000"/>
                </a:solidFill>
              </a:rPr>
              <a:t>Step Two: When the Interest Vests</a:t>
            </a:r>
            <a:r>
              <a:rPr lang="en-US" sz="1600" b="1" dirty="0">
                <a:solidFill>
                  <a:srgbClr val="0033CC"/>
                </a:solidFill>
              </a:rPr>
              <a:t>	</a:t>
            </a:r>
          </a:p>
          <a:p>
            <a:pPr marL="609600" indent="-609600">
              <a:lnSpc>
                <a:spcPct val="90000"/>
              </a:lnSpc>
              <a:spcBef>
                <a:spcPct val="20000"/>
              </a:spcBef>
              <a:defRPr/>
            </a:pPr>
            <a:r>
              <a:rPr lang="en-US" sz="2000" b="1" i="1" dirty="0">
                <a:solidFill>
                  <a:schemeClr val="tx2"/>
                </a:solidFill>
              </a:rPr>
              <a:t>	</a:t>
            </a:r>
            <a:r>
              <a:rPr lang="en-US" dirty="0"/>
              <a:t>● </a:t>
            </a:r>
            <a:r>
              <a:rPr lang="en-US" b="1" i="1" dirty="0">
                <a:solidFill>
                  <a:schemeClr val="tx2"/>
                </a:solidFill>
              </a:rPr>
              <a:t>Present Interests</a:t>
            </a:r>
            <a:r>
              <a:rPr lang="en-US" b="1" dirty="0">
                <a:solidFill>
                  <a:schemeClr val="tx2"/>
                </a:solidFill>
              </a:rPr>
              <a:t> </a:t>
            </a:r>
            <a:r>
              <a:rPr lang="en-US" b="1" dirty="0">
                <a:solidFill>
                  <a:srgbClr val="002060"/>
                </a:solidFill>
              </a:rPr>
              <a:t>(When the RIGHT to possess is NOW)</a:t>
            </a:r>
          </a:p>
          <a:p>
            <a:pPr marL="609600" indent="-609600">
              <a:lnSpc>
                <a:spcPct val="90000"/>
              </a:lnSpc>
              <a:spcBef>
                <a:spcPct val="20000"/>
              </a:spcBef>
              <a:defRPr/>
            </a:pPr>
            <a:r>
              <a:rPr lang="en-US" dirty="0"/>
              <a:t>	● </a:t>
            </a:r>
            <a:r>
              <a:rPr lang="en-US" b="1" i="1" dirty="0">
                <a:solidFill>
                  <a:schemeClr val="tx2"/>
                </a:solidFill>
              </a:rPr>
              <a:t>Future interests</a:t>
            </a:r>
            <a:r>
              <a:rPr lang="en-US" b="1" dirty="0">
                <a:solidFill>
                  <a:schemeClr val="tx2"/>
                </a:solidFill>
              </a:rPr>
              <a:t> </a:t>
            </a:r>
            <a:r>
              <a:rPr lang="en-US" b="1" dirty="0">
                <a:solidFill>
                  <a:srgbClr val="002060"/>
                </a:solidFill>
              </a:rPr>
              <a:t>(When the RIGHT to possess is in the future)</a:t>
            </a:r>
          </a:p>
          <a:p>
            <a:pPr marL="609600" indent="-609600">
              <a:spcBef>
                <a:spcPct val="20000"/>
              </a:spcBef>
              <a:defRPr/>
            </a:pPr>
            <a:endParaRPr lang="en-US" sz="500" b="1" dirty="0">
              <a:solidFill>
                <a:srgbClr val="0033CC"/>
              </a:solidFill>
            </a:endParaRPr>
          </a:p>
        </p:txBody>
      </p:sp>
      <p:sp>
        <p:nvSpPr>
          <p:cNvPr id="5" name="Slide Number Placeholder 4"/>
          <p:cNvSpPr>
            <a:spLocks noGrp="1"/>
          </p:cNvSpPr>
          <p:nvPr>
            <p:ph type="sldNum" sz="quarter" idx="12"/>
          </p:nvPr>
        </p:nvSpPr>
        <p:spPr/>
        <p:txBody>
          <a:bodyPr/>
          <a:lstStyle/>
          <a:p>
            <a:pPr>
              <a:defRPr/>
            </a:pPr>
            <a:fld id="{061258E2-34C7-449C-9732-D288BE314A6E}" type="slidenum">
              <a:rPr lang="en-US" smtClean="0"/>
              <a:pPr>
                <a:defRPr/>
              </a:pPr>
              <a:t>9</a:t>
            </a:fld>
            <a:endParaRPr lang="en-US"/>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5057</TotalTime>
  <Words>183</Words>
  <Application>Microsoft Office PowerPoint</Application>
  <PresentationFormat>On-screen Show (4:3)</PresentationFormat>
  <Paragraphs>142</Paragraphs>
  <Slides>16</Slides>
  <Notes>14</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16</vt:i4>
      </vt:variant>
    </vt:vector>
  </HeadingPairs>
  <TitlesOfParts>
    <vt:vector size="18" baseType="lpstr">
      <vt:lpstr>Arial</vt:lpstr>
      <vt:lpstr>Default Design</vt:lpstr>
      <vt:lpstr>PowerPoint Presentation</vt:lpstr>
      <vt:lpstr>PowerPoint Presentation</vt:lpstr>
      <vt:lpstr>PowerPoint Presentation</vt:lpstr>
      <vt:lpstr>Future Interests</vt:lpstr>
      <vt:lpstr>PowerPoint Presentation</vt:lpstr>
      <vt:lpstr>PowerPoint Presentation</vt:lpstr>
      <vt:lpstr>Future Interests – Estates in Time   Remember – We need to think of possession &amp; time  Black’s Law Dictionary – Definition  Future Interests: “Interests in land  or other things  in which the privilege  of possession or of enjoyment    is future or non present.”  The real property rights that are left over  from the granting of an interest</vt:lpstr>
      <vt:lpstr>As a result …   Possessory Interests in Land   Can be:  Present Possessory Interests or   Future Interests  </vt:lpstr>
      <vt:lpstr>PowerPoint Presentation</vt:lpstr>
      <vt:lpstr>Types of Future Interests</vt:lpstr>
      <vt:lpstr>Explanations of Future Interests</vt:lpstr>
      <vt:lpstr>Explanations of Future Interests</vt:lpstr>
      <vt:lpstr>Explanations of Future Interests</vt:lpstr>
      <vt:lpstr>Explanations of Future Interests</vt:lpstr>
      <vt:lpstr>Explanations of Future Interests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223</cp:revision>
  <dcterms:created xsi:type="dcterms:W3CDTF">2007-08-27T19:04:39Z</dcterms:created>
  <dcterms:modified xsi:type="dcterms:W3CDTF">2018-10-28T13:44:32Z</dcterms:modified>
</cp:coreProperties>
</file>