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73" r:id="rId3"/>
    <p:sldId id="532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518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574" r:id="rId26"/>
    <p:sldId id="575" r:id="rId2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00"/>
    <a:srgbClr val="003300"/>
    <a:srgbClr val="0033CC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4" autoAdjust="0"/>
  </p:normalViewPr>
  <p:slideViewPr>
    <p:cSldViewPr>
      <p:cViewPr varScale="1">
        <p:scale>
          <a:sx n="72" d="100"/>
          <a:sy n="72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88975"/>
            <a:ext cx="4600575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146AD1-3DA9-4BA7-9BB8-2ED86872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DBDF-1C0F-4AAC-8987-556CCF967C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D0687-461C-437C-8B87-48A657A785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9937F-457D-4600-8F8C-38ABAB0EB6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BBB5F-038E-43E6-B789-06DC6F33E9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DC38-EF87-4032-947C-35FD171B10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DA611-1975-4E9D-B4C2-07B3BAA9E1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8FFE3-0745-4BA2-B6E4-8E376A0EAB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557AE-4909-48B4-A53B-5294734E55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3917-D968-423F-8717-0A685F5726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E5FA0-0FE3-4C2A-B6D4-53738EEB64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D3992-C5E4-4DE6-B90E-E3589DA1C55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532C-C21D-44B8-ADAB-BA89E89139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C4BB-3E28-4C67-B6CF-9C90593E66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F5C8-F876-40C1-B1BF-06388F6BF6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1A6F2-52B5-4FD5-A694-CA180E121E6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263BA-2FCB-43A4-89F2-BC91712394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8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BC86-5A47-4712-BFCC-33B645459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A37F3-6A9A-4104-9B32-49BF5AAAC8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F5F22-C2E5-41FC-A92B-D1ACF60CF5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F147-709F-4D27-A3F7-7C029B5A81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ECDD6-2A9D-4A43-BC27-F9F246A53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888B-4953-43EA-8FBC-53D7AFA626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ECD5C-E602-4F7E-B438-E82290803C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42C2-8140-43FC-9A54-E623D18CE1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BBC0-BABA-4D67-B054-A87F8090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4B62-81F0-4E52-ADD4-DD1FAFE7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6834-122C-4244-AF2D-F50A73C6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58E2-34C7-449C-9732-D288BE314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1C25-FD40-4778-B110-D57902507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E664-E55D-4C6C-87C7-CA0936724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9FB0-9248-4EB4-9A77-C02C3322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1FB8-47F4-42C5-950C-1CDCE698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25BE-EC1C-499F-8FF3-0F735B4C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7CF7-7C7B-44A1-A318-63B59DD75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468E-3EAB-416B-BB27-955F49EF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7043-BF61-43EC-B652-B5F17A974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64A3-FA8B-4766-B483-B5B2471C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732C0C-25F0-4E54-8DD4-DBD373DA2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05400"/>
            <a:ext cx="8534400" cy="1524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Slide Set Sixteen: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Real Property: Estates in Land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</a:rPr>
              <a:t>Interests in Land – Title Limitation Rules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57007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48307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>
                <a:solidFill>
                  <a:srgbClr val="FF0000"/>
                </a:solidFill>
              </a:rPr>
              <a:t>The Rule Against Perpetuities</a:t>
            </a:r>
            <a:r>
              <a:rPr lang="en-US" sz="2800" b="1" i="1"/>
              <a:t> </a:t>
            </a:r>
          </a:p>
          <a:p>
            <a:pPr eaLnBrk="1" hangingPunct="1">
              <a:buFontTx/>
              <a:buNone/>
            </a:pPr>
            <a:endParaRPr lang="en-US" sz="600" b="1" i="1"/>
          </a:p>
          <a:p>
            <a:pPr eaLnBrk="1" hangingPunct="1">
              <a:buFontTx/>
              <a:buNone/>
            </a:pPr>
            <a:r>
              <a:rPr lang="en-US" sz="2800" b="1" i="1"/>
              <a:t>Statement of the Rule:</a:t>
            </a:r>
          </a:p>
          <a:p>
            <a:pPr eaLnBrk="1" hangingPunct="1">
              <a:buFontTx/>
              <a:buNone/>
            </a:pPr>
            <a:endParaRPr lang="en-US" sz="1000" b="1" i="1"/>
          </a:p>
          <a:p>
            <a:pPr eaLnBrk="1" hangingPunct="1">
              <a:lnSpc>
                <a:spcPct val="80000"/>
              </a:lnSpc>
            </a:pPr>
            <a:r>
              <a:rPr lang="en-US" sz="2800" b="1" i="1">
                <a:solidFill>
                  <a:schemeClr val="accent2"/>
                </a:solidFill>
              </a:rPr>
              <a:t>Any agreement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with respect to the transfer of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(reversions, remainder, ect.) is </a:t>
            </a:r>
            <a:r>
              <a:rPr lang="en-US" sz="2800" b="1" i="1">
                <a:solidFill>
                  <a:srgbClr val="FF0000"/>
                </a:solidFill>
              </a:rPr>
              <a:t>VOID</a:t>
            </a: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which does not end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twenty-one (21) years after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a life in being at the time of the transfer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</a:t>
            </a:r>
            <a:r>
              <a:rPr lang="en-US" sz="2500" b="1" i="1"/>
              <a:t>(i.e. one generation from lives presently in being - twenty-one years.)</a:t>
            </a:r>
            <a:r>
              <a:rPr lang="en-US" sz="25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>
                <a:solidFill>
                  <a:srgbClr val="FF0000"/>
                </a:solidFill>
              </a:rPr>
              <a:t>Rule Against </a:t>
            </a:r>
            <a:r>
              <a:rPr lang="en-US" b="1">
                <a:solidFill>
                  <a:srgbClr val="FF0000"/>
                </a:solidFill>
              </a:rPr>
              <a:t>Perpetuities</a:t>
            </a:r>
            <a:r>
              <a:rPr lang="en-US"/>
              <a:t>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/>
              <a:t>Another way to describe this 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"No property interest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shall be deemed  valid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unless it vests, if at all,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not later than 21 years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after some life in being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at the time of the creation of the interest.“</a:t>
            </a:r>
          </a:p>
          <a:p>
            <a:pPr eaLnBrk="1" hangingPunct="1">
              <a:lnSpc>
                <a:spcPct val="90000"/>
              </a:lnSpc>
            </a:pPr>
            <a:endParaRPr lang="en-US" sz="1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	An interest is "vested" when we know for sure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that someone will receive, or fail to receive, the interest.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>
                <a:solidFill>
                  <a:srgbClr val="FF0000"/>
                </a:solidFill>
              </a:rPr>
              <a:t>The Rule Against Perpetuities</a:t>
            </a:r>
            <a:r>
              <a:rPr lang="en-US" b="1" i="1"/>
              <a:t> </a:t>
            </a:r>
          </a:p>
          <a:p>
            <a:pPr eaLnBrk="1" hangingPunct="1">
              <a:buFontTx/>
              <a:buNone/>
            </a:pPr>
            <a:r>
              <a:rPr lang="en-US" b="1" i="1"/>
              <a:t>Explained:</a:t>
            </a:r>
          </a:p>
          <a:p>
            <a:pPr eaLnBrk="1" hangingPunct="1"/>
            <a:r>
              <a:rPr lang="en-US" sz="2800" b="1" i="1">
                <a:solidFill>
                  <a:schemeClr val="accent2"/>
                </a:solidFill>
              </a:rPr>
              <a:t>This 21 years (which represents a generation) is an arbitrary time period                         merely intended as a breaker                          for the entanglement to estates and their title, so as to return such estates back to the preferred title of fee simple absolute.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The Rule Against Perpetuities</a:t>
            </a:r>
            <a:r>
              <a:rPr lang="en-US" sz="2800" b="1" i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800" b="1" i="1" dirty="0">
                <a:solidFill>
                  <a:schemeClr val="accent2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Pursuant to this Rule “lives in being” include:</a:t>
            </a:r>
            <a:endParaRPr lang="en-US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holder of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person creating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a condition precedent attached to the interest; and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the identify of the holder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b="1" i="1" dirty="0">
                <a:solidFill>
                  <a:schemeClr val="accent2"/>
                </a:solidFill>
              </a:rPr>
              <a:t>It should be noted that unborn babies, if born alive, are considered “lives in being”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400" b="1" i="1">
                <a:solidFill>
                  <a:srgbClr val="FF0000"/>
                </a:solidFill>
              </a:rPr>
              <a:t>The Rule Against Perpetuities</a:t>
            </a:r>
            <a:r>
              <a:rPr lang="en-US" sz="4400" b="1" i="1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800" b="1" i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56324" name="Picture 6" descr="http://novamindconnect.s3.amazonaws.com/jdebeer/BranchImages/B848F668-53AC-42F4-B0A4-2D38D0DFC779/12257-w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207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This Rule was established and recognized under Common Law.  It stated that:</a:t>
            </a:r>
            <a:endParaRPr lang="en-US" sz="10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1000" b="1" i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b="1" i="1" dirty="0">
                <a:solidFill>
                  <a:srgbClr val="C00000"/>
                </a:solidFill>
              </a:rPr>
              <a:t>“Any restriction on the transferability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of a legal </a:t>
            </a:r>
            <a:r>
              <a:rPr lang="en-US" sz="2800" b="1" i="1" dirty="0"/>
              <a:t>(as distinguished from an equitable)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interest in property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is, and shall be deemed as, void.”</a:t>
            </a:r>
            <a:endParaRPr lang="en-US" sz="1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chemeClr val="accent2"/>
                </a:solidFill>
              </a:rPr>
              <a:t>A “Restraint on Alienation" means </a:t>
            </a:r>
            <a:r>
              <a:rPr lang="en-US" sz="2400" b="1" i="1" dirty="0">
                <a:solidFill>
                  <a:schemeClr val="tx2"/>
                </a:solidFill>
              </a:rPr>
              <a:t>an express restriction on the future transferability of the real property</a:t>
            </a:r>
            <a:r>
              <a:rPr lang="en-US" sz="2400" b="1" i="1" dirty="0">
                <a:solidFill>
                  <a:schemeClr val="accent2"/>
                </a:solidFill>
              </a:rPr>
              <a:t>. </a:t>
            </a: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Like the Rule Against Perpetuities, this is a Rule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of public policy, that is designed to encourage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the marketability of title, and prevent real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    from being tied up and taken out of 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There are three types of restraints on alienation: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1.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Disabling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which prohibit any future transfer;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2.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Forfeiture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results in a forfeiture of the interest; 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3.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Promissory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breaches a covenant.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Types of Restraints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Disabling Restraints on Legal Interests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000" b="1" dirty="0"/>
              <a:t>- Disabling restraints are seen as particularly offensive because: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6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) Unlike the other types of restraints, transfers are totally prohibited;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(ii) they enable a person to deny the validity of his own conveyance,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(iii) they exempt the property from the person's creditors even while he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           enjoying the property.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Absolute Restraints on Fee Simple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900" b="1" dirty="0">
                <a:solidFill>
                  <a:srgbClr val="002060"/>
                </a:solidFill>
              </a:rPr>
              <a:t>- Absolute restraints of whatever type on fee simple estates are void.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" b="1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>
                <a:solidFill>
                  <a:srgbClr val="002060"/>
                </a:solidFill>
              </a:rPr>
              <a:t>	- The grantee may ignore the restraint and freely transfer the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Partial Restraints on Fees Simple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i="1" dirty="0">
                <a:solidFill>
                  <a:srgbClr val="002060"/>
                </a:solidFill>
              </a:rPr>
              <a:t>	</a:t>
            </a:r>
            <a:r>
              <a:rPr lang="en-US" sz="2400" b="1" i="1" dirty="0">
                <a:solidFill>
                  <a:srgbClr val="002060"/>
                </a:solidFill>
              </a:rPr>
              <a:t>- Although absolute restraints on fee simple estates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    are held to be </a:t>
            </a:r>
            <a:r>
              <a:rPr lang="en-US" sz="2400" b="1" i="1" dirty="0">
                <a:solidFill>
                  <a:srgbClr val="C00000"/>
                </a:solidFill>
              </a:rPr>
              <a:t>VOID</a:t>
            </a:r>
            <a:r>
              <a:rPr lang="en-US" sz="2400" b="1" i="1" dirty="0">
                <a:solidFill>
                  <a:srgbClr val="002060"/>
                </a:solidFill>
              </a:rPr>
              <a:t>, a restraint </a:t>
            </a:r>
            <a:r>
              <a:rPr lang="en-US" sz="2400" b="1" i="1" u="sng" dirty="0">
                <a:solidFill>
                  <a:srgbClr val="C00000"/>
                </a:solidFill>
              </a:rPr>
              <a:t>for a limited time </a:t>
            </a:r>
            <a:r>
              <a:rPr lang="en-US" sz="2400" b="1" i="1" dirty="0">
                <a:solidFill>
                  <a:srgbClr val="002060"/>
                </a:solidFill>
              </a:rPr>
              <a:t>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	</a:t>
            </a:r>
            <a:r>
              <a:rPr lang="en-US" sz="2400" b="1" i="1" u="sng" dirty="0">
                <a:solidFill>
                  <a:srgbClr val="C00000"/>
                </a:solidFill>
              </a:rPr>
              <a:t>for a reasonable purpose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is likely to be upheld.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25000"/>
                  </a:schemeClr>
                </a:solidFill>
              </a:rPr>
              <a:t>Example and Explanation: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 owns and resides in a house. He conveys a one-half interest 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house to his brother, B, including in the deed, a covenant that "during their joint lifetimes, each party promises not to convey his interest to any other person without the consent of the other party."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promissory restraint is limited to the joint lifetimes of the parties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and is a reasonable way to ensure that neither party will be faced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with the prospect of having to reside with a stranger.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restraint would probably be upheld.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Forfeiture and Promissory</a:t>
            </a:r>
            <a:r>
              <a:rPr lang="en-US" sz="27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Restraints on Life Estates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Forfeiture and promissory restraints </a:t>
            </a:r>
            <a:r>
              <a:rPr lang="en-US" sz="2800" b="1" i="1" u="sng" dirty="0">
                <a:solidFill>
                  <a:srgbClr val="002060"/>
                </a:solidFill>
              </a:rPr>
              <a:t>on life estates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b="1" dirty="0">
                <a:solidFill>
                  <a:srgbClr val="002060"/>
                </a:solidFill>
              </a:rPr>
              <a:t>VALID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 life estate is inalienable as a practical matter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because few would be willing to pay full value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for an estate of uncertain duration.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little is lost by giving effect to the transferor's intention to restrict the estate's transferability. (However, </a:t>
            </a:r>
            <a:r>
              <a:rPr lang="en-US" sz="2400" b="1" i="1" dirty="0">
                <a:solidFill>
                  <a:srgbClr val="002060"/>
                </a:solidFill>
              </a:rPr>
              <a:t>Disabling restraints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on legal life estates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  <a:r>
              <a:rPr lang="en-US" sz="2400" dirty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81088"/>
            <a:ext cx="86868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0DD6-4348-451F-8F15-35F523BD7E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FF29F22-CAE9-47BC-A4BD-3BCDEA32E065}"/>
              </a:ext>
            </a:extLst>
          </p:cNvPr>
          <p:cNvSpPr txBox="1"/>
          <p:nvPr/>
        </p:nvSpPr>
        <p:spPr>
          <a:xfrm>
            <a:off x="723900" y="1752600"/>
            <a:ext cx="7696200" cy="402879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Last Class: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Discussed: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Future Interests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	</a:t>
            </a:r>
            <a:r>
              <a:rPr lang="en-US" sz="2000" b="1" i="1" dirty="0">
                <a:solidFill>
                  <a:srgbClr val="CC0000"/>
                </a:solidFill>
              </a:rPr>
              <a:t>Future Interests - Estates in Time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1. Life Estates,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2. Possibility of </a:t>
            </a:r>
            <a:r>
              <a:rPr lang="en-US" sz="2000" b="1" dirty="0" err="1">
                <a:solidFill>
                  <a:srgbClr val="003300"/>
                </a:solidFill>
              </a:rPr>
              <a:t>Reverters</a:t>
            </a:r>
            <a:r>
              <a:rPr lang="en-US" sz="2000" b="1" dirty="0">
                <a:solidFill>
                  <a:srgbClr val="003300"/>
                </a:solidFill>
              </a:rPr>
              <a:t>, and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3. Rights of Re-Entry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Forfeiture Restraint on Transferability 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of a Future Interest</a:t>
            </a:r>
          </a:p>
          <a:p>
            <a:pPr eaLnBrk="1" hangingPunct="1"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forfeiture restraint on the transferability of a future interest, during the period when the interest is still a future interest, </a:t>
            </a:r>
          </a:p>
          <a:p>
            <a:pPr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deemed to be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Reasonable Restrictions in Commercial Transactions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The courts tend to uphold restrictions on transferability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that arise in the context of a commercial transaction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on the theory that the restriction appears in an agreement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entered into by the parties, it is a product of their bargaining,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and presumably serves a useful purpose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in facilitating the parties' objectives.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33CC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Thus, restrictions on transferability that are part of 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</a:t>
            </a:r>
            <a:r>
              <a:rPr lang="en-US" sz="2400" b="1" u="sng" dirty="0"/>
              <a:t>bargained for agreement</a:t>
            </a:r>
            <a:r>
              <a:rPr lang="en-US" sz="2400" dirty="0">
                <a:solidFill>
                  <a:srgbClr val="0033CC"/>
                </a:solidFill>
              </a:rPr>
              <a:t>, as distinguished from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 </a:t>
            </a:r>
            <a:r>
              <a:rPr lang="en-US" sz="2400" dirty="0" err="1">
                <a:solidFill>
                  <a:srgbClr val="0033CC"/>
                </a:solidFill>
              </a:rPr>
              <a:t>donative</a:t>
            </a:r>
            <a:r>
              <a:rPr lang="en-US" sz="2400" dirty="0">
                <a:solidFill>
                  <a:srgbClr val="0033CC"/>
                </a:solidFill>
              </a:rPr>
              <a:t> transaction, are deemed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of First Refusal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The right to have the first opportunity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to purchase Real Estate when it becomes available,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or the right to meet any other offer,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is valid if reasonable.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i="1" dirty="0"/>
              <a:t>( </a:t>
            </a:r>
            <a:r>
              <a:rPr lang="en-US" sz="2200" b="1" i="1" dirty="0" err="1"/>
              <a:t>i.e</a:t>
            </a:r>
            <a:r>
              <a:rPr lang="en-US" sz="2200" b="1" i="1" dirty="0"/>
              <a:t>  </a:t>
            </a:r>
            <a:r>
              <a:rPr lang="en-US" sz="2200" b="1" dirty="0"/>
              <a:t>by specifying fair market value or other reasonable price).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Restrictions on Transferability of Leaseholds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provision in a lease prohibiting the lessee's assignment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or subletting of their leasehold interest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without the consent of the landlord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given effect in all jurisdictions.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Spendthrift Clauses Are Valid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The rule applicable to restrictions on alienation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involving equitable interests (i.e.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those held in trust)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the exact opposite of legal interests.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Spendthrift clauses, which are true disabling restraints, are deemed </a:t>
            </a:r>
            <a:r>
              <a:rPr lang="en-US" sz="2400" b="1" dirty="0">
                <a:solidFill>
                  <a:srgbClr val="FF0000"/>
                </a:solidFill>
              </a:rPr>
              <a:t>VALID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 dirty="0"/>
              <a:t>Title Limitation Rules</a:t>
            </a:r>
            <a:r>
              <a:rPr lang="en-US" dirty="0"/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from Beyond the Grave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90600" y="990600"/>
            <a:ext cx="7620000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</a:rPr>
              <a:t>Case Study:</a:t>
            </a:r>
            <a:endParaRPr lang="en-US" sz="3600" dirty="0">
              <a:solidFill>
                <a:schemeClr val="tx2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C0000"/>
                </a:solidFill>
              </a:rPr>
              <a:t>Crown v. Susannah North Martin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</a:rPr>
              <a:t>A case involving the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</a:rPr>
              <a:t>Salem Witch Trials</a:t>
            </a: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>
              <a:solidFill>
                <a:srgbClr val="CC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/>
              <a:t>             “Remember, it’s all about the property”</a:t>
            </a:r>
            <a:r>
              <a:rPr lang="en-US" sz="1600" b="1" dirty="0">
                <a:solidFill>
                  <a:srgbClr val="CC0000"/>
                </a:solidFill>
              </a:rPr>
              <a:t>	</a:t>
            </a:r>
            <a:r>
              <a:rPr lang="en-US" sz="2000" b="1" dirty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0DD6-4348-451F-8F15-35F523BD7E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BF93F-4E3F-43FC-A3DF-E8D045B12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02" y="3124200"/>
            <a:ext cx="4242995" cy="29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6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810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2060"/>
                </a:solidFill>
              </a:rPr>
              <a:t>Bonus Questions of the Day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2060"/>
                </a:solidFill>
              </a:rPr>
              <a:t>		</a:t>
            </a:r>
            <a:r>
              <a:rPr lang="en-US" sz="2400" b="1">
                <a:solidFill>
                  <a:srgbClr val="C00000"/>
                </a:solidFill>
              </a:rPr>
              <a:t>For next time – Read Assignments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</a:rPr>
              <a:t>		for Class One to Ten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Question of the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2060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BBB93-73C2-4BE3-9E0D-A716EE8B2511}"/>
              </a:ext>
            </a:extLst>
          </p:cNvPr>
          <p:cNvSpPr txBox="1"/>
          <p:nvPr/>
        </p:nvSpPr>
        <p:spPr>
          <a:xfrm>
            <a:off x="723900" y="1653485"/>
            <a:ext cx="7696200" cy="401340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Tonight’s Class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Will Discuss: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   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  - Title Limitation Rules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C00000"/>
                </a:solidFill>
              </a:rPr>
              <a:t>- Rule in Shelley’s Case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Doctrine of Worthier Title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Perpetuities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Restraints on Alienation </a:t>
            </a: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61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+mn-lt"/>
              </a:rPr>
              <a:t>Title Limitation Rules</a:t>
            </a:r>
          </a:p>
        </p:txBody>
      </p:sp>
      <p:pic>
        <p:nvPicPr>
          <p:cNvPr id="46084" name="Picture 6" descr="Stop sign - limi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458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i="1"/>
              <a:t>Title Limitation Rules</a:t>
            </a: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 </a:t>
            </a:r>
            <a:endParaRPr lang="en-US" sz="600" b="1" i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6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from Beyond the Grave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IN SHELLY’S CASE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Wolfe v. Shelley</a:t>
            </a:r>
            <a:r>
              <a:rPr lang="en-US" sz="2800" b="1" dirty="0">
                <a:solidFill>
                  <a:schemeClr val="hlink"/>
                </a:solidFill>
              </a:rPr>
              <a:t>, 1 Co. Rep. </a:t>
            </a:r>
            <a:r>
              <a:rPr lang="en-US" sz="2800" b="1" dirty="0" err="1">
                <a:solidFill>
                  <a:schemeClr val="hlink"/>
                </a:solidFill>
              </a:rPr>
              <a:t>93b</a:t>
            </a:r>
            <a:r>
              <a:rPr lang="en-US" sz="2800" b="1" dirty="0">
                <a:solidFill>
                  <a:schemeClr val="hlink"/>
                </a:solidFill>
              </a:rPr>
              <a:t>, 76 Eng. Rep. 206 (</a:t>
            </a:r>
            <a:r>
              <a:rPr lang="en-US" sz="2800" b="1" dirty="0" err="1">
                <a:solidFill>
                  <a:schemeClr val="hlink"/>
                </a:solidFill>
              </a:rPr>
              <a:t>C.P.</a:t>
            </a:r>
            <a:r>
              <a:rPr lang="en-US" sz="2800" b="1" dirty="0">
                <a:solidFill>
                  <a:schemeClr val="hlink"/>
                </a:solidFill>
              </a:rPr>
              <a:t>), generally known as </a:t>
            </a:r>
            <a:r>
              <a:rPr lang="en-US" sz="2800" b="1" i="1" dirty="0">
                <a:solidFill>
                  <a:schemeClr val="hlink"/>
                </a:solidFill>
              </a:rPr>
              <a:t>Shelley's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6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In 1581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A’s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 held that since A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/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in Fee Simple Absolute.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33CC"/>
                </a:solidFill>
              </a:rPr>
              <a:t>The Rule in Shelley’s Case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As a Result: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If a life estate is created in A and a remainder is created in A’s heirs, the remainder is deemed to have been created in A rather than A’s heirs.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Now with the Rule in Shelley’s Case, A would have a life estate and the next vested estate, and they would merge to give A a fee simple absolute in the property.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Reasons for the rule?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Promote marketable title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End a legal fiction tax dodge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Doctrine of Worthier Title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>
                <a:solidFill>
                  <a:schemeClr val="hlink"/>
                </a:solidFill>
              </a:rPr>
              <a:t>(Similar to Rule in Shelley’s Case, but with different parties)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Again in Common Law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O’s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courts held that since O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chemeClr val="tx2"/>
                </a:solidFill>
              </a:rPr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for Life, with a Reversion to O.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</a:rPr>
              <a:t>Rule Against Perpetuities</a:t>
            </a:r>
          </a:p>
          <a:p>
            <a:pPr eaLnBrk="1" hangingPunct="1"/>
            <a:endParaRPr lang="en-US" sz="2000" b="1" i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i="1"/>
              <a:t>The Rule Against Perpetuities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is one of the most complicated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Rules in the Law. </a:t>
            </a:r>
          </a:p>
          <a:p>
            <a:pPr eaLnBrk="1" hangingPunct="1">
              <a:buFontTx/>
              <a:buNone/>
            </a:pPr>
            <a:endParaRPr lang="en-US" sz="2800" b="1" i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700" b="1" i="1">
                <a:solidFill>
                  <a:schemeClr val="accent2"/>
                </a:solidFill>
              </a:rPr>
              <a:t>	Basically, common law disfavors and prevents property from being held </a:t>
            </a:r>
            <a:r>
              <a:rPr lang="en-US" sz="2700" b="1" i="1" u="sng">
                <a:solidFill>
                  <a:schemeClr val="accent2"/>
                </a:solidFill>
              </a:rPr>
              <a:t>perpetually</a:t>
            </a:r>
            <a:r>
              <a:rPr lang="en-US" sz="2700" b="1" i="1">
                <a:solidFill>
                  <a:schemeClr val="accent2"/>
                </a:solidFill>
              </a:rPr>
              <a:t> in trust.</a:t>
            </a:r>
          </a:p>
        </p:txBody>
      </p:sp>
      <p:pic>
        <p:nvPicPr>
          <p:cNvPr id="51204" name="Picture 5" descr="http://www.crumpled.com/brackish/uploaded_images/2980Monkey_Looking_Book-77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2939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595</Words>
  <Application>Microsoft Office PowerPoint</Application>
  <PresentationFormat>On-screen Show (4:3)</PresentationFormat>
  <Paragraphs>319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Default Design</vt:lpstr>
      <vt:lpstr>PowerPoint Presentation</vt:lpstr>
      <vt:lpstr>PowerPoint Presentation</vt:lpstr>
      <vt:lpstr>PowerPoint Presentation</vt:lpstr>
      <vt:lpstr>Title Limitation Rules</vt:lpstr>
      <vt:lpstr>PowerPoint Presentation</vt:lpstr>
      <vt:lpstr>PowerPoint Presentation</vt:lpstr>
      <vt:lpstr>The Rule in Shelley’s Case</vt:lpstr>
      <vt:lpstr>PowerPoint Presentation</vt:lpstr>
      <vt:lpstr>PowerPoint Presentation</vt:lpstr>
      <vt:lpstr>PowerPoint Presentation</vt:lpstr>
      <vt:lpstr>Rule Against Perpetuities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Limitation Rules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225</cp:revision>
  <dcterms:created xsi:type="dcterms:W3CDTF">2007-08-27T19:04:39Z</dcterms:created>
  <dcterms:modified xsi:type="dcterms:W3CDTF">2018-10-28T13:55:42Z</dcterms:modified>
</cp:coreProperties>
</file>