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09" r:id="rId3"/>
    <p:sldId id="510" r:id="rId4"/>
    <p:sldId id="488" r:id="rId5"/>
    <p:sldId id="475" r:id="rId6"/>
    <p:sldId id="489" r:id="rId7"/>
    <p:sldId id="491" r:id="rId8"/>
    <p:sldId id="492" r:id="rId9"/>
    <p:sldId id="493" r:id="rId10"/>
    <p:sldId id="494" r:id="rId11"/>
    <p:sldId id="496" r:id="rId12"/>
    <p:sldId id="495" r:id="rId13"/>
    <p:sldId id="497" r:id="rId14"/>
    <p:sldId id="498" r:id="rId15"/>
    <p:sldId id="500" r:id="rId16"/>
    <p:sldId id="499" r:id="rId17"/>
    <p:sldId id="501" r:id="rId18"/>
    <p:sldId id="511" r:id="rId19"/>
    <p:sldId id="40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33CC"/>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4" autoAdjust="0"/>
  </p:normalViewPr>
  <p:slideViewPr>
    <p:cSldViewPr>
      <p:cViewPr varScale="1">
        <p:scale>
          <a:sx n="105" d="100"/>
          <a:sy n="105" d="100"/>
        </p:scale>
        <p:origin x="167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15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16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17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18</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19</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smtClean="0">
                <a:solidFill>
                  <a:srgbClr val="FFFF00"/>
                </a:solidFill>
              </a:rPr>
              <a:t>Slide Set </a:t>
            </a:r>
            <a:r>
              <a:rPr lang="en-US" sz="4000" b="1" dirty="0" smtClean="0">
                <a:solidFill>
                  <a:srgbClr val="FFFF00"/>
                </a:solidFill>
              </a:rPr>
              <a:t>Nineteen:</a:t>
            </a:r>
            <a:endParaRPr lang="en-US" sz="4000" b="1" dirty="0" smtClean="0">
              <a:solidFill>
                <a:srgbClr val="FFFF00"/>
              </a:solidFill>
            </a:endParaRPr>
          </a:p>
          <a:p>
            <a:pPr eaLnBrk="1" hangingPunct="1"/>
            <a:r>
              <a:rPr lang="en-US" b="1" dirty="0" smtClean="0">
                <a:solidFill>
                  <a:srgbClr val="FFFF00"/>
                </a:solidFill>
              </a:rPr>
              <a:t>Real Property: </a:t>
            </a:r>
            <a:r>
              <a:rPr lang="en-US" b="1" dirty="0" smtClean="0">
                <a:solidFill>
                  <a:srgbClr val="FFFF00"/>
                </a:solidFill>
              </a:rPr>
              <a:t>Adverse Possession</a:t>
            </a:r>
            <a:endParaRPr lang="en-US"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a:solidFill>
                  <a:schemeClr val="tx2"/>
                </a:solidFill>
              </a:rPr>
              <a:t>Class Exercise:</a:t>
            </a:r>
            <a:r>
              <a:rPr lang="en-US" sz="3600">
                <a:solidFill>
                  <a:schemeClr val="tx2"/>
                </a:solidFill>
              </a:rPr>
              <a:t> </a:t>
            </a:r>
          </a:p>
          <a:p>
            <a:pPr marL="342900" indent="-342900">
              <a:lnSpc>
                <a:spcPct val="80000"/>
              </a:lnSpc>
              <a:spcBef>
                <a:spcPct val="20000"/>
              </a:spcBef>
            </a:pPr>
            <a:r>
              <a:rPr lang="en-US" sz="3600" b="1">
                <a:solidFill>
                  <a:srgbClr val="CC0000"/>
                </a:solidFill>
              </a:rPr>
              <a:t>The Case of the Ski-slope</a:t>
            </a:r>
          </a:p>
          <a:p>
            <a:pPr marL="342900" indent="-342900">
              <a:lnSpc>
                <a:spcPct val="80000"/>
              </a:lnSpc>
              <a:spcBef>
                <a:spcPct val="20000"/>
              </a:spcBef>
            </a:pPr>
            <a:r>
              <a:rPr lang="en-US" sz="3600" b="1">
                <a:solidFill>
                  <a:srgbClr val="002060"/>
                </a:solidFill>
              </a:rPr>
              <a:t>		The Club </a:t>
            </a:r>
            <a:r>
              <a:rPr lang="en-US" sz="3600" b="1">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dirty="0">
                <a:solidFill>
                  <a:srgbClr val="0033CC"/>
                </a:solidFill>
              </a:rPr>
              <a:t>	</a:t>
            </a:r>
            <a:r>
              <a:rPr lang="en-US" sz="2400" b="1" dirty="0">
                <a:solidFill>
                  <a:srgbClr val="C00000"/>
                </a:solidFill>
              </a:rPr>
              <a:t>For next time – Read Assignments </a:t>
            </a:r>
            <a:r>
              <a:rPr lang="en-US" sz="2400" b="1" dirty="0" smtClean="0">
                <a:solidFill>
                  <a:srgbClr val="C00000"/>
                </a:solidFill>
              </a:rPr>
              <a:t>on </a:t>
            </a:r>
            <a:r>
              <a:rPr lang="en-US" sz="2400" b="1" dirty="0">
                <a:solidFill>
                  <a:srgbClr val="C00000"/>
                </a:solidFill>
              </a:rPr>
              <a:t>the Webpage. </a:t>
            </a: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smtClean="0">
                <a:solidFill>
                  <a:srgbClr val="002060"/>
                </a:solidFill>
              </a:rPr>
              <a:t>The Following:</a:t>
            </a:r>
            <a:endParaRPr lang="en-US" sz="2400" b="1" dirty="0">
              <a:solidFill>
                <a:srgbClr val="002060"/>
              </a:solidFill>
            </a:endParaRP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3656899"/>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smtClean="0">
              <a:solidFill>
                <a:srgbClr val="0033CC"/>
              </a:solidFill>
            </a:endParaRPr>
          </a:p>
          <a:p>
            <a:pPr marL="342900" indent="-342900">
              <a:lnSpc>
                <a:spcPct val="80000"/>
              </a:lnSpc>
              <a:spcBef>
                <a:spcPts val="100"/>
              </a:spcBef>
              <a:defRPr/>
            </a:pPr>
            <a:r>
              <a:rPr lang="en-US" sz="2000" i="1" dirty="0">
                <a:solidFill>
                  <a:schemeClr val="accent1">
                    <a:lumMod val="25000"/>
                  </a:schemeClr>
                </a:solidFill>
              </a:rPr>
              <a:t>	- </a:t>
            </a:r>
            <a:r>
              <a:rPr lang="en-US" sz="2000" b="1" i="1" dirty="0">
                <a:solidFill>
                  <a:schemeClr val="accent1">
                    <a:lumMod val="25000"/>
                  </a:schemeClr>
                </a:solidFill>
              </a:rPr>
              <a:t>Adverse Possession</a:t>
            </a:r>
          </a:p>
          <a:p>
            <a:pPr marL="342900" indent="-342900">
              <a:lnSpc>
                <a:spcPct val="80000"/>
              </a:lnSpc>
              <a:spcBef>
                <a:spcPts val="100"/>
              </a:spcBef>
              <a:defRPr/>
            </a:pPr>
            <a:r>
              <a:rPr lang="en-US" sz="2000" b="1" dirty="0">
                <a:solidFill>
                  <a:srgbClr val="C00000"/>
                </a:solidFill>
              </a:rPr>
              <a:t>	       - </a:t>
            </a:r>
            <a:r>
              <a:rPr lang="en-US" sz="2000" b="1" i="1" dirty="0" err="1">
                <a:solidFill>
                  <a:srgbClr val="CC0000"/>
                </a:solidFill>
              </a:rPr>
              <a:t>COACHEN</a:t>
            </a:r>
            <a:endParaRPr lang="en-US" sz="2000" b="1" i="1" dirty="0">
              <a:solidFill>
                <a:srgbClr val="CC0000"/>
              </a:solidFill>
            </a:endParaRPr>
          </a:p>
          <a:p>
            <a:pPr marL="342900" indent="-342900">
              <a:lnSpc>
                <a:spcPct val="80000"/>
              </a:lnSpc>
              <a:spcBef>
                <a:spcPts val="100"/>
              </a:spcBef>
              <a:defRPr/>
            </a:pPr>
            <a:r>
              <a:rPr lang="en-US" sz="2000" b="1" dirty="0">
                <a:solidFill>
                  <a:srgbClr val="003300"/>
                </a:solidFill>
              </a:rPr>
              <a:t>             	1. Continuous,  </a:t>
            </a:r>
          </a:p>
          <a:p>
            <a:pPr marL="342900" indent="-342900">
              <a:lnSpc>
                <a:spcPct val="80000"/>
              </a:lnSpc>
              <a:spcBef>
                <a:spcPts val="100"/>
              </a:spcBef>
              <a:defRPr/>
            </a:pPr>
            <a:r>
              <a:rPr lang="en-US" sz="2000" b="1" dirty="0">
                <a:solidFill>
                  <a:srgbClr val="003300"/>
                </a:solidFill>
              </a:rPr>
              <a:t>		2. Open,  </a:t>
            </a:r>
          </a:p>
          <a:p>
            <a:pPr marL="342900" indent="-342900">
              <a:lnSpc>
                <a:spcPct val="80000"/>
              </a:lnSpc>
              <a:spcBef>
                <a:spcPts val="100"/>
              </a:spcBef>
              <a:defRPr/>
            </a:pPr>
            <a:r>
              <a:rPr lang="en-US" sz="2000" b="1" dirty="0">
                <a:solidFill>
                  <a:srgbClr val="003300"/>
                </a:solidFill>
              </a:rPr>
              <a:t>             	3. Actual,  </a:t>
            </a:r>
          </a:p>
          <a:p>
            <a:pPr marL="342900" indent="-342900">
              <a:lnSpc>
                <a:spcPct val="80000"/>
              </a:lnSpc>
              <a:spcBef>
                <a:spcPts val="100"/>
              </a:spcBef>
              <a:defRPr/>
            </a:pPr>
            <a:r>
              <a:rPr lang="en-US" sz="2000" b="1" dirty="0">
                <a:solidFill>
                  <a:srgbClr val="003300"/>
                </a:solidFill>
              </a:rPr>
              <a:t>		4. Claim of Right,  </a:t>
            </a:r>
          </a:p>
          <a:p>
            <a:pPr marL="342900" indent="-342900">
              <a:lnSpc>
                <a:spcPct val="80000"/>
              </a:lnSpc>
              <a:spcBef>
                <a:spcPts val="100"/>
              </a:spcBef>
              <a:defRPr/>
            </a:pPr>
            <a:r>
              <a:rPr lang="en-US" sz="2000" b="1" dirty="0">
                <a:solidFill>
                  <a:srgbClr val="003300"/>
                </a:solidFill>
              </a:rPr>
              <a:t>		5. Hostile,  </a:t>
            </a:r>
          </a:p>
          <a:p>
            <a:pPr marL="342900" indent="-342900">
              <a:lnSpc>
                <a:spcPct val="80000"/>
              </a:lnSpc>
              <a:spcBef>
                <a:spcPts val="100"/>
              </a:spcBef>
              <a:defRPr/>
            </a:pPr>
            <a:r>
              <a:rPr lang="en-US" sz="2000" b="1" dirty="0">
                <a:solidFill>
                  <a:srgbClr val="003300"/>
                </a:solidFill>
              </a:rPr>
              <a:t>		6. Exclusive, and  </a:t>
            </a:r>
          </a:p>
          <a:p>
            <a:pPr marL="342900" indent="-342900">
              <a:lnSpc>
                <a:spcPct val="80000"/>
              </a:lnSpc>
              <a:spcBef>
                <a:spcPts val="100"/>
              </a:spcBef>
              <a:defRPr/>
            </a:pPr>
            <a:r>
              <a:rPr lang="en-US" sz="2000" b="1" dirty="0">
                <a:solidFill>
                  <a:srgbClr val="003300"/>
                </a:solidFill>
              </a:rPr>
              <a:t>		7. Notorious.</a:t>
            </a:r>
          </a:p>
          <a:p>
            <a:pPr marL="342900" indent="-342900">
              <a:lnSpc>
                <a:spcPct val="80000"/>
              </a:lnSpc>
              <a:spcBef>
                <a:spcPts val="100"/>
              </a:spcBef>
              <a:defRPr/>
            </a:pPr>
            <a:r>
              <a:rPr lang="en-US" sz="600" b="1" dirty="0">
                <a:solidFill>
                  <a:srgbClr val="003300"/>
                </a:solidFill>
              </a:rPr>
              <a:t> </a:t>
            </a: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2" end="2"/>
                                            </p:txEl>
                                          </p:spTgt>
                                        </p:tgtEl>
                                        <p:attrNameLst>
                                          <p:attrName>style.visibility</p:attrName>
                                        </p:attrNameLst>
                                      </p:cBhvr>
                                      <p:to>
                                        <p:strVal val="visible"/>
                                      </p:to>
                                    </p:set>
                                    <p:anim calcmode="lin" valueType="num">
                                      <p:cBhvr additive="base">
                                        <p:cTn id="13"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5302</TotalTime>
  <Words>103</Words>
  <Application>Microsoft Office PowerPoint</Application>
  <PresentationFormat>On-screen Show (4:3)</PresentationFormat>
  <Paragraphs>240</Paragraphs>
  <Slides>19</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240</cp:revision>
  <dcterms:created xsi:type="dcterms:W3CDTF">2007-08-27T19:04:39Z</dcterms:created>
  <dcterms:modified xsi:type="dcterms:W3CDTF">2018-11-08T19:52:47Z</dcterms:modified>
</cp:coreProperties>
</file>