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586" r:id="rId3"/>
    <p:sldId id="587" r:id="rId4"/>
    <p:sldId id="588" r:id="rId5"/>
    <p:sldId id="363" r:id="rId6"/>
    <p:sldId id="364" r:id="rId7"/>
    <p:sldId id="568" r:id="rId8"/>
    <p:sldId id="569" r:id="rId9"/>
    <p:sldId id="590" r:id="rId10"/>
  </p:sldIdLst>
  <p:sldSz cx="9144000" cy="6858000" type="screen4x3"/>
  <p:notesSz cx="6858000" cy="92122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CC0000"/>
    <a:srgbClr val="FF0000"/>
    <a:srgbClr val="00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64" autoAdjust="0"/>
  </p:normalViewPr>
  <p:slideViewPr>
    <p:cSldViewPr>
      <p:cViewPr varScale="1">
        <p:scale>
          <a:sx n="64" d="100"/>
          <a:sy n="64" d="100"/>
        </p:scale>
        <p:origin x="145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lgn="r">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25538" y="690563"/>
            <a:ext cx="4606925" cy="3455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21" name="Rectangle 5"/>
          <p:cNvSpPr>
            <a:spLocks noGrp="1" noChangeArrowheads="1"/>
          </p:cNvSpPr>
          <p:nvPr>
            <p:ph type="body" sz="quarter" idx="3"/>
          </p:nvPr>
        </p:nvSpPr>
        <p:spPr bwMode="auto">
          <a:xfrm>
            <a:off x="685800" y="4375150"/>
            <a:ext cx="5486400" cy="4146550"/>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lgn="r">
              <a:defRPr sz="1200"/>
            </a:lvl1pPr>
          </a:lstStyle>
          <a:p>
            <a:pPr>
              <a:defRPr/>
            </a:pPr>
            <a:fld id="{51EE3F4A-7177-480D-B86E-6C46B0338526}" type="slidenum">
              <a:rPr lang="en-US"/>
              <a:pPr>
                <a:defRPr/>
              </a:pPr>
              <a:t>‹#›</a:t>
            </a:fld>
            <a:endParaRPr lang="en-US"/>
          </a:p>
        </p:txBody>
      </p:sp>
    </p:spTree>
    <p:extLst>
      <p:ext uri="{BB962C8B-B14F-4D97-AF65-F5344CB8AC3E}">
        <p14:creationId xmlns:p14="http://schemas.microsoft.com/office/powerpoint/2010/main" val="1616593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D9D067-2957-458E-848F-4429044B1671}" type="slidenum">
              <a:rPr lang="en-US" altLang="en-US" smtClean="0"/>
              <a:pPr eaLnBrk="1" hangingPunct="1"/>
              <a:t>1</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61F9B7E-DF56-4529-AE46-2EB118E45A27}" type="slidenum">
              <a:rPr lang="en-US" altLang="en-US" smtClean="0"/>
              <a:pPr eaLnBrk="1" hangingPunct="1"/>
              <a:t>4</a:t>
            </a:fld>
            <a:endParaRPr lang="en-US" alt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EE4DCA4-01F9-48D7-AE6D-2AF3FD3EAF86}" type="slidenum">
              <a:rPr lang="en-US" altLang="en-US" smtClean="0"/>
              <a:pPr eaLnBrk="1" hangingPunct="1"/>
              <a:t>5</a:t>
            </a:fld>
            <a:endParaRPr lang="en-US" altLang="en-US"/>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C1B2B35-F944-461F-BCAD-C032E68705A5}" type="slidenum">
              <a:rPr lang="en-US" altLang="en-US" smtClean="0"/>
              <a:pPr eaLnBrk="1" hangingPunct="1"/>
              <a:t>6</a:t>
            </a:fld>
            <a:endParaRPr lang="en-US" altLang="en-US"/>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3EDBEE1-4544-4DD1-8E4C-4D83E1C1B73A}" type="slidenum">
              <a:rPr lang="en-US" altLang="en-US" smtClean="0"/>
              <a:pPr eaLnBrk="1" hangingPunct="1"/>
              <a:t>7</a:t>
            </a:fld>
            <a:endParaRPr lang="en-US" altLang="en-US"/>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97A75F1-B96F-441F-8B6D-8E2B24C5AA3D}" type="slidenum">
              <a:rPr lang="en-US" altLang="en-US" smtClean="0"/>
              <a:pPr eaLnBrk="1" hangingPunct="1"/>
              <a:t>8</a:t>
            </a:fld>
            <a:endParaRPr lang="en-US" altLang="en-US"/>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489B5E-A207-41AA-A42C-C6B1639A1B6A}" type="slidenum">
              <a:rPr lang="en-US" altLang="en-US" smtClean="0"/>
              <a:pPr eaLnBrk="1" hangingPunct="1"/>
              <a:t>9</a:t>
            </a:fld>
            <a:endParaRPr lang="en-US" alt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08961-6FCE-4852-B66E-0B19E9157D5A}" type="slidenum">
              <a:rPr lang="en-US"/>
              <a:pPr>
                <a:defRPr/>
              </a:pPr>
              <a:t>‹#›</a:t>
            </a:fld>
            <a:endParaRPr lang="en-US"/>
          </a:p>
        </p:txBody>
      </p:sp>
    </p:spTree>
    <p:extLst>
      <p:ext uri="{BB962C8B-B14F-4D97-AF65-F5344CB8AC3E}">
        <p14:creationId xmlns:p14="http://schemas.microsoft.com/office/powerpoint/2010/main" val="315856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0593D2-BA69-4280-8E2A-D4FD08F11664}" type="slidenum">
              <a:rPr lang="en-US"/>
              <a:pPr>
                <a:defRPr/>
              </a:pPr>
              <a:t>‹#›</a:t>
            </a:fld>
            <a:endParaRPr lang="en-US"/>
          </a:p>
        </p:txBody>
      </p:sp>
    </p:spTree>
    <p:extLst>
      <p:ext uri="{BB962C8B-B14F-4D97-AF65-F5344CB8AC3E}">
        <p14:creationId xmlns:p14="http://schemas.microsoft.com/office/powerpoint/2010/main" val="12662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A6A25-4CA4-4086-9894-F1FB014795A0}" type="slidenum">
              <a:rPr lang="en-US"/>
              <a:pPr>
                <a:defRPr/>
              </a:pPr>
              <a:t>‹#›</a:t>
            </a:fld>
            <a:endParaRPr lang="en-US"/>
          </a:p>
        </p:txBody>
      </p:sp>
    </p:spTree>
    <p:extLst>
      <p:ext uri="{BB962C8B-B14F-4D97-AF65-F5344CB8AC3E}">
        <p14:creationId xmlns:p14="http://schemas.microsoft.com/office/powerpoint/2010/main" val="21354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EF12D3-75E9-4B92-B812-7750A34F3B1E}" type="slidenum">
              <a:rPr lang="en-US"/>
              <a:pPr>
                <a:defRPr/>
              </a:pPr>
              <a:t>‹#›</a:t>
            </a:fld>
            <a:endParaRPr lang="en-US"/>
          </a:p>
        </p:txBody>
      </p:sp>
    </p:spTree>
    <p:extLst>
      <p:ext uri="{BB962C8B-B14F-4D97-AF65-F5344CB8AC3E}">
        <p14:creationId xmlns:p14="http://schemas.microsoft.com/office/powerpoint/2010/main" val="74407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AE30D7-6A6F-489A-ADAE-491B91E44606}" type="slidenum">
              <a:rPr lang="en-US"/>
              <a:pPr>
                <a:defRPr/>
              </a:pPr>
              <a:t>‹#›</a:t>
            </a:fld>
            <a:endParaRPr lang="en-US"/>
          </a:p>
        </p:txBody>
      </p:sp>
    </p:spTree>
    <p:extLst>
      <p:ext uri="{BB962C8B-B14F-4D97-AF65-F5344CB8AC3E}">
        <p14:creationId xmlns:p14="http://schemas.microsoft.com/office/powerpoint/2010/main" val="399963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BD0FF3-8F55-4E40-85A2-E9403B60DFF2}" type="slidenum">
              <a:rPr lang="en-US"/>
              <a:pPr>
                <a:defRPr/>
              </a:pPr>
              <a:t>‹#›</a:t>
            </a:fld>
            <a:endParaRPr lang="en-US"/>
          </a:p>
        </p:txBody>
      </p:sp>
    </p:spTree>
    <p:extLst>
      <p:ext uri="{BB962C8B-B14F-4D97-AF65-F5344CB8AC3E}">
        <p14:creationId xmlns:p14="http://schemas.microsoft.com/office/powerpoint/2010/main" val="2731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E8C51-FE20-448B-8B26-9177D106EBE9}" type="slidenum">
              <a:rPr lang="en-US"/>
              <a:pPr>
                <a:defRPr/>
              </a:pPr>
              <a:t>‹#›</a:t>
            </a:fld>
            <a:endParaRPr lang="en-US"/>
          </a:p>
        </p:txBody>
      </p:sp>
    </p:spTree>
    <p:extLst>
      <p:ext uri="{BB962C8B-B14F-4D97-AF65-F5344CB8AC3E}">
        <p14:creationId xmlns:p14="http://schemas.microsoft.com/office/powerpoint/2010/main" val="8386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837D99-E4B3-4161-AB9E-D4F9598019C5}" type="slidenum">
              <a:rPr lang="en-US"/>
              <a:pPr>
                <a:defRPr/>
              </a:pPr>
              <a:t>‹#›</a:t>
            </a:fld>
            <a:endParaRPr lang="en-US"/>
          </a:p>
        </p:txBody>
      </p:sp>
    </p:spTree>
    <p:extLst>
      <p:ext uri="{BB962C8B-B14F-4D97-AF65-F5344CB8AC3E}">
        <p14:creationId xmlns:p14="http://schemas.microsoft.com/office/powerpoint/2010/main" val="276308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579D53B-484F-4F45-A6DE-D9BE0C21B6EB}" type="slidenum">
              <a:rPr lang="en-US"/>
              <a:pPr>
                <a:defRPr/>
              </a:pPr>
              <a:t>‹#›</a:t>
            </a:fld>
            <a:endParaRPr lang="en-US"/>
          </a:p>
        </p:txBody>
      </p:sp>
    </p:spTree>
    <p:extLst>
      <p:ext uri="{BB962C8B-B14F-4D97-AF65-F5344CB8AC3E}">
        <p14:creationId xmlns:p14="http://schemas.microsoft.com/office/powerpoint/2010/main" val="242179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0E2337-6B6B-4014-BD40-25AC69A6089D}" type="slidenum">
              <a:rPr lang="en-US"/>
              <a:pPr>
                <a:defRPr/>
              </a:pPr>
              <a:t>‹#›</a:t>
            </a:fld>
            <a:endParaRPr lang="en-US"/>
          </a:p>
        </p:txBody>
      </p:sp>
    </p:spTree>
    <p:extLst>
      <p:ext uri="{BB962C8B-B14F-4D97-AF65-F5344CB8AC3E}">
        <p14:creationId xmlns:p14="http://schemas.microsoft.com/office/powerpoint/2010/main" val="178045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7E1189-E2B6-4430-92C4-9B194974A12E}" type="slidenum">
              <a:rPr lang="en-US"/>
              <a:pPr>
                <a:defRPr/>
              </a:pPr>
              <a:t>‹#›</a:t>
            </a:fld>
            <a:endParaRPr lang="en-US"/>
          </a:p>
        </p:txBody>
      </p:sp>
    </p:spTree>
    <p:extLst>
      <p:ext uri="{BB962C8B-B14F-4D97-AF65-F5344CB8AC3E}">
        <p14:creationId xmlns:p14="http://schemas.microsoft.com/office/powerpoint/2010/main" val="200619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0757B5-53C0-4D56-8A5C-B8E250445363}" type="slidenum">
              <a:rPr lang="en-US"/>
              <a:pPr>
                <a:defRPr/>
              </a:pPr>
              <a:t>‹#›</a:t>
            </a:fld>
            <a:endParaRPr lang="en-US"/>
          </a:p>
        </p:txBody>
      </p:sp>
    </p:spTree>
    <p:extLst>
      <p:ext uri="{BB962C8B-B14F-4D97-AF65-F5344CB8AC3E}">
        <p14:creationId xmlns:p14="http://schemas.microsoft.com/office/powerpoint/2010/main" val="35521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63707E-3E44-4E81-934D-CD8926911E0C}" type="slidenum">
              <a:rPr lang="en-US"/>
              <a:pPr>
                <a:defRPr/>
              </a:pPr>
              <a:t>‹#›</a:t>
            </a:fld>
            <a:endParaRPr lang="en-US"/>
          </a:p>
        </p:txBody>
      </p:sp>
    </p:spTree>
    <p:extLst>
      <p:ext uri="{BB962C8B-B14F-4D97-AF65-F5344CB8AC3E}">
        <p14:creationId xmlns:p14="http://schemas.microsoft.com/office/powerpoint/2010/main" val="166035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8D843D-6F27-418F-BA72-63DC444EBF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subTitle" idx="1"/>
          </p:nvPr>
        </p:nvSpPr>
        <p:spPr>
          <a:xfrm>
            <a:off x="838200" y="4648200"/>
            <a:ext cx="7543800" cy="1828800"/>
          </a:xfrm>
          <a:solidFill>
            <a:schemeClr val="tx1"/>
          </a:solidFill>
        </p:spPr>
        <p:txBody>
          <a:bodyPr/>
          <a:lstStyle/>
          <a:p>
            <a:pPr eaLnBrk="1" hangingPunct="1"/>
            <a:r>
              <a:rPr lang="en-US" altLang="en-US" sz="4000" b="1" dirty="0">
                <a:solidFill>
                  <a:srgbClr val="FFFF00"/>
                </a:solidFill>
              </a:rPr>
              <a:t>Slide Set Twenty-One:</a:t>
            </a:r>
          </a:p>
          <a:p>
            <a:pPr eaLnBrk="1" hangingPunct="1"/>
            <a:r>
              <a:rPr lang="en-US" altLang="en-US" b="1" dirty="0">
                <a:solidFill>
                  <a:srgbClr val="FFFF00"/>
                </a:solidFill>
              </a:rPr>
              <a:t>Real Property</a:t>
            </a:r>
          </a:p>
          <a:p>
            <a:pPr eaLnBrk="1" hangingPunct="1"/>
            <a:r>
              <a:rPr lang="en-US" altLang="en-US" sz="2700" b="1" dirty="0">
                <a:solidFill>
                  <a:srgbClr val="FFFF00"/>
                </a:solidFill>
              </a:rPr>
              <a:t> </a:t>
            </a:r>
            <a:r>
              <a:rPr lang="en-US" altLang="en-US" sz="2400" b="1" dirty="0">
                <a:solidFill>
                  <a:srgbClr val="FFFF00"/>
                </a:solidFill>
              </a:rPr>
              <a:t>Modern Challenges in Property Law – Land Use 1  </a:t>
            </a:r>
          </a:p>
        </p:txBody>
      </p:sp>
      <p:pic>
        <p:nvPicPr>
          <p:cNvPr id="65541" name="Picture 7" descr="myIMG_1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438400"/>
            <a:ext cx="20955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p:cNvPicPr>
            <a:picLocks noChangeAspect="1"/>
          </p:cNvPicPr>
          <p:nvPr/>
        </p:nvPicPr>
        <p:blipFill>
          <a:blip r:embed="rId4" cstate="print"/>
          <a:srcRect/>
          <a:stretch>
            <a:fillRect/>
          </a:stretch>
        </p:blipFill>
        <p:spPr bwMode="auto">
          <a:xfrm>
            <a:off x="1676399" y="228600"/>
            <a:ext cx="5700713" cy="123825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57908961-6FCE-4852-B66E-0B19E9157D5A}" type="slidenum">
              <a:rPr lang="en-US" smtClean="0"/>
              <a:pPr>
                <a:defRPr/>
              </a:pPr>
              <a:t>1</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685800" y="1905000"/>
            <a:ext cx="7696200" cy="2966453"/>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a:t>
            </a:r>
            <a:endParaRPr lang="en-US" b="1" i="1" dirty="0">
              <a:solidFill>
                <a:schemeClr val="accent1">
                  <a:lumMod val="25000"/>
                </a:schemeClr>
              </a:solidFill>
            </a:endParaRPr>
          </a:p>
          <a:p>
            <a:pPr marL="342900" indent="-342900">
              <a:lnSpc>
                <a:spcPct val="80000"/>
              </a:lnSpc>
              <a:spcBef>
                <a:spcPts val="100"/>
              </a:spcBef>
              <a:defRPr/>
            </a:pPr>
            <a:endParaRPr lang="en-US" sz="600" b="1" dirty="0">
              <a:solidFill>
                <a:srgbClr val="003300"/>
              </a:solidFill>
            </a:endParaRPr>
          </a:p>
          <a:p>
            <a:pPr marL="342900" indent="-342900">
              <a:lnSpc>
                <a:spcPct val="80000"/>
              </a:lnSpc>
              <a:spcBef>
                <a:spcPts val="100"/>
              </a:spcBef>
              <a:defRPr/>
            </a:pPr>
            <a:r>
              <a:rPr lang="en-US" sz="600" b="1" dirty="0">
                <a:solidFill>
                  <a:srgbClr val="003300"/>
                </a:solidFill>
              </a:rPr>
              <a:t> </a:t>
            </a:r>
          </a:p>
          <a:p>
            <a:pPr marL="342900" indent="-342900">
              <a:lnSpc>
                <a:spcPct val="80000"/>
              </a:lnSpc>
              <a:spcBef>
                <a:spcPts val="100"/>
              </a:spcBef>
              <a:defRPr/>
            </a:pPr>
            <a:r>
              <a:rPr lang="en-US" sz="2800" b="1" i="1" dirty="0">
                <a:solidFill>
                  <a:schemeClr val="accent1">
                    <a:lumMod val="25000"/>
                  </a:schemeClr>
                </a:solidFill>
              </a:rPr>
              <a:t>	- Conveyances</a:t>
            </a:r>
          </a:p>
          <a:p>
            <a:pPr>
              <a:lnSpc>
                <a:spcPct val="80000"/>
              </a:lnSpc>
              <a:spcBef>
                <a:spcPts val="100"/>
              </a:spcBef>
              <a:defRPr/>
            </a:pPr>
            <a:r>
              <a:rPr lang="en-US" sz="2400" dirty="0">
                <a:solidFill>
                  <a:srgbClr val="0033CC"/>
                </a:solidFill>
              </a:rPr>
              <a:t>              </a:t>
            </a:r>
            <a:r>
              <a:rPr lang="en-US" sz="2400" b="1" i="1" dirty="0">
                <a:solidFill>
                  <a:srgbClr val="C00000"/>
                </a:solidFill>
              </a:rPr>
              <a:t>- CMDR</a:t>
            </a:r>
          </a:p>
          <a:p>
            <a:pPr>
              <a:lnSpc>
                <a:spcPct val="80000"/>
              </a:lnSpc>
              <a:spcBef>
                <a:spcPts val="100"/>
              </a:spcBef>
              <a:defRPr/>
            </a:pPr>
            <a:r>
              <a:rPr lang="en-US" sz="2000" b="1" i="1" dirty="0">
                <a:solidFill>
                  <a:srgbClr val="C00000"/>
                </a:solidFill>
              </a:rPr>
              <a:t>	</a:t>
            </a:r>
            <a:r>
              <a:rPr lang="en-US" sz="2000" b="1" dirty="0">
                <a:solidFill>
                  <a:srgbClr val="003300"/>
                </a:solidFill>
              </a:rPr>
              <a:t>1. Contract,</a:t>
            </a:r>
          </a:p>
          <a:p>
            <a:pPr>
              <a:lnSpc>
                <a:spcPct val="80000"/>
              </a:lnSpc>
              <a:spcBef>
                <a:spcPts val="100"/>
              </a:spcBef>
              <a:defRPr/>
            </a:pPr>
            <a:r>
              <a:rPr lang="en-US" sz="2000" b="1" dirty="0">
                <a:solidFill>
                  <a:srgbClr val="003300"/>
                </a:solidFill>
              </a:rPr>
              <a:t>	2. Mortgage,  </a:t>
            </a:r>
          </a:p>
          <a:p>
            <a:pPr>
              <a:lnSpc>
                <a:spcPct val="80000"/>
              </a:lnSpc>
              <a:spcBef>
                <a:spcPts val="100"/>
              </a:spcBef>
              <a:defRPr/>
            </a:pPr>
            <a:r>
              <a:rPr lang="en-US" sz="2000" b="1" dirty="0">
                <a:solidFill>
                  <a:srgbClr val="003300"/>
                </a:solidFill>
              </a:rPr>
              <a:t>	3. Deed, and </a:t>
            </a:r>
          </a:p>
          <a:p>
            <a:pPr>
              <a:lnSpc>
                <a:spcPct val="80000"/>
              </a:lnSpc>
              <a:spcBef>
                <a:spcPts val="100"/>
              </a:spcBef>
              <a:defRPr/>
            </a:pPr>
            <a:r>
              <a:rPr lang="en-US" sz="2000" b="1" dirty="0">
                <a:solidFill>
                  <a:srgbClr val="003300"/>
                </a:solidFill>
              </a:rPr>
              <a:t>`	4. Recording</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Who Wants to Be a Homeowner</a:t>
            </a:r>
          </a:p>
          <a:p>
            <a:pPr>
              <a:lnSpc>
                <a:spcPct val="80000"/>
              </a:lnSpc>
              <a:spcBef>
                <a:spcPts val="100"/>
              </a:spcBef>
              <a:defRPr/>
            </a:pPr>
            <a:endParaRPr lang="en-US" sz="1200" b="1" i="1" dirty="0">
              <a:solidFill>
                <a:srgbClr val="C00000"/>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685800" y="1905000"/>
            <a:ext cx="7696200" cy="3789755"/>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One</a:t>
            </a:r>
          </a:p>
          <a:p>
            <a:pPr marL="342900" indent="-342900">
              <a:spcBef>
                <a:spcPct val="20000"/>
              </a:spcBef>
              <a:defRPr/>
            </a:pPr>
            <a:r>
              <a:rPr lang="en-US" b="1" dirty="0">
                <a:solidFill>
                  <a:srgbClr val="0033CC"/>
                </a:solidFill>
              </a:rPr>
              <a:t>    		</a:t>
            </a:r>
            <a:r>
              <a:rPr lang="en-US" b="1" i="1" dirty="0">
                <a:solidFill>
                  <a:schemeClr val="hlink"/>
                </a:solidFill>
              </a:rPr>
              <a:t>- The Law of Nuisance</a:t>
            </a:r>
          </a:p>
          <a:p>
            <a:pPr marL="342900" indent="-342900">
              <a:spcBef>
                <a:spcPct val="20000"/>
              </a:spcBef>
              <a:defRPr/>
            </a:pPr>
            <a:r>
              <a:rPr lang="en-US" b="1" i="1" dirty="0">
                <a:solidFill>
                  <a:schemeClr val="hlink"/>
                </a:solidFill>
              </a:rPr>
              <a:t>		</a:t>
            </a: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Government Control vs.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p:cNvSpPr txBox="1">
            <a:spLocks noChangeArrowheads="1"/>
          </p:cNvSpPr>
          <p:nvPr/>
        </p:nvSpPr>
        <p:spPr bwMode="auto">
          <a:xfrm>
            <a:off x="533400" y="2667000"/>
            <a:ext cx="7696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81606" name="Rectangle 6"/>
          <p:cNvSpPr>
            <a:spLocks noGrp="1" noChangeArrowheads="1"/>
          </p:cNvSpPr>
          <p:nvPr>
            <p:ph type="body" idx="1"/>
          </p:nvPr>
        </p:nvSpPr>
        <p:spPr>
          <a:xfrm>
            <a:off x="228600" y="1066800"/>
            <a:ext cx="8763000" cy="5562600"/>
          </a:xfrm>
        </p:spPr>
        <p:txBody>
          <a:bodyPr/>
          <a:lstStyle/>
          <a:p>
            <a:pPr marL="609600" indent="-609600" eaLnBrk="1" hangingPunct="1">
              <a:spcBef>
                <a:spcPts val="1200"/>
              </a:spcBef>
              <a:buFontTx/>
              <a:buNone/>
              <a:defRPr/>
            </a:pPr>
            <a:r>
              <a:rPr lang="en-US" sz="4400" b="1" dirty="0">
                <a:solidFill>
                  <a:srgbClr val="FF0000"/>
                </a:solidFill>
              </a:rPr>
              <a:t>Real Property – Issue of Title</a:t>
            </a:r>
          </a:p>
          <a:p>
            <a:pPr marL="609600" indent="-609600" eaLnBrk="1" hangingPunct="1">
              <a:spcBef>
                <a:spcPts val="1200"/>
              </a:spcBef>
              <a:buFontTx/>
              <a:buNone/>
              <a:defRPr/>
            </a:pPr>
            <a:r>
              <a:rPr lang="en-US" b="1" dirty="0">
                <a:solidFill>
                  <a:schemeClr val="accent2"/>
                </a:solidFill>
              </a:rPr>
              <a:t>	The Value of Title Searches</a:t>
            </a:r>
          </a:p>
          <a:p>
            <a:pPr eaLnBrk="1" hangingPunct="1">
              <a:spcBef>
                <a:spcPts val="1200"/>
              </a:spcBef>
              <a:buFont typeface="Wingdings" pitchFamily="2" charset="2"/>
              <a:buChar char="Ø"/>
              <a:defRPr/>
            </a:pPr>
            <a:r>
              <a:rPr lang="en-US" sz="2200" b="1" i="1" dirty="0"/>
              <a:t>A purchaser can only get the property rights of the seller</a:t>
            </a:r>
          </a:p>
          <a:p>
            <a:pPr eaLnBrk="1" hangingPunct="1">
              <a:spcBef>
                <a:spcPts val="1200"/>
              </a:spcBef>
              <a:buFont typeface="Wingdings" pitchFamily="2" charset="2"/>
              <a:buChar char="Ø"/>
              <a:defRPr/>
            </a:pPr>
            <a:r>
              <a:rPr lang="en-US" sz="2200" b="1" i="1" dirty="0"/>
              <a:t>Title searches identify the property rights the seller has</a:t>
            </a:r>
          </a:p>
          <a:p>
            <a:pPr eaLnBrk="1" hangingPunct="1">
              <a:spcBef>
                <a:spcPts val="1200"/>
              </a:spcBef>
              <a:buFont typeface="Wingdings" pitchFamily="2" charset="2"/>
              <a:buChar char="Ø"/>
              <a:defRPr/>
            </a:pPr>
            <a:r>
              <a:rPr lang="en-US" sz="2200" b="1" i="1" dirty="0"/>
              <a:t>Title searches prevent mistakes like the Creamery Bldg.</a:t>
            </a:r>
          </a:p>
          <a:p>
            <a:pPr eaLnBrk="1" hangingPunct="1">
              <a:spcBef>
                <a:spcPts val="1200"/>
              </a:spcBef>
              <a:buFont typeface="Wingdings" pitchFamily="2" charset="2"/>
              <a:buChar char="Ø"/>
              <a:defRPr/>
            </a:pPr>
            <a:r>
              <a:rPr lang="en-US" sz="2200" b="1" i="1" dirty="0"/>
              <a:t>Title searches make the buyer eligible for title insurance</a:t>
            </a:r>
          </a:p>
          <a:p>
            <a:pPr eaLnBrk="1" hangingPunct="1">
              <a:spcBef>
                <a:spcPts val="1200"/>
              </a:spcBef>
              <a:buFont typeface="Wingdings" pitchFamily="2" charset="2"/>
              <a:buChar char="Ø"/>
              <a:defRPr/>
            </a:pPr>
            <a:r>
              <a:rPr lang="en-US" sz="2200" b="1" i="1" dirty="0"/>
              <a:t>Title insurance guarantees rights found in title searches</a:t>
            </a:r>
          </a:p>
          <a:p>
            <a:pPr eaLnBrk="1" hangingPunct="1">
              <a:spcBef>
                <a:spcPts val="1200"/>
              </a:spcBef>
              <a:buFont typeface="Wingdings" pitchFamily="2" charset="2"/>
              <a:buChar char="Ø"/>
              <a:defRPr/>
            </a:pPr>
            <a:r>
              <a:rPr lang="en-US" sz="2200" b="1" i="1" dirty="0"/>
              <a:t>Title searches help the buyer know what they purchase </a:t>
            </a:r>
          </a:p>
          <a:p>
            <a:pPr marL="609600" indent="-609600" eaLnBrk="1" hangingPunct="1">
              <a:buFontTx/>
              <a:buNone/>
              <a:defRPr/>
            </a:pPr>
            <a:r>
              <a:rPr lang="en-US" sz="2200" b="1" i="1" dirty="0"/>
              <a:t>	</a:t>
            </a:r>
          </a:p>
          <a:p>
            <a:pPr marL="609600" indent="-609600" eaLnBrk="1" hangingPunct="1">
              <a:buFontTx/>
              <a:buNone/>
              <a:defRPr/>
            </a:pPr>
            <a:r>
              <a:rPr lang="en-US" sz="2200" b="1" i="1" dirty="0"/>
              <a:t>	</a:t>
            </a:r>
          </a:p>
          <a:p>
            <a:pPr marL="609600" indent="-609600" eaLnBrk="1" hangingPunct="1">
              <a:buFontTx/>
              <a:buNone/>
              <a:defRPr/>
            </a:pPr>
            <a:endParaRPr lang="en-US" sz="2200" b="1" i="1" dirty="0"/>
          </a:p>
        </p:txBody>
      </p:sp>
      <p:sp>
        <p:nvSpPr>
          <p:cNvPr id="2" name="Slide Number Placeholder 1"/>
          <p:cNvSpPr>
            <a:spLocks noGrp="1"/>
          </p:cNvSpPr>
          <p:nvPr>
            <p:ph type="sldNum" sz="quarter" idx="12"/>
          </p:nvPr>
        </p:nvSpPr>
        <p:spPr/>
        <p:txBody>
          <a:bodyPr/>
          <a:lstStyle/>
          <a:p>
            <a:pPr>
              <a:defRPr/>
            </a:pPr>
            <a:fld id="{89BD0FF3-8F55-4E40-85A2-E9403B60DFF2}"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0" end="0"/>
                                            </p:txEl>
                                          </p:spTgt>
                                        </p:tgtEl>
                                        <p:attrNameLst>
                                          <p:attrName>style.visibility</p:attrName>
                                        </p:attrNameLst>
                                      </p:cBhvr>
                                      <p:to>
                                        <p:strVal val="visible"/>
                                      </p:to>
                                    </p:set>
                                    <p:anim calcmode="lin" valueType="num">
                                      <p:cBhvr additive="base">
                                        <p:cTn id="7" dur="500" fill="hold"/>
                                        <p:tgtEl>
                                          <p:spTgt spid="2816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1" end="1"/>
                                            </p:txEl>
                                          </p:spTgt>
                                        </p:tgtEl>
                                        <p:attrNameLst>
                                          <p:attrName>style.visibility</p:attrName>
                                        </p:attrNameLst>
                                      </p:cBhvr>
                                      <p:to>
                                        <p:strVal val="visible"/>
                                      </p:to>
                                    </p:set>
                                    <p:anim calcmode="lin" valueType="num">
                                      <p:cBhvr additive="base">
                                        <p:cTn id="13"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2" end="2"/>
                                            </p:txEl>
                                          </p:spTgt>
                                        </p:tgtEl>
                                        <p:attrNameLst>
                                          <p:attrName>style.visibility</p:attrName>
                                        </p:attrNameLst>
                                      </p:cBhvr>
                                      <p:to>
                                        <p:strVal val="visible"/>
                                      </p:to>
                                    </p:set>
                                    <p:anim calcmode="lin" valueType="num">
                                      <p:cBhvr additive="base">
                                        <p:cTn id="19" dur="500" fill="hold"/>
                                        <p:tgtEl>
                                          <p:spTgt spid="28160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1606">
                                            <p:txEl>
                                              <p:pRg st="3" end="3"/>
                                            </p:txEl>
                                          </p:spTgt>
                                        </p:tgtEl>
                                        <p:attrNameLst>
                                          <p:attrName>style.visibility</p:attrName>
                                        </p:attrNameLst>
                                      </p:cBhvr>
                                      <p:to>
                                        <p:strVal val="visible"/>
                                      </p:to>
                                    </p:set>
                                    <p:anim calcmode="lin" valueType="num">
                                      <p:cBhvr additive="base">
                                        <p:cTn id="25"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1606">
                                            <p:txEl>
                                              <p:pRg st="4" end="4"/>
                                            </p:txEl>
                                          </p:spTgt>
                                        </p:tgtEl>
                                        <p:attrNameLst>
                                          <p:attrName>style.visibility</p:attrName>
                                        </p:attrNameLst>
                                      </p:cBhvr>
                                      <p:to>
                                        <p:strVal val="visible"/>
                                      </p:to>
                                    </p:set>
                                    <p:anim calcmode="lin" valueType="num">
                                      <p:cBhvr additive="base">
                                        <p:cTn id="31"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1606">
                                            <p:txEl>
                                              <p:pRg st="5" end="5"/>
                                            </p:txEl>
                                          </p:spTgt>
                                        </p:tgtEl>
                                        <p:attrNameLst>
                                          <p:attrName>style.visibility</p:attrName>
                                        </p:attrNameLst>
                                      </p:cBhvr>
                                      <p:to>
                                        <p:strVal val="visible"/>
                                      </p:to>
                                    </p:set>
                                    <p:anim calcmode="lin" valueType="num">
                                      <p:cBhvr additive="base">
                                        <p:cTn id="37" dur="500" fill="hold"/>
                                        <p:tgtEl>
                                          <p:spTgt spid="28160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160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1606">
                                            <p:txEl>
                                              <p:pRg st="6" end="6"/>
                                            </p:txEl>
                                          </p:spTgt>
                                        </p:tgtEl>
                                        <p:attrNameLst>
                                          <p:attrName>style.visibility</p:attrName>
                                        </p:attrNameLst>
                                      </p:cBhvr>
                                      <p:to>
                                        <p:strVal val="visible"/>
                                      </p:to>
                                    </p:set>
                                    <p:anim calcmode="lin" valueType="num">
                                      <p:cBhvr additive="base">
                                        <p:cTn id="43" dur="500" fill="hold"/>
                                        <p:tgtEl>
                                          <p:spTgt spid="281606">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160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1606">
                                            <p:txEl>
                                              <p:pRg st="7" end="7"/>
                                            </p:txEl>
                                          </p:spTgt>
                                        </p:tgtEl>
                                        <p:attrNameLst>
                                          <p:attrName>style.visibility</p:attrName>
                                        </p:attrNameLst>
                                      </p:cBhvr>
                                      <p:to>
                                        <p:strVal val="visible"/>
                                      </p:to>
                                    </p:set>
                                    <p:anim calcmode="lin" valueType="num">
                                      <p:cBhvr additive="base">
                                        <p:cTn id="49" dur="500" fill="hold"/>
                                        <p:tgtEl>
                                          <p:spTgt spid="281606">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160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81606">
                                            <p:txEl>
                                              <p:pRg st="8" end="8"/>
                                            </p:txEl>
                                          </p:spTgt>
                                        </p:tgtEl>
                                        <p:attrNameLst>
                                          <p:attrName>style.visibility</p:attrName>
                                        </p:attrNameLst>
                                      </p:cBhvr>
                                      <p:to>
                                        <p:strVal val="visible"/>
                                      </p:to>
                                    </p:set>
                                    <p:anim calcmode="lin" valueType="num">
                                      <p:cBhvr additive="base">
                                        <p:cTn id="55" dur="500" fill="hold"/>
                                        <p:tgtEl>
                                          <p:spTgt spid="281606">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8160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81606">
                                            <p:txEl>
                                              <p:pRg st="9" end="9"/>
                                            </p:txEl>
                                          </p:spTgt>
                                        </p:tgtEl>
                                        <p:attrNameLst>
                                          <p:attrName>style.visibility</p:attrName>
                                        </p:attrNameLst>
                                      </p:cBhvr>
                                      <p:to>
                                        <p:strVal val="visible"/>
                                      </p:to>
                                    </p:set>
                                    <p:anim calcmode="lin" valueType="num">
                                      <p:cBhvr additive="base">
                                        <p:cTn id="61" dur="500" fill="hold"/>
                                        <p:tgtEl>
                                          <p:spTgt spid="281606">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8160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4" name="Rectangle 4"/>
          <p:cNvSpPr>
            <a:spLocks noGrp="1" noChangeArrowheads="1"/>
          </p:cNvSpPr>
          <p:nvPr>
            <p:ph type="body" idx="1"/>
          </p:nvPr>
        </p:nvSpPr>
        <p:spPr>
          <a:xfrm>
            <a:off x="304800" y="1600200"/>
            <a:ext cx="8610600" cy="5029200"/>
          </a:xfrm>
          <a:noFill/>
        </p:spPr>
        <p:txBody>
          <a:bodyPr/>
          <a:lstStyle/>
          <a:p>
            <a:pPr marL="609600" indent="-609600" eaLnBrk="1" hangingPunct="1">
              <a:lnSpc>
                <a:spcPct val="80000"/>
              </a:lnSpc>
              <a:buFontTx/>
              <a:buNone/>
            </a:pPr>
            <a:r>
              <a:rPr lang="en-US" altLang="en-US" sz="4400" b="1">
                <a:solidFill>
                  <a:srgbClr val="FF0000"/>
                </a:solidFill>
              </a:rPr>
              <a:t>The Law of Land Use</a:t>
            </a:r>
            <a:r>
              <a:rPr lang="en-US" altLang="en-US" sz="4400" b="1" i="1"/>
              <a:t> </a:t>
            </a:r>
            <a:endParaRPr lang="en-US" altLang="en-US" sz="4400" b="1">
              <a:solidFill>
                <a:schemeClr val="accent2"/>
              </a:solidFill>
            </a:endParaRPr>
          </a:p>
          <a:p>
            <a:pPr marL="609600" indent="-609600" eaLnBrk="1" hangingPunct="1"/>
            <a:endParaRPr lang="en-US" altLang="en-US" sz="1400" b="1">
              <a:solidFill>
                <a:schemeClr val="accent2"/>
              </a:solidFill>
            </a:endParaRPr>
          </a:p>
          <a:p>
            <a:pPr marL="609600" indent="-609600" eaLnBrk="1" hangingPunct="1"/>
            <a:r>
              <a:rPr lang="en-US" altLang="en-US" b="1">
                <a:solidFill>
                  <a:schemeClr val="accent2"/>
                </a:solidFill>
              </a:rPr>
              <a:t>Nuisance</a:t>
            </a:r>
          </a:p>
          <a:p>
            <a:pPr marL="609600" indent="-609600" eaLnBrk="1" hangingPunct="1"/>
            <a:r>
              <a:rPr lang="en-US" altLang="en-US" b="1">
                <a:solidFill>
                  <a:schemeClr val="accent2"/>
                </a:solidFill>
              </a:rPr>
              <a:t>Trespass</a:t>
            </a:r>
          </a:p>
          <a:p>
            <a:pPr marL="609600" indent="-609600" eaLnBrk="1" hangingPunct="1"/>
            <a:r>
              <a:rPr lang="en-US" altLang="en-US" b="1">
                <a:solidFill>
                  <a:schemeClr val="accent2"/>
                </a:solidFill>
              </a:rPr>
              <a:t>Zoning and Planning</a:t>
            </a:r>
          </a:p>
          <a:p>
            <a:pPr marL="609600" indent="-609600" eaLnBrk="1" hangingPunct="1"/>
            <a:r>
              <a:rPr lang="en-US" altLang="en-US" b="1">
                <a:solidFill>
                  <a:schemeClr val="accent2"/>
                </a:solidFill>
              </a:rPr>
              <a:t>Governmental Taking (Eminent domain)</a:t>
            </a:r>
            <a:endParaRPr lang="en-US" altLang="en-US" sz="2400" b="1" i="1"/>
          </a:p>
        </p:txBody>
      </p:sp>
      <p:sp>
        <p:nvSpPr>
          <p:cNvPr id="2" name="Slide Number Placeholder 1"/>
          <p:cNvSpPr>
            <a:spLocks noGrp="1"/>
          </p:cNvSpPr>
          <p:nvPr>
            <p:ph type="sldNum" sz="quarter" idx="12"/>
          </p:nvPr>
        </p:nvSpPr>
        <p:spPr/>
        <p:txBody>
          <a:bodyPr/>
          <a:lstStyle/>
          <a:p>
            <a:pPr>
              <a:defRPr/>
            </a:pPr>
            <a:fld id="{89BD0FF3-8F55-4E40-85A2-E9403B60DFF2}"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2804">
                                            <p:txEl>
                                              <p:pRg st="0" end="0"/>
                                            </p:txEl>
                                          </p:spTgt>
                                        </p:tgtEl>
                                        <p:attrNameLst>
                                          <p:attrName>style.visibility</p:attrName>
                                        </p:attrNameLst>
                                      </p:cBhvr>
                                      <p:to>
                                        <p:strVal val="visible"/>
                                      </p:to>
                                    </p:set>
                                    <p:anim calcmode="lin" valueType="num">
                                      <p:cBhvr additive="base">
                                        <p:cTn id="7" dur="500" fill="hold"/>
                                        <p:tgtEl>
                                          <p:spTgt spid="33280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280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0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2" name="Rectangle 4"/>
          <p:cNvSpPr>
            <a:spLocks noGrp="1" noChangeArrowheads="1"/>
          </p:cNvSpPr>
          <p:nvPr>
            <p:ph type="body" sz="half" idx="1"/>
          </p:nvPr>
        </p:nvSpPr>
        <p:spPr>
          <a:xfrm>
            <a:off x="381000" y="1143000"/>
            <a:ext cx="8382000" cy="5410200"/>
          </a:xfrm>
          <a:noFill/>
        </p:spPr>
        <p:txBody>
          <a:bodyPr/>
          <a:lstStyle/>
          <a:p>
            <a:pPr marL="609600" indent="-609600" eaLnBrk="1" hangingPunct="1">
              <a:lnSpc>
                <a:spcPct val="80000"/>
              </a:lnSpc>
              <a:buFontTx/>
              <a:buNone/>
            </a:pPr>
            <a:r>
              <a:rPr lang="en-US" altLang="en-US" b="1" dirty="0">
                <a:solidFill>
                  <a:srgbClr val="CC0000"/>
                </a:solidFill>
              </a:rPr>
              <a:t>Nuisance</a:t>
            </a:r>
            <a:r>
              <a:rPr lang="en-US" altLang="en-US" sz="2400" b="1" dirty="0">
                <a:solidFill>
                  <a:srgbClr val="FF0000"/>
                </a:solidFill>
              </a:rPr>
              <a:t> </a:t>
            </a:r>
            <a:r>
              <a:rPr lang="en-US" altLang="en-US" sz="2400" b="1" i="1" dirty="0"/>
              <a:t> </a:t>
            </a:r>
            <a:endParaRPr lang="en-US" altLang="en-US" sz="2400" b="1" dirty="0">
              <a:solidFill>
                <a:schemeClr val="accent2"/>
              </a:solidFill>
            </a:endParaRPr>
          </a:p>
          <a:p>
            <a:pPr marL="609600" indent="-609600" eaLnBrk="1" hangingPunct="1">
              <a:lnSpc>
                <a:spcPct val="90000"/>
              </a:lnSpc>
            </a:pPr>
            <a:endParaRPr lang="en-US" altLang="en-US" sz="600" b="1" dirty="0">
              <a:solidFill>
                <a:schemeClr val="accent2"/>
              </a:solidFill>
            </a:endParaRPr>
          </a:p>
          <a:p>
            <a:pPr marL="609600" indent="-609600" eaLnBrk="1" hangingPunct="1">
              <a:lnSpc>
                <a:spcPct val="80000"/>
              </a:lnSpc>
            </a:pPr>
            <a:r>
              <a:rPr lang="en-US" altLang="en-US" sz="2400" b="1" dirty="0">
                <a:solidFill>
                  <a:schemeClr val="accent2"/>
                </a:solidFill>
              </a:rPr>
              <a:t>The law has long recognized the concept that one must not use one’s property to injure another’s property.  When this type of conduct occurs it can legally be classified as </a:t>
            </a:r>
            <a:r>
              <a:rPr lang="en-US" altLang="en-US" sz="2400" b="1" i="1" dirty="0">
                <a:solidFill>
                  <a:schemeClr val="hlink"/>
                </a:solidFill>
              </a:rPr>
              <a:t>Nuisance.</a:t>
            </a:r>
          </a:p>
          <a:p>
            <a:pPr marL="609600" indent="-609600" eaLnBrk="1" hangingPunct="1">
              <a:lnSpc>
                <a:spcPct val="80000"/>
              </a:lnSpc>
            </a:pPr>
            <a:r>
              <a:rPr lang="en-US" altLang="en-US" sz="2400" b="1" i="1" dirty="0">
                <a:solidFill>
                  <a:schemeClr val="hlink"/>
                </a:solidFill>
              </a:rPr>
              <a:t>Private Nuisance</a:t>
            </a:r>
            <a:r>
              <a:rPr lang="en-US" altLang="en-US" sz="2400" b="1" dirty="0">
                <a:solidFill>
                  <a:schemeClr val="accent2"/>
                </a:solidFill>
              </a:rPr>
              <a:t> – A private nuisance is the substantial interference with private rights to use and enjoy land, produced by either intentional and unreasonable conduct, or by unintentional conduct that is either negligent, reckless, or so inherently dangerous that strict liability is applied.</a:t>
            </a:r>
          </a:p>
          <a:p>
            <a:pPr marL="609600" indent="-609600" eaLnBrk="1" hangingPunct="1">
              <a:lnSpc>
                <a:spcPct val="80000"/>
              </a:lnSpc>
            </a:pPr>
            <a:r>
              <a:rPr lang="en-US" altLang="en-US" sz="2400" b="1" i="1" dirty="0">
                <a:solidFill>
                  <a:schemeClr val="hlink"/>
                </a:solidFill>
              </a:rPr>
              <a:t>Public Nuisance</a:t>
            </a:r>
            <a:r>
              <a:rPr lang="en-US" altLang="en-US" sz="2400" b="1" dirty="0">
                <a:solidFill>
                  <a:schemeClr val="accent2"/>
                </a:solidFill>
              </a:rPr>
              <a:t> – A Nuisance that affects the rights held in common by many landowners, i.e. the public, rather than the specific rights of an individual, targeted landowner can be classified as a public nuisance. </a:t>
            </a:r>
            <a:endParaRPr lang="en-US" altLang="en-US" sz="2400" dirty="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4852">
                                            <p:txEl>
                                              <p:pRg st="0" end="0"/>
                                            </p:txEl>
                                          </p:spTgt>
                                        </p:tgtEl>
                                        <p:attrNameLst>
                                          <p:attrName>style.visibility</p:attrName>
                                        </p:attrNameLst>
                                      </p:cBhvr>
                                      <p:to>
                                        <p:strVal val="visible"/>
                                      </p:to>
                                    </p:set>
                                    <p:anim calcmode="lin" valueType="num">
                                      <p:cBhvr additive="base">
                                        <p:cTn id="7" dur="500" fill="hold"/>
                                        <p:tgtEl>
                                          <p:spTgt spid="3348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485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2"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body" sz="half" idx="1"/>
          </p:nvPr>
        </p:nvSpPr>
        <p:spPr>
          <a:xfrm>
            <a:off x="381000" y="1066800"/>
            <a:ext cx="8305800" cy="5486400"/>
          </a:xfrm>
          <a:noFill/>
        </p:spPr>
        <p:txBody>
          <a:bodyPr/>
          <a:lstStyle/>
          <a:p>
            <a:pPr marL="609600" indent="-609600" eaLnBrk="1" hangingPunct="1">
              <a:lnSpc>
                <a:spcPct val="80000"/>
              </a:lnSpc>
              <a:buFontTx/>
              <a:buNone/>
            </a:pPr>
            <a:r>
              <a:rPr lang="en-US" altLang="en-US" b="1" dirty="0">
                <a:solidFill>
                  <a:srgbClr val="CC0000"/>
                </a:solidFill>
              </a:rPr>
              <a:t>Nuisance  </a:t>
            </a:r>
          </a:p>
          <a:p>
            <a:pPr marL="609600" indent="-609600" eaLnBrk="1" hangingPunct="1">
              <a:lnSpc>
                <a:spcPct val="90000"/>
              </a:lnSpc>
            </a:pPr>
            <a:r>
              <a:rPr lang="en-US" altLang="en-US" sz="1800" b="1" dirty="0">
                <a:solidFill>
                  <a:schemeClr val="accent2"/>
                </a:solidFill>
              </a:rPr>
              <a:t>Unlike </a:t>
            </a:r>
            <a:r>
              <a:rPr lang="en-US" altLang="en-US" sz="1800" b="1" i="1" dirty="0">
                <a:solidFill>
                  <a:schemeClr val="hlink"/>
                </a:solidFill>
              </a:rPr>
              <a:t>Trespass </a:t>
            </a:r>
            <a:r>
              <a:rPr lang="en-US" altLang="en-US" sz="1800" b="1" dirty="0">
                <a:solidFill>
                  <a:schemeClr val="accent2"/>
                </a:solidFill>
              </a:rPr>
              <a:t>which involves a physical invasion of a person’s land, i.e. an interference with a person’s exclusive right of possession, </a:t>
            </a:r>
            <a:r>
              <a:rPr lang="en-US" altLang="en-US" sz="1800" b="1" i="1" dirty="0">
                <a:solidFill>
                  <a:schemeClr val="hlink"/>
                </a:solidFill>
              </a:rPr>
              <a:t>Nuisance </a:t>
            </a:r>
            <a:r>
              <a:rPr lang="en-US" altLang="en-US" sz="1800" b="1" dirty="0">
                <a:solidFill>
                  <a:schemeClr val="accent2"/>
                </a:solidFill>
              </a:rPr>
              <a:t>involves an interference, usually by instrumentality, with a person’s right to use and enjoy their land.</a:t>
            </a:r>
          </a:p>
          <a:p>
            <a:pPr marL="609600" indent="-609600" eaLnBrk="1" hangingPunct="1">
              <a:lnSpc>
                <a:spcPct val="80000"/>
              </a:lnSpc>
              <a:buFontTx/>
              <a:buNone/>
            </a:pPr>
            <a:r>
              <a:rPr lang="en-US" altLang="en-US" sz="2000" b="1" i="1" dirty="0">
                <a:solidFill>
                  <a:srgbClr val="FF0000"/>
                </a:solidFill>
              </a:rPr>
              <a:t>Examples:</a:t>
            </a:r>
          </a:p>
          <a:p>
            <a:pPr marL="609600" indent="-609600" eaLnBrk="1" hangingPunct="1">
              <a:lnSpc>
                <a:spcPct val="80000"/>
              </a:lnSpc>
            </a:pPr>
            <a:r>
              <a:rPr lang="en-US" altLang="en-US" sz="1900" b="1" i="1" dirty="0">
                <a:solidFill>
                  <a:schemeClr val="hlink"/>
                </a:solidFill>
              </a:rPr>
              <a:t>Private Nuisance</a:t>
            </a:r>
            <a:r>
              <a:rPr lang="en-US" altLang="en-US" sz="1900" b="1" dirty="0">
                <a:solidFill>
                  <a:schemeClr val="accent2"/>
                </a:solidFill>
              </a:rPr>
              <a:t> – An adjoining land owner decides to open a vehicle repair shop next to an organic gardener.  Each day, due to numerous oil changes, oil spills from the repair shop property onto the garden, leaching into the garden’s soil.  The owner of the garden would have an action in private nuisance against the owner of the repair shop. </a:t>
            </a:r>
          </a:p>
          <a:p>
            <a:pPr marL="609600" indent="-609600" eaLnBrk="1" hangingPunct="1">
              <a:lnSpc>
                <a:spcPct val="80000"/>
              </a:lnSpc>
            </a:pPr>
            <a:r>
              <a:rPr lang="en-US" altLang="en-US" sz="1900" b="1" i="1" dirty="0">
                <a:solidFill>
                  <a:schemeClr val="hlink"/>
                </a:solidFill>
              </a:rPr>
              <a:t>Public Nuisance</a:t>
            </a:r>
            <a:r>
              <a:rPr lang="en-US" altLang="en-US" sz="1900" b="1" dirty="0">
                <a:solidFill>
                  <a:schemeClr val="accent2"/>
                </a:solidFill>
              </a:rPr>
              <a:t> – A cement plant lawfully discharges chemicals from its smokestacks, which causes cement particles to land all over the homes and yards of an adjacent town.  Because the town’s residents’ health and safety might be seen as being adversely affected, the town could maintain an action in public nuisance against the owner of the cement factory</a:t>
            </a:r>
            <a:r>
              <a:rPr lang="en-US" altLang="en-US" sz="1600" b="1" dirty="0">
                <a:solidFill>
                  <a:schemeClr val="accent2"/>
                </a:solidFill>
              </a:rPr>
              <a: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6978">
                                            <p:txEl>
                                              <p:pRg st="0" end="0"/>
                                            </p:txEl>
                                          </p:spTgt>
                                        </p:tgtEl>
                                        <p:attrNameLst>
                                          <p:attrName>style.visibility</p:attrName>
                                        </p:attrNameLst>
                                      </p:cBhvr>
                                      <p:to>
                                        <p:strVal val="visible"/>
                                      </p:to>
                                    </p:set>
                                    <p:anim calcmode="lin" valueType="num">
                                      <p:cBhvr additive="base">
                                        <p:cTn id="7" dur="500" fill="hold"/>
                                        <p:tgtEl>
                                          <p:spTgt spid="76697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697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6978"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Rectangle 2"/>
          <p:cNvSpPr>
            <a:spLocks noGrp="1" noChangeArrowheads="1"/>
          </p:cNvSpPr>
          <p:nvPr>
            <p:ph type="body" sz="half" idx="1"/>
          </p:nvPr>
        </p:nvSpPr>
        <p:spPr>
          <a:xfrm>
            <a:off x="381000" y="1066800"/>
            <a:ext cx="8382000" cy="5486400"/>
          </a:xfrm>
          <a:noFill/>
        </p:spPr>
        <p:txBody>
          <a:bodyPr/>
          <a:lstStyle/>
          <a:p>
            <a:pPr marL="609600" indent="-609600" eaLnBrk="1" hangingPunct="1">
              <a:buFontTx/>
              <a:buNone/>
            </a:pPr>
            <a:r>
              <a:rPr lang="en-US" altLang="en-US" sz="3600" b="1" dirty="0">
                <a:solidFill>
                  <a:srgbClr val="CC0000"/>
                </a:solidFill>
              </a:rPr>
              <a:t>Nuisance</a:t>
            </a:r>
            <a:r>
              <a:rPr lang="en-US" altLang="en-US" sz="2800" b="1" dirty="0">
                <a:solidFill>
                  <a:srgbClr val="FF0000"/>
                </a:solidFill>
              </a:rPr>
              <a:t> </a:t>
            </a:r>
            <a:r>
              <a:rPr lang="en-US" altLang="en-US" sz="2800" b="1" i="1" dirty="0"/>
              <a:t> </a:t>
            </a:r>
            <a:endParaRPr lang="en-US" altLang="en-US" sz="2800" b="1" dirty="0">
              <a:solidFill>
                <a:schemeClr val="accent2"/>
              </a:solidFill>
            </a:endParaRPr>
          </a:p>
          <a:p>
            <a:pPr marL="609600" indent="-609600" eaLnBrk="1" hangingPunct="1">
              <a:lnSpc>
                <a:spcPct val="90000"/>
              </a:lnSpc>
            </a:pPr>
            <a:endParaRPr lang="en-US" altLang="en-US" sz="700" b="1" dirty="0">
              <a:solidFill>
                <a:schemeClr val="accent2"/>
              </a:solidFill>
            </a:endParaRPr>
          </a:p>
          <a:p>
            <a:pPr marL="609600" indent="-609600" eaLnBrk="1" hangingPunct="1"/>
            <a:r>
              <a:rPr lang="en-US" altLang="en-US" sz="2800" b="1" dirty="0">
                <a:solidFill>
                  <a:schemeClr val="accent2"/>
                </a:solidFill>
              </a:rPr>
              <a:t>Remedies for nuisance include remedies at law and equity or both.  As a result, a party who has suffered a nuisance can bring an action for:</a:t>
            </a:r>
          </a:p>
          <a:p>
            <a:pPr marL="609600" indent="-609600" eaLnBrk="1" hangingPunct="1">
              <a:buFontTx/>
              <a:buNone/>
            </a:pPr>
            <a:r>
              <a:rPr lang="en-US" altLang="en-US" sz="2800" b="1" dirty="0">
                <a:solidFill>
                  <a:schemeClr val="accent2"/>
                </a:solidFill>
              </a:rPr>
              <a:t>	*</a:t>
            </a:r>
            <a:r>
              <a:rPr lang="en-US" altLang="en-US" sz="2800" b="1" i="1" dirty="0">
                <a:solidFill>
                  <a:schemeClr val="hlink"/>
                </a:solidFill>
              </a:rPr>
              <a:t>	Money Damages;</a:t>
            </a:r>
          </a:p>
          <a:p>
            <a:pPr marL="609600" indent="-609600" eaLnBrk="1" hangingPunct="1">
              <a:buFontTx/>
              <a:buNone/>
            </a:pPr>
            <a:r>
              <a:rPr lang="en-US" altLang="en-US" sz="2800" b="1" i="1" dirty="0">
                <a:solidFill>
                  <a:schemeClr val="hlink"/>
                </a:solidFill>
              </a:rPr>
              <a:t>	*	Injunction</a:t>
            </a:r>
            <a:r>
              <a:rPr lang="en-US" altLang="en-US" sz="2800" b="1" dirty="0">
                <a:solidFill>
                  <a:schemeClr val="accent2"/>
                </a:solidFill>
              </a:rPr>
              <a:t> (to have the person creating the 	nuisance cease creating it); or</a:t>
            </a:r>
          </a:p>
          <a:p>
            <a:pPr marL="609600" indent="-609600" eaLnBrk="1" hangingPunct="1">
              <a:buFontTx/>
              <a:buNone/>
            </a:pPr>
            <a:r>
              <a:rPr lang="en-US" altLang="en-US" sz="2800" b="1" dirty="0">
                <a:solidFill>
                  <a:schemeClr val="accent2"/>
                </a:solidFill>
              </a:rPr>
              <a:t>	</a:t>
            </a:r>
            <a:r>
              <a:rPr lang="en-US" altLang="en-US" sz="2800" b="1" i="1" dirty="0">
                <a:solidFill>
                  <a:schemeClr val="hlink"/>
                </a:solidFill>
              </a:rPr>
              <a:t>*	Both</a:t>
            </a:r>
            <a:r>
              <a:rPr lang="en-US" altLang="en-US" sz="2800" b="1" dirty="0">
                <a:solidFill>
                  <a:schemeClr val="accent2"/>
                </a:solidFill>
              </a:rPr>
              <a:t>  </a:t>
            </a:r>
            <a:endParaRPr lang="en-US" altLang="en-US" sz="2800" dirty="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9026">
                                            <p:txEl>
                                              <p:pRg st="0" end="0"/>
                                            </p:txEl>
                                          </p:spTgt>
                                        </p:tgtEl>
                                        <p:attrNameLst>
                                          <p:attrName>style.visibility</p:attrName>
                                        </p:attrNameLst>
                                      </p:cBhvr>
                                      <p:to>
                                        <p:strVal val="visible"/>
                                      </p:to>
                                    </p:set>
                                    <p:anim calcmode="lin" valueType="num">
                                      <p:cBhvr additive="base">
                                        <p:cTn id="7" dur="500" fill="hold"/>
                                        <p:tgtEl>
                                          <p:spTgt spid="76902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902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902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6764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Font typeface="Arial" panose="020B0604020202020204" pitchFamily="34" charset="0"/>
              <a:buChar char="•"/>
              <a:tabLst>
                <a:tab pos="284163" algn="l"/>
              </a:tabLst>
            </a:pPr>
            <a:r>
              <a:rPr lang="en-US" altLang="en-US" sz="2400" dirty="0">
                <a:solidFill>
                  <a:srgbClr val="0033CC"/>
                </a:solidFill>
              </a:rPr>
              <a:t>For next time – Read Assignments on the Webpage.</a:t>
            </a:r>
          </a:p>
          <a:p>
            <a:pPr eaLnBrk="1" hangingPunct="1">
              <a:spcBef>
                <a:spcPct val="20000"/>
              </a:spcBef>
              <a:buFont typeface="Arial" panose="020B0604020202020204" pitchFamily="34" charset="0"/>
              <a:buChar char="•"/>
            </a:pPr>
            <a:r>
              <a:rPr lang="en-US" altLang="en-US" sz="2400" dirty="0">
                <a:solidFill>
                  <a:srgbClr val="0033CC"/>
                </a:solidFill>
              </a:rPr>
              <a:t>Questions???</a:t>
            </a:r>
          </a:p>
          <a:p>
            <a:pPr eaLnBrk="1" hangingPunct="1">
              <a:spcBef>
                <a:spcPct val="20000"/>
              </a:spcBef>
            </a:pPr>
            <a:endParaRPr lang="en-US" alt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5367</TotalTime>
  <Words>411</Words>
  <Application>Microsoft Office PowerPoint</Application>
  <PresentationFormat>On-screen Show (4:3)</PresentationFormat>
  <Paragraphs>75</Paragraphs>
  <Slides>9</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205</cp:revision>
  <dcterms:created xsi:type="dcterms:W3CDTF">2007-08-27T19:04:39Z</dcterms:created>
  <dcterms:modified xsi:type="dcterms:W3CDTF">2018-11-29T12:31:39Z</dcterms:modified>
</cp:coreProperties>
</file>