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409" r:id="rId2"/>
    <p:sldId id="277" r:id="rId3"/>
    <p:sldId id="390" r:id="rId4"/>
    <p:sldId id="280" r:id="rId5"/>
    <p:sldId id="315" r:id="rId6"/>
    <p:sldId id="404" r:id="rId7"/>
    <p:sldId id="339" r:id="rId8"/>
    <p:sldId id="317" r:id="rId9"/>
    <p:sldId id="405" r:id="rId10"/>
    <p:sldId id="318" r:id="rId11"/>
    <p:sldId id="410" r:id="rId12"/>
    <p:sldId id="418" r:id="rId13"/>
    <p:sldId id="417" r:id="rId14"/>
    <p:sldId id="419" r:id="rId15"/>
    <p:sldId id="420" r:id="rId16"/>
    <p:sldId id="421" r:id="rId17"/>
    <p:sldId id="412" r:id="rId18"/>
    <p:sldId id="413" r:id="rId19"/>
    <p:sldId id="422" r:id="rId20"/>
    <p:sldId id="471" r:id="rId21"/>
    <p:sldId id="476" r:id="rId22"/>
    <p:sldId id="477" r:id="rId23"/>
    <p:sldId id="458" r:id="rId24"/>
    <p:sldId id="478" r:id="rId25"/>
    <p:sldId id="473" r:id="rId26"/>
    <p:sldId id="474" r:id="rId27"/>
    <p:sldId id="479" r:id="rId28"/>
    <p:sldId id="461" r:id="rId29"/>
    <p:sldId id="462" r:id="rId30"/>
    <p:sldId id="463" r:id="rId31"/>
    <p:sldId id="464" r:id="rId32"/>
    <p:sldId id="465" r:id="rId33"/>
    <p:sldId id="466" r:id="rId34"/>
    <p:sldId id="467" r:id="rId35"/>
    <p:sldId id="469"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50" r:id="rId50"/>
    <p:sldId id="437" r:id="rId51"/>
    <p:sldId id="451" r:id="rId52"/>
    <p:sldId id="452" r:id="rId53"/>
    <p:sldId id="456" r:id="rId54"/>
    <p:sldId id="475" r:id="rId55"/>
    <p:sldId id="470" r:id="rId56"/>
    <p:sldId id="439" r:id="rId5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4C1441"/>
    <a:srgbClr val="FFFF00"/>
    <a:srgbClr val="006666"/>
    <a:srgbClr val="CC0000"/>
    <a:srgbClr val="0066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8/28/2018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8/28/2018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D2F30A-B60B-4E2D-93E5-F19A9BE58C96}" type="slidenum">
              <a:rPr lang="en-US" smtClean="0"/>
              <a:pPr/>
              <a:t>32</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0525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E0BB8-E75D-4CF2-A401-EDFF48430572}" type="slidenum">
              <a:rPr lang="en-US" smtClean="0"/>
              <a:pPr/>
              <a:t>33</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2907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78E257-9D9F-4462-A215-C2C761AF0190}" type="slidenum">
              <a:rPr lang="en-US" smtClean="0"/>
              <a:pPr/>
              <a:t>34</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79591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3F40A-DB74-4111-A4B1-9915FF6BBD88}" type="slidenum">
              <a:rPr lang="en-US" smtClean="0"/>
              <a:pPr/>
              <a:t>35</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3394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4063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028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720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4801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28</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65185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C5AD9A-8B0E-4864-82DB-39E7BF6F5A93}" type="slidenum">
              <a:rPr lang="en-US" smtClean="0"/>
              <a:pPr/>
              <a:t>29</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99221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EBAB9-799A-498A-B5A3-760272BDAAC4}" type="slidenum">
              <a:rPr lang="en-US" smtClean="0"/>
              <a:pPr/>
              <a:t>30</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5612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53E460-3387-4109-A5C2-17963BDAE21C}" type="slidenum">
              <a:rPr lang="en-US" smtClean="0"/>
              <a:pPr/>
              <a:t>31</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1790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2.jpeg"/><Relationship Id="rId7" Type="http://schemas.openxmlformats.org/officeDocument/2006/relationships/hyperlink" Target="http://images.google.com/imgres?imgurl=http://bp1.blogger.com/_GtWBMPourpI/RoqxzUsccBI/AAAAAAAAAiQ/CLHKeTtcw5o/s400/NY+SD+Fed+Cths+01.jpg&amp;imgrefurl=http://paelderestatefiduciary.blogspot.com/2007/07/future-view-fiduciaries-in-federal.html&amp;usg=__pDROp6C2pUlb4JHNvUhI0gEev9w=&amp;h=320&amp;w=240&amp;sz=70&amp;hl=en&amp;start=28&amp;um=1&amp;tbnid=wLjYIYxPJiKz9M:&amp;tbnh=118&amp;tbnw=89&amp;prev=/images?q=second+circuit+United+states+Court+of+Appeals&amp;start=18&amp;ndsp=18&amp;um=1&amp;hl=en&amp;sa=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4.jpeg"/><Relationship Id="rId10" Type="http://schemas.openxmlformats.org/officeDocument/2006/relationships/image" Target="../media/image31.jpeg"/><Relationship Id="rId4" Type="http://schemas.openxmlformats.org/officeDocument/2006/relationships/image" Target="../media/image23.jpe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images.google.com/imgres?imgurl=http://lh6.ggpht.com/_nQYI4YsMuSs/Rs5gEnplelI/AAAAAAAAAMc/5_qzHLDwi60/NY+in+August+008.jpg&amp;imgrefurl=http://picasaweb.google.com/lh/photo/swzP1ahEyL5_56cAR7iNTA&amp;usg=__04-ihH1M3crtyaG1efoXzmipGeM=&amp;h=1200&amp;w=1600&amp;sz=24&amp;hl=en&amp;start=42&amp;um=1&amp;tbnid=HCWg4g0V1cdlBM:&amp;tbnh=113&amp;tbnw=150&amp;prev=/images?q=NYS+Assembly+Chamber&amp;start=36&amp;ndsp=18&amp;um=1&amp;hl=en&amp;sa=N" TargetMode="External"/><Relationship Id="rId11" Type="http://schemas.openxmlformats.org/officeDocument/2006/relationships/image" Target="../media/image38.jpeg"/><Relationship Id="rId5" Type="http://schemas.openxmlformats.org/officeDocument/2006/relationships/image" Target="../media/image33.png"/><Relationship Id="rId10" Type="http://schemas.openxmlformats.org/officeDocument/2006/relationships/image" Target="../media/image37.jpeg"/><Relationship Id="rId4" Type="http://schemas.openxmlformats.org/officeDocument/2006/relationships/image" Target="../media/image26.jpeg"/><Relationship Id="rId9"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File:Declaration_independence.jpg"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upload.wikimedia.org/wikipedia/commons/1/1d/James_Madison.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source=images&amp;cd=&amp;cad=rja&amp;docid=6onxE8uLq8p62M&amp;tbnid=U04KINUdOja3RM:&amp;ved=0CAgQjRwwADg3&amp;url=http://www.npr.org/blogs/deceptivecadence/2011/02/20/133504406/sing-out-mr-president-john-adams-bless-this-house&amp;ei=UBguUt7DIoSMiAK2k4GgCg&amp;psig=AFQjCNHHbQ949B4BgsSSjwzABTpW3WWIjQ&amp;ust=1378838992625762"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1/1e/Thomas_Jefferson_by_Rembrandt_Peale,_1800.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upload.wikimedia.org/wikipedia/commons/7/72/John_Jay_(Gilbert_Stuart_portrait).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upload.wikimedia.org/wikipedia/commons/c/ca/Alexander_Hamilton.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upload.wikimedia.org/wikipedia/commons/1/12/George_Mason.jp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en.wikipedia.org/wiki/File:JusticeJamesWilson.jp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en.wikipedia.org/wiki/File:J_S_Copley_-_Samuel_Adams.jp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One:</a:t>
            </a:r>
          </a:p>
          <a:p>
            <a:pPr marL="342889" indent="-342889" algn="ctr">
              <a:spcBef>
                <a:spcPct val="20000"/>
              </a:spcBef>
              <a:defRPr/>
            </a:pPr>
            <a:r>
              <a:rPr lang="en-US" sz="3200" b="1" kern="0" dirty="0">
                <a:solidFill>
                  <a:srgbClr val="FFFF00"/>
                </a:solidFill>
                <a:latin typeface="+mn-lt"/>
              </a:rPr>
              <a:t>Introduction and Class Overview</a:t>
            </a: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12292" name="Rectangle 9"/>
          <p:cNvSpPr>
            <a:spLocks noChangeArrowheads="1"/>
          </p:cNvSpPr>
          <p:nvPr/>
        </p:nvSpPr>
        <p:spPr bwMode="auto">
          <a:xfrm>
            <a:off x="304800" y="1066800"/>
            <a:ext cx="8610600" cy="51816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2060"/>
                </a:solidFill>
              </a:rPr>
              <a:t>	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3. You Will Need:</a:t>
            </a:r>
            <a:endParaRPr lang="en-US" sz="2800" b="1" dirty="0">
              <a:solidFill>
                <a:srgbClr val="0033CC"/>
              </a:solidFill>
            </a:endParaRPr>
          </a:p>
          <a:p>
            <a:pPr marL="342889" indent="-342889">
              <a:lnSpc>
                <a:spcPct val="90000"/>
              </a:lnSpc>
              <a:spcBef>
                <a:spcPct val="20000"/>
              </a:spcBef>
              <a:buFontTx/>
              <a:buChar char="•"/>
              <a:defRPr/>
            </a:pPr>
            <a:r>
              <a:rPr lang="en-US" sz="2400" b="1" dirty="0">
                <a:solidFill>
                  <a:srgbClr val="002060"/>
                </a:solidFill>
              </a:rPr>
              <a:t>A Thirst for Intellectual Excitement</a:t>
            </a:r>
          </a:p>
          <a:p>
            <a:pPr marL="342889" indent="-342889">
              <a:lnSpc>
                <a:spcPct val="90000"/>
              </a:lnSpc>
              <a:spcBef>
                <a:spcPct val="20000"/>
              </a:spcBef>
              <a:buFontTx/>
              <a:buChar char="•"/>
              <a:defRPr/>
            </a:pPr>
            <a:r>
              <a:rPr lang="en-US" sz="2400" b="1" dirty="0">
                <a:solidFill>
                  <a:srgbClr val="002060"/>
                </a:solidFill>
              </a:rPr>
              <a:t>A Hunger to be a Part of a Challenge</a:t>
            </a:r>
          </a:p>
          <a:p>
            <a:pPr marL="342889" indent="-342889">
              <a:lnSpc>
                <a:spcPct val="90000"/>
              </a:lnSpc>
              <a:spcBef>
                <a:spcPct val="20000"/>
              </a:spcBef>
              <a:buFontTx/>
              <a:buChar char="•"/>
              <a:defRPr/>
            </a:pPr>
            <a:r>
              <a:rPr lang="en-US" sz="2400" b="1" dirty="0">
                <a:solidFill>
                  <a:srgbClr val="002060"/>
                </a:solidFill>
              </a:rPr>
              <a:t>A Willingness to Explore and Eagerness to Learn</a:t>
            </a:r>
          </a:p>
          <a:p>
            <a:pPr marL="630238" indent="-282575">
              <a:lnSpc>
                <a:spcPct val="90000"/>
              </a:lnSpc>
              <a:spcBef>
                <a:spcPct val="20000"/>
              </a:spcBef>
              <a:buFontTx/>
              <a:buChar char="•"/>
              <a:defRPr/>
            </a:pPr>
            <a:r>
              <a:rPr lang="en-US" sz="2400" b="1" dirty="0">
                <a:solidFill>
                  <a:srgbClr val="006666"/>
                </a:solidFill>
              </a:rPr>
              <a:t>THERE IS NO TEXTBOOK FOR THIS CLASS </a:t>
            </a:r>
          </a:p>
          <a:p>
            <a:pPr marL="342889" indent="-342889">
              <a:lnSpc>
                <a:spcPct val="90000"/>
              </a:lnSpc>
              <a:spcBef>
                <a:spcPct val="20000"/>
              </a:spcBef>
              <a:defRPr/>
            </a:pPr>
            <a:r>
              <a:rPr lang="en-US" sz="2000" b="1" i="1" dirty="0">
                <a:solidFill>
                  <a:srgbClr val="002060"/>
                </a:solidFill>
              </a:rPr>
              <a:t>	     </a:t>
            </a:r>
            <a:r>
              <a:rPr lang="en-US" b="1" i="1" dirty="0">
                <a:solidFill>
                  <a:srgbClr val="4C1441"/>
                </a:solidFill>
              </a:rPr>
              <a:t>– They are expensive, and we have provided selected readings.</a:t>
            </a:r>
          </a:p>
          <a:p>
            <a:pPr marL="342889" indent="-342889">
              <a:lnSpc>
                <a:spcPct val="90000"/>
              </a:lnSpc>
              <a:spcBef>
                <a:spcPct val="20000"/>
              </a:spcBef>
              <a:buFontTx/>
              <a:buChar char="•"/>
              <a:defRPr/>
            </a:pPr>
            <a:r>
              <a:rPr lang="en-US" sz="2400" b="1" dirty="0">
                <a:solidFill>
                  <a:srgbClr val="002060"/>
                </a:solidFill>
              </a:rPr>
              <a:t>Access to a computer, to visit our class website</a:t>
            </a:r>
          </a:p>
          <a:p>
            <a:pPr marL="342889" indent="-342889" algn="ctr">
              <a:lnSpc>
                <a:spcPct val="90000"/>
              </a:lnSpc>
              <a:spcBef>
                <a:spcPct val="20000"/>
              </a:spcBef>
              <a:defRPr/>
            </a:pPr>
            <a:r>
              <a:rPr lang="en-US" sz="2400" b="1" dirty="0">
                <a:solidFill>
                  <a:srgbClr val="0033CC"/>
                </a:solidFill>
              </a:rPr>
              <a:t>  </a:t>
            </a:r>
            <a:r>
              <a:rPr lang="en-US" sz="2400" b="1" i="1" dirty="0">
                <a:solidFill>
                  <a:srgbClr val="C00000"/>
                </a:solidFill>
              </a:rPr>
              <a:t>http://www.bobfarley.us/0300lawclasses</a:t>
            </a:r>
          </a:p>
          <a:p>
            <a:pPr marL="342889" indent="-342889">
              <a:lnSpc>
                <a:spcPct val="90000"/>
              </a:lnSpc>
              <a:spcBef>
                <a:spcPct val="20000"/>
              </a:spcBef>
              <a:defRPr/>
            </a:pPr>
            <a:endParaRPr lang="en-US" sz="800" b="1" dirty="0">
              <a:solidFill>
                <a:srgbClr val="002060"/>
              </a:solidFill>
            </a:endParaRPr>
          </a:p>
          <a:p>
            <a:pPr marL="342889" indent="-342889" algn="ctr">
              <a:lnSpc>
                <a:spcPct val="90000"/>
              </a:lnSpc>
              <a:spcBef>
                <a:spcPct val="20000"/>
              </a:spcBef>
              <a:defRPr/>
            </a:pPr>
            <a:r>
              <a:rPr lang="en-US" sz="2000" b="1" dirty="0">
                <a:solidFill>
                  <a:srgbClr val="002060"/>
                </a:solidFill>
              </a:rPr>
              <a:t> </a:t>
            </a:r>
            <a:r>
              <a:rPr lang="en-US" sz="2000" b="1" i="1" dirty="0">
                <a:solidFill>
                  <a:srgbClr val="002060"/>
                </a:solidFill>
              </a:rPr>
              <a:t>- We do not use Blackboard – This is the Website</a:t>
            </a:r>
          </a:p>
          <a:p>
            <a:pPr marL="342889" indent="-342889" algn="ctr">
              <a:lnSpc>
                <a:spcPct val="90000"/>
              </a:lnSpc>
              <a:spcBef>
                <a:spcPct val="20000"/>
              </a:spcBef>
              <a:defRPr/>
            </a:pPr>
            <a:r>
              <a:rPr lang="en-US" sz="2000" b="1" i="1" dirty="0">
                <a:solidFill>
                  <a:srgbClr val="002060"/>
                </a:solidFill>
              </a:rPr>
              <a:t>where you can find everything you need.</a:t>
            </a:r>
          </a:p>
          <a:p>
            <a:pPr marL="742924" lvl="1" indent="-285740">
              <a:lnSpc>
                <a:spcPct val="90000"/>
              </a:lnSpc>
              <a:spcBef>
                <a:spcPct val="20000"/>
              </a:spcBef>
              <a:buFont typeface="Wingdings" pitchFamily="2" charset="2"/>
              <a:buChar char="Ø"/>
              <a:defRPr/>
            </a:pPr>
            <a:endParaRPr lang="en-US" sz="2000" b="1" dirty="0"/>
          </a:p>
        </p:txBody>
      </p:sp>
      <p:sp>
        <p:nvSpPr>
          <p:cNvPr id="15364" name="Slide Number Placeholder 1"/>
          <p:cNvSpPr>
            <a:spLocks noGrp="1"/>
          </p:cNvSpPr>
          <p:nvPr>
            <p:ph type="sldNum" sz="quarter" idx="12"/>
          </p:nvPr>
        </p:nvSpPr>
        <p:spPr>
          <a:noFill/>
        </p:spPr>
        <p:txBody>
          <a:bodyPr/>
          <a:lstStyle/>
          <a:p>
            <a:fld id="{2AFE231D-3D4D-4C2B-8EE5-C6E9805EEBB7}"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11</a:t>
            </a:fld>
            <a:endParaRPr lang="en-US"/>
          </a:p>
        </p:txBody>
      </p:sp>
      <p:pic>
        <p:nvPicPr>
          <p:cNvPr id="3" name="Picture 2">
            <a:extLst>
              <a:ext uri="{FF2B5EF4-FFF2-40B4-BE49-F238E27FC236}">
                <a16:creationId xmlns:a16="http://schemas.microsoft.com/office/drawing/2014/main" id="{0DD3DAA7-9C0B-41DE-B176-C8EACE99A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156706"/>
            <a:ext cx="8754697" cy="65445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12</a:t>
            </a:fld>
            <a:endParaRPr lang="en-US"/>
          </a:p>
        </p:txBody>
      </p:sp>
      <p:pic>
        <p:nvPicPr>
          <p:cNvPr id="4" name="Picture 3">
            <a:extLst>
              <a:ext uri="{FF2B5EF4-FFF2-40B4-BE49-F238E27FC236}">
                <a16:creationId xmlns:a16="http://schemas.microsoft.com/office/drawing/2014/main" id="{32BFF292-299F-46D5-BD5A-A4EB14656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5" y="175758"/>
            <a:ext cx="8745170" cy="6506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13</a:t>
            </a:fld>
            <a:endParaRPr lang="en-US"/>
          </a:p>
        </p:txBody>
      </p:sp>
      <p:pic>
        <p:nvPicPr>
          <p:cNvPr id="3" name="Picture 2">
            <a:extLst>
              <a:ext uri="{FF2B5EF4-FFF2-40B4-BE49-F238E27FC236}">
                <a16:creationId xmlns:a16="http://schemas.microsoft.com/office/drawing/2014/main" id="{A2F46E62-038B-4777-A82A-91FA313FE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14</a:t>
            </a:fld>
            <a:endParaRPr lang="en-US"/>
          </a:p>
        </p:txBody>
      </p:sp>
      <p:pic>
        <p:nvPicPr>
          <p:cNvPr id="4" name="Picture 3">
            <a:extLst>
              <a:ext uri="{FF2B5EF4-FFF2-40B4-BE49-F238E27FC236}">
                <a16:creationId xmlns:a16="http://schemas.microsoft.com/office/drawing/2014/main" id="{412C83CB-EAAB-4065-A60F-782D53889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15</a:t>
            </a:fld>
            <a:endParaRPr lang="en-US"/>
          </a:p>
        </p:txBody>
      </p:sp>
      <p:pic>
        <p:nvPicPr>
          <p:cNvPr id="4" name="Picture 3">
            <a:extLst>
              <a:ext uri="{FF2B5EF4-FFF2-40B4-BE49-F238E27FC236}">
                <a16:creationId xmlns:a16="http://schemas.microsoft.com/office/drawing/2014/main" id="{3BE9D22E-686A-401A-9732-0333C591E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98719"/>
            <a:ext cx="8776072" cy="64605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16</a:t>
            </a:fld>
            <a:endParaRPr lang="en-US"/>
          </a:p>
        </p:txBody>
      </p:sp>
      <p:pic>
        <p:nvPicPr>
          <p:cNvPr id="4" name="Picture 3">
            <a:extLst>
              <a:ext uri="{FF2B5EF4-FFF2-40B4-BE49-F238E27FC236}">
                <a16:creationId xmlns:a16="http://schemas.microsoft.com/office/drawing/2014/main" id="{A25E1404-7D04-4BD9-A46B-BDA4461CF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89190"/>
            <a:ext cx="8776072" cy="64796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2"/>
          </p:nvPr>
        </p:nvSpPr>
        <p:spPr>
          <a:noFill/>
        </p:spPr>
        <p:txBody>
          <a:bodyPr/>
          <a:lstStyle/>
          <a:p>
            <a:fld id="{13890A20-9A7C-4BBF-9CFC-6E9D5EEAAF4F}" type="slidenum">
              <a:rPr lang="en-US" smtClean="0"/>
              <a:pPr/>
              <a:t>17</a:t>
            </a:fld>
            <a:endParaRPr lang="en-US"/>
          </a:p>
        </p:txBody>
      </p:sp>
      <p:pic>
        <p:nvPicPr>
          <p:cNvPr id="6" name="Picture 5">
            <a:extLst>
              <a:ext uri="{FF2B5EF4-FFF2-40B4-BE49-F238E27FC236}">
                <a16:creationId xmlns:a16="http://schemas.microsoft.com/office/drawing/2014/main" id="{94537158-93A4-443A-950C-42AA331E8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136525"/>
            <a:ext cx="5299364" cy="6553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kolkatabirds.com/hillbirdsofind/skabrusunseth.jpg"/>
          <p:cNvPicPr>
            <a:picLocks noChangeAspect="1" noChangeArrowheads="1"/>
          </p:cNvPicPr>
          <p:nvPr/>
        </p:nvPicPr>
        <p:blipFill>
          <a:blip r:embed="rId2" cstate="print"/>
          <a:srcRect/>
          <a:stretch>
            <a:fillRect/>
          </a:stretch>
        </p:blipFill>
        <p:spPr bwMode="auto">
          <a:xfrm>
            <a:off x="685800" y="1012825"/>
            <a:ext cx="7620000" cy="4524375"/>
          </a:xfrm>
          <a:prstGeom prst="rect">
            <a:avLst/>
          </a:prstGeom>
          <a:noFill/>
          <a:ln w="9525">
            <a:noFill/>
            <a:miter lim="800000"/>
            <a:headEnd/>
            <a:tailEnd/>
          </a:ln>
        </p:spPr>
      </p:pic>
      <p:sp>
        <p:nvSpPr>
          <p:cNvPr id="20483" name="TextBox 3"/>
          <p:cNvSpPr txBox="1">
            <a:spLocks noChangeArrowheads="1"/>
          </p:cNvSpPr>
          <p:nvPr/>
        </p:nvSpPr>
        <p:spPr bwMode="auto">
          <a:xfrm>
            <a:off x="1447800" y="5562600"/>
            <a:ext cx="6629400" cy="954088"/>
          </a:xfrm>
          <a:prstGeom prst="rect">
            <a:avLst/>
          </a:prstGeom>
          <a:noFill/>
          <a:ln w="9525">
            <a:noFill/>
            <a:miter lim="800000"/>
            <a:headEnd/>
            <a:tailEnd/>
          </a:ln>
        </p:spPr>
        <p:txBody>
          <a:bodyPr lIns="91436" tIns="45718" rIns="91436" bIns="45718">
            <a:spAutoFit/>
          </a:bodyPr>
          <a:lstStyle/>
          <a:p>
            <a:r>
              <a:rPr lang="en-US" sz="2800" b="1" i="1">
                <a:solidFill>
                  <a:srgbClr val="C00000"/>
                </a:solidFill>
                <a:latin typeface="Arial Black" pitchFamily="34" charset="0"/>
              </a:rPr>
              <a:t>So, with that introduction… </a:t>
            </a:r>
          </a:p>
          <a:p>
            <a:r>
              <a:rPr lang="en-US" sz="2800" b="1" i="1">
                <a:solidFill>
                  <a:srgbClr val="C00000"/>
                </a:solidFill>
                <a:latin typeface="Arial Black" pitchFamily="34" charset="0"/>
              </a:rPr>
              <a:t>Let’s Begin Our Grand Adventure</a:t>
            </a:r>
          </a:p>
        </p:txBody>
      </p:sp>
      <p:sp>
        <p:nvSpPr>
          <p:cNvPr id="20484" name="Slide Number Placeholder 1"/>
          <p:cNvSpPr>
            <a:spLocks noGrp="1"/>
          </p:cNvSpPr>
          <p:nvPr>
            <p:ph type="sldNum" sz="quarter" idx="12"/>
          </p:nvPr>
        </p:nvSpPr>
        <p:spPr>
          <a:noFill/>
        </p:spPr>
        <p:txBody>
          <a:bodyPr/>
          <a:lstStyle/>
          <a:p>
            <a:fld id="{D329E84D-308A-4DA9-B671-AEEF7D93BDC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990600"/>
            <a:ext cx="8458200" cy="5410200"/>
          </a:xfrm>
          <a:prstGeom prst="rect">
            <a:avLst/>
          </a:prstGeom>
          <a:noFill/>
          <a:ln w="9525">
            <a:noFill/>
            <a:miter lim="800000"/>
            <a:headEnd/>
            <a:tailEnd/>
          </a:ln>
        </p:spPr>
        <p:txBody>
          <a:bodyPr/>
          <a:lstStyle/>
          <a:p>
            <a:r>
              <a:rPr lang="en-US" sz="3000" b="1" i="1" dirty="0">
                <a:solidFill>
                  <a:srgbClr val="002060"/>
                </a:solidFill>
              </a:rPr>
              <a:t>Brief Thoughts of Introduction</a:t>
            </a:r>
            <a:endParaRPr lang="en-US" sz="3000" dirty="0">
              <a:solidFill>
                <a:srgbClr val="002060"/>
              </a:solidFill>
            </a:endParaRPr>
          </a:p>
          <a:p>
            <a:endParaRPr lang="en-US" dirty="0"/>
          </a:p>
          <a:p>
            <a:pPr>
              <a:buFont typeface="Arial" pitchFamily="34" charset="0"/>
              <a:buChar char="•"/>
            </a:pPr>
            <a:r>
              <a:rPr lang="en-US" sz="2400" dirty="0"/>
              <a:t> This is a course in law – What is the law? </a:t>
            </a:r>
            <a:r>
              <a:rPr lang="en-US" sz="2400" b="1" i="1" dirty="0">
                <a:solidFill>
                  <a:srgbClr val="C00000"/>
                </a:solidFill>
              </a:rPr>
              <a:t> </a:t>
            </a:r>
            <a:endParaRPr lang="en-US" sz="1000" b="1" i="1" dirty="0">
              <a:solidFill>
                <a:srgbClr val="C00000"/>
              </a:solidFill>
            </a:endParaRPr>
          </a:p>
          <a:p>
            <a:endParaRPr lang="en-US" sz="1000" b="1" i="1" dirty="0">
              <a:solidFill>
                <a:srgbClr val="C00000"/>
              </a:solidFill>
            </a:endParaRPr>
          </a:p>
          <a:p>
            <a:pPr algn="ctr"/>
            <a:r>
              <a:rPr lang="en-US" sz="2800" b="1" i="1" dirty="0">
                <a:solidFill>
                  <a:srgbClr val="C00000"/>
                </a:solidFill>
              </a:rPr>
              <a:t>Rules by which civilization is ordered.</a:t>
            </a:r>
            <a:r>
              <a:rPr lang="en-US" sz="1000" b="1" i="1" dirty="0">
                <a:solidFill>
                  <a:srgbClr val="C00000"/>
                </a:solidFill>
              </a:rPr>
              <a:t> </a:t>
            </a:r>
            <a:endParaRPr lang="en-US" sz="1000" dirty="0"/>
          </a:p>
          <a:p>
            <a:pPr>
              <a:buFont typeface="Arial" pitchFamily="34" charset="0"/>
              <a:buChar char="•"/>
            </a:pPr>
            <a:endParaRPr lang="en-US" sz="1000" dirty="0"/>
          </a:p>
          <a:p>
            <a:pPr>
              <a:buFont typeface="Arial" pitchFamily="34" charset="0"/>
              <a:buChar char="•"/>
            </a:pPr>
            <a:r>
              <a:rPr lang="en-US" sz="2400" dirty="0"/>
              <a:t> Property needs to be seen as a collection of rights, not as a collection of things.</a:t>
            </a:r>
            <a:endParaRPr lang="en-US" sz="1000" dirty="0"/>
          </a:p>
          <a:p>
            <a:pPr>
              <a:buFont typeface="Arial" pitchFamily="34" charset="0"/>
              <a:buChar char="•"/>
            </a:pPr>
            <a:endParaRPr lang="en-US" sz="1000" dirty="0"/>
          </a:p>
          <a:p>
            <a:pPr>
              <a:buFont typeface="Arial" pitchFamily="34" charset="0"/>
              <a:buChar char="•"/>
            </a:pPr>
            <a:r>
              <a:rPr lang="en-US" sz="2400" dirty="0"/>
              <a:t> What is a right?</a:t>
            </a:r>
            <a:endParaRPr lang="en-US" sz="1000" dirty="0"/>
          </a:p>
          <a:p>
            <a:r>
              <a:rPr lang="en-US" sz="1000" dirty="0"/>
              <a:t> </a:t>
            </a:r>
            <a:r>
              <a:rPr lang="en-US" sz="1000" b="1" i="1" dirty="0">
                <a:solidFill>
                  <a:srgbClr val="C00000"/>
                </a:solidFill>
              </a:rPr>
              <a:t>  </a:t>
            </a:r>
          </a:p>
          <a:p>
            <a:pPr algn="ctr"/>
            <a:r>
              <a:rPr lang="en-US" sz="2800" b="1" i="1" dirty="0">
                <a:solidFill>
                  <a:srgbClr val="C00000"/>
                </a:solidFill>
              </a:rPr>
              <a:t>The legally recognized ability </a:t>
            </a:r>
          </a:p>
          <a:p>
            <a:pPr algn="ctr"/>
            <a:r>
              <a:rPr lang="en-US" sz="2800" b="1" i="1" dirty="0">
                <a:solidFill>
                  <a:srgbClr val="C00000"/>
                </a:solidFill>
              </a:rPr>
              <a:t>to exercise power and control </a:t>
            </a:r>
          </a:p>
          <a:p>
            <a:pPr algn="ctr"/>
            <a:r>
              <a:rPr lang="en-US" sz="2800" b="1" i="1" dirty="0">
                <a:solidFill>
                  <a:srgbClr val="C00000"/>
                </a:solidFill>
              </a:rPr>
              <a:t>over an action or object.</a:t>
            </a:r>
            <a:r>
              <a:rPr lang="en-US" sz="1000" b="1" i="1" dirty="0">
                <a:solidFill>
                  <a:srgbClr val="C00000"/>
                </a:solidFill>
              </a:rPr>
              <a:t> </a:t>
            </a:r>
          </a:p>
          <a:p>
            <a:endParaRPr lang="en-US" sz="1000" dirty="0"/>
          </a:p>
          <a:p>
            <a:pPr algn="just">
              <a:buFont typeface="Arial" pitchFamily="34" charset="0"/>
              <a:buChar char="•"/>
            </a:pPr>
            <a:r>
              <a:rPr lang="en-US" sz="2300" dirty="0"/>
              <a:t> Governments are created to establish laws that protect rights.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304800" y="1052513"/>
            <a:ext cx="8610600" cy="5576887"/>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t>                   </a:t>
            </a:r>
            <a:r>
              <a:rPr lang="en-US" sz="5400" b="1" dirty="0">
                <a:solidFill>
                  <a:srgbClr val="C00000"/>
                </a:solidFill>
              </a:rPr>
              <a:t>Welcome !!!</a:t>
            </a:r>
          </a:p>
          <a:p>
            <a:pPr marL="342889" indent="-342889">
              <a:lnSpc>
                <a:spcPct val="90000"/>
              </a:lnSpc>
              <a:spcBef>
                <a:spcPct val="20000"/>
              </a:spcBef>
              <a:buFontTx/>
              <a:buChar char="•"/>
              <a:defRPr/>
            </a:pPr>
            <a:endParaRPr lang="en-US" sz="600" b="1" dirty="0">
              <a:solidFill>
                <a:srgbClr val="0033CC"/>
              </a:solidFill>
            </a:endParaRPr>
          </a:p>
          <a:p>
            <a:pPr marL="342889" indent="-342889">
              <a:lnSpc>
                <a:spcPct val="90000"/>
              </a:lnSpc>
              <a:spcBef>
                <a:spcPct val="20000"/>
              </a:spcBef>
              <a:buFontTx/>
              <a:buChar char="•"/>
              <a:defRPr/>
            </a:pPr>
            <a:r>
              <a:rPr lang="en-US" sz="3000" b="1" dirty="0">
                <a:solidFill>
                  <a:srgbClr val="002060"/>
                </a:solidFill>
              </a:rPr>
              <a:t>We are about to set off together</a:t>
            </a:r>
          </a:p>
          <a:p>
            <a:pPr marL="342889" indent="-342889">
              <a:lnSpc>
                <a:spcPct val="90000"/>
              </a:lnSpc>
              <a:spcBef>
                <a:spcPct val="20000"/>
              </a:spcBef>
              <a:defRPr/>
            </a:pPr>
            <a:r>
              <a:rPr lang="en-US" sz="3000" b="1" dirty="0">
                <a:solidFill>
                  <a:srgbClr val="002060"/>
                </a:solidFill>
              </a:rPr>
              <a:t>	on a grand adventure.</a:t>
            </a: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r>
              <a:rPr lang="en-US" sz="3000" b="1" dirty="0">
                <a:solidFill>
                  <a:srgbClr val="002060"/>
                </a:solidFill>
              </a:rPr>
              <a:t>An Adventure of</a:t>
            </a:r>
          </a:p>
          <a:p>
            <a:pPr marL="342889" indent="-342889">
              <a:lnSpc>
                <a:spcPct val="90000"/>
              </a:lnSpc>
              <a:spcBef>
                <a:spcPct val="20000"/>
              </a:spcBef>
              <a:buFont typeface="Wingdings" pitchFamily="2" charset="2"/>
              <a:buChar char="Ø"/>
              <a:defRPr/>
            </a:pPr>
            <a:endParaRPr lang="en-US" sz="1000" b="1" dirty="0">
              <a:solidFill>
                <a:schemeClr val="accent1">
                  <a:lumMod val="25000"/>
                </a:schemeClr>
              </a:solidFill>
            </a:endParaRPr>
          </a:p>
          <a:p>
            <a:pPr marL="800073" lvl="1" indent="-342889">
              <a:lnSpc>
                <a:spcPct val="90000"/>
              </a:lnSpc>
              <a:spcBef>
                <a:spcPct val="20000"/>
              </a:spcBef>
              <a:buFont typeface="Wingdings" pitchFamily="2" charset="2"/>
              <a:buChar char="Ø"/>
              <a:defRPr/>
            </a:pPr>
            <a:r>
              <a:rPr lang="en-US" sz="3000" b="1" dirty="0">
                <a:solidFill>
                  <a:schemeClr val="accent1">
                    <a:lumMod val="25000"/>
                  </a:schemeClr>
                </a:solidFill>
              </a:rPr>
              <a:t>	</a:t>
            </a:r>
            <a:r>
              <a:rPr lang="en-US" sz="3000" b="1" i="1" dirty="0">
                <a:solidFill>
                  <a:schemeClr val="accent1">
                    <a:lumMod val="25000"/>
                  </a:schemeClr>
                </a:solidFill>
              </a:rPr>
              <a:t>Intellectual Excitement, and </a:t>
            </a:r>
          </a:p>
          <a:p>
            <a:pPr marL="800073" lvl="1" indent="-342889">
              <a:lnSpc>
                <a:spcPct val="90000"/>
              </a:lnSpc>
              <a:spcBef>
                <a:spcPct val="20000"/>
              </a:spcBef>
              <a:buFont typeface="Wingdings" pitchFamily="2" charset="2"/>
              <a:buChar char="Ø"/>
              <a:defRPr/>
            </a:pPr>
            <a:r>
              <a:rPr lang="en-US" sz="3000" b="1" i="1" dirty="0">
                <a:solidFill>
                  <a:schemeClr val="accent1">
                    <a:lumMod val="25000"/>
                  </a:schemeClr>
                </a:solidFill>
              </a:rPr>
              <a:t> Practical Usefulness.</a:t>
            </a: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sp>
        <p:nvSpPr>
          <p:cNvPr id="3076" name="Slide Number Placeholder 1"/>
          <p:cNvSpPr>
            <a:spLocks noGrp="1"/>
          </p:cNvSpPr>
          <p:nvPr>
            <p:ph type="sldNum" sz="quarter" idx="12"/>
          </p:nvPr>
        </p:nvSpPr>
        <p:spPr>
          <a:noFill/>
        </p:spPr>
        <p:txBody>
          <a:bodyPr/>
          <a:lstStyle/>
          <a:p>
            <a:fld id="{8D16D3D9-99BE-4386-8A14-6B206862BFBC}"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052">
                                            <p:txEl>
                                              <p:pRg st="8" end="8"/>
                                            </p:txEl>
                                          </p:spTgt>
                                        </p:tgtEl>
                                        <p:attrNameLst>
                                          <p:attrName>style.visibility</p:attrName>
                                        </p:attrNameLst>
                                      </p:cBhvr>
                                      <p:to>
                                        <p:strVal val="visible"/>
                                      </p:to>
                                    </p:set>
                                    <p:anim from="(-#ppt_w/2)" to="(#ppt_x)" calcmode="lin" valueType="num">
                                      <p:cBhvr>
                                        <p:cTn id="7" dur="600" fill="hold">
                                          <p:stCondLst>
                                            <p:cond delay="0"/>
                                          </p:stCondLst>
                                        </p:cTn>
                                        <p:tgtEl>
                                          <p:spTgt spid="2052">
                                            <p:txEl>
                                              <p:pRg st="8" end="8"/>
                                            </p:txEl>
                                          </p:spTgt>
                                        </p:tgtEl>
                                        <p:attrNameLst>
                                          <p:attrName>ppt_x</p:attrName>
                                        </p:attrNameLst>
                                      </p:cBhvr>
                                    </p:anim>
                                    <p:anim from="0" to="-1.0" calcmode="lin" valueType="num">
                                      <p:cBhvr>
                                        <p:cTn id="8" dur="200" decel="50000" autoRev="1" fill="hold">
                                          <p:stCondLst>
                                            <p:cond delay="600"/>
                                          </p:stCondLst>
                                        </p:cTn>
                                        <p:tgtEl>
                                          <p:spTgt spid="2052">
                                            <p:txEl>
                                              <p:pRg st="8" end="8"/>
                                            </p:txEl>
                                          </p:spTgt>
                                        </p:tgtEl>
                                        <p:attrNameLst>
                                          <p:attrName>xshear</p:attrName>
                                        </p:attrNameLst>
                                      </p:cBhvr>
                                    </p:anim>
                                    <p:animScale>
                                      <p:cBhvr>
                                        <p:cTn id="9" dur="200" decel="100000" autoRev="1" fill="hold">
                                          <p:stCondLst>
                                            <p:cond delay="600"/>
                                          </p:stCondLst>
                                        </p:cTn>
                                        <p:tgtEl>
                                          <p:spTgt spid="2052">
                                            <p:txEl>
                                              <p:pRg st="8" end="8"/>
                                            </p:txEl>
                                          </p:spTgt>
                                        </p:tgtEl>
                                      </p:cBhvr>
                                      <p:from x="100000" y="100000"/>
                                      <p:to x="80000" y="100000"/>
                                    </p:animScale>
                                    <p:anim by="(#ppt_h/3+#ppt_w*0.1)" calcmode="lin" valueType="num">
                                      <p:cBhvr additive="sum">
                                        <p:cTn id="10" dur="200" decel="100000" autoRev="1" fill="hold">
                                          <p:stCondLst>
                                            <p:cond delay="600"/>
                                          </p:stCondLst>
                                        </p:cTn>
                                        <p:tgtEl>
                                          <p:spTgt spid="2052">
                                            <p:txEl>
                                              <p:pRg st="8" end="8"/>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2052">
                                            <p:txEl>
                                              <p:pRg st="9" end="9"/>
                                            </p:txEl>
                                          </p:spTgt>
                                        </p:tgtEl>
                                        <p:attrNameLst>
                                          <p:attrName>style.visibility</p:attrName>
                                        </p:attrNameLst>
                                      </p:cBhvr>
                                      <p:to>
                                        <p:strVal val="visible"/>
                                      </p:to>
                                    </p:set>
                                    <p:anim from="(-#ppt_w/2)" to="(#ppt_x)" calcmode="lin" valueType="num">
                                      <p:cBhvr>
                                        <p:cTn id="15" dur="600" fill="hold">
                                          <p:stCondLst>
                                            <p:cond delay="0"/>
                                          </p:stCondLst>
                                        </p:cTn>
                                        <p:tgtEl>
                                          <p:spTgt spid="2052">
                                            <p:txEl>
                                              <p:pRg st="9" end="9"/>
                                            </p:txEl>
                                          </p:spTgt>
                                        </p:tgtEl>
                                        <p:attrNameLst>
                                          <p:attrName>ppt_x</p:attrName>
                                        </p:attrNameLst>
                                      </p:cBhvr>
                                    </p:anim>
                                    <p:anim from="0" to="-1.0" calcmode="lin" valueType="num">
                                      <p:cBhvr>
                                        <p:cTn id="16" dur="200" decel="50000" autoRev="1" fill="hold">
                                          <p:stCondLst>
                                            <p:cond delay="600"/>
                                          </p:stCondLst>
                                        </p:cTn>
                                        <p:tgtEl>
                                          <p:spTgt spid="2052">
                                            <p:txEl>
                                              <p:pRg st="9" end="9"/>
                                            </p:txEl>
                                          </p:spTgt>
                                        </p:tgtEl>
                                        <p:attrNameLst>
                                          <p:attrName>xshear</p:attrName>
                                        </p:attrNameLst>
                                      </p:cBhvr>
                                    </p:anim>
                                    <p:animScale>
                                      <p:cBhvr>
                                        <p:cTn id="17" dur="200" decel="100000" autoRev="1" fill="hold">
                                          <p:stCondLst>
                                            <p:cond delay="600"/>
                                          </p:stCondLst>
                                        </p:cTn>
                                        <p:tgtEl>
                                          <p:spTgt spid="2052">
                                            <p:txEl>
                                              <p:pRg st="9" end="9"/>
                                            </p:txEl>
                                          </p:spTgt>
                                        </p:tgtEl>
                                      </p:cBhvr>
                                      <p:from x="100000" y="100000"/>
                                      <p:to x="80000" y="100000"/>
                                    </p:animScale>
                                    <p:anim by="(#ppt_h/3+#ppt_w*0.1)" calcmode="lin" valueType="num">
                                      <p:cBhvr additive="sum">
                                        <p:cTn id="18" dur="200" decel="100000" autoRev="1" fill="hold">
                                          <p:stCondLst>
                                            <p:cond delay="600"/>
                                          </p:stCondLst>
                                        </p:cTn>
                                        <p:tgtEl>
                                          <p:spTgt spid="2052">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990600"/>
            <a:ext cx="8458200" cy="5410200"/>
          </a:xfrm>
          <a:prstGeom prst="rect">
            <a:avLst/>
          </a:prstGeom>
          <a:noFill/>
          <a:ln w="9525">
            <a:noFill/>
            <a:miter lim="800000"/>
            <a:headEnd/>
            <a:tailEnd/>
          </a:ln>
        </p:spPr>
        <p:txBody>
          <a:bodyPr/>
          <a:lstStyle/>
          <a:p>
            <a:r>
              <a:rPr lang="en-US" sz="3000" b="1" i="1" dirty="0">
                <a:solidFill>
                  <a:srgbClr val="002060"/>
                </a:solidFill>
              </a:rPr>
              <a:t>More Brief Thoughts of Introduction</a:t>
            </a:r>
            <a:endParaRPr lang="en-US" sz="3000" dirty="0">
              <a:solidFill>
                <a:srgbClr val="002060"/>
              </a:solidFill>
            </a:endParaRPr>
          </a:p>
          <a:p>
            <a:endParaRPr lang="en-US" dirty="0"/>
          </a:p>
          <a:p>
            <a:pPr>
              <a:buFont typeface="Arial" pitchFamily="34" charset="0"/>
              <a:buChar char="•"/>
            </a:pPr>
            <a:r>
              <a:rPr lang="en-US" sz="2200" dirty="0"/>
              <a:t> The founders </a:t>
            </a:r>
            <a:r>
              <a:rPr lang="en-US" sz="2200" dirty="0" smtClean="0"/>
              <a:t>of our nation established our legal system.</a:t>
            </a:r>
          </a:p>
          <a:p>
            <a:endParaRPr lang="en-US" sz="2400" dirty="0"/>
          </a:p>
          <a:p>
            <a:pPr>
              <a:buFont typeface="Arial" pitchFamily="34" charset="0"/>
              <a:buChar char="•"/>
            </a:pPr>
            <a:r>
              <a:rPr lang="en-US" sz="2200" dirty="0"/>
              <a:t> </a:t>
            </a:r>
            <a:r>
              <a:rPr lang="en-US" sz="2200" dirty="0" smtClean="0"/>
              <a:t>Based on the Laws of England, it was expanded</a:t>
            </a:r>
          </a:p>
          <a:p>
            <a:r>
              <a:rPr lang="en-US" sz="2200" dirty="0" smtClean="0"/>
              <a:t>to protect the rights of individuals.</a:t>
            </a:r>
          </a:p>
          <a:p>
            <a:endParaRPr lang="en-US" sz="2200" dirty="0"/>
          </a:p>
          <a:p>
            <a:pPr>
              <a:buFont typeface="Arial" pitchFamily="34" charset="0"/>
              <a:buChar char="•"/>
            </a:pPr>
            <a:r>
              <a:rPr lang="en-US" sz="2200" dirty="0" smtClean="0"/>
              <a:t> This respect for the individual was at the very center</a:t>
            </a:r>
          </a:p>
          <a:p>
            <a:r>
              <a:rPr lang="en-US" sz="2200" dirty="0"/>
              <a:t>o</a:t>
            </a:r>
            <a:r>
              <a:rPr lang="en-US" sz="2200" dirty="0" smtClean="0"/>
              <a:t>f their concept of liberty and freedom.</a:t>
            </a:r>
          </a:p>
          <a:p>
            <a:r>
              <a:rPr lang="en-US" sz="2200" dirty="0" smtClean="0"/>
              <a:t> </a:t>
            </a:r>
            <a:endParaRPr lang="en-US" sz="2200" dirty="0"/>
          </a:p>
          <a:p>
            <a:pPr marL="342900" indent="-342900">
              <a:buFont typeface="Arial" panose="020B0604020202020204" pitchFamily="34" charset="0"/>
              <a:buChar char="•"/>
            </a:pPr>
            <a:r>
              <a:rPr lang="en-US" sz="2200" dirty="0"/>
              <a:t>A</a:t>
            </a:r>
            <a:r>
              <a:rPr lang="en-US" sz="2200" dirty="0" smtClean="0"/>
              <a:t>s </a:t>
            </a:r>
            <a:r>
              <a:rPr lang="en-US" sz="2200" dirty="0"/>
              <a:t>set forth in the Declaration of Independence</a:t>
            </a:r>
            <a:r>
              <a:rPr lang="en-US" sz="2200" dirty="0" smtClean="0"/>
              <a:t>,</a:t>
            </a:r>
          </a:p>
          <a:p>
            <a:r>
              <a:rPr lang="en-US" sz="2200" dirty="0"/>
              <a:t>a</a:t>
            </a:r>
            <a:r>
              <a:rPr lang="en-US" sz="2200" dirty="0" smtClean="0"/>
              <a:t>nd then later in the United States Constitution, </a:t>
            </a:r>
            <a:endParaRPr lang="en-US" sz="2200" dirty="0"/>
          </a:p>
          <a:p>
            <a:r>
              <a:rPr lang="en-US" sz="2200" dirty="0"/>
              <a:t>t</a:t>
            </a:r>
            <a:r>
              <a:rPr lang="en-US" sz="2200" dirty="0" smtClean="0"/>
              <a:t>hey established </a:t>
            </a:r>
            <a:r>
              <a:rPr lang="en-US" sz="2200" dirty="0"/>
              <a:t>a </a:t>
            </a:r>
            <a:r>
              <a:rPr lang="en-US" sz="2200" dirty="0" smtClean="0"/>
              <a:t>government and legal system</a:t>
            </a:r>
            <a:r>
              <a:rPr lang="en-US" sz="2200" dirty="0"/>
              <a:t>, </a:t>
            </a:r>
          </a:p>
          <a:p>
            <a:r>
              <a:rPr lang="en-US" sz="2200" dirty="0"/>
              <a:t>to protect </a:t>
            </a:r>
            <a:r>
              <a:rPr lang="en-US" sz="2200" dirty="0" smtClean="0"/>
              <a:t>these individual rights.</a:t>
            </a:r>
            <a:endParaRPr lang="en-US" sz="2200" dirty="0"/>
          </a:p>
          <a:p>
            <a:endParaRPr lang="en-US" sz="1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255524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990600"/>
            <a:ext cx="8458200" cy="5410200"/>
          </a:xfrm>
          <a:prstGeom prst="rect">
            <a:avLst/>
          </a:prstGeom>
          <a:noFill/>
          <a:ln w="9525">
            <a:noFill/>
            <a:miter lim="800000"/>
            <a:headEnd/>
            <a:tailEnd/>
          </a:ln>
        </p:spPr>
        <p:txBody>
          <a:bodyPr/>
          <a:lstStyle/>
          <a:p>
            <a:r>
              <a:rPr lang="en-US" sz="3000" b="1" i="1" dirty="0">
                <a:solidFill>
                  <a:srgbClr val="002060"/>
                </a:solidFill>
              </a:rPr>
              <a:t>More Brief Thoughts of Introduction</a:t>
            </a:r>
            <a:endParaRPr lang="en-US" sz="3000" dirty="0">
              <a:solidFill>
                <a:srgbClr val="002060"/>
              </a:solidFill>
            </a:endParaRPr>
          </a:p>
          <a:p>
            <a:endParaRPr lang="en-US" dirty="0"/>
          </a:p>
          <a:p>
            <a:pPr>
              <a:buFont typeface="Arial" pitchFamily="34" charset="0"/>
              <a:buChar char="•"/>
            </a:pPr>
            <a:r>
              <a:rPr lang="en-US" sz="2200" dirty="0"/>
              <a:t> The founders </a:t>
            </a:r>
            <a:r>
              <a:rPr lang="en-US" sz="2200" dirty="0" smtClean="0"/>
              <a:t>stated in </a:t>
            </a:r>
            <a:r>
              <a:rPr lang="en-US" sz="2200" dirty="0"/>
              <a:t>the Declaration of Independence, </a:t>
            </a:r>
          </a:p>
          <a:p>
            <a:r>
              <a:rPr lang="en-US" sz="2200" dirty="0"/>
              <a:t>t</a:t>
            </a:r>
            <a:r>
              <a:rPr lang="en-US" sz="2200" dirty="0" smtClean="0"/>
              <a:t>hat our individual rights were unalienable,</a:t>
            </a:r>
          </a:p>
          <a:p>
            <a:r>
              <a:rPr lang="en-US" sz="2200" dirty="0"/>
              <a:t>a</a:t>
            </a:r>
            <a:r>
              <a:rPr lang="en-US" sz="2200" dirty="0" smtClean="0"/>
              <a:t>nd that they came from God and not from government </a:t>
            </a:r>
            <a:endParaRPr lang="en-US" sz="2200" dirty="0"/>
          </a:p>
          <a:p>
            <a:r>
              <a:rPr lang="en-US" sz="2200" dirty="0" smtClean="0"/>
              <a:t>(so they could never be taken away).</a:t>
            </a:r>
          </a:p>
          <a:p>
            <a:endParaRPr lang="en-US" sz="2200" dirty="0"/>
          </a:p>
          <a:p>
            <a:pPr marL="342900" indent="-342900">
              <a:buFont typeface="Arial" panose="020B0604020202020204" pitchFamily="34" charset="0"/>
              <a:buChar char="•"/>
            </a:pPr>
            <a:r>
              <a:rPr lang="en-US" sz="2200" dirty="0" smtClean="0"/>
              <a:t>They defined these rights as personal and individual,</a:t>
            </a:r>
          </a:p>
          <a:p>
            <a:r>
              <a:rPr lang="en-US" sz="2200" dirty="0"/>
              <a:t>a</a:t>
            </a:r>
            <a:r>
              <a:rPr lang="en-US" sz="2200" dirty="0" smtClean="0"/>
              <a:t>nd that their protection was the true purpose of government</a:t>
            </a:r>
          </a:p>
          <a:p>
            <a:r>
              <a:rPr lang="en-US" sz="2200" dirty="0"/>
              <a:t>a</a:t>
            </a:r>
            <a:r>
              <a:rPr lang="en-US" sz="2200" dirty="0" smtClean="0"/>
              <a:t>nd law.</a:t>
            </a:r>
          </a:p>
          <a:p>
            <a:endParaRPr lang="en-US" sz="2200" dirty="0"/>
          </a:p>
          <a:p>
            <a:pPr marL="342900" indent="-342900">
              <a:buFont typeface="Arial" panose="020B0604020202020204" pitchFamily="34" charset="0"/>
              <a:buChar char="•"/>
            </a:pPr>
            <a:r>
              <a:rPr lang="en-US" sz="2200" dirty="0" smtClean="0"/>
              <a:t>They described these fundamental rights as:</a:t>
            </a:r>
            <a:endParaRPr lang="en-US" sz="2200" dirty="0"/>
          </a:p>
          <a:p>
            <a:endParaRPr lang="en-US" sz="1000" dirty="0"/>
          </a:p>
          <a:p>
            <a:r>
              <a:rPr lang="en-US" b="1" dirty="0">
                <a:solidFill>
                  <a:srgbClr val="C00000"/>
                </a:solidFill>
              </a:rPr>
              <a:t> </a:t>
            </a:r>
            <a:r>
              <a:rPr lang="en-US" b="1" dirty="0" smtClean="0">
                <a:solidFill>
                  <a:srgbClr val="C00000"/>
                </a:solidFill>
              </a:rPr>
              <a:t>  </a:t>
            </a:r>
            <a:r>
              <a:rPr lang="en-US" sz="2400" b="1" dirty="0" smtClean="0">
                <a:solidFill>
                  <a:srgbClr val="C00000"/>
                </a:solidFill>
              </a:rPr>
              <a:t>● </a:t>
            </a:r>
            <a:r>
              <a:rPr lang="en-US" sz="2400" b="1" dirty="0">
                <a:solidFill>
                  <a:srgbClr val="C00000"/>
                </a:solidFill>
              </a:rPr>
              <a:t>Life</a:t>
            </a:r>
            <a:r>
              <a:rPr lang="en-US" sz="2400" b="1" dirty="0" smtClean="0">
                <a:solidFill>
                  <a:srgbClr val="C00000"/>
                </a:solidFill>
              </a:rPr>
              <a:t>,</a:t>
            </a:r>
            <a:r>
              <a:rPr lang="en-US" sz="2400" b="1" dirty="0">
                <a:solidFill>
                  <a:srgbClr val="C00000"/>
                </a:solidFill>
              </a:rPr>
              <a:t> </a:t>
            </a:r>
            <a:r>
              <a:rPr lang="en-US" sz="2400" b="1" dirty="0" smtClean="0">
                <a:solidFill>
                  <a:srgbClr val="C00000"/>
                </a:solidFill>
              </a:rPr>
              <a:t>  ● </a:t>
            </a:r>
            <a:r>
              <a:rPr lang="en-US" sz="2400" b="1" dirty="0">
                <a:solidFill>
                  <a:srgbClr val="C00000"/>
                </a:solidFill>
              </a:rPr>
              <a:t>Liberty,    and   ● The Pursuit of </a:t>
            </a:r>
            <a:r>
              <a:rPr lang="en-US" sz="2400" b="1" dirty="0" smtClean="0">
                <a:solidFill>
                  <a:srgbClr val="C00000"/>
                </a:solidFill>
              </a:rPr>
              <a:t>Happiness</a:t>
            </a:r>
            <a:endParaRPr lang="en-US" sz="2400" b="1" dirty="0">
              <a:solidFill>
                <a:srgbClr val="C00000"/>
              </a:solidFill>
            </a:endParaRPr>
          </a:p>
          <a:p>
            <a:endParaRPr lang="en-US" sz="1000" dirty="0"/>
          </a:p>
          <a:p>
            <a:pPr>
              <a:buFont typeface="Arial" pitchFamily="34" charset="0"/>
              <a:buChar char="•"/>
            </a:pPr>
            <a:r>
              <a:rPr lang="en-US" sz="2300" dirty="0"/>
              <a:t>  </a:t>
            </a:r>
            <a:r>
              <a:rPr lang="en-US" sz="2300" dirty="0" smtClean="0"/>
              <a:t>But what does that mean? </a:t>
            </a:r>
            <a:endParaRPr lang="en-US" sz="23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21</a:t>
            </a:fld>
            <a:endParaRPr lang="en-US" dirty="0"/>
          </a:p>
        </p:txBody>
      </p:sp>
    </p:spTree>
    <p:extLst>
      <p:ext uri="{BB962C8B-B14F-4D97-AF65-F5344CB8AC3E}">
        <p14:creationId xmlns:p14="http://schemas.microsoft.com/office/powerpoint/2010/main" val="54574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990600"/>
            <a:ext cx="8458200" cy="5410200"/>
          </a:xfrm>
          <a:prstGeom prst="rect">
            <a:avLst/>
          </a:prstGeom>
          <a:noFill/>
          <a:ln w="9525">
            <a:noFill/>
            <a:miter lim="800000"/>
            <a:headEnd/>
            <a:tailEnd/>
          </a:ln>
        </p:spPr>
        <p:txBody>
          <a:bodyPr/>
          <a:lstStyle/>
          <a:p>
            <a:r>
              <a:rPr lang="en-US" sz="3000" b="1" i="1" dirty="0">
                <a:solidFill>
                  <a:srgbClr val="002060"/>
                </a:solidFill>
              </a:rPr>
              <a:t>More Brief Thoughts of Introduction</a:t>
            </a:r>
            <a:endParaRPr lang="en-US" sz="3000" dirty="0">
              <a:solidFill>
                <a:srgbClr val="002060"/>
              </a:solidFill>
            </a:endParaRPr>
          </a:p>
          <a:p>
            <a:endParaRPr lang="en-US" dirty="0"/>
          </a:p>
          <a:p>
            <a:pPr>
              <a:buFont typeface="Arial" pitchFamily="34" charset="0"/>
              <a:buChar char="•"/>
            </a:pPr>
            <a:r>
              <a:rPr lang="en-US" sz="2200" dirty="0"/>
              <a:t> </a:t>
            </a:r>
            <a:r>
              <a:rPr lang="en-US" sz="2200" dirty="0" smtClean="0"/>
              <a:t>In 1690, 86 years before the </a:t>
            </a:r>
            <a:r>
              <a:rPr lang="en-US" sz="2200" dirty="0"/>
              <a:t>Declaration of Independence, </a:t>
            </a:r>
          </a:p>
          <a:p>
            <a:r>
              <a:rPr lang="en-US" sz="2200" dirty="0"/>
              <a:t>t</a:t>
            </a:r>
            <a:r>
              <a:rPr lang="en-US" sz="2200" dirty="0" smtClean="0"/>
              <a:t>he great, English philosopher John Locke,</a:t>
            </a:r>
          </a:p>
          <a:p>
            <a:r>
              <a:rPr lang="en-US" sz="2200" dirty="0"/>
              <a:t>a</a:t>
            </a:r>
            <a:r>
              <a:rPr lang="en-US" sz="2200" dirty="0" smtClean="0"/>
              <a:t>nnounced that all people had three fundamental rights, </a:t>
            </a:r>
            <a:endParaRPr lang="en-US" sz="2200" dirty="0"/>
          </a:p>
          <a:p>
            <a:r>
              <a:rPr lang="en-US" sz="2200" dirty="0"/>
              <a:t>g</a:t>
            </a:r>
            <a:r>
              <a:rPr lang="en-US" sz="2200" dirty="0" smtClean="0"/>
              <a:t>iven to them by God and natural law.</a:t>
            </a:r>
            <a:endParaRPr lang="en-US" sz="2200" dirty="0"/>
          </a:p>
          <a:p>
            <a:endParaRPr lang="en-US" sz="1000" dirty="0"/>
          </a:p>
          <a:p>
            <a:r>
              <a:rPr lang="en-US" b="1" dirty="0">
                <a:solidFill>
                  <a:srgbClr val="C00000"/>
                </a:solidFill>
              </a:rPr>
              <a:t>	</a:t>
            </a:r>
            <a:r>
              <a:rPr lang="en-US" sz="2400" b="1" dirty="0">
                <a:solidFill>
                  <a:srgbClr val="C00000"/>
                </a:solidFill>
              </a:rPr>
              <a:t>● Life,	 ● Liberty,    and   ● The Pursuit of Property*</a:t>
            </a:r>
          </a:p>
          <a:p>
            <a:endParaRPr lang="en-US" sz="1000" dirty="0"/>
          </a:p>
          <a:p>
            <a:pPr>
              <a:buFont typeface="Arial" pitchFamily="34" charset="0"/>
              <a:buChar char="•"/>
            </a:pPr>
            <a:r>
              <a:rPr lang="en-US" sz="2300" dirty="0"/>
              <a:t>  These three rights, </a:t>
            </a:r>
            <a:r>
              <a:rPr lang="en-US" sz="2300" dirty="0" smtClean="0"/>
              <a:t>described </a:t>
            </a:r>
            <a:r>
              <a:rPr lang="en-US" sz="2300" dirty="0"/>
              <a:t>by John </a:t>
            </a:r>
            <a:r>
              <a:rPr lang="en-US" sz="2300" dirty="0" smtClean="0"/>
              <a:t>Locke, </a:t>
            </a:r>
            <a:endParaRPr lang="en-US" sz="2300" dirty="0"/>
          </a:p>
          <a:p>
            <a:r>
              <a:rPr lang="en-US" sz="2300" dirty="0"/>
              <a:t>formed the guiding philosophy of our nation, </a:t>
            </a:r>
          </a:p>
          <a:p>
            <a:r>
              <a:rPr lang="en-US" sz="2300" dirty="0"/>
              <a:t>and its government,</a:t>
            </a:r>
          </a:p>
          <a:p>
            <a:r>
              <a:rPr lang="en-US" sz="2300" dirty="0"/>
              <a:t>and not just of the federal government, but also of the states.</a:t>
            </a:r>
            <a:endParaRPr lang="en-US" sz="1500" dirty="0"/>
          </a:p>
          <a:p>
            <a:endParaRPr lang="en-US" sz="1500" dirty="0"/>
          </a:p>
          <a:p>
            <a:pPr>
              <a:buFont typeface="Arial" pitchFamily="34" charset="0"/>
              <a:buChar char="•"/>
            </a:pPr>
            <a:r>
              <a:rPr lang="en-US" sz="2300" dirty="0"/>
              <a:t>  A Brief Word About the Founders – Don’t Expect Perfection.</a:t>
            </a:r>
          </a:p>
          <a:p>
            <a:r>
              <a:rPr lang="en-US" sz="2300" dirty="0"/>
              <a:t>There are no perfect people, only perfect aspirations / ideals.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22</a:t>
            </a:fld>
            <a:endParaRPr lang="en-US" dirty="0"/>
          </a:p>
        </p:txBody>
      </p:sp>
    </p:spTree>
    <p:extLst>
      <p:ext uri="{BB962C8B-B14F-4D97-AF65-F5344CB8AC3E}">
        <p14:creationId xmlns:p14="http://schemas.microsoft.com/office/powerpoint/2010/main" val="70485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We live in a federal system.</a:t>
            </a:r>
            <a:endParaRPr lang="en-US" sz="1000" dirty="0"/>
          </a:p>
          <a:p>
            <a:pPr hangingPunct="0">
              <a:lnSpc>
                <a:spcPct val="85000"/>
              </a:lnSpc>
            </a:pPr>
            <a:endParaRPr lang="en-US" sz="1000" dirty="0"/>
          </a:p>
          <a:p>
            <a:pPr hangingPunct="0">
              <a:lnSpc>
                <a:spcPct val="85000"/>
              </a:lnSpc>
              <a:buFont typeface="Arial" pitchFamily="34" charset="0"/>
              <a:buChar char="•"/>
            </a:pPr>
            <a:r>
              <a:rPr lang="en-US" sz="2200" dirty="0"/>
              <a:t>  We have both state governments and a national government.</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 two exist together.</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They are each based upon a constitution</a:t>
            </a:r>
            <a:r>
              <a:rPr lang="en-US" sz="2200" dirty="0" smtClean="0"/>
              <a:t>.</a:t>
            </a:r>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smtClean="0"/>
              <a:t> We were the first nation to have our governmental structure,</a:t>
            </a:r>
          </a:p>
          <a:p>
            <a:pPr hangingPunct="0">
              <a:lnSpc>
                <a:spcPct val="85000"/>
              </a:lnSpc>
            </a:pPr>
            <a:r>
              <a:rPr lang="en-US" sz="2200" dirty="0"/>
              <a:t>a</a:t>
            </a:r>
            <a:r>
              <a:rPr lang="en-US" sz="2200" dirty="0" smtClean="0"/>
              <a:t>nd our rights described and protected,</a:t>
            </a:r>
          </a:p>
          <a:p>
            <a:pPr hangingPunct="0">
              <a:lnSpc>
                <a:spcPct val="85000"/>
              </a:lnSpc>
            </a:pPr>
            <a:r>
              <a:rPr lang="en-US" sz="2200" dirty="0" smtClean="0"/>
              <a:t>by a written constitution. </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We have a United States Constitution </a:t>
            </a:r>
            <a:r>
              <a:rPr lang="en-US" sz="2200" dirty="0" smtClean="0"/>
              <a:t>(adopted 1787</a:t>
            </a:r>
            <a:r>
              <a:rPr lang="en-US" sz="2200" dirty="0"/>
              <a:t>) </a:t>
            </a:r>
          </a:p>
          <a:p>
            <a:pPr hangingPunct="0">
              <a:lnSpc>
                <a:spcPct val="85000"/>
              </a:lnSpc>
            </a:pPr>
            <a:r>
              <a:rPr lang="en-US" sz="2200" dirty="0"/>
              <a:t>and each State has a Constitution as well (The adoption date depends on the formation of the state – New York’s Constitution was adopted in 1777, ten years before United States Constitution).</a:t>
            </a:r>
          </a:p>
          <a:p>
            <a:pPr hangingPunct="0">
              <a:lnSpc>
                <a:spcPct val="85000"/>
              </a:lnSpc>
            </a:pPr>
            <a:endParaRPr lang="en-US" sz="1000" dirty="0"/>
          </a:p>
          <a:p>
            <a:pPr hangingPunct="0">
              <a:lnSpc>
                <a:spcPct val="85000"/>
              </a:lnSpc>
            </a:pP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a:t>
            </a:r>
            <a:r>
              <a:rPr lang="en-US" sz="2400" b="1" i="1" dirty="0" smtClean="0">
                <a:solidFill>
                  <a:srgbClr val="C00000"/>
                </a:solidFill>
              </a:rPr>
              <a:t>Similarities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pPr>
            <a:endParaRPr lang="en-US" sz="1000" dirty="0"/>
          </a:p>
          <a:p>
            <a:pPr hangingPunct="0">
              <a:lnSpc>
                <a:spcPct val="85000"/>
              </a:lnSpc>
              <a:buFont typeface="Arial" pitchFamily="34" charset="0"/>
              <a:buChar char="•"/>
            </a:pPr>
            <a:r>
              <a:rPr lang="en-US" sz="2200" dirty="0"/>
              <a:t> </a:t>
            </a:r>
            <a:r>
              <a:rPr lang="en-US" sz="2000" dirty="0"/>
              <a:t>So why are all these Constitutions so remarkably similar</a:t>
            </a:r>
            <a:r>
              <a:rPr lang="en-US" sz="2000" dirty="0" smtClean="0"/>
              <a:t>?</a:t>
            </a:r>
          </a:p>
          <a:p>
            <a:pPr hangingPunct="0">
              <a:lnSpc>
                <a:spcPct val="85000"/>
              </a:lnSpc>
            </a:pPr>
            <a:r>
              <a:rPr lang="en-US" sz="2000" dirty="0" smtClean="0"/>
              <a:t> </a:t>
            </a:r>
          </a:p>
          <a:p>
            <a:pPr hangingPunct="0">
              <a:lnSpc>
                <a:spcPct val="85000"/>
              </a:lnSpc>
              <a:buFont typeface="Arial" pitchFamily="34" charset="0"/>
              <a:buChar char="•"/>
            </a:pPr>
            <a:r>
              <a:rPr lang="en-US" sz="2000" dirty="0" smtClean="0"/>
              <a:t> Why is the structure of the US Constitution and nearly all of the states almost exactly the same?</a:t>
            </a:r>
            <a:endParaRPr lang="en-US" sz="2000" dirty="0"/>
          </a:p>
          <a:p>
            <a:pPr hangingPunct="0">
              <a:lnSpc>
                <a:spcPct val="85000"/>
              </a:lnSpc>
            </a:pPr>
            <a:endParaRPr lang="en-US" sz="2000" dirty="0"/>
          </a:p>
          <a:p>
            <a:pPr hangingPunct="0">
              <a:lnSpc>
                <a:spcPct val="85000"/>
              </a:lnSpc>
              <a:buFont typeface="Arial" pitchFamily="34" charset="0"/>
              <a:buChar char="•"/>
            </a:pPr>
            <a:r>
              <a:rPr lang="en-US" sz="2000" dirty="0"/>
              <a:t> </a:t>
            </a:r>
            <a:r>
              <a:rPr lang="en-US" sz="2000" dirty="0" smtClean="0"/>
              <a:t>For they all have </a:t>
            </a:r>
            <a:r>
              <a:rPr lang="en-US" sz="2000" dirty="0"/>
              <a:t>an elected executive, a directly elected bicameral legislature (except one state), and a </a:t>
            </a:r>
            <a:r>
              <a:rPr lang="en-US" sz="2000" dirty="0" smtClean="0"/>
              <a:t>judiciary. </a:t>
            </a:r>
          </a:p>
          <a:p>
            <a:pPr hangingPunct="0">
              <a:lnSpc>
                <a:spcPct val="85000"/>
              </a:lnSpc>
              <a:buFont typeface="Arial" pitchFamily="34" charset="0"/>
              <a:buChar char="•"/>
            </a:pPr>
            <a:endParaRPr lang="en-US" sz="2000" dirty="0"/>
          </a:p>
          <a:p>
            <a:pPr hangingPunct="0">
              <a:lnSpc>
                <a:spcPct val="85000"/>
              </a:lnSpc>
              <a:buFont typeface="Arial" pitchFamily="34" charset="0"/>
              <a:buChar char="•"/>
            </a:pPr>
            <a:r>
              <a:rPr lang="en-US" sz="2000" dirty="0" smtClean="0"/>
              <a:t> Each provide for </a:t>
            </a:r>
            <a:r>
              <a:rPr lang="en-US" sz="2000" dirty="0"/>
              <a:t>co-equal, separate branches, with checks and balances of power on the others</a:t>
            </a:r>
            <a:r>
              <a:rPr lang="en-US" sz="2000" dirty="0" smtClean="0"/>
              <a:t>.</a:t>
            </a:r>
          </a:p>
          <a:p>
            <a:pPr hangingPunct="0">
              <a:lnSpc>
                <a:spcPct val="85000"/>
              </a:lnSpc>
            </a:pPr>
            <a:endParaRPr lang="en-US" sz="2000" dirty="0" smtClean="0"/>
          </a:p>
          <a:p>
            <a:pPr hangingPunct="0">
              <a:lnSpc>
                <a:spcPct val="85000"/>
              </a:lnSpc>
              <a:buFont typeface="Arial" pitchFamily="34" charset="0"/>
              <a:buChar char="•"/>
            </a:pPr>
            <a:r>
              <a:rPr lang="en-US" sz="2000" dirty="0"/>
              <a:t> </a:t>
            </a:r>
            <a:r>
              <a:rPr lang="en-US" sz="2000" dirty="0" smtClean="0"/>
              <a:t>Each enumerate and protect the rights of individuals.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24</a:t>
            </a:fld>
            <a:endParaRPr lang="en-US"/>
          </a:p>
        </p:txBody>
      </p:sp>
    </p:spTree>
    <p:extLst>
      <p:ext uri="{BB962C8B-B14F-4D97-AF65-F5344CB8AC3E}">
        <p14:creationId xmlns:p14="http://schemas.microsoft.com/office/powerpoint/2010/main" val="7638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Enter Stage Right – The Illustrious John Adams.</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On May 10, 1776, shortly before the Declaration of </a:t>
            </a:r>
          </a:p>
          <a:p>
            <a:pPr hangingPunct="0">
              <a:lnSpc>
                <a:spcPct val="85000"/>
              </a:lnSpc>
            </a:pPr>
            <a:r>
              <a:rPr lang="en-US" sz="2200" dirty="0"/>
              <a:t>   Independence, the Second Continental Congress </a:t>
            </a:r>
          </a:p>
          <a:p>
            <a:pPr hangingPunct="0">
              <a:lnSpc>
                <a:spcPct val="85000"/>
              </a:lnSpc>
            </a:pPr>
            <a:r>
              <a:rPr lang="en-US" sz="2200" dirty="0"/>
              <a:t>   passed a resolution recommending that any colony </a:t>
            </a:r>
          </a:p>
          <a:p>
            <a:pPr hangingPunct="0">
              <a:lnSpc>
                <a:spcPct val="85000"/>
              </a:lnSpc>
            </a:pPr>
            <a:r>
              <a:rPr lang="en-US" sz="2200" dirty="0"/>
              <a:t>   then in existence, should immediately form a </a:t>
            </a:r>
          </a:p>
          <a:p>
            <a:pPr hangingPunct="0">
              <a:lnSpc>
                <a:spcPct val="85000"/>
              </a:lnSpc>
            </a:pPr>
            <a:r>
              <a:rPr lang="en-US" sz="2200" dirty="0"/>
              <a:t>   constitutional government, apart from its colonial </a:t>
            </a:r>
          </a:p>
          <a:p>
            <a:pPr hangingPunct="0">
              <a:lnSpc>
                <a:spcPct val="85000"/>
              </a:lnSpc>
            </a:pPr>
            <a:r>
              <a:rPr lang="en-US" sz="2200" dirty="0"/>
              <a:t>   status with Great Britain.</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To assist the colonies in forming their new state governments, </a:t>
            </a:r>
          </a:p>
          <a:p>
            <a:pPr hangingPunct="0">
              <a:lnSpc>
                <a:spcPct val="85000"/>
              </a:lnSpc>
            </a:pPr>
            <a:r>
              <a:rPr lang="en-US" sz="2200" dirty="0"/>
              <a:t>    John Adams, one of America’s greatest colonial constitutional</a:t>
            </a:r>
          </a:p>
          <a:p>
            <a:pPr hangingPunct="0">
              <a:lnSpc>
                <a:spcPct val="85000"/>
              </a:lnSpc>
            </a:pPr>
            <a:r>
              <a:rPr lang="en-US" sz="2200" dirty="0"/>
              <a:t>    scholars, and a member of the Second Continental Congress, </a:t>
            </a:r>
          </a:p>
          <a:p>
            <a:pPr hangingPunct="0">
              <a:lnSpc>
                <a:spcPct val="85000"/>
              </a:lnSpc>
            </a:pPr>
            <a:r>
              <a:rPr lang="en-US" sz="2200" dirty="0"/>
              <a:t>    authored his famous </a:t>
            </a:r>
            <a:r>
              <a:rPr lang="en-US" sz="2200" i="1" dirty="0"/>
              <a:t>Thoughts on Government, </a:t>
            </a:r>
          </a:p>
          <a:p>
            <a:pPr hangingPunct="0">
              <a:lnSpc>
                <a:spcPct val="85000"/>
              </a:lnSpc>
            </a:pPr>
            <a:r>
              <a:rPr lang="en-US" sz="2200" i="1" dirty="0"/>
              <a:t>    Applicable to the Present State of the American Colonies</a:t>
            </a:r>
            <a:r>
              <a:rPr lang="en-US" sz="2200" dirty="0"/>
              <a:t>.</a:t>
            </a:r>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This Adams’ essay, recommended a model framework, </a:t>
            </a:r>
          </a:p>
          <a:p>
            <a:pPr hangingPunct="0">
              <a:lnSpc>
                <a:spcPct val="85000"/>
              </a:lnSpc>
            </a:pPr>
            <a:r>
              <a:rPr lang="en-US" sz="2200" dirty="0"/>
              <a:t>    to form new state governments, for the conduct of their</a:t>
            </a:r>
          </a:p>
          <a:p>
            <a:pPr hangingPunct="0">
              <a:lnSpc>
                <a:spcPct val="85000"/>
              </a:lnSpc>
            </a:pPr>
            <a:r>
              <a:rPr lang="en-US" sz="2200" dirty="0"/>
              <a:t>    executive, legislative and judicial functions</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25</a:t>
            </a:fld>
            <a:endParaRPr lang="en-US"/>
          </a:p>
        </p:txBody>
      </p:sp>
      <p:pic>
        <p:nvPicPr>
          <p:cNvPr id="6" name="Picture 5">
            <a:extLst>
              <a:ext uri="{FF2B5EF4-FFF2-40B4-BE49-F238E27FC236}">
                <a16:creationId xmlns:a16="http://schemas.microsoft.com/office/drawing/2014/main" id="{8DD6D55E-A890-42EB-8B2E-C5CDC75C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828800"/>
            <a:ext cx="1524000" cy="1828800"/>
          </a:xfrm>
          <a:prstGeom prst="rect">
            <a:avLst/>
          </a:prstGeom>
        </p:spPr>
      </p:pic>
    </p:spTree>
    <p:extLst>
      <p:ext uri="{BB962C8B-B14F-4D97-AF65-F5344CB8AC3E}">
        <p14:creationId xmlns:p14="http://schemas.microsoft.com/office/powerpoint/2010/main" val="214378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This brilliant Adams’ framework </a:t>
            </a:r>
            <a:endParaRPr lang="en-US" sz="2200" dirty="0" smtClean="0"/>
          </a:p>
          <a:p>
            <a:pPr hangingPunct="0">
              <a:lnSpc>
                <a:spcPct val="85000"/>
              </a:lnSpc>
            </a:pPr>
            <a:r>
              <a:rPr lang="en-US" sz="2200" dirty="0" smtClean="0"/>
              <a:t>was </a:t>
            </a:r>
            <a:r>
              <a:rPr lang="en-US" sz="2200" dirty="0"/>
              <a:t>based upon </a:t>
            </a:r>
            <a:r>
              <a:rPr lang="en-US" sz="2200" dirty="0" smtClean="0"/>
              <a:t>the </a:t>
            </a:r>
            <a:r>
              <a:rPr lang="en-US" sz="2200" dirty="0"/>
              <a:t>foundational principle </a:t>
            </a:r>
            <a:endParaRPr lang="en-US" sz="2200" dirty="0" smtClean="0"/>
          </a:p>
          <a:p>
            <a:pPr hangingPunct="0">
              <a:lnSpc>
                <a:spcPct val="85000"/>
              </a:lnSpc>
            </a:pPr>
            <a:r>
              <a:rPr lang="en-US" sz="2200" dirty="0" smtClean="0"/>
              <a:t>that </a:t>
            </a:r>
            <a:r>
              <a:rPr lang="en-US" sz="2200" dirty="0"/>
              <a:t>all state governments </a:t>
            </a:r>
            <a:r>
              <a:rPr lang="en-US" sz="2200" dirty="0" smtClean="0"/>
              <a:t>must </a:t>
            </a:r>
            <a:r>
              <a:rPr lang="en-US" sz="2200" dirty="0"/>
              <a:t>be republican in form </a:t>
            </a:r>
          </a:p>
          <a:p>
            <a:pPr hangingPunct="0">
              <a:lnSpc>
                <a:spcPct val="85000"/>
              </a:lnSpc>
            </a:pPr>
            <a:r>
              <a:rPr lang="en-US" sz="2200" dirty="0" smtClean="0"/>
              <a:t>(</a:t>
            </a:r>
            <a:r>
              <a:rPr lang="en-US" sz="2200" dirty="0"/>
              <a:t>i.e. provide for directly elected representatives).</a:t>
            </a:r>
            <a:endParaRPr lang="en-US" sz="1000" dirty="0"/>
          </a:p>
          <a:p>
            <a:pPr hangingPunct="0">
              <a:lnSpc>
                <a:spcPct val="85000"/>
              </a:lnSpc>
            </a:pPr>
            <a:endParaRPr lang="en-US" sz="2000" dirty="0"/>
          </a:p>
          <a:p>
            <a:pPr marL="228600" indent="-228600" hangingPunct="0">
              <a:lnSpc>
                <a:spcPct val="85000"/>
              </a:lnSpc>
              <a:buFont typeface="Arial" panose="020B0604020202020204" pitchFamily="34" charset="0"/>
              <a:buChar char="•"/>
            </a:pPr>
            <a:r>
              <a:rPr lang="en-US" sz="2200" dirty="0"/>
              <a:t>Further, Under this Adams framework, </a:t>
            </a:r>
            <a:endParaRPr lang="en-US" sz="2200" dirty="0" smtClean="0"/>
          </a:p>
          <a:p>
            <a:pPr hangingPunct="0">
              <a:lnSpc>
                <a:spcPct val="85000"/>
              </a:lnSpc>
            </a:pPr>
            <a:r>
              <a:rPr lang="en-US" sz="2200" dirty="0" smtClean="0"/>
              <a:t>all </a:t>
            </a:r>
            <a:r>
              <a:rPr lang="en-US" sz="2200" dirty="0"/>
              <a:t>these state governments would contain </a:t>
            </a:r>
            <a:endParaRPr lang="en-US" sz="2200" dirty="0" smtClean="0"/>
          </a:p>
          <a:p>
            <a:pPr hangingPunct="0">
              <a:lnSpc>
                <a:spcPct val="85000"/>
              </a:lnSpc>
            </a:pPr>
            <a:r>
              <a:rPr lang="en-US" sz="2200" dirty="0" smtClean="0"/>
              <a:t>three </a:t>
            </a:r>
          </a:p>
          <a:p>
            <a:pPr marL="457200" indent="-228600" hangingPunct="0">
              <a:lnSpc>
                <a:spcPct val="85000"/>
              </a:lnSpc>
              <a:buFont typeface="Courier New" panose="02070309020205020404" pitchFamily="49" charset="0"/>
              <a:buChar char="o"/>
            </a:pPr>
            <a:r>
              <a:rPr lang="en-US" sz="2200" dirty="0" smtClean="0"/>
              <a:t>separate</a:t>
            </a:r>
            <a:r>
              <a:rPr lang="en-US" sz="2200" dirty="0"/>
              <a:t>, </a:t>
            </a:r>
            <a:endParaRPr lang="en-US" sz="2200" dirty="0" smtClean="0"/>
          </a:p>
          <a:p>
            <a:pPr marL="457200" indent="-228600" hangingPunct="0">
              <a:lnSpc>
                <a:spcPct val="85000"/>
              </a:lnSpc>
              <a:buFont typeface="Courier New" panose="02070309020205020404" pitchFamily="49" charset="0"/>
              <a:buChar char="o"/>
            </a:pPr>
            <a:r>
              <a:rPr lang="en-US" sz="2200" dirty="0" smtClean="0"/>
              <a:t>independent</a:t>
            </a:r>
            <a:r>
              <a:rPr lang="en-US" sz="2200" dirty="0"/>
              <a:t>, </a:t>
            </a:r>
            <a:endParaRPr lang="en-US" sz="2200" dirty="0" smtClean="0"/>
          </a:p>
          <a:p>
            <a:pPr marL="457200" indent="-228600" hangingPunct="0">
              <a:lnSpc>
                <a:spcPct val="85000"/>
              </a:lnSpc>
              <a:buFont typeface="Courier New" panose="02070309020205020404" pitchFamily="49" charset="0"/>
              <a:buChar char="o"/>
            </a:pPr>
            <a:r>
              <a:rPr lang="en-US" sz="2200" dirty="0" smtClean="0"/>
              <a:t>competing </a:t>
            </a:r>
            <a:r>
              <a:rPr lang="en-US" sz="2200" dirty="0"/>
              <a:t>and </a:t>
            </a:r>
            <a:endParaRPr lang="en-US" sz="2200" dirty="0" smtClean="0"/>
          </a:p>
          <a:p>
            <a:pPr marL="457200" indent="-228600" hangingPunct="0">
              <a:lnSpc>
                <a:spcPct val="85000"/>
              </a:lnSpc>
              <a:buFont typeface="Courier New" panose="02070309020205020404" pitchFamily="49" charset="0"/>
              <a:buChar char="o"/>
            </a:pPr>
            <a:r>
              <a:rPr lang="en-US" sz="2200" dirty="0" smtClean="0"/>
              <a:t>co-equal </a:t>
            </a:r>
            <a:r>
              <a:rPr lang="en-US" sz="2200" dirty="0"/>
              <a:t>branches, </a:t>
            </a:r>
            <a:endParaRPr lang="en-US" sz="2200" dirty="0" smtClean="0"/>
          </a:p>
          <a:p>
            <a:pPr marL="228600" indent="-228600" hangingPunct="0">
              <a:lnSpc>
                <a:spcPct val="85000"/>
              </a:lnSpc>
            </a:pPr>
            <a:r>
              <a:rPr lang="en-US" sz="2200" dirty="0" smtClean="0"/>
              <a:t>that </a:t>
            </a:r>
            <a:r>
              <a:rPr lang="en-US" sz="2200" dirty="0"/>
              <a:t>would provide checks and </a:t>
            </a:r>
            <a:r>
              <a:rPr lang="en-US" sz="2200" dirty="0" smtClean="0"/>
              <a:t>balances, </a:t>
            </a:r>
          </a:p>
          <a:p>
            <a:pPr hangingPunct="0">
              <a:lnSpc>
                <a:spcPct val="85000"/>
              </a:lnSpc>
            </a:pPr>
            <a:r>
              <a:rPr lang="en-US" sz="2200" dirty="0" smtClean="0"/>
              <a:t>against </a:t>
            </a:r>
            <a:r>
              <a:rPr lang="en-US" sz="2200" dirty="0"/>
              <a:t>the powers of each other</a:t>
            </a:r>
            <a:r>
              <a:rPr lang="en-US" sz="2200" dirty="0" smtClean="0"/>
              <a:t>.</a:t>
            </a:r>
            <a:endParaRPr lang="en-US" sz="1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26</a:t>
            </a:fld>
            <a:endParaRPr lang="en-US"/>
          </a:p>
        </p:txBody>
      </p:sp>
    </p:spTree>
    <p:extLst>
      <p:ext uri="{BB962C8B-B14F-4D97-AF65-F5344CB8AC3E}">
        <p14:creationId xmlns:p14="http://schemas.microsoft.com/office/powerpoint/2010/main" val="1360486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marL="457200" indent="-228600" hangingPunct="0">
              <a:lnSpc>
                <a:spcPct val="85000"/>
              </a:lnSpc>
              <a:buFont typeface="Arial" panose="020B0604020202020204" pitchFamily="34" charset="0"/>
              <a:buChar char="•"/>
            </a:pPr>
            <a:r>
              <a:rPr lang="en-US" sz="2200" dirty="0" smtClean="0"/>
              <a:t>The </a:t>
            </a:r>
            <a:r>
              <a:rPr lang="en-US" sz="2200" dirty="0"/>
              <a:t>purpose of these new </a:t>
            </a:r>
            <a:r>
              <a:rPr lang="en-US" sz="2200" dirty="0" smtClean="0"/>
              <a:t>governments</a:t>
            </a:r>
          </a:p>
          <a:p>
            <a:pPr marL="228600" hangingPunct="0">
              <a:lnSpc>
                <a:spcPct val="85000"/>
              </a:lnSpc>
            </a:pPr>
            <a:r>
              <a:rPr lang="en-US" sz="2200" dirty="0"/>
              <a:t> </a:t>
            </a:r>
            <a:r>
              <a:rPr lang="en-US" sz="2200" dirty="0" smtClean="0"/>
              <a:t>  would </a:t>
            </a:r>
            <a:r>
              <a:rPr lang="en-US" sz="2200" dirty="0"/>
              <a:t>be to protect the rights </a:t>
            </a:r>
            <a:endParaRPr lang="en-US" sz="2200" dirty="0" smtClean="0"/>
          </a:p>
          <a:p>
            <a:pPr hangingPunct="0">
              <a:lnSpc>
                <a:spcPct val="85000"/>
              </a:lnSpc>
            </a:pPr>
            <a:r>
              <a:rPr lang="en-US" sz="2200" dirty="0" smtClean="0"/>
              <a:t>      of </a:t>
            </a:r>
            <a:r>
              <a:rPr lang="en-US" sz="2200" dirty="0"/>
              <a:t>their citizens in the </a:t>
            </a:r>
            <a:r>
              <a:rPr lang="en-US" sz="2200" dirty="0" smtClean="0"/>
              <a:t>states.</a:t>
            </a:r>
            <a:endParaRPr lang="en-US" sz="1000" dirty="0"/>
          </a:p>
          <a:p>
            <a:pPr hangingPunct="0">
              <a:lnSpc>
                <a:spcPct val="85000"/>
              </a:lnSpc>
            </a:pPr>
            <a:endParaRPr lang="en-US" sz="2000" dirty="0"/>
          </a:p>
          <a:p>
            <a:pPr marL="457200" indent="-228600" hangingPunct="0">
              <a:lnSpc>
                <a:spcPct val="85000"/>
              </a:lnSpc>
              <a:buFont typeface="Arial" panose="020B0604020202020204" pitchFamily="34" charset="0"/>
              <a:buChar char="•"/>
            </a:pPr>
            <a:r>
              <a:rPr lang="en-US" sz="2200" dirty="0" smtClean="0"/>
              <a:t>All </a:t>
            </a:r>
            <a:r>
              <a:rPr lang="en-US" sz="2200" dirty="0"/>
              <a:t>the states forming governments at this time, </a:t>
            </a:r>
            <a:endParaRPr lang="en-US" sz="2200" dirty="0" smtClean="0"/>
          </a:p>
          <a:p>
            <a:pPr marL="228600" hangingPunct="0">
              <a:lnSpc>
                <a:spcPct val="85000"/>
              </a:lnSpc>
            </a:pPr>
            <a:r>
              <a:rPr lang="en-US" sz="2200" dirty="0" smtClean="0"/>
              <a:t>   followed </a:t>
            </a:r>
            <a:r>
              <a:rPr lang="en-US" sz="2200" dirty="0"/>
              <a:t>the Adams </a:t>
            </a:r>
            <a:r>
              <a:rPr lang="en-US" sz="2200" dirty="0" smtClean="0"/>
              <a:t>framework, </a:t>
            </a:r>
          </a:p>
          <a:p>
            <a:pPr hangingPunct="0">
              <a:lnSpc>
                <a:spcPct val="85000"/>
              </a:lnSpc>
            </a:pPr>
            <a:r>
              <a:rPr lang="en-US" sz="2200" dirty="0" smtClean="0"/>
              <a:t>      in his “</a:t>
            </a:r>
            <a:r>
              <a:rPr lang="en-US" sz="2200" i="1" dirty="0" smtClean="0"/>
              <a:t>Thoughts </a:t>
            </a:r>
            <a:r>
              <a:rPr lang="en-US" sz="2200" i="1" dirty="0"/>
              <a:t>on </a:t>
            </a:r>
            <a:r>
              <a:rPr lang="en-US" sz="2200" i="1" dirty="0" smtClean="0"/>
              <a:t>Government” </a:t>
            </a:r>
            <a:r>
              <a:rPr lang="en-US" sz="2200" dirty="0" smtClean="0"/>
              <a:t>Essay.</a:t>
            </a:r>
          </a:p>
          <a:p>
            <a:pPr marL="457200" indent="-228600" hangingPunct="0">
              <a:lnSpc>
                <a:spcPct val="85000"/>
              </a:lnSpc>
            </a:pPr>
            <a:endParaRPr lang="en-US" sz="2200" i="1" dirty="0"/>
          </a:p>
          <a:p>
            <a:pPr marL="457200" indent="-228600" hangingPunct="0">
              <a:lnSpc>
                <a:spcPct val="85000"/>
              </a:lnSpc>
              <a:buFont typeface="Arial" panose="020B0604020202020204" pitchFamily="34" charset="0"/>
              <a:buChar char="•"/>
            </a:pPr>
            <a:r>
              <a:rPr lang="en-US" sz="2200" dirty="0"/>
              <a:t>T</a:t>
            </a:r>
            <a:r>
              <a:rPr lang="en-US" sz="2200" dirty="0" smtClean="0"/>
              <a:t>hat </a:t>
            </a:r>
            <a:r>
              <a:rPr lang="en-US" sz="2200" dirty="0"/>
              <a:t>is why, to this day, all </a:t>
            </a:r>
            <a:r>
              <a:rPr lang="en-US" sz="2200" dirty="0" smtClean="0"/>
              <a:t>the early state </a:t>
            </a:r>
            <a:r>
              <a:rPr lang="en-US" sz="2200" dirty="0"/>
              <a:t>governments </a:t>
            </a:r>
            <a:endParaRPr lang="en-US" sz="2200" dirty="0" smtClean="0"/>
          </a:p>
          <a:p>
            <a:pPr marL="228600" hangingPunct="0">
              <a:lnSpc>
                <a:spcPct val="85000"/>
              </a:lnSpc>
            </a:pPr>
            <a:r>
              <a:rPr lang="en-US" sz="2200" dirty="0"/>
              <a:t> </a:t>
            </a:r>
            <a:r>
              <a:rPr lang="en-US" sz="2200" dirty="0" smtClean="0"/>
              <a:t>   have </a:t>
            </a:r>
            <a:r>
              <a:rPr lang="en-US" sz="2200" dirty="0"/>
              <a:t>a common structure.  </a:t>
            </a:r>
            <a:endParaRPr lang="en-US" sz="2200" dirty="0" smtClean="0"/>
          </a:p>
          <a:p>
            <a:pPr marL="228600" hangingPunct="0">
              <a:lnSpc>
                <a:spcPct val="85000"/>
              </a:lnSpc>
            </a:pPr>
            <a:endParaRPr lang="en-US" sz="2200" dirty="0"/>
          </a:p>
          <a:p>
            <a:pPr marL="571500" indent="-342900" hangingPunct="0">
              <a:lnSpc>
                <a:spcPct val="85000"/>
              </a:lnSpc>
              <a:buFont typeface="Arial" panose="020B0604020202020204" pitchFamily="34" charset="0"/>
              <a:buChar char="•"/>
            </a:pPr>
            <a:r>
              <a:rPr lang="en-US" sz="2200" dirty="0" smtClean="0"/>
              <a:t>The </a:t>
            </a:r>
            <a:r>
              <a:rPr lang="en-US" sz="2200" dirty="0"/>
              <a:t>federal government modeled </a:t>
            </a:r>
            <a:r>
              <a:rPr lang="en-US" sz="2200" dirty="0" smtClean="0"/>
              <a:t>these </a:t>
            </a:r>
            <a:r>
              <a:rPr lang="en-US" sz="2200" dirty="0"/>
              <a:t>states, </a:t>
            </a:r>
            <a:endParaRPr lang="en-US" sz="2200" dirty="0" smtClean="0"/>
          </a:p>
          <a:p>
            <a:pPr marL="228600" hangingPunct="0">
              <a:lnSpc>
                <a:spcPct val="85000"/>
              </a:lnSpc>
            </a:pPr>
            <a:r>
              <a:rPr lang="en-US" sz="2200" dirty="0"/>
              <a:t> </a:t>
            </a:r>
            <a:r>
              <a:rPr lang="en-US" sz="2200" dirty="0" smtClean="0"/>
              <a:t>    and </a:t>
            </a:r>
            <a:r>
              <a:rPr lang="en-US" sz="2200" dirty="0"/>
              <a:t>thus also has a similar structure</a:t>
            </a:r>
            <a:r>
              <a:rPr lang="en-US" sz="2200" dirty="0" smtClean="0"/>
              <a:t>.</a:t>
            </a:r>
          </a:p>
          <a:p>
            <a:pPr marL="228600" hangingPunct="0">
              <a:lnSpc>
                <a:spcPct val="85000"/>
              </a:lnSpc>
            </a:pPr>
            <a:endParaRPr lang="en-US" sz="2200" dirty="0"/>
          </a:p>
          <a:p>
            <a:pPr marL="571500" indent="-342900" hangingPunct="0">
              <a:lnSpc>
                <a:spcPct val="85000"/>
              </a:lnSpc>
              <a:buFont typeface="Arial" panose="020B0604020202020204" pitchFamily="34" charset="0"/>
              <a:buChar char="•"/>
            </a:pPr>
            <a:r>
              <a:rPr lang="en-US" sz="2200" dirty="0" smtClean="0"/>
              <a:t>The states added after the US Constitution was adopted,</a:t>
            </a:r>
          </a:p>
          <a:p>
            <a:pPr marL="228600" hangingPunct="0">
              <a:lnSpc>
                <a:spcPct val="85000"/>
              </a:lnSpc>
            </a:pPr>
            <a:r>
              <a:rPr lang="en-US" sz="2200" dirty="0" smtClean="0"/>
              <a:t>     then followed its structure.</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27</a:t>
            </a:fld>
            <a:endParaRPr lang="en-US"/>
          </a:p>
        </p:txBody>
      </p:sp>
    </p:spTree>
    <p:extLst>
      <p:ext uri="{BB962C8B-B14F-4D97-AF65-F5344CB8AC3E}">
        <p14:creationId xmlns:p14="http://schemas.microsoft.com/office/powerpoint/2010/main" val="1296807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The Structure of these Laws would include:</a:t>
            </a:r>
          </a:p>
          <a:p>
            <a:pPr marL="457200" indent="-457200">
              <a:spcBef>
                <a:spcPct val="20000"/>
              </a:spcBef>
              <a:buFont typeface="Wingdings" pitchFamily="2" charset="2"/>
              <a:buChar char="Ø"/>
              <a:defRPr/>
            </a:pPr>
            <a:r>
              <a:rPr lang="en-US" sz="2200" b="1" i="1" dirty="0">
                <a:solidFill>
                  <a:srgbClr val="002060"/>
                </a:solidFill>
              </a:rPr>
              <a:t>Constitutions:</a:t>
            </a:r>
            <a:r>
              <a:rPr lang="en-US" sz="2200" i="1" dirty="0">
                <a:solidFill>
                  <a:srgbClr val="002060"/>
                </a:solidFill>
              </a:rPr>
              <a:t> </a:t>
            </a:r>
            <a:r>
              <a:rPr lang="en-US" sz="2200" i="1" dirty="0"/>
              <a:t>Both Federal and State</a:t>
            </a:r>
            <a:endParaRPr lang="en-US" sz="1000" i="1" dirty="0"/>
          </a:p>
          <a:p>
            <a:pPr marL="457200" indent="-457200">
              <a:spcBef>
                <a:spcPct val="20000"/>
              </a:spcBef>
              <a:defRPr/>
            </a:pPr>
            <a:endParaRPr lang="en-US" sz="600" i="1" dirty="0">
              <a:solidFill>
                <a:srgbClr val="0033CC"/>
              </a:solidFill>
            </a:endParaRPr>
          </a:p>
          <a:p>
            <a:pPr marL="457200" indent="-457200">
              <a:spcBef>
                <a:spcPct val="20000"/>
              </a:spcBef>
              <a:buFont typeface="Wingdings" pitchFamily="2" charset="2"/>
              <a:buChar char="Ø"/>
              <a:defRPr/>
            </a:pPr>
            <a:r>
              <a:rPr lang="en-US" sz="2200" b="1" i="1" dirty="0">
                <a:solidFill>
                  <a:srgbClr val="002060"/>
                </a:solidFill>
              </a:rPr>
              <a:t>Statutes: </a:t>
            </a:r>
            <a:r>
              <a:rPr lang="en-US" sz="2200" i="1" dirty="0"/>
              <a:t>Enacted by Elected Legislative Bodies </a:t>
            </a:r>
          </a:p>
          <a:p>
            <a:pPr marL="457200" indent="-457200">
              <a:spcBef>
                <a:spcPct val="20000"/>
              </a:spcBef>
              <a:defRPr/>
            </a:pPr>
            <a:r>
              <a:rPr lang="en-US" sz="2200" i="1" dirty="0">
                <a:solidFill>
                  <a:schemeClr val="tx1">
                    <a:lumMod val="75000"/>
                    <a:lumOff val="25000"/>
                  </a:schemeClr>
                </a:solidFill>
              </a:rPr>
              <a:t>		(Such as Congress or State Legislature)</a:t>
            </a:r>
          </a:p>
          <a:p>
            <a:pPr marL="457200" indent="-457200">
              <a:spcBef>
                <a:spcPct val="20000"/>
              </a:spcBef>
              <a:defRPr/>
            </a:pPr>
            <a:endParaRPr lang="en-US" sz="600" i="1" dirty="0">
              <a:solidFill>
                <a:srgbClr val="0033CC"/>
              </a:solidFill>
            </a:endParaRPr>
          </a:p>
          <a:p>
            <a:pPr marL="457200" indent="-457200">
              <a:spcBef>
                <a:spcPct val="20000"/>
              </a:spcBef>
              <a:buFont typeface="Wingdings" pitchFamily="2" charset="2"/>
              <a:buChar char="Ø"/>
              <a:defRPr/>
            </a:pPr>
            <a:r>
              <a:rPr lang="en-US" sz="2200" b="1" i="1" dirty="0">
                <a:solidFill>
                  <a:srgbClr val="002060"/>
                </a:solidFill>
              </a:rPr>
              <a:t>Case Law:</a:t>
            </a:r>
            <a:r>
              <a:rPr lang="en-US" sz="2200" i="1" dirty="0">
                <a:solidFill>
                  <a:srgbClr val="002060"/>
                </a:solidFill>
              </a:rPr>
              <a:t> </a:t>
            </a:r>
            <a:r>
              <a:rPr lang="en-US" sz="2200" i="1" dirty="0"/>
              <a:t>Also known as “The Common Law”</a:t>
            </a:r>
          </a:p>
          <a:p>
            <a:pPr marL="457200" indent="-457200">
              <a:spcBef>
                <a:spcPct val="20000"/>
              </a:spcBef>
              <a:defRPr/>
            </a:pPr>
            <a:r>
              <a:rPr lang="en-US" sz="2200" i="1" dirty="0">
                <a:solidFill>
                  <a:schemeClr val="tx1">
                    <a:lumMod val="75000"/>
                    <a:lumOff val="25000"/>
                  </a:schemeClr>
                </a:solidFill>
              </a:rPr>
              <a:t>		(Case Decisions delivered by Courts)</a:t>
            </a:r>
          </a:p>
          <a:p>
            <a:pPr marL="457200" indent="-457200">
              <a:spcBef>
                <a:spcPct val="20000"/>
              </a:spcBef>
              <a:defRPr/>
            </a:pPr>
            <a:endParaRPr lang="en-US" sz="600" b="1" i="1" dirty="0">
              <a:solidFill>
                <a:srgbClr val="0033CC"/>
              </a:solidFill>
            </a:endParaRPr>
          </a:p>
          <a:p>
            <a:pPr marL="457200" indent="-457200">
              <a:spcBef>
                <a:spcPct val="20000"/>
              </a:spcBef>
              <a:buFont typeface="Wingdings" pitchFamily="2" charset="2"/>
              <a:buChar char="Ø"/>
              <a:defRPr/>
            </a:pPr>
            <a:r>
              <a:rPr lang="en-US" sz="2200" b="1" i="1" dirty="0">
                <a:solidFill>
                  <a:srgbClr val="002060"/>
                </a:solidFill>
              </a:rPr>
              <a:t>Regulations</a:t>
            </a:r>
            <a:r>
              <a:rPr lang="en-US" sz="2200" i="1" dirty="0">
                <a:solidFill>
                  <a:srgbClr val="002060"/>
                </a:solidFill>
              </a:rPr>
              <a:t>: </a:t>
            </a:r>
            <a:r>
              <a:rPr lang="en-US" sz="2200" i="1" dirty="0"/>
              <a:t>Promulgated by government (Executive) agencies </a:t>
            </a:r>
            <a:r>
              <a:rPr lang="en-US" sz="2200" i="1" dirty="0">
                <a:solidFill>
                  <a:schemeClr val="tx1">
                    <a:lumMod val="75000"/>
                    <a:lumOff val="25000"/>
                  </a:schemeClr>
                </a:solidFill>
              </a:rPr>
              <a:t>(Agency pronouncements designed to amplify or clarify their authority as provided in statute or constitution)</a:t>
            </a:r>
          </a:p>
          <a:p>
            <a:pPr marL="457200" indent="-457200">
              <a:spcBef>
                <a:spcPct val="20000"/>
              </a:spcBef>
              <a:defRPr/>
            </a:pPr>
            <a:endParaRPr lang="en-US" sz="600" i="1" dirty="0">
              <a:solidFill>
                <a:schemeClr val="accent1">
                  <a:lumMod val="50000"/>
                </a:schemeClr>
              </a:solidFill>
            </a:endParaRPr>
          </a:p>
          <a:p>
            <a:pPr marL="457200" indent="-457200">
              <a:spcBef>
                <a:spcPct val="20000"/>
              </a:spcBef>
              <a:buFont typeface="Wingdings" pitchFamily="2" charset="2"/>
              <a:buChar char="Ø"/>
              <a:defRPr/>
            </a:pPr>
            <a:r>
              <a:rPr lang="en-US" sz="2200" b="1" i="1" dirty="0">
                <a:solidFill>
                  <a:srgbClr val="002060"/>
                </a:solidFill>
              </a:rPr>
              <a:t>Executive Orders</a:t>
            </a:r>
            <a:r>
              <a:rPr lang="en-US" sz="2200" i="1" dirty="0">
                <a:solidFill>
                  <a:srgbClr val="002060"/>
                </a:solidFill>
              </a:rPr>
              <a:t>: </a:t>
            </a:r>
            <a:r>
              <a:rPr lang="en-US" sz="2200" i="1" dirty="0"/>
              <a:t>Issued by Executive (President or Governor)    </a:t>
            </a:r>
            <a:r>
              <a:rPr lang="en-US" sz="2200" i="1" dirty="0">
                <a:solidFill>
                  <a:schemeClr val="tx1">
                    <a:lumMod val="75000"/>
                    <a:lumOff val="25000"/>
                  </a:schemeClr>
                </a:solidFill>
              </a:rPr>
              <a:t>(Instructions by the Executive to their agencies directing them  how to execute a procedure or law)</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28</a:t>
            </a:fld>
            <a:endParaRPr lang="en-US" dirty="0"/>
          </a:p>
        </p:txBody>
      </p:sp>
    </p:spTree>
    <p:extLst>
      <p:ext uri="{BB962C8B-B14F-4D97-AF65-F5344CB8AC3E}">
        <p14:creationId xmlns:p14="http://schemas.microsoft.com/office/powerpoint/2010/main" val="2736992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Laws as Rules:</a:t>
            </a:r>
          </a:p>
          <a:p>
            <a:pPr marL="457200" indent="-457200">
              <a:spcBef>
                <a:spcPct val="20000"/>
              </a:spcBef>
              <a:defRPr/>
            </a:pPr>
            <a:r>
              <a:rPr lang="en-US" sz="2200" b="1" i="1" dirty="0">
                <a:solidFill>
                  <a:srgbClr val="002060"/>
                </a:solidFill>
              </a:rPr>
              <a:t>   So when we say that: </a:t>
            </a:r>
          </a:p>
          <a:p>
            <a:pPr marL="457200" indent="-457200">
              <a:spcBef>
                <a:spcPct val="20000"/>
              </a:spcBef>
              <a:defRPr/>
            </a:pPr>
            <a:r>
              <a:rPr lang="en-US" sz="2200" b="1" i="1" dirty="0">
                <a:solidFill>
                  <a:srgbClr val="002060"/>
                </a:solidFill>
              </a:rPr>
              <a:t>	  </a:t>
            </a:r>
            <a:r>
              <a:rPr lang="en-US" sz="2200" b="1" i="1" dirty="0">
                <a:solidFill>
                  <a:schemeClr val="tx1">
                    <a:lumMod val="75000"/>
                    <a:lumOff val="25000"/>
                  </a:schemeClr>
                </a:solidFill>
              </a:rPr>
              <a:t>Laws are the rules by which civilization is ordered </a:t>
            </a:r>
          </a:p>
          <a:p>
            <a:pPr marL="457200" indent="-457200">
              <a:spcBef>
                <a:spcPct val="20000"/>
              </a:spcBef>
              <a:defRPr/>
            </a:pPr>
            <a:r>
              <a:rPr lang="en-US" sz="2200" b="1" i="1" dirty="0">
                <a:solidFill>
                  <a:srgbClr val="002060"/>
                </a:solidFill>
              </a:rPr>
              <a:t>   What do we base their authority on?</a:t>
            </a:r>
          </a:p>
          <a:p>
            <a:pPr marL="457200" indent="-457200">
              <a:spcBef>
                <a:spcPct val="20000"/>
              </a:spcBef>
              <a:defRPr/>
            </a:pPr>
            <a:endParaRPr lang="en-US" sz="1000" b="1" i="1" dirty="0">
              <a:solidFill>
                <a:srgbClr val="002060"/>
              </a:solidFill>
            </a:endParaRPr>
          </a:p>
          <a:p>
            <a:pPr marL="457200" indent="-457200">
              <a:spcBef>
                <a:spcPct val="20000"/>
              </a:spcBef>
              <a:defRPr/>
            </a:pPr>
            <a:r>
              <a:rPr lang="en-US" sz="2200" b="1" i="1" dirty="0">
                <a:solidFill>
                  <a:srgbClr val="002060"/>
                </a:solidFill>
              </a:rPr>
              <a:t>   Where does that the authority for that Rule Book come from?</a:t>
            </a: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r>
              <a:rPr lang="en-US" sz="2200" b="1" i="1" dirty="0">
                <a:solidFill>
                  <a:srgbClr val="002060"/>
                </a:solidFill>
              </a:rPr>
              <a:t>It comes from America’s Ultimate Rule Book – Our Constitution</a:t>
            </a:r>
          </a:p>
          <a:p>
            <a:pPr marL="342900" indent="-342900">
              <a:spcBef>
                <a:spcPct val="20000"/>
              </a:spcBef>
              <a:buFontTx/>
              <a:buChar char="•"/>
              <a:defRPr/>
            </a:pPr>
            <a:endParaRPr lang="en-US" sz="400" dirty="0">
              <a:solidFill>
                <a:srgbClr val="0033CC"/>
              </a:solidFill>
            </a:endParaRPr>
          </a:p>
        </p:txBody>
      </p:sp>
      <p:pic>
        <p:nvPicPr>
          <p:cNvPr id="18436" name="Picture 6" descr="http://www.damchicago.com/us-constitution-01a.gif"/>
          <p:cNvPicPr>
            <a:picLocks noChangeAspect="1" noChangeArrowheads="1"/>
          </p:cNvPicPr>
          <p:nvPr/>
        </p:nvPicPr>
        <p:blipFill>
          <a:blip r:embed="rId3" cstate="print"/>
          <a:srcRect/>
          <a:stretch>
            <a:fillRect/>
          </a:stretch>
        </p:blipFill>
        <p:spPr bwMode="auto">
          <a:xfrm>
            <a:off x="5105400" y="3657600"/>
            <a:ext cx="1789113" cy="2133600"/>
          </a:xfrm>
          <a:prstGeom prst="rect">
            <a:avLst/>
          </a:prstGeom>
          <a:noFill/>
          <a:ln w="9525">
            <a:noFill/>
            <a:miter lim="800000"/>
            <a:headEnd/>
            <a:tailEnd/>
          </a:ln>
        </p:spPr>
      </p:pic>
      <p:pic>
        <p:nvPicPr>
          <p:cNvPr id="18437" name="Picture 4" descr="http://www.douglasbeaton.com/wp-content/uploads/2011/12/rule_book_large.jpg"/>
          <p:cNvPicPr>
            <a:picLocks noChangeAspect="1" noChangeArrowheads="1"/>
          </p:cNvPicPr>
          <p:nvPr/>
        </p:nvPicPr>
        <p:blipFill>
          <a:blip r:embed="rId4" cstate="print"/>
          <a:srcRect/>
          <a:stretch>
            <a:fillRect/>
          </a:stretch>
        </p:blipFill>
        <p:spPr bwMode="auto">
          <a:xfrm>
            <a:off x="1600200" y="4114800"/>
            <a:ext cx="2608263"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29</a:t>
            </a:fld>
            <a:endParaRPr lang="en-US" dirty="0"/>
          </a:p>
        </p:txBody>
      </p:sp>
    </p:spTree>
    <p:extLst>
      <p:ext uri="{BB962C8B-B14F-4D97-AF65-F5344CB8AC3E}">
        <p14:creationId xmlns:p14="http://schemas.microsoft.com/office/powerpoint/2010/main" val="146743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2052" name="Rectangle 9"/>
          <p:cNvSpPr>
            <a:spLocks noChangeArrowheads="1"/>
          </p:cNvSpPr>
          <p:nvPr/>
        </p:nvSpPr>
        <p:spPr bwMode="auto">
          <a:xfrm>
            <a:off x="228600" y="1116013"/>
            <a:ext cx="8686800" cy="5181600"/>
          </a:xfrm>
          <a:prstGeom prst="rect">
            <a:avLst/>
          </a:prstGeom>
          <a:noFill/>
          <a:ln w="9525">
            <a:noFill/>
            <a:miter lim="800000"/>
            <a:headEnd/>
            <a:tailEnd/>
          </a:ln>
        </p:spPr>
        <p:txBody>
          <a:bodyPr lIns="91436" tIns="45718" rIns="91436" bIns="45718"/>
          <a:lstStyle/>
          <a:p>
            <a:pPr marL="342889" indent="-342889">
              <a:lnSpc>
                <a:spcPct val="70000"/>
              </a:lnSpc>
              <a:spcBef>
                <a:spcPct val="20000"/>
              </a:spcBef>
              <a:defRPr/>
            </a:pPr>
            <a:r>
              <a:rPr lang="en-US" sz="5400" b="1" dirty="0">
                <a:solidFill>
                  <a:srgbClr val="C00000"/>
                </a:solidFill>
              </a:rPr>
              <a:t>          The Adventure </a:t>
            </a:r>
          </a:p>
          <a:p>
            <a:pPr marL="342889" indent="-342889">
              <a:lnSpc>
                <a:spcPct val="70000"/>
              </a:lnSpc>
              <a:spcBef>
                <a:spcPct val="20000"/>
              </a:spcBef>
              <a:defRPr/>
            </a:pPr>
            <a:r>
              <a:rPr lang="en-US" sz="5400" b="1" dirty="0">
                <a:solidFill>
                  <a:srgbClr val="C00000"/>
                </a:solidFill>
              </a:rPr>
              <a:t>   of the </a:t>
            </a:r>
            <a:r>
              <a:rPr lang="en-US" sz="5400" b="1" dirty="0">
                <a:solidFill>
                  <a:schemeClr val="accent6">
                    <a:lumMod val="75000"/>
                  </a:schemeClr>
                </a:solidFill>
              </a:rPr>
              <a:t>Law of Property</a:t>
            </a:r>
          </a:p>
          <a:p>
            <a:pPr marL="342889" indent="-342889">
              <a:lnSpc>
                <a:spcPct val="90000"/>
              </a:lnSpc>
              <a:spcBef>
                <a:spcPct val="20000"/>
              </a:spcBef>
              <a:buFontTx/>
              <a:buChar char="•"/>
              <a:defRPr/>
            </a:pPr>
            <a:endParaRPr lang="en-US" sz="600" b="1" dirty="0">
              <a:solidFill>
                <a:srgbClr val="0033CC"/>
              </a:solidFill>
            </a:endParaRP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pic>
        <p:nvPicPr>
          <p:cNvPr id="4100" name="Picture 4" descr="http://www.freewallpaperdesktopwallpaper.com/free-wallpaper-desktop-wallpaper-rainbow-farmland-mick-y.jpg"/>
          <p:cNvPicPr>
            <a:picLocks noChangeAspect="1" noChangeArrowheads="1"/>
          </p:cNvPicPr>
          <p:nvPr/>
        </p:nvPicPr>
        <p:blipFill>
          <a:blip r:embed="rId2" cstate="print"/>
          <a:srcRect/>
          <a:stretch>
            <a:fillRect/>
          </a:stretch>
        </p:blipFill>
        <p:spPr bwMode="auto">
          <a:xfrm>
            <a:off x="1981200" y="2971800"/>
            <a:ext cx="5105400" cy="3325813"/>
          </a:xfrm>
          <a:prstGeom prst="rect">
            <a:avLst/>
          </a:prstGeom>
          <a:noFill/>
          <a:ln w="9525">
            <a:noFill/>
            <a:miter lim="800000"/>
            <a:headEnd/>
            <a:tailEnd/>
          </a:ln>
        </p:spPr>
      </p:pic>
      <p:sp>
        <p:nvSpPr>
          <p:cNvPr id="4101" name="Slide Number Placeholder 1"/>
          <p:cNvSpPr>
            <a:spLocks noGrp="1"/>
          </p:cNvSpPr>
          <p:nvPr>
            <p:ph type="sldNum" sz="quarter" idx="12"/>
          </p:nvPr>
        </p:nvSpPr>
        <p:spPr>
          <a:noFill/>
        </p:spPr>
        <p:txBody>
          <a:bodyPr/>
          <a:lstStyle/>
          <a:p>
            <a:fld id="{2FA09CF3-BC9A-4E1F-B0F9-9C67EEFEEE7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500" b="1">
              <a:solidFill>
                <a:srgbClr val="C00000"/>
              </a:solidFill>
            </a:endParaRPr>
          </a:p>
          <a:p>
            <a:pPr marL="342900" indent="-342900">
              <a:lnSpc>
                <a:spcPct val="70000"/>
              </a:lnSpc>
              <a:spcBef>
                <a:spcPct val="20000"/>
              </a:spcBef>
            </a:pPr>
            <a:r>
              <a:rPr lang="en-US" sz="3200" b="1">
                <a:solidFill>
                  <a:srgbClr val="002060"/>
                </a:solidFill>
                <a:latin typeface="Arial Narrow" pitchFamily="34" charset="0"/>
              </a:rPr>
              <a:t>Our Founders set up our Nation</a:t>
            </a:r>
          </a:p>
          <a:p>
            <a:pPr marL="342900" indent="-342900">
              <a:lnSpc>
                <a:spcPct val="70000"/>
              </a:lnSpc>
              <a:spcBef>
                <a:spcPct val="20000"/>
              </a:spcBef>
            </a:pPr>
            <a:r>
              <a:rPr lang="en-US" sz="4000" b="1">
                <a:solidFill>
                  <a:srgbClr val="C00000"/>
                </a:solidFill>
              </a:rPr>
              <a:t>The United States of America</a:t>
            </a:r>
            <a:r>
              <a:rPr lang="en-US" sz="2800" b="1">
                <a:solidFill>
                  <a:srgbClr val="C00000"/>
                </a:solidFill>
              </a:rPr>
              <a:t> </a:t>
            </a:r>
          </a:p>
          <a:p>
            <a:pPr marL="342900" indent="-342900">
              <a:lnSpc>
                <a:spcPct val="70000"/>
              </a:lnSpc>
              <a:spcBef>
                <a:spcPct val="20000"/>
              </a:spcBef>
            </a:pPr>
            <a:r>
              <a:rPr lang="en-US" sz="2800" b="1">
                <a:solidFill>
                  <a:srgbClr val="002060"/>
                </a:solidFill>
              </a:rPr>
              <a:t>   as a </a:t>
            </a:r>
            <a:r>
              <a:rPr lang="en-US" sz="2800" b="1" i="1">
                <a:solidFill>
                  <a:srgbClr val="006666"/>
                </a:solidFill>
              </a:rPr>
              <a:t>Representative, federal, Republic</a:t>
            </a:r>
            <a:r>
              <a:rPr lang="en-US" sz="2800" b="1">
                <a:solidFill>
                  <a:srgbClr val="002060"/>
                </a:solidFill>
              </a:rPr>
              <a:t>.</a:t>
            </a:r>
          </a:p>
          <a:p>
            <a:pPr marL="342900" indent="-342900">
              <a:lnSpc>
                <a:spcPct val="70000"/>
              </a:lnSpc>
              <a:spcBef>
                <a:spcPct val="20000"/>
              </a:spcBef>
            </a:pPr>
            <a:endParaRPr lang="en-US" sz="1500" b="1">
              <a:solidFill>
                <a:srgbClr val="0033CC"/>
              </a:solidFill>
            </a:endParaRPr>
          </a:p>
          <a:p>
            <a:pPr marL="342900" indent="-342900">
              <a:lnSpc>
                <a:spcPct val="70000"/>
              </a:lnSpc>
              <a:spcBef>
                <a:spcPct val="20000"/>
              </a:spcBef>
            </a:pPr>
            <a:r>
              <a:rPr lang="en-US" sz="2800" b="1">
                <a:solidFill>
                  <a:srgbClr val="002060"/>
                </a:solidFill>
              </a:rPr>
              <a:t>Pursuant to our United States Constitution,</a:t>
            </a:r>
          </a:p>
          <a:p>
            <a:pPr marL="342900" indent="-342900">
              <a:lnSpc>
                <a:spcPct val="70000"/>
              </a:lnSpc>
              <a:spcBef>
                <a:spcPct val="20000"/>
              </a:spcBef>
            </a:pPr>
            <a:r>
              <a:rPr lang="en-US" sz="2800" b="1">
                <a:solidFill>
                  <a:srgbClr val="002060"/>
                </a:solidFill>
              </a:rPr>
              <a:t>our laws come from our government </a:t>
            </a:r>
          </a:p>
          <a:p>
            <a:pPr marL="342900" indent="-342900">
              <a:lnSpc>
                <a:spcPct val="70000"/>
              </a:lnSpc>
              <a:spcBef>
                <a:spcPct val="20000"/>
              </a:spcBef>
            </a:pPr>
            <a:r>
              <a:rPr lang="en-US" sz="2800" b="1">
                <a:solidFill>
                  <a:srgbClr val="002060"/>
                </a:solidFill>
              </a:rPr>
              <a:t>and the </a:t>
            </a:r>
            <a:r>
              <a:rPr lang="en-US" sz="2800" b="1" i="1">
                <a:solidFill>
                  <a:srgbClr val="006666"/>
                </a:solidFill>
              </a:rPr>
              <a:t>sovereignty</a:t>
            </a:r>
            <a:r>
              <a:rPr lang="en-US" sz="2800" b="1">
                <a:solidFill>
                  <a:srgbClr val="0033CC"/>
                </a:solidFill>
              </a:rPr>
              <a:t> </a:t>
            </a:r>
            <a:r>
              <a:rPr lang="en-US" sz="2800" b="1">
                <a:solidFill>
                  <a:srgbClr val="002060"/>
                </a:solidFill>
              </a:rPr>
              <a:t>or power for our</a:t>
            </a:r>
          </a:p>
          <a:p>
            <a:pPr marL="342900" indent="-342900">
              <a:lnSpc>
                <a:spcPct val="70000"/>
              </a:lnSpc>
              <a:spcBef>
                <a:spcPct val="20000"/>
              </a:spcBef>
            </a:pPr>
            <a:r>
              <a:rPr lang="en-US" sz="2800" b="1">
                <a:solidFill>
                  <a:srgbClr val="002060"/>
                </a:solidFill>
              </a:rPr>
              <a:t>government rests in the </a:t>
            </a:r>
            <a:r>
              <a:rPr lang="en-US" sz="2800" b="1" i="1">
                <a:solidFill>
                  <a:srgbClr val="006666"/>
                </a:solidFill>
              </a:rPr>
              <a:t>people</a:t>
            </a:r>
            <a:r>
              <a:rPr lang="en-US" sz="2800" b="1">
                <a:solidFill>
                  <a:srgbClr val="002060"/>
                </a:solidFill>
              </a:rPr>
              <a:t>.</a:t>
            </a:r>
          </a:p>
          <a:p>
            <a:pPr marL="342900" indent="-342900">
              <a:lnSpc>
                <a:spcPct val="70000"/>
              </a:lnSpc>
              <a:spcBef>
                <a:spcPct val="20000"/>
              </a:spcBef>
            </a:pPr>
            <a:endParaRPr lang="en-US" sz="600" b="1">
              <a:solidFill>
                <a:srgbClr val="0033CC"/>
              </a:solidFill>
            </a:endParaRPr>
          </a:p>
          <a:p>
            <a:pPr marL="342900" indent="-342900">
              <a:lnSpc>
                <a:spcPct val="70000"/>
              </a:lnSpc>
              <a:spcBef>
                <a:spcPct val="20000"/>
              </a:spcBef>
            </a:pPr>
            <a:endParaRPr lang="en-US" sz="600" b="1">
              <a:solidFill>
                <a:srgbClr val="0033CC"/>
              </a:solidFill>
            </a:endParaRPr>
          </a:p>
          <a:p>
            <a:pPr marL="342900" indent="-342900">
              <a:lnSpc>
                <a:spcPct val="90000"/>
              </a:lnSpc>
              <a:spcBef>
                <a:spcPct val="20000"/>
              </a:spcBef>
            </a:pPr>
            <a:r>
              <a:rPr lang="en-US" sz="600" i="1"/>
              <a:t>	</a:t>
            </a:r>
          </a:p>
          <a:p>
            <a:pPr marL="342900" indent="-342900">
              <a:lnSpc>
                <a:spcPct val="70000"/>
              </a:lnSpc>
              <a:spcBef>
                <a:spcPct val="20000"/>
              </a:spcBef>
            </a:pPr>
            <a:r>
              <a:rPr lang="en-US" sz="2800" b="1" i="1">
                <a:solidFill>
                  <a:srgbClr val="002060"/>
                </a:solidFill>
              </a:rPr>
              <a:t>This system is set up by our </a:t>
            </a:r>
          </a:p>
          <a:p>
            <a:pPr marL="342900" indent="-342900">
              <a:lnSpc>
                <a:spcPct val="70000"/>
              </a:lnSpc>
              <a:spcBef>
                <a:spcPct val="20000"/>
              </a:spcBef>
            </a:pPr>
            <a:r>
              <a:rPr lang="en-US" sz="3800" b="1">
                <a:solidFill>
                  <a:srgbClr val="C00000"/>
                </a:solidFill>
              </a:rPr>
              <a:t>United States Constitution</a:t>
            </a:r>
          </a:p>
          <a:p>
            <a:pPr marL="342900" indent="-342900">
              <a:lnSpc>
                <a:spcPct val="70000"/>
              </a:lnSpc>
              <a:spcBef>
                <a:spcPct val="20000"/>
              </a:spcBef>
            </a:pPr>
            <a:r>
              <a:rPr lang="en-US" sz="2800" b="1" i="1">
                <a:solidFill>
                  <a:srgbClr val="002060"/>
                </a:solidFill>
              </a:rPr>
              <a:t>establishes the </a:t>
            </a:r>
            <a:r>
              <a:rPr lang="en-US" sz="2800" b="1" i="1">
                <a:solidFill>
                  <a:srgbClr val="006666"/>
                </a:solidFill>
              </a:rPr>
              <a:t>Rule Book </a:t>
            </a:r>
          </a:p>
          <a:p>
            <a:pPr marL="342900" indent="-342900">
              <a:lnSpc>
                <a:spcPct val="70000"/>
              </a:lnSpc>
              <a:spcBef>
                <a:spcPct val="20000"/>
              </a:spcBef>
            </a:pPr>
            <a:r>
              <a:rPr lang="en-US" sz="2800" b="1" i="1">
                <a:solidFill>
                  <a:srgbClr val="002060"/>
                </a:solidFill>
              </a:rPr>
              <a:t>for our Government and its Laws.</a:t>
            </a:r>
          </a:p>
          <a:p>
            <a:pPr marL="342900" indent="-342900">
              <a:lnSpc>
                <a:spcPct val="90000"/>
              </a:lnSpc>
              <a:spcBef>
                <a:spcPct val="20000"/>
              </a:spcBef>
            </a:pPr>
            <a:endParaRPr lang="en-US" sz="600" i="1"/>
          </a:p>
          <a:p>
            <a:pPr marL="342900" indent="-342900">
              <a:lnSpc>
                <a:spcPct val="90000"/>
              </a:lnSpc>
              <a:spcBef>
                <a:spcPct val="20000"/>
              </a:spcBef>
            </a:pPr>
            <a:r>
              <a:rPr lang="en-US" sz="600" i="1"/>
              <a:t>	</a:t>
            </a:r>
            <a:endParaRPr lang="en-US" sz="2200" i="1"/>
          </a:p>
          <a:p>
            <a:pPr marL="342900" indent="-342900" algn="just">
              <a:lnSpc>
                <a:spcPct val="90000"/>
              </a:lnSpc>
              <a:spcBef>
                <a:spcPct val="20000"/>
              </a:spcBef>
              <a:buFontTx/>
              <a:buChar char="•"/>
            </a:pPr>
            <a:endParaRPr lang="en-US" sz="400">
              <a:solidFill>
                <a:srgbClr val="0033CC"/>
              </a:solidFill>
            </a:endParaRPr>
          </a:p>
        </p:txBody>
      </p:sp>
      <p:pic>
        <p:nvPicPr>
          <p:cNvPr id="19459" name="Picture 4" descr="http://hastings.house.gov/media/gallery/flag.jpg"/>
          <p:cNvPicPr>
            <a:picLocks noChangeAspect="1" noChangeArrowheads="1"/>
          </p:cNvPicPr>
          <p:nvPr/>
        </p:nvPicPr>
        <p:blipFill>
          <a:blip r:embed="rId3" cstate="print"/>
          <a:srcRect/>
          <a:stretch>
            <a:fillRect/>
          </a:stretch>
        </p:blipFill>
        <p:spPr bwMode="auto">
          <a:xfrm>
            <a:off x="7391400" y="1371600"/>
            <a:ext cx="1447800" cy="1158875"/>
          </a:xfrm>
          <a:prstGeom prst="rect">
            <a:avLst/>
          </a:prstGeom>
          <a:noFill/>
          <a:ln w="9525">
            <a:noFill/>
            <a:miter lim="800000"/>
            <a:headEnd/>
            <a:tailEnd/>
          </a:ln>
        </p:spPr>
      </p:pic>
      <p:pic>
        <p:nvPicPr>
          <p:cNvPr id="19460" name="Picture 6" descr="http://www.damchicago.com/us-constitution-01a.gif"/>
          <p:cNvPicPr>
            <a:picLocks noChangeAspect="1" noChangeArrowheads="1"/>
          </p:cNvPicPr>
          <p:nvPr/>
        </p:nvPicPr>
        <p:blipFill>
          <a:blip r:embed="rId4" cstate="print"/>
          <a:srcRect/>
          <a:stretch>
            <a:fillRect/>
          </a:stretch>
        </p:blipFill>
        <p:spPr bwMode="auto">
          <a:xfrm>
            <a:off x="6629400" y="3505200"/>
            <a:ext cx="2246313" cy="2895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30</a:t>
            </a:fld>
            <a:endParaRPr lang="en-US" dirty="0"/>
          </a:p>
        </p:txBody>
      </p:sp>
    </p:spTree>
    <p:extLst>
      <p:ext uri="{BB962C8B-B14F-4D97-AF65-F5344CB8AC3E}">
        <p14:creationId xmlns:p14="http://schemas.microsoft.com/office/powerpoint/2010/main" val="969376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1000" b="1" dirty="0">
              <a:solidFill>
                <a:srgbClr val="C00000"/>
              </a:solidFill>
            </a:endParaRPr>
          </a:p>
          <a:p>
            <a:pPr marL="342900" indent="-342900">
              <a:lnSpc>
                <a:spcPct val="70000"/>
              </a:lnSpc>
              <a:spcBef>
                <a:spcPct val="20000"/>
              </a:spcBef>
            </a:pPr>
            <a:r>
              <a:rPr lang="en-US" sz="4000" b="1" dirty="0">
                <a:solidFill>
                  <a:srgbClr val="C00000"/>
                </a:solidFill>
              </a:rPr>
              <a:t>The United States of America</a:t>
            </a:r>
            <a:r>
              <a:rPr lang="en-US" sz="2800" b="1" dirty="0">
                <a:solidFill>
                  <a:srgbClr val="0033CC"/>
                </a:solidFill>
              </a:rPr>
              <a:t> </a:t>
            </a:r>
          </a:p>
          <a:p>
            <a:pPr marL="342900" indent="-342900">
              <a:lnSpc>
                <a:spcPct val="70000"/>
              </a:lnSpc>
              <a:spcBef>
                <a:spcPct val="20000"/>
              </a:spcBef>
            </a:pPr>
            <a:r>
              <a:rPr lang="en-US" sz="2800" b="1" dirty="0">
                <a:solidFill>
                  <a:srgbClr val="0033CC"/>
                </a:solidFill>
              </a:rPr>
              <a:t>     </a:t>
            </a:r>
            <a:r>
              <a:rPr lang="en-US" sz="2800" b="1" dirty="0">
                <a:solidFill>
                  <a:srgbClr val="002060"/>
                </a:solidFill>
              </a:rPr>
              <a:t>A Representative, federal, Republic.</a:t>
            </a:r>
          </a:p>
          <a:p>
            <a:pPr marL="342900" indent="-342900">
              <a:lnSpc>
                <a:spcPct val="90000"/>
              </a:lnSpc>
              <a:spcBef>
                <a:spcPct val="20000"/>
              </a:spcBef>
            </a:pPr>
            <a:endParaRPr lang="en-US" sz="1000" b="1" dirty="0">
              <a:solidFill>
                <a:srgbClr val="0033CC"/>
              </a:solidFill>
            </a:endParaRPr>
          </a:p>
          <a:p>
            <a:pPr marL="342900" indent="-342900">
              <a:lnSpc>
                <a:spcPct val="60000"/>
              </a:lnSpc>
              <a:spcBef>
                <a:spcPct val="20000"/>
              </a:spcBef>
            </a:pPr>
            <a:r>
              <a:rPr lang="en-US" sz="2800" b="1" i="1" dirty="0">
                <a:solidFill>
                  <a:srgbClr val="006666"/>
                </a:solidFill>
              </a:rPr>
              <a:t>Articles IV and VI of the United States Constitution</a:t>
            </a:r>
          </a:p>
          <a:p>
            <a:pPr marL="342900" indent="-342900">
              <a:lnSpc>
                <a:spcPct val="60000"/>
              </a:lnSpc>
              <a:spcBef>
                <a:spcPct val="20000"/>
              </a:spcBef>
            </a:pPr>
            <a:r>
              <a:rPr lang="en-US" sz="2800" b="1" i="1" dirty="0">
                <a:solidFill>
                  <a:srgbClr val="006666"/>
                </a:solidFill>
              </a:rPr>
              <a:t>expressly provide:</a:t>
            </a:r>
          </a:p>
          <a:p>
            <a:pPr marL="342900" indent="-342900">
              <a:lnSpc>
                <a:spcPct val="80000"/>
              </a:lnSpc>
              <a:spcBef>
                <a:spcPct val="20000"/>
              </a:spcBef>
            </a:pPr>
            <a:endParaRPr lang="en-US" sz="1600" dirty="0"/>
          </a:p>
          <a:p>
            <a:pPr marL="342900" indent="-342900">
              <a:lnSpc>
                <a:spcPct val="80000"/>
              </a:lnSpc>
              <a:spcBef>
                <a:spcPct val="20000"/>
              </a:spcBef>
            </a:pPr>
            <a:r>
              <a:rPr lang="en-US" sz="1600" dirty="0"/>
              <a:t>	</a:t>
            </a:r>
            <a:r>
              <a:rPr lang="en-US" sz="2400" dirty="0"/>
              <a:t>The United States shall guarantee to every State in this Union </a:t>
            </a:r>
            <a:r>
              <a:rPr lang="en-US" sz="2400" b="1" i="1" dirty="0"/>
              <a:t>a Republican Form of Government</a:t>
            </a:r>
            <a:r>
              <a:rPr lang="en-US" sz="2400" dirty="0"/>
              <a:t> … and</a:t>
            </a:r>
            <a:endParaRPr lang="en-US" sz="1000" dirty="0"/>
          </a:p>
          <a:p>
            <a:pPr marL="342900" indent="-342900">
              <a:lnSpc>
                <a:spcPct val="80000"/>
              </a:lnSpc>
              <a:spcBef>
                <a:spcPct val="20000"/>
              </a:spcBef>
            </a:pPr>
            <a:r>
              <a:rPr lang="en-US" sz="1000" dirty="0"/>
              <a:t>	</a:t>
            </a:r>
          </a:p>
          <a:p>
            <a:pPr marL="342900" indent="-342900">
              <a:lnSpc>
                <a:spcPct val="80000"/>
              </a:lnSpc>
              <a:spcBef>
                <a:spcPct val="20000"/>
              </a:spcBef>
            </a:pPr>
            <a:r>
              <a:rPr lang="en-US" sz="2400" dirty="0"/>
              <a:t>	This Constitution, and the Laws of the United States, which shall be made in Pursuance thereof; and all Treaties made, or which shall be made, under the Authority of the United States, </a:t>
            </a:r>
            <a:r>
              <a:rPr lang="en-US" sz="2400" b="1" i="1" dirty="0"/>
              <a:t>shall be the supreme Law of the Land</a:t>
            </a:r>
            <a:r>
              <a:rPr lang="en-US" sz="2400" dirty="0"/>
              <a:t>; and the Judges in every State shall be bound thereby, any Thing      in the Constitution or Laws of any state to the Contrary notwithstanding.</a:t>
            </a:r>
            <a:endParaRPr lang="en-US" sz="2400" i="1" dirty="0"/>
          </a:p>
          <a:p>
            <a:pPr marL="342900" indent="-342900">
              <a:lnSpc>
                <a:spcPct val="90000"/>
              </a:lnSpc>
              <a:spcBef>
                <a:spcPct val="20000"/>
              </a:spcBef>
            </a:pP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20483" name="Picture 4" descr="http://hastings.house.gov/media/gallery/flag.jpg"/>
          <p:cNvPicPr>
            <a:picLocks noChangeAspect="1" noChangeArrowheads="1"/>
          </p:cNvPicPr>
          <p:nvPr/>
        </p:nvPicPr>
        <p:blipFill>
          <a:blip r:embed="rId3" cstate="print"/>
          <a:srcRect/>
          <a:stretch>
            <a:fillRect/>
          </a:stretch>
        </p:blipFill>
        <p:spPr bwMode="auto">
          <a:xfrm>
            <a:off x="7391400" y="956437"/>
            <a:ext cx="1447800" cy="1158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31</a:t>
            </a:fld>
            <a:endParaRPr lang="en-US" dirty="0"/>
          </a:p>
        </p:txBody>
      </p:sp>
    </p:spTree>
    <p:extLst>
      <p:ext uri="{BB962C8B-B14F-4D97-AF65-F5344CB8AC3E}">
        <p14:creationId xmlns:p14="http://schemas.microsoft.com/office/powerpoint/2010/main" val="100712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700" b="1" dirty="0">
                <a:solidFill>
                  <a:srgbClr val="0033CC"/>
                </a:solidFill>
              </a:rPr>
              <a:t>As a result of this </a:t>
            </a:r>
            <a:r>
              <a:rPr lang="en-US" sz="2700" b="1" dirty="0">
                <a:solidFill>
                  <a:srgbClr val="C00000"/>
                </a:solidFill>
              </a:rPr>
              <a:t>representative, federal, republic:</a:t>
            </a:r>
          </a:p>
          <a:p>
            <a:pPr marL="342900" indent="-342900">
              <a:lnSpc>
                <a:spcPct val="90000"/>
              </a:lnSpc>
              <a:spcBef>
                <a:spcPct val="20000"/>
              </a:spcBef>
              <a:defRPr/>
            </a:pPr>
            <a:r>
              <a:rPr lang="en-US" sz="600" i="1" dirty="0"/>
              <a:t>	</a:t>
            </a:r>
          </a:p>
          <a:p>
            <a:pPr marL="342900" indent="-342900">
              <a:lnSpc>
                <a:spcPct val="90000"/>
              </a:lnSpc>
              <a:spcBef>
                <a:spcPct val="20000"/>
              </a:spcBef>
              <a:defRPr/>
            </a:pPr>
            <a:r>
              <a:rPr lang="en-US" sz="2200" i="1" dirty="0"/>
              <a:t>	</a:t>
            </a:r>
            <a:r>
              <a:rPr lang="en-US" sz="2200" b="1" i="1" dirty="0"/>
              <a:t>Laws are made pursuant to the following construct:</a:t>
            </a:r>
          </a:p>
          <a:p>
            <a:pPr marL="342900" indent="-342900">
              <a:lnSpc>
                <a:spcPct val="90000"/>
              </a:lnSpc>
              <a:spcBef>
                <a:spcPct val="20000"/>
              </a:spcBef>
              <a:defRPr/>
            </a:pPr>
            <a:endParaRPr lang="en-US" sz="600" i="1" dirty="0"/>
          </a:p>
          <a:p>
            <a:pPr marL="342900" indent="-342900" algn="ctr">
              <a:lnSpc>
                <a:spcPct val="90000"/>
              </a:lnSpc>
              <a:spcBef>
                <a:spcPct val="20000"/>
              </a:spcBef>
              <a:defRPr/>
            </a:pPr>
            <a:r>
              <a:rPr lang="en-US" sz="2200" b="1" i="1" dirty="0">
                <a:solidFill>
                  <a:srgbClr val="C00000"/>
                </a:solidFill>
              </a:rPr>
              <a:t>Federal Government </a:t>
            </a:r>
            <a:r>
              <a:rPr lang="en-US" sz="1600" b="1" i="1" dirty="0"/>
              <a:t>(For All National Laws – Supreme but Limited Powers)</a:t>
            </a: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President (Executive)                       Congress (Legislative)                   Federal Courts (Judicial)</a:t>
            </a:r>
            <a:endParaRPr lang="en-US" sz="2200" b="1" dirty="0"/>
          </a:p>
          <a:p>
            <a:pPr marL="342900" indent="-342900" algn="just">
              <a:lnSpc>
                <a:spcPct val="90000"/>
              </a:lnSpc>
              <a:spcBef>
                <a:spcPct val="20000"/>
              </a:spcBef>
              <a:buFontTx/>
              <a:buChar char="•"/>
              <a:defRPr/>
            </a:pPr>
            <a:endParaRPr lang="en-US" sz="400" dirty="0">
              <a:solidFill>
                <a:srgbClr val="0033CC"/>
              </a:solidFill>
            </a:endParaRPr>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600" b="1" i="1" dirty="0"/>
              <a:t>(For All State Laws – Subservient but Unlimited Powers)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r>
              <a:rPr lang="en-US" sz="1200" b="1" dirty="0"/>
              <a:t>Governor (Executive)                  State Legislature (Legislative)                State Courts (Judicial)</a:t>
            </a:r>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1507" name="Picture 4" descr="http://groffellison.files.wordpress.com/2008/06/us-capitol.jpg"/>
          <p:cNvPicPr>
            <a:picLocks noChangeAspect="1" noChangeArrowheads="1"/>
          </p:cNvPicPr>
          <p:nvPr/>
        </p:nvPicPr>
        <p:blipFill>
          <a:blip r:embed="rId3" cstate="print"/>
          <a:srcRect/>
          <a:stretch>
            <a:fillRect/>
          </a:stretch>
        </p:blipFill>
        <p:spPr bwMode="auto">
          <a:xfrm>
            <a:off x="3810000" y="2362200"/>
            <a:ext cx="1589088" cy="1189038"/>
          </a:xfrm>
          <a:prstGeom prst="rect">
            <a:avLst/>
          </a:prstGeom>
          <a:noFill/>
          <a:ln w="9525">
            <a:noFill/>
            <a:miter lim="800000"/>
            <a:headEnd/>
            <a:tailEnd/>
          </a:ln>
        </p:spPr>
      </p:pic>
      <p:pic>
        <p:nvPicPr>
          <p:cNvPr id="21508" name="Picture 6" descr="http://z.about.com/d/dc/1/0/C/J/whitehouse2.jpg"/>
          <p:cNvPicPr>
            <a:picLocks noChangeAspect="1" noChangeArrowheads="1"/>
          </p:cNvPicPr>
          <p:nvPr/>
        </p:nvPicPr>
        <p:blipFill>
          <a:blip r:embed="rId4" cstate="print"/>
          <a:srcRect/>
          <a:stretch>
            <a:fillRect/>
          </a:stretch>
        </p:blipFill>
        <p:spPr bwMode="auto">
          <a:xfrm>
            <a:off x="1066800" y="2362200"/>
            <a:ext cx="1828800" cy="1189038"/>
          </a:xfrm>
          <a:prstGeom prst="rect">
            <a:avLst/>
          </a:prstGeom>
          <a:noFill/>
          <a:ln w="9525">
            <a:noFill/>
            <a:miter lim="800000"/>
            <a:headEnd/>
            <a:tailEnd/>
          </a:ln>
        </p:spPr>
      </p:pic>
      <p:pic>
        <p:nvPicPr>
          <p:cNvPr id="21509"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2362200"/>
            <a:ext cx="1584325" cy="1189038"/>
          </a:xfrm>
          <a:prstGeom prst="rect">
            <a:avLst/>
          </a:prstGeom>
          <a:noFill/>
          <a:ln w="9525">
            <a:noFill/>
            <a:miter lim="800000"/>
            <a:headEnd/>
            <a:tailEnd/>
          </a:ln>
        </p:spPr>
      </p:pic>
      <p:pic>
        <p:nvPicPr>
          <p:cNvPr id="21510" name="Picture 10" descr="http://cache.daylife.com/imageserve/07yCafc9WL4rb/610x.jpg"/>
          <p:cNvPicPr>
            <a:picLocks noChangeAspect="1" noChangeArrowheads="1"/>
          </p:cNvPicPr>
          <p:nvPr/>
        </p:nvPicPr>
        <p:blipFill>
          <a:blip r:embed="rId6" cstate="print"/>
          <a:srcRect/>
          <a:stretch>
            <a:fillRect/>
          </a:stretch>
        </p:blipFill>
        <p:spPr bwMode="auto">
          <a:xfrm>
            <a:off x="1066800" y="4343400"/>
            <a:ext cx="1785938" cy="1189038"/>
          </a:xfrm>
          <a:prstGeom prst="rect">
            <a:avLst/>
          </a:prstGeom>
          <a:noFill/>
          <a:ln w="9525">
            <a:noFill/>
            <a:miter lim="800000"/>
            <a:headEnd/>
            <a:tailEnd/>
          </a:ln>
        </p:spPr>
      </p:pic>
      <p:pic>
        <p:nvPicPr>
          <p:cNvPr id="21511" name="Picture 12" descr="http://www.aesd.k12.ca.us/Picture%20File/Capitols/New%20York/images/New%20York%20State%20Capitol%20Side%20Albany%20NY%203_JPG.jpg"/>
          <p:cNvPicPr>
            <a:picLocks noChangeAspect="1" noChangeArrowheads="1"/>
          </p:cNvPicPr>
          <p:nvPr/>
        </p:nvPicPr>
        <p:blipFill>
          <a:blip r:embed="rId7" cstate="print"/>
          <a:srcRect/>
          <a:stretch>
            <a:fillRect/>
          </a:stretch>
        </p:blipFill>
        <p:spPr bwMode="auto">
          <a:xfrm>
            <a:off x="3810000" y="4343400"/>
            <a:ext cx="1584325" cy="1189038"/>
          </a:xfrm>
          <a:prstGeom prst="rect">
            <a:avLst/>
          </a:prstGeom>
          <a:noFill/>
          <a:ln w="9525">
            <a:noFill/>
            <a:miter lim="800000"/>
            <a:headEnd/>
            <a:tailEnd/>
          </a:ln>
        </p:spPr>
      </p:pic>
      <p:pic>
        <p:nvPicPr>
          <p:cNvPr id="21512" name="Picture 13"/>
          <p:cNvPicPr>
            <a:picLocks noChangeAspect="1" noChangeArrowheads="1"/>
          </p:cNvPicPr>
          <p:nvPr/>
        </p:nvPicPr>
        <p:blipFill>
          <a:blip r:embed="rId8" cstate="print"/>
          <a:srcRect/>
          <a:stretch>
            <a:fillRect/>
          </a:stretch>
        </p:blipFill>
        <p:spPr bwMode="auto">
          <a:xfrm>
            <a:off x="6400800" y="4343400"/>
            <a:ext cx="1584325" cy="118903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77B7C00C-44B9-4C93-A084-25E9CFC07697}" type="slidenum">
              <a:rPr lang="en-US" smtClean="0"/>
              <a:pPr>
                <a:defRPr/>
              </a:pPr>
              <a:t>32</a:t>
            </a:fld>
            <a:endParaRPr lang="en-US" dirty="0"/>
          </a:p>
        </p:txBody>
      </p:sp>
    </p:spTree>
    <p:extLst>
      <p:ext uri="{BB962C8B-B14F-4D97-AF65-F5344CB8AC3E}">
        <p14:creationId xmlns:p14="http://schemas.microsoft.com/office/powerpoint/2010/main" val="3758940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endParaRPr lang="en-US" sz="600" i="1" dirty="0"/>
          </a:p>
          <a:p>
            <a:pPr marL="342900" indent="-342900" algn="ctr">
              <a:lnSpc>
                <a:spcPct val="90000"/>
              </a:lnSpc>
              <a:spcBef>
                <a:spcPct val="20000"/>
              </a:spcBef>
            </a:pPr>
            <a:r>
              <a:rPr lang="en-US" sz="2200" b="1" i="1" dirty="0">
                <a:solidFill>
                  <a:srgbClr val="C00000"/>
                </a:solidFill>
              </a:rPr>
              <a:t>Federal Government </a:t>
            </a:r>
            <a:r>
              <a:rPr lang="en-US" sz="1600" b="1" i="1" dirty="0"/>
              <a:t>(Separation of Powers and Checks and Balances)</a:t>
            </a: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r>
              <a:rPr lang="en-US" sz="1200" b="1" dirty="0"/>
              <a:t>       President (Executive)                            Congress (Legislative)                           Federal Courts (Judicial)</a:t>
            </a: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Supreme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Senate                US House of Representatives </a:t>
            </a:r>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Court of Appeals</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District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2200" b="1" dirty="0"/>
          </a:p>
          <a:p>
            <a:pPr marL="342900" indent="-342900" algn="just">
              <a:lnSpc>
                <a:spcPct val="90000"/>
              </a:lnSpc>
              <a:spcBef>
                <a:spcPct val="20000"/>
              </a:spcBef>
              <a:buFontTx/>
              <a:buChar char="•"/>
            </a:pPr>
            <a:endParaRPr lang="en-US" sz="400" dirty="0">
              <a:solidFill>
                <a:srgbClr val="0033CC"/>
              </a:solidFill>
            </a:endParaRPr>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gn="ctr">
              <a:lnSpc>
                <a:spcPct val="90000"/>
              </a:lnSpc>
              <a:spcBef>
                <a:spcPct val="20000"/>
              </a:spcBef>
            </a:pPr>
            <a:endParaRPr lang="en-US" sz="6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just">
              <a:lnSpc>
                <a:spcPct val="90000"/>
              </a:lnSpc>
              <a:spcBef>
                <a:spcPct val="20000"/>
              </a:spcBef>
              <a:buFontTx/>
              <a:buChar char="•"/>
            </a:pPr>
            <a:endParaRPr lang="en-US" sz="100" dirty="0">
              <a:solidFill>
                <a:srgbClr val="0033CC"/>
              </a:solidFill>
            </a:endParaRPr>
          </a:p>
          <a:p>
            <a:pPr marL="342900" indent="-342900" algn="just">
              <a:lnSpc>
                <a:spcPct val="90000"/>
              </a:lnSpc>
              <a:spcBef>
                <a:spcPct val="20000"/>
              </a:spcBef>
              <a:buFontTx/>
              <a:buChar char="•"/>
            </a:pPr>
            <a:endParaRPr lang="en-US" sz="400" dirty="0">
              <a:solidFill>
                <a:srgbClr val="0033CC"/>
              </a:solidFill>
            </a:endParaRPr>
          </a:p>
        </p:txBody>
      </p:sp>
      <p:pic>
        <p:nvPicPr>
          <p:cNvPr id="22531" name="Picture 4" descr="http://groffellison.files.wordpress.com/2008/06/us-capitol.jpg"/>
          <p:cNvPicPr>
            <a:picLocks noChangeAspect="1" noChangeArrowheads="1"/>
          </p:cNvPicPr>
          <p:nvPr/>
        </p:nvPicPr>
        <p:blipFill>
          <a:blip r:embed="rId3" cstate="print"/>
          <a:srcRect/>
          <a:stretch>
            <a:fillRect/>
          </a:stretch>
        </p:blipFill>
        <p:spPr bwMode="auto">
          <a:xfrm>
            <a:off x="3429000" y="1828800"/>
            <a:ext cx="1589088" cy="1189038"/>
          </a:xfrm>
          <a:prstGeom prst="rect">
            <a:avLst/>
          </a:prstGeom>
          <a:noFill/>
          <a:ln w="9525">
            <a:noFill/>
            <a:miter lim="800000"/>
            <a:headEnd/>
            <a:tailEnd/>
          </a:ln>
        </p:spPr>
      </p:pic>
      <p:pic>
        <p:nvPicPr>
          <p:cNvPr id="22532" name="Picture 6" descr="http://z.about.com/d/dc/1/0/C/J/whitehouse2.jpg"/>
          <p:cNvPicPr>
            <a:picLocks noChangeAspect="1" noChangeArrowheads="1"/>
          </p:cNvPicPr>
          <p:nvPr/>
        </p:nvPicPr>
        <p:blipFill>
          <a:blip r:embed="rId4" cstate="print"/>
          <a:srcRect/>
          <a:stretch>
            <a:fillRect/>
          </a:stretch>
        </p:blipFill>
        <p:spPr bwMode="auto">
          <a:xfrm>
            <a:off x="533400" y="1828800"/>
            <a:ext cx="1828800" cy="1189038"/>
          </a:xfrm>
          <a:prstGeom prst="rect">
            <a:avLst/>
          </a:prstGeom>
          <a:noFill/>
          <a:ln w="9525">
            <a:noFill/>
            <a:miter lim="800000"/>
            <a:headEnd/>
            <a:tailEnd/>
          </a:ln>
        </p:spPr>
      </p:pic>
      <p:pic>
        <p:nvPicPr>
          <p:cNvPr id="22533"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1828800"/>
            <a:ext cx="1584325" cy="1189038"/>
          </a:xfrm>
          <a:prstGeom prst="rect">
            <a:avLst/>
          </a:prstGeom>
          <a:noFill/>
          <a:ln w="9525">
            <a:noFill/>
            <a:miter lim="800000"/>
            <a:headEnd/>
            <a:tailEnd/>
          </a:ln>
        </p:spPr>
      </p:pic>
      <p:pic>
        <p:nvPicPr>
          <p:cNvPr id="22534" name="Picture 8" descr="http://eleanorclearylaw.com/yahoo_site_admin/assets/images/800px-US_Supreme_Court.229163408_std.jpg"/>
          <p:cNvPicPr>
            <a:picLocks noChangeAspect="1" noChangeArrowheads="1"/>
          </p:cNvPicPr>
          <p:nvPr/>
        </p:nvPicPr>
        <p:blipFill>
          <a:blip r:embed="rId6" cstate="print"/>
          <a:srcRect/>
          <a:stretch>
            <a:fillRect/>
          </a:stretch>
        </p:blipFill>
        <p:spPr bwMode="auto">
          <a:xfrm>
            <a:off x="6934200" y="3276600"/>
            <a:ext cx="898525" cy="731838"/>
          </a:xfrm>
          <a:prstGeom prst="rect">
            <a:avLst/>
          </a:prstGeom>
          <a:noFill/>
          <a:ln w="9525">
            <a:noFill/>
            <a:miter lim="800000"/>
            <a:headEnd/>
            <a:tailEnd/>
          </a:ln>
        </p:spPr>
      </p:pic>
      <p:pic>
        <p:nvPicPr>
          <p:cNvPr id="22535" name="Picture 4" descr="http://tbn0.google.com/images?q=tbn:wLjYIYxPJiKz9M:http://bp1.blogger.com/_GtWBMPourpI/RoqxzUsccBI/AAAAAAAAAiQ/CLHKeTtcw5o/s400/NY%2BSD%2BFed%2BCths%2B01.jpg">
            <a:hlinkClick r:id="rId7"/>
          </p:cNvPr>
          <p:cNvPicPr>
            <a:picLocks noChangeAspect="1" noChangeArrowheads="1"/>
          </p:cNvPicPr>
          <p:nvPr/>
        </p:nvPicPr>
        <p:blipFill>
          <a:blip r:embed="rId8" cstate="print"/>
          <a:srcRect/>
          <a:stretch>
            <a:fillRect/>
          </a:stretch>
        </p:blipFill>
        <p:spPr bwMode="auto">
          <a:xfrm>
            <a:off x="6934200" y="4267200"/>
            <a:ext cx="914400" cy="731838"/>
          </a:xfrm>
          <a:prstGeom prst="rect">
            <a:avLst/>
          </a:prstGeom>
          <a:noFill/>
          <a:ln w="9525">
            <a:noFill/>
            <a:miter lim="800000"/>
            <a:headEnd/>
            <a:tailEnd/>
          </a:ln>
        </p:spPr>
      </p:pic>
      <p:sp>
        <p:nvSpPr>
          <p:cNvPr id="22536" name="AutoShape 6"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8"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22538" name="Picture 9"/>
          <p:cNvPicPr>
            <a:picLocks noChangeAspect="1" noChangeArrowheads="1"/>
          </p:cNvPicPr>
          <p:nvPr/>
        </p:nvPicPr>
        <p:blipFill>
          <a:blip r:embed="rId9" cstate="print"/>
          <a:srcRect/>
          <a:stretch>
            <a:fillRect/>
          </a:stretch>
        </p:blipFill>
        <p:spPr bwMode="auto">
          <a:xfrm>
            <a:off x="6934200" y="5257800"/>
            <a:ext cx="977900" cy="762000"/>
          </a:xfrm>
          <a:prstGeom prst="rect">
            <a:avLst/>
          </a:prstGeom>
          <a:noFill/>
          <a:ln w="9525">
            <a:noFill/>
            <a:miter lim="800000"/>
            <a:headEnd/>
            <a:tailEnd/>
          </a:ln>
        </p:spPr>
      </p:pic>
      <p:pic>
        <p:nvPicPr>
          <p:cNvPr id="22539" name="Picture 11" descr="http://www.thebestlinks.com/images/4/43/Senate_in_session.jpg"/>
          <p:cNvPicPr>
            <a:picLocks noChangeAspect="1" noChangeArrowheads="1"/>
          </p:cNvPicPr>
          <p:nvPr/>
        </p:nvPicPr>
        <p:blipFill>
          <a:blip r:embed="rId10" cstate="print"/>
          <a:srcRect/>
          <a:stretch>
            <a:fillRect/>
          </a:stretch>
        </p:blipFill>
        <p:spPr bwMode="auto">
          <a:xfrm>
            <a:off x="2057400" y="3352800"/>
            <a:ext cx="1782763" cy="1189038"/>
          </a:xfrm>
          <a:prstGeom prst="rect">
            <a:avLst/>
          </a:prstGeom>
          <a:noFill/>
          <a:ln w="9525">
            <a:noFill/>
            <a:miter lim="800000"/>
            <a:headEnd/>
            <a:tailEnd/>
          </a:ln>
        </p:spPr>
      </p:pic>
      <p:pic>
        <p:nvPicPr>
          <p:cNvPr id="22540" name="Picture 13" descr="http://www.britannica.com/blogs/wp-content/uploads/2006/11/house-of-representatives.jpg"/>
          <p:cNvPicPr>
            <a:picLocks noChangeAspect="1" noChangeArrowheads="1"/>
          </p:cNvPicPr>
          <p:nvPr/>
        </p:nvPicPr>
        <p:blipFill>
          <a:blip r:embed="rId11" cstate="print"/>
          <a:srcRect/>
          <a:stretch>
            <a:fillRect/>
          </a:stretch>
        </p:blipFill>
        <p:spPr bwMode="auto">
          <a:xfrm>
            <a:off x="4114800" y="3352800"/>
            <a:ext cx="1825625" cy="118903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77B7C00C-44B9-4C93-A084-25E9CFC07697}" type="slidenum">
              <a:rPr lang="en-US" smtClean="0"/>
              <a:pPr>
                <a:defRPr/>
              </a:pPr>
              <a:t>33</a:t>
            </a:fld>
            <a:endParaRPr lang="en-US" dirty="0"/>
          </a:p>
        </p:txBody>
      </p:sp>
    </p:spTree>
    <p:extLst>
      <p:ext uri="{BB962C8B-B14F-4D97-AF65-F5344CB8AC3E}">
        <p14:creationId xmlns:p14="http://schemas.microsoft.com/office/powerpoint/2010/main" val="421426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500" b="1" i="1" dirty="0"/>
              <a:t>(Pursuant to State Constitution – Similar Checks and Balances)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Governor (Executive)                  State Legislature (Legislative)                 State Courts (Judicial)</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200" b="1" dirty="0"/>
              <a:t>                                                                                                                                                NYS Court of Appeals</a:t>
            </a:r>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Senate                    NYS Assembly</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Appellate Division of NYS Supreme Court</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Supreme Court</a:t>
            </a:r>
          </a:p>
          <a:p>
            <a:pPr marL="342900" indent="-342900" algn="ctr">
              <a:lnSpc>
                <a:spcPct val="90000"/>
              </a:lnSpc>
              <a:spcBef>
                <a:spcPct val="20000"/>
              </a:spcBef>
              <a:defRPr/>
            </a:pPr>
            <a:endParaRPr lang="en-US" sz="1200" b="1" dirty="0"/>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3555" name="Picture 10" descr="http://cache.daylife.com/imageserve/07yCafc9WL4rb/610x.jpg"/>
          <p:cNvPicPr>
            <a:picLocks noChangeAspect="1" noChangeArrowheads="1"/>
          </p:cNvPicPr>
          <p:nvPr/>
        </p:nvPicPr>
        <p:blipFill>
          <a:blip r:embed="rId3" cstate="print"/>
          <a:srcRect/>
          <a:stretch>
            <a:fillRect/>
          </a:stretch>
        </p:blipFill>
        <p:spPr bwMode="auto">
          <a:xfrm>
            <a:off x="1066800" y="1524000"/>
            <a:ext cx="1785938" cy="1189038"/>
          </a:xfrm>
          <a:prstGeom prst="rect">
            <a:avLst/>
          </a:prstGeom>
          <a:noFill/>
          <a:ln w="9525">
            <a:noFill/>
            <a:miter lim="800000"/>
            <a:headEnd/>
            <a:tailEnd/>
          </a:ln>
        </p:spPr>
      </p:pic>
      <p:pic>
        <p:nvPicPr>
          <p:cNvPr id="23556" name="Picture 12" descr="http://www.aesd.k12.ca.us/Picture%20File/Capitols/New%20York/images/New%20York%20State%20Capitol%20Side%20Albany%20NY%203_JPG.jpg"/>
          <p:cNvPicPr>
            <a:picLocks noChangeAspect="1" noChangeArrowheads="1"/>
          </p:cNvPicPr>
          <p:nvPr/>
        </p:nvPicPr>
        <p:blipFill>
          <a:blip r:embed="rId4" cstate="print"/>
          <a:srcRect/>
          <a:stretch>
            <a:fillRect/>
          </a:stretch>
        </p:blipFill>
        <p:spPr bwMode="auto">
          <a:xfrm>
            <a:off x="3733800" y="1524000"/>
            <a:ext cx="1584325" cy="1189038"/>
          </a:xfrm>
          <a:prstGeom prst="rect">
            <a:avLst/>
          </a:prstGeom>
          <a:noFill/>
          <a:ln w="9525">
            <a:noFill/>
            <a:miter lim="800000"/>
            <a:headEnd/>
            <a:tailEnd/>
          </a:ln>
        </p:spPr>
      </p:pic>
      <p:pic>
        <p:nvPicPr>
          <p:cNvPr id="23557" name="Picture 13"/>
          <p:cNvPicPr>
            <a:picLocks noChangeAspect="1" noChangeArrowheads="1"/>
          </p:cNvPicPr>
          <p:nvPr/>
        </p:nvPicPr>
        <p:blipFill>
          <a:blip r:embed="rId5" cstate="print"/>
          <a:srcRect/>
          <a:stretch>
            <a:fillRect/>
          </a:stretch>
        </p:blipFill>
        <p:spPr bwMode="auto">
          <a:xfrm>
            <a:off x="6400800" y="1524000"/>
            <a:ext cx="1584325" cy="1189038"/>
          </a:xfrm>
          <a:prstGeom prst="rect">
            <a:avLst/>
          </a:prstGeom>
          <a:noFill/>
          <a:ln w="9525">
            <a:noFill/>
            <a:miter lim="800000"/>
            <a:headEnd/>
            <a:tailEnd/>
          </a:ln>
        </p:spPr>
      </p:pic>
      <p:pic>
        <p:nvPicPr>
          <p:cNvPr id="23558" name="Picture 4" descr="http://tbn0.google.com/images?q=tbn:HCWg4g0V1cdlBM:http://lh6.ggpht.com/_nQYI4YsMuSs/Rs5gEnplelI/AAAAAAAAAMc/5_qzHLDwi60/NY%2Bin%2BAugust%2B008.jpg">
            <a:hlinkClick r:id="rId6"/>
          </p:cNvPr>
          <p:cNvPicPr>
            <a:picLocks noChangeAspect="1" noChangeArrowheads="1"/>
          </p:cNvPicPr>
          <p:nvPr/>
        </p:nvPicPr>
        <p:blipFill>
          <a:blip r:embed="rId7" cstate="print"/>
          <a:srcRect/>
          <a:stretch>
            <a:fillRect/>
          </a:stretch>
        </p:blipFill>
        <p:spPr bwMode="auto">
          <a:xfrm>
            <a:off x="4191000" y="3048000"/>
            <a:ext cx="1577975" cy="1189038"/>
          </a:xfrm>
          <a:prstGeom prst="rect">
            <a:avLst/>
          </a:prstGeom>
          <a:noFill/>
          <a:ln w="9525">
            <a:noFill/>
            <a:miter lim="800000"/>
            <a:headEnd/>
            <a:tailEnd/>
          </a:ln>
        </p:spPr>
      </p:pic>
      <p:pic>
        <p:nvPicPr>
          <p:cNvPr id="23559" name="Picture 6" descr="http://cache.daylife.com/imageserve/0eOI8969uwbdG/610x.jpg"/>
          <p:cNvPicPr>
            <a:picLocks noChangeAspect="1" noChangeArrowheads="1"/>
          </p:cNvPicPr>
          <p:nvPr/>
        </p:nvPicPr>
        <p:blipFill>
          <a:blip r:embed="rId8" cstate="print"/>
          <a:srcRect/>
          <a:stretch>
            <a:fillRect/>
          </a:stretch>
        </p:blipFill>
        <p:spPr bwMode="auto">
          <a:xfrm>
            <a:off x="2362200" y="3048000"/>
            <a:ext cx="1670050" cy="1189038"/>
          </a:xfrm>
          <a:prstGeom prst="rect">
            <a:avLst/>
          </a:prstGeom>
          <a:noFill/>
          <a:ln w="9525">
            <a:noFill/>
            <a:miter lim="800000"/>
            <a:headEnd/>
            <a:tailEnd/>
          </a:ln>
        </p:spPr>
      </p:pic>
      <p:pic>
        <p:nvPicPr>
          <p:cNvPr id="23560" name="Picture 13"/>
          <p:cNvPicPr>
            <a:picLocks noChangeAspect="1" noChangeArrowheads="1"/>
          </p:cNvPicPr>
          <p:nvPr/>
        </p:nvPicPr>
        <p:blipFill>
          <a:blip r:embed="rId9" cstate="print"/>
          <a:srcRect/>
          <a:stretch>
            <a:fillRect/>
          </a:stretch>
        </p:blipFill>
        <p:spPr bwMode="auto">
          <a:xfrm>
            <a:off x="6858000" y="3078162"/>
            <a:ext cx="974725" cy="731838"/>
          </a:xfrm>
          <a:prstGeom prst="rect">
            <a:avLst/>
          </a:prstGeom>
          <a:noFill/>
          <a:ln w="9525">
            <a:noFill/>
            <a:miter lim="800000"/>
            <a:headEnd/>
            <a:tailEnd/>
          </a:ln>
        </p:spPr>
      </p:pic>
      <p:pic>
        <p:nvPicPr>
          <p:cNvPr id="23561" name="Picture 8" descr="http://farm4.static.flickr.com/3278/2582641104_e71dae95b1.jpg?v=0"/>
          <p:cNvPicPr>
            <a:picLocks noChangeAspect="1" noChangeArrowheads="1"/>
          </p:cNvPicPr>
          <p:nvPr/>
        </p:nvPicPr>
        <p:blipFill>
          <a:blip r:embed="rId10" cstate="print"/>
          <a:srcRect/>
          <a:stretch>
            <a:fillRect/>
          </a:stretch>
        </p:blipFill>
        <p:spPr bwMode="auto">
          <a:xfrm>
            <a:off x="6858000" y="4114800"/>
            <a:ext cx="974725" cy="731838"/>
          </a:xfrm>
          <a:prstGeom prst="rect">
            <a:avLst/>
          </a:prstGeom>
          <a:noFill/>
          <a:ln w="9525">
            <a:noFill/>
            <a:miter lim="800000"/>
            <a:headEnd/>
            <a:tailEnd/>
          </a:ln>
        </p:spPr>
      </p:pic>
      <p:pic>
        <p:nvPicPr>
          <p:cNvPr id="23562" name="Picture 10" descr="http://farm4.static.flickr.com/3263/2574770470_906fe7b2c5.jpg?v=0"/>
          <p:cNvPicPr>
            <a:picLocks noChangeAspect="1" noChangeArrowheads="1"/>
          </p:cNvPicPr>
          <p:nvPr/>
        </p:nvPicPr>
        <p:blipFill>
          <a:blip r:embed="rId11" cstate="print"/>
          <a:srcRect/>
          <a:stretch>
            <a:fillRect/>
          </a:stretch>
        </p:blipFill>
        <p:spPr bwMode="auto">
          <a:xfrm>
            <a:off x="6858000" y="5105400"/>
            <a:ext cx="1098550" cy="73183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7B7C00C-44B9-4C93-A084-25E9CFC07697}" type="slidenum">
              <a:rPr lang="en-US" smtClean="0"/>
              <a:pPr>
                <a:defRPr/>
              </a:pPr>
              <a:t>34</a:t>
            </a:fld>
            <a:endParaRPr lang="en-US" dirty="0"/>
          </a:p>
        </p:txBody>
      </p:sp>
    </p:spTree>
    <p:extLst>
      <p:ext uri="{BB962C8B-B14F-4D97-AF65-F5344CB8AC3E}">
        <p14:creationId xmlns:p14="http://schemas.microsoft.com/office/powerpoint/2010/main" val="40269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76" name="Rectangle 8"/>
          <p:cNvSpPr>
            <a:spLocks noChangeArrowheads="1"/>
          </p:cNvSpPr>
          <p:nvPr/>
        </p:nvSpPr>
        <p:spPr bwMode="auto">
          <a:xfrm>
            <a:off x="381000" y="914400"/>
            <a:ext cx="8382000" cy="5562600"/>
          </a:xfrm>
          <a:prstGeom prst="rect">
            <a:avLst/>
          </a:prstGeom>
          <a:noFill/>
          <a:ln w="9525">
            <a:noFill/>
            <a:miter lim="800000"/>
            <a:headEnd/>
            <a:tailEnd/>
          </a:ln>
        </p:spPr>
        <p:txBody>
          <a:bodyPr/>
          <a:lstStyle/>
          <a:p>
            <a:pPr>
              <a:spcBef>
                <a:spcPts val="0"/>
              </a:spcBef>
              <a:defRPr/>
            </a:pPr>
            <a:r>
              <a:rPr lang="en-US" sz="3000" b="1" dirty="0">
                <a:solidFill>
                  <a:srgbClr val="002060"/>
                </a:solidFill>
              </a:rPr>
              <a:t>To Understand Property:</a:t>
            </a:r>
          </a:p>
          <a:p>
            <a:pPr>
              <a:spcBef>
                <a:spcPts val="0"/>
              </a:spcBef>
              <a:defRPr/>
            </a:pPr>
            <a:r>
              <a:rPr lang="en-US" sz="2200" b="1" dirty="0">
                <a:solidFill>
                  <a:srgbClr val="C00000"/>
                </a:solidFill>
              </a:rPr>
              <a:t>We Must Understand the Founders and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This is a class on the Law of Property</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One can not have a true understanding the Law of Property,</a:t>
            </a:r>
          </a:p>
          <a:p>
            <a:pPr>
              <a:lnSpc>
                <a:spcPct val="80000"/>
              </a:lnSpc>
              <a:spcBef>
                <a:spcPts val="0"/>
              </a:spcBef>
              <a:defRPr/>
            </a:pPr>
            <a:r>
              <a:rPr lang="en-US" sz="2200" dirty="0"/>
              <a:t>     unless they have a true understanding of the Founders</a:t>
            </a:r>
          </a:p>
          <a:p>
            <a:pPr>
              <a:lnSpc>
                <a:spcPct val="80000"/>
              </a:lnSpc>
              <a:spcBef>
                <a:spcPts val="0"/>
              </a:spcBef>
              <a:defRPr/>
            </a:pPr>
            <a:r>
              <a:rPr lang="en-US" sz="2200" dirty="0"/>
              <a:t>     and a true understanding of the Law.                       </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For to understand our law, we must understand the founders,</a:t>
            </a:r>
          </a:p>
          <a:p>
            <a:pPr>
              <a:lnSpc>
                <a:spcPct val="80000"/>
              </a:lnSpc>
              <a:spcBef>
                <a:spcPts val="0"/>
              </a:spcBef>
              <a:defRPr/>
            </a:pPr>
            <a:r>
              <a:rPr lang="en-US" sz="2200" dirty="0"/>
              <a:t>     and to understand property we must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000" dirty="0"/>
              <a:t>    </a:t>
            </a:r>
            <a:r>
              <a:rPr lang="en-US" sz="2200" dirty="0"/>
              <a:t>Property and the Law are intertwined and inseparable.</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Moreover, to truly understand the Law of Property</a:t>
            </a:r>
          </a:p>
          <a:p>
            <a:pPr>
              <a:lnSpc>
                <a:spcPct val="80000"/>
              </a:lnSpc>
              <a:spcBef>
                <a:spcPts val="0"/>
              </a:spcBef>
              <a:defRPr/>
            </a:pPr>
            <a:r>
              <a:rPr lang="en-US" sz="2200" dirty="0"/>
              <a:t>     we need to think of Property as a Collection of Rights,</a:t>
            </a:r>
          </a:p>
          <a:p>
            <a:pPr>
              <a:lnSpc>
                <a:spcPct val="80000"/>
              </a:lnSpc>
              <a:spcBef>
                <a:spcPts val="0"/>
              </a:spcBef>
              <a:defRPr/>
            </a:pPr>
            <a:r>
              <a:rPr lang="en-US" sz="2200" dirty="0"/>
              <a:t>     and unless we have an understanding of the Law</a:t>
            </a:r>
          </a:p>
          <a:p>
            <a:pPr>
              <a:lnSpc>
                <a:spcPct val="80000"/>
              </a:lnSpc>
              <a:spcBef>
                <a:spcPts val="0"/>
              </a:spcBef>
              <a:defRPr/>
            </a:pPr>
            <a:r>
              <a:rPr lang="en-US" sz="2200" dirty="0"/>
              <a:t>     it is unlikely we will understand </a:t>
            </a:r>
          </a:p>
          <a:p>
            <a:pPr>
              <a:lnSpc>
                <a:spcPct val="80000"/>
              </a:lnSpc>
              <a:spcBef>
                <a:spcPts val="0"/>
              </a:spcBef>
              <a:defRPr/>
            </a:pPr>
            <a:r>
              <a:rPr lang="en-US" sz="2200" dirty="0"/>
              <a:t>     how such rights are derived and protected. </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And thus we start our adventure with a background on the </a:t>
            </a:r>
          </a:p>
          <a:p>
            <a:pPr>
              <a:lnSpc>
                <a:spcPct val="80000"/>
              </a:lnSpc>
              <a:spcBef>
                <a:spcPts val="0"/>
              </a:spcBef>
              <a:defRPr/>
            </a:pPr>
            <a:r>
              <a:rPr lang="en-US" sz="2200" dirty="0"/>
              <a:t>     founders view of property rights.</a:t>
            </a:r>
          </a:p>
        </p:txBody>
      </p:sp>
      <p:sp>
        <p:nvSpPr>
          <p:cNvPr id="5" name="Slide Number Placeholder 4"/>
          <p:cNvSpPr>
            <a:spLocks noGrp="1"/>
          </p:cNvSpPr>
          <p:nvPr>
            <p:ph type="sldNum" sz="quarter" idx="12"/>
          </p:nvPr>
        </p:nvSpPr>
        <p:spPr/>
        <p:txBody>
          <a:bodyPr/>
          <a:lstStyle/>
          <a:p>
            <a:pPr>
              <a:defRPr/>
            </a:pPr>
            <a:fld id="{FBE6E937-6F3C-4118-8E28-816982EE701D}" type="slidenum">
              <a:rPr lang="en-US" smtClean="0"/>
              <a:pPr>
                <a:defRPr/>
              </a:pPr>
              <a:t>35</a:t>
            </a:fld>
            <a:endParaRPr lang="en-US" dirty="0"/>
          </a:p>
        </p:txBody>
      </p:sp>
    </p:spTree>
    <p:extLst>
      <p:ext uri="{BB962C8B-B14F-4D97-AF65-F5344CB8AC3E}">
        <p14:creationId xmlns:p14="http://schemas.microsoft.com/office/powerpoint/2010/main" val="191358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Those who crafted our nation </a:t>
            </a:r>
          </a:p>
          <a:p>
            <a:pPr>
              <a:lnSpc>
                <a:spcPct val="90000"/>
              </a:lnSpc>
            </a:pPr>
            <a:r>
              <a:rPr lang="en-US" sz="2000" dirty="0"/>
              <a:t>   held the philosophical principle, </a:t>
            </a:r>
          </a:p>
          <a:p>
            <a:pPr>
              <a:lnSpc>
                <a:spcPct val="90000"/>
              </a:lnSpc>
            </a:pPr>
            <a:r>
              <a:rPr lang="en-US" sz="2000" dirty="0"/>
              <a:t>   and the system of laws </a:t>
            </a:r>
          </a:p>
          <a:p>
            <a:pPr>
              <a:lnSpc>
                <a:spcPct val="90000"/>
              </a:lnSpc>
            </a:pPr>
            <a:r>
              <a:rPr lang="en-US" sz="2000" dirty="0"/>
              <a:t>   they developed reflects the view, </a:t>
            </a:r>
          </a:p>
          <a:p>
            <a:pPr>
              <a:lnSpc>
                <a:spcPct val="90000"/>
              </a:lnSpc>
            </a:pPr>
            <a:r>
              <a:rPr lang="en-US" sz="2000" dirty="0"/>
              <a:t>   that property rights are sacred.  </a:t>
            </a:r>
          </a:p>
          <a:p>
            <a:pPr>
              <a:lnSpc>
                <a:spcPct val="90000"/>
              </a:lnSpc>
            </a:pPr>
            <a:endParaRPr lang="en-US" sz="2000" dirty="0"/>
          </a:p>
          <a:p>
            <a:pPr>
              <a:lnSpc>
                <a:spcPct val="90000"/>
              </a:lnSpc>
              <a:buFont typeface="Arial" pitchFamily="34" charset="0"/>
              <a:buChar char="•"/>
            </a:pPr>
            <a:r>
              <a:rPr lang="en-US" sz="2000" dirty="0"/>
              <a:t> These founders firmly understood </a:t>
            </a:r>
          </a:p>
          <a:p>
            <a:pPr>
              <a:lnSpc>
                <a:spcPct val="90000"/>
              </a:lnSpc>
            </a:pPr>
            <a:r>
              <a:rPr lang="en-US" sz="2000" dirty="0"/>
              <a:t>   that the protection </a:t>
            </a:r>
          </a:p>
          <a:p>
            <a:pPr>
              <a:lnSpc>
                <a:spcPct val="90000"/>
              </a:lnSpc>
            </a:pPr>
            <a:r>
              <a:rPr lang="en-US" sz="2000" dirty="0"/>
              <a:t>   of individual private property rights </a:t>
            </a:r>
          </a:p>
          <a:p>
            <a:pPr>
              <a:lnSpc>
                <a:spcPct val="90000"/>
              </a:lnSpc>
            </a:pPr>
            <a:r>
              <a:rPr lang="en-US" sz="2000" dirty="0"/>
              <a:t>   was one of the most important factors </a:t>
            </a:r>
          </a:p>
          <a:p>
            <a:pPr>
              <a:lnSpc>
                <a:spcPct val="90000"/>
              </a:lnSpc>
            </a:pPr>
            <a:r>
              <a:rPr lang="en-US" sz="2000" dirty="0"/>
              <a:t>   to building a free society. </a:t>
            </a:r>
          </a:p>
          <a:p>
            <a:pPr>
              <a:lnSpc>
                <a:spcPct val="90000"/>
              </a:lnSpc>
            </a:pPr>
            <a:endParaRPr lang="en-US" sz="2000" dirty="0"/>
          </a:p>
          <a:p>
            <a:pPr>
              <a:lnSpc>
                <a:spcPct val="90000"/>
              </a:lnSpc>
              <a:buFont typeface="Arial" pitchFamily="34" charset="0"/>
              <a:buChar char="•"/>
            </a:pPr>
            <a:r>
              <a:rPr lang="en-US" sz="2000" dirty="0"/>
              <a:t> </a:t>
            </a:r>
            <a:r>
              <a:rPr lang="en-US" sz="2000" b="1" dirty="0">
                <a:solidFill>
                  <a:srgbClr val="C00000"/>
                </a:solidFill>
              </a:rPr>
              <a:t>They knew, if you want freedom, </a:t>
            </a:r>
          </a:p>
          <a:p>
            <a:pPr>
              <a:lnSpc>
                <a:spcPct val="90000"/>
              </a:lnSpc>
            </a:pPr>
            <a:r>
              <a:rPr lang="en-US" sz="2000" b="1" dirty="0">
                <a:solidFill>
                  <a:srgbClr val="C00000"/>
                </a:solidFill>
              </a:rPr>
              <a:t>   you better guarantee property rights, </a:t>
            </a:r>
          </a:p>
          <a:p>
            <a:pPr>
              <a:lnSpc>
                <a:spcPct val="90000"/>
              </a:lnSpc>
            </a:pPr>
            <a:r>
              <a:rPr lang="en-US" sz="2000" b="1" dirty="0">
                <a:solidFill>
                  <a:srgbClr val="C00000"/>
                </a:solidFill>
              </a:rPr>
              <a:t>   and the people’s ability </a:t>
            </a:r>
          </a:p>
          <a:p>
            <a:pPr>
              <a:lnSpc>
                <a:spcPct val="90000"/>
              </a:lnSpc>
            </a:pPr>
            <a:r>
              <a:rPr lang="en-US" sz="2000" b="1" dirty="0">
                <a:solidFill>
                  <a:srgbClr val="C00000"/>
                </a:solidFill>
              </a:rPr>
              <a:t>   to freely exercise them.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36</a:t>
            </a:fld>
            <a:endParaRPr lang="en-US" dirty="0"/>
          </a:p>
        </p:txBody>
      </p:sp>
      <p:pic>
        <p:nvPicPr>
          <p:cNvPr id="5125" name="Picture 5" descr="http://www.addictinginfo.org/wp-content/uploads/2011/07/founding-fathers-declaration-of-independence.jpg"/>
          <p:cNvPicPr>
            <a:picLocks noChangeAspect="1" noChangeArrowheads="1"/>
          </p:cNvPicPr>
          <p:nvPr/>
        </p:nvPicPr>
        <p:blipFill>
          <a:blip r:embed="rId2" cstate="print"/>
          <a:srcRect l="9375" t="3432" r="2812" b="4119"/>
          <a:stretch>
            <a:fillRect/>
          </a:stretch>
        </p:blipFill>
        <p:spPr bwMode="auto">
          <a:xfrm>
            <a:off x="5334000" y="1524000"/>
            <a:ext cx="3215640" cy="2286000"/>
          </a:xfrm>
          <a:prstGeom prst="rect">
            <a:avLst/>
          </a:prstGeom>
          <a:noFill/>
        </p:spPr>
      </p:pic>
      <p:pic>
        <p:nvPicPr>
          <p:cNvPr id="5127" name="Picture 7" descr="About 50 men, most of them seated, are in a large meeting room. Most are focused on the five men standing in the center of the room. The tallest of the five is laying a document on a table.">
            <a:hlinkClick r:id="rId3"/>
          </p:cNvPr>
          <p:cNvPicPr>
            <a:picLocks noChangeAspect="1" noChangeArrowheads="1"/>
          </p:cNvPicPr>
          <p:nvPr/>
        </p:nvPicPr>
        <p:blipFill>
          <a:blip r:embed="rId4" cstate="print"/>
          <a:srcRect/>
          <a:stretch>
            <a:fillRect/>
          </a:stretch>
        </p:blipFill>
        <p:spPr bwMode="auto">
          <a:xfrm>
            <a:off x="5334000" y="3886200"/>
            <a:ext cx="3235345" cy="2286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James Madison, fourth President of the United States </a:t>
            </a:r>
          </a:p>
          <a:p>
            <a:pPr>
              <a:lnSpc>
                <a:spcPct val="90000"/>
              </a:lnSpc>
            </a:pPr>
            <a:r>
              <a:rPr lang="en-US" sz="2000" dirty="0"/>
              <a:t>   and the principal author of the United States Constitution, </a:t>
            </a:r>
          </a:p>
          <a:p>
            <a:pPr>
              <a:lnSpc>
                <a:spcPct val="90000"/>
              </a:lnSpc>
            </a:pPr>
            <a:r>
              <a:rPr lang="en-US" sz="2000" dirty="0"/>
              <a:t>   as well as the Congressional Sponsor and author of the</a:t>
            </a:r>
          </a:p>
          <a:p>
            <a:pPr>
              <a:lnSpc>
                <a:spcPct val="90000"/>
              </a:lnSpc>
            </a:pPr>
            <a:r>
              <a:rPr lang="en-US" sz="2000" dirty="0"/>
              <a:t>   Bill of Rights, encapsulated this vision when he said:</a:t>
            </a:r>
          </a:p>
          <a:p>
            <a:pPr>
              <a:lnSpc>
                <a:spcPct val="90000"/>
              </a:lnSpc>
            </a:pPr>
            <a:endParaRPr lang="en-US" sz="2000" dirty="0"/>
          </a:p>
          <a:p>
            <a:pPr algn="ctr">
              <a:lnSpc>
                <a:spcPct val="90000"/>
              </a:lnSpc>
            </a:pPr>
            <a:r>
              <a:rPr lang="en-US" sz="2800" b="1" i="1" dirty="0"/>
              <a:t>“</a:t>
            </a:r>
            <a:r>
              <a:rPr lang="en-US" sz="2800" b="1" i="1" dirty="0">
                <a:solidFill>
                  <a:srgbClr val="C00000"/>
                </a:solidFill>
              </a:rPr>
              <a:t>Government is instituted to protect property </a:t>
            </a:r>
          </a:p>
          <a:p>
            <a:pPr algn="ctr">
              <a:lnSpc>
                <a:spcPct val="90000"/>
              </a:lnSpc>
            </a:pPr>
            <a:r>
              <a:rPr lang="en-US" sz="2800" b="1" i="1" dirty="0">
                <a:solidFill>
                  <a:srgbClr val="C00000"/>
                </a:solidFill>
              </a:rPr>
              <a:t>of every sort</a:t>
            </a:r>
            <a:r>
              <a:rPr lang="en-US" sz="2800" b="1" i="1" dirty="0"/>
              <a:t>; as well that which lies </a:t>
            </a:r>
          </a:p>
          <a:p>
            <a:pPr algn="ctr">
              <a:lnSpc>
                <a:spcPct val="90000"/>
              </a:lnSpc>
            </a:pPr>
            <a:r>
              <a:rPr lang="en-US" sz="2800" b="1" i="1" dirty="0"/>
              <a:t>in the various rights of individuals ...  </a:t>
            </a:r>
          </a:p>
          <a:p>
            <a:pPr algn="ctr">
              <a:lnSpc>
                <a:spcPct val="90000"/>
              </a:lnSpc>
            </a:pPr>
            <a:r>
              <a:rPr lang="en-US" sz="2800" b="1" i="1" dirty="0"/>
              <a:t>This being the end of government, </a:t>
            </a:r>
          </a:p>
          <a:p>
            <a:pPr algn="ctr">
              <a:lnSpc>
                <a:spcPct val="90000"/>
              </a:lnSpc>
            </a:pPr>
            <a:r>
              <a:rPr lang="en-US" sz="2800" b="1" i="1" dirty="0"/>
              <a:t>that alone is a just government, </a:t>
            </a:r>
          </a:p>
          <a:p>
            <a:pPr algn="ctr">
              <a:lnSpc>
                <a:spcPct val="90000"/>
              </a:lnSpc>
            </a:pPr>
            <a:r>
              <a:rPr lang="en-US" sz="2800" b="1" i="1" dirty="0"/>
              <a:t>which impartially secures to every man, </a:t>
            </a:r>
          </a:p>
          <a:p>
            <a:pPr algn="ctr">
              <a:lnSpc>
                <a:spcPct val="90000"/>
              </a:lnSpc>
            </a:pPr>
            <a:r>
              <a:rPr lang="en-US" sz="2800" b="1" i="1" dirty="0"/>
              <a:t>whatever is his own.”</a:t>
            </a:r>
            <a:endParaRPr lang="en-US" sz="28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37</a:t>
            </a:fld>
            <a:endParaRPr lang="en-US" dirty="0"/>
          </a:p>
        </p:txBody>
      </p:sp>
      <p:sp>
        <p:nvSpPr>
          <p:cNvPr id="54274" name="AutoShape 2"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0" name="Picture 8" descr="File:James Madison.jpg">
            <a:hlinkClick r:id="rId2"/>
          </p:cNvPr>
          <p:cNvPicPr>
            <a:picLocks noChangeAspect="1" noChangeArrowheads="1"/>
          </p:cNvPicPr>
          <p:nvPr/>
        </p:nvPicPr>
        <p:blipFill>
          <a:blip r:embed="rId3" cstate="print"/>
          <a:srcRect l="9736" t="8000" r="9736" b="8000"/>
          <a:stretch>
            <a:fillRect/>
          </a:stretch>
        </p:blipFill>
        <p:spPr bwMode="auto">
          <a:xfrm>
            <a:off x="7391400" y="1524000"/>
            <a:ext cx="1210057" cy="153619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Adams, our second president </a:t>
            </a:r>
          </a:p>
          <a:p>
            <a:pPr>
              <a:lnSpc>
                <a:spcPct val="90000"/>
              </a:lnSpc>
            </a:pPr>
            <a:r>
              <a:rPr lang="en-US" sz="2000" dirty="0"/>
              <a:t>and collaborative author </a:t>
            </a:r>
          </a:p>
          <a:p>
            <a:pPr>
              <a:lnSpc>
                <a:spcPct val="90000"/>
              </a:lnSpc>
            </a:pPr>
            <a:r>
              <a:rPr lang="en-US" sz="2000" dirty="0"/>
              <a:t>of the Declaration of  Independence, </a:t>
            </a:r>
          </a:p>
          <a:p>
            <a:pPr>
              <a:lnSpc>
                <a:spcPct val="90000"/>
              </a:lnSpc>
            </a:pPr>
            <a:r>
              <a:rPr lang="en-US" sz="2000" dirty="0"/>
              <a:t>further amplified this view when he stated:</a:t>
            </a:r>
          </a:p>
          <a:p>
            <a:pPr>
              <a:lnSpc>
                <a:spcPct val="90000"/>
              </a:lnSpc>
            </a:pPr>
            <a:endParaRPr lang="en-US" dirty="0"/>
          </a:p>
          <a:p>
            <a:pPr algn="ctr">
              <a:lnSpc>
                <a:spcPct val="90000"/>
              </a:lnSpc>
            </a:pPr>
            <a:r>
              <a:rPr lang="en-US" sz="2800" b="1" i="1" dirty="0"/>
              <a:t>“</a:t>
            </a:r>
            <a:r>
              <a:rPr lang="en-US" sz="2800" b="1" i="1" dirty="0">
                <a:solidFill>
                  <a:srgbClr val="C00000"/>
                </a:solidFill>
              </a:rPr>
              <a:t>Property must be secured </a:t>
            </a:r>
          </a:p>
          <a:p>
            <a:pPr algn="ctr">
              <a:lnSpc>
                <a:spcPct val="90000"/>
              </a:lnSpc>
            </a:pPr>
            <a:r>
              <a:rPr lang="en-US" sz="2800" b="1" i="1" dirty="0">
                <a:solidFill>
                  <a:srgbClr val="C00000"/>
                </a:solidFill>
              </a:rPr>
              <a:t>or liberty can not exist.</a:t>
            </a:r>
            <a:r>
              <a:rPr lang="en-US" sz="2800" b="1" i="1" dirty="0"/>
              <a:t>”</a:t>
            </a:r>
            <a:r>
              <a:rPr lang="en-US" sz="2800" dirty="0"/>
              <a:t>   </a:t>
            </a:r>
            <a:r>
              <a:rPr lang="en-US" sz="2800" b="1" i="1" dirty="0"/>
              <a:t> </a:t>
            </a:r>
          </a:p>
          <a:p>
            <a:pPr algn="ctr">
              <a:lnSpc>
                <a:spcPct val="90000"/>
              </a:lnSpc>
            </a:pPr>
            <a:endParaRPr lang="en-US" sz="1500" b="1" i="1" dirty="0"/>
          </a:p>
          <a:p>
            <a:pPr algn="ctr">
              <a:lnSpc>
                <a:spcPct val="90000"/>
              </a:lnSpc>
            </a:pPr>
            <a:r>
              <a:rPr lang="en-US" sz="2800" b="1" i="1" dirty="0"/>
              <a:t>“The moment the idea is admitted into society, that property is not as sacred </a:t>
            </a:r>
          </a:p>
          <a:p>
            <a:pPr algn="ctr">
              <a:lnSpc>
                <a:spcPct val="90000"/>
              </a:lnSpc>
            </a:pPr>
            <a:r>
              <a:rPr lang="en-US" sz="2800" b="1" i="1" dirty="0"/>
              <a:t>as the laws of God, </a:t>
            </a:r>
          </a:p>
          <a:p>
            <a:pPr algn="ctr">
              <a:lnSpc>
                <a:spcPct val="90000"/>
              </a:lnSpc>
            </a:pPr>
            <a:r>
              <a:rPr lang="en-US" sz="2800" b="1" i="1" dirty="0"/>
              <a:t>and that there is not a force of law </a:t>
            </a:r>
          </a:p>
          <a:p>
            <a:pPr algn="ctr">
              <a:lnSpc>
                <a:spcPct val="90000"/>
              </a:lnSpc>
            </a:pPr>
            <a:r>
              <a:rPr lang="en-US" sz="2800" b="1" i="1" dirty="0"/>
              <a:t>and public justice to protect it, </a:t>
            </a:r>
          </a:p>
          <a:p>
            <a:pPr algn="ctr">
              <a:lnSpc>
                <a:spcPct val="90000"/>
              </a:lnSpc>
            </a:pPr>
            <a:r>
              <a:rPr lang="en-US" sz="2800" b="1" i="1" dirty="0"/>
              <a:t>anarchy and tyranny commence.”</a:t>
            </a:r>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38</a:t>
            </a:fld>
            <a:endParaRPr lang="en-US" dirty="0"/>
          </a:p>
        </p:txBody>
      </p:sp>
      <p:pic>
        <p:nvPicPr>
          <p:cNvPr id="6149" name="Picture 5" descr="http://media.npr.org/assets/music/blogs/deceptivecadence/2011/02/presidents_adams_wide-047b7b730cd1bb85774484fb091a1d0374faff47-s6-c30.jpg">
            <a:hlinkClick r:id="rId2"/>
          </p:cNvPr>
          <p:cNvPicPr>
            <a:picLocks noChangeAspect="1" noChangeArrowheads="1"/>
          </p:cNvPicPr>
          <p:nvPr/>
        </p:nvPicPr>
        <p:blipFill>
          <a:blip r:embed="rId3" cstate="print"/>
          <a:srcRect l="10549" r="10549"/>
          <a:stretch>
            <a:fillRect/>
          </a:stretch>
        </p:blipFill>
        <p:spPr bwMode="auto">
          <a:xfrm>
            <a:off x="6324600" y="1447800"/>
            <a:ext cx="2181450" cy="155448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Thomas Jefferson, third President of the United States </a:t>
            </a:r>
          </a:p>
          <a:p>
            <a:pPr>
              <a:lnSpc>
                <a:spcPct val="90000"/>
              </a:lnSpc>
            </a:pPr>
            <a:r>
              <a:rPr lang="en-US" sz="2000" dirty="0"/>
              <a:t>and the primary author </a:t>
            </a:r>
          </a:p>
          <a:p>
            <a:pPr>
              <a:lnSpc>
                <a:spcPct val="90000"/>
              </a:lnSpc>
            </a:pPr>
            <a:r>
              <a:rPr lang="en-US" sz="2000" dirty="0"/>
              <a:t>of the Declaration of Independence, </a:t>
            </a:r>
          </a:p>
          <a:p>
            <a:pPr>
              <a:lnSpc>
                <a:spcPct val="90000"/>
              </a:lnSpc>
            </a:pPr>
            <a:r>
              <a:rPr lang="en-US" sz="2000" dirty="0"/>
              <a:t>declared:</a:t>
            </a:r>
          </a:p>
          <a:p>
            <a:pPr>
              <a:lnSpc>
                <a:spcPct val="90000"/>
              </a:lnSpc>
            </a:pPr>
            <a:endParaRPr lang="en-US" dirty="0"/>
          </a:p>
          <a:p>
            <a:pPr algn="ctr">
              <a:lnSpc>
                <a:spcPct val="90000"/>
              </a:lnSpc>
            </a:pPr>
            <a:r>
              <a:rPr lang="en-US" sz="3000" b="1" i="1" dirty="0"/>
              <a:t>"The first foundations of the social compact would be broken up were we definitely to refuse to its members the protection of their persons and property while in their lawful pursuits."</a:t>
            </a:r>
            <a:r>
              <a:rPr lang="en-US" sz="3000" dirty="0"/>
              <a:t>   </a:t>
            </a:r>
            <a:r>
              <a:rPr lang="en-US" sz="3000" b="1" i="1" dirty="0"/>
              <a:t>“</a:t>
            </a:r>
            <a:r>
              <a:rPr lang="en-US" sz="3000" b="1" i="1" dirty="0">
                <a:solidFill>
                  <a:srgbClr val="C00000"/>
                </a:solidFill>
              </a:rPr>
              <a:t>Persons and property make the sum of the objects of government.</a:t>
            </a:r>
            <a:r>
              <a:rPr lang="en-US" sz="3000" b="1" i="1" dirty="0"/>
              <a:t>”</a:t>
            </a:r>
            <a:endParaRPr lang="en-US" sz="3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39</a:t>
            </a:fld>
            <a:endParaRPr lang="en-US" dirty="0"/>
          </a:p>
        </p:txBody>
      </p:sp>
      <p:pic>
        <p:nvPicPr>
          <p:cNvPr id="70658" name="Picture 2" descr="File:Thomas Jefferson by Rembrandt Peale, 1800.jpg">
            <a:hlinkClick r:id="rId2"/>
          </p:cNvPr>
          <p:cNvPicPr>
            <a:picLocks noChangeAspect="1" noChangeArrowheads="1"/>
          </p:cNvPicPr>
          <p:nvPr/>
        </p:nvPicPr>
        <p:blipFill>
          <a:blip r:embed="rId3" cstate="print"/>
          <a:srcRect t="4000"/>
          <a:stretch>
            <a:fillRect/>
          </a:stretch>
        </p:blipFill>
        <p:spPr bwMode="auto">
          <a:xfrm>
            <a:off x="7086600" y="1509978"/>
            <a:ext cx="1303172" cy="14923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albany.edu/~ec494772/EDStone/entrance3.jpg"/>
          <p:cNvPicPr>
            <a:picLocks noChangeAspect="1" noChangeArrowheads="1"/>
          </p:cNvPicPr>
          <p:nvPr/>
        </p:nvPicPr>
        <p:blipFill>
          <a:blip r:embed="rId2" cstate="print"/>
          <a:srcRect/>
          <a:stretch>
            <a:fillRect/>
          </a:stretch>
        </p:blipFill>
        <p:spPr bwMode="auto">
          <a:xfrm>
            <a:off x="1143000" y="1066800"/>
            <a:ext cx="6884988" cy="4419600"/>
          </a:xfrm>
          <a:prstGeom prst="rect">
            <a:avLst/>
          </a:prstGeom>
          <a:noFill/>
          <a:ln w="9525">
            <a:noFill/>
            <a:miter lim="800000"/>
            <a:headEnd/>
            <a:tailEnd/>
          </a:ln>
        </p:spPr>
      </p:pic>
      <p:sp>
        <p:nvSpPr>
          <p:cNvPr id="9219" name="TextBox 5"/>
          <p:cNvSpPr txBox="1">
            <a:spLocks noChangeArrowheads="1"/>
          </p:cNvSpPr>
          <p:nvPr/>
        </p:nvSpPr>
        <p:spPr bwMode="auto">
          <a:xfrm>
            <a:off x="1371600" y="5556250"/>
            <a:ext cx="6934200" cy="830263"/>
          </a:xfrm>
          <a:prstGeom prst="rect">
            <a:avLst/>
          </a:prstGeom>
          <a:noFill/>
          <a:ln w="9525">
            <a:noFill/>
            <a:miter lim="800000"/>
            <a:headEnd/>
            <a:tailEnd/>
          </a:ln>
        </p:spPr>
        <p:txBody>
          <a:bodyPr lIns="91436" tIns="45718" rIns="91436" bIns="45718">
            <a:spAutoFit/>
          </a:bodyPr>
          <a:lstStyle/>
          <a:p>
            <a:r>
              <a:rPr lang="en-US" sz="4800" b="1">
                <a:solidFill>
                  <a:srgbClr val="C81204"/>
                </a:solidFill>
              </a:rPr>
              <a:t>Class Administration</a:t>
            </a:r>
          </a:p>
        </p:txBody>
      </p:sp>
      <p:sp>
        <p:nvSpPr>
          <p:cNvPr id="9220" name="Slide Number Placeholder 1"/>
          <p:cNvSpPr>
            <a:spLocks noGrp="1"/>
          </p:cNvSpPr>
          <p:nvPr>
            <p:ph type="sldNum" sz="quarter" idx="12"/>
          </p:nvPr>
        </p:nvSpPr>
        <p:spPr>
          <a:noFill/>
        </p:spPr>
        <p:txBody>
          <a:bodyPr/>
          <a:lstStyle/>
          <a:p>
            <a:fld id="{CF0D64DF-BA52-40E0-8F7C-F804D57DBB11}"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5"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Jay, first Chief Justice </a:t>
            </a:r>
          </a:p>
          <a:p>
            <a:pPr>
              <a:lnSpc>
                <a:spcPct val="90000"/>
              </a:lnSpc>
            </a:pPr>
            <a:r>
              <a:rPr lang="en-US" sz="2000" dirty="0"/>
              <a:t>of the United States Supreme Court, </a:t>
            </a:r>
          </a:p>
          <a:p>
            <a:pPr>
              <a:lnSpc>
                <a:spcPct val="90000"/>
              </a:lnSpc>
            </a:pPr>
            <a:r>
              <a:rPr lang="en-US" sz="2000" dirty="0"/>
              <a:t>renowned legal scholar, author of the </a:t>
            </a:r>
          </a:p>
          <a:p>
            <a:pPr>
              <a:lnSpc>
                <a:spcPct val="90000"/>
              </a:lnSpc>
            </a:pPr>
            <a:r>
              <a:rPr lang="en-US" sz="2000" dirty="0"/>
              <a:t>Federalist Papers (with Madison and Hamilton) </a:t>
            </a:r>
          </a:p>
          <a:p>
            <a:pPr>
              <a:lnSpc>
                <a:spcPct val="90000"/>
              </a:lnSpc>
            </a:pPr>
            <a:r>
              <a:rPr lang="en-US" sz="2000" dirty="0"/>
              <a:t>and the principal author of the New York State</a:t>
            </a:r>
          </a:p>
          <a:p>
            <a:pPr>
              <a:lnSpc>
                <a:spcPct val="90000"/>
              </a:lnSpc>
            </a:pPr>
            <a:r>
              <a:rPr lang="en-US" sz="2000" dirty="0"/>
              <a:t>Constitution pronounced:</a:t>
            </a:r>
          </a:p>
          <a:p>
            <a:pPr>
              <a:lnSpc>
                <a:spcPct val="90000"/>
              </a:lnSpc>
            </a:pPr>
            <a:endParaRPr lang="en-US" dirty="0"/>
          </a:p>
          <a:p>
            <a:pPr algn="ctr">
              <a:lnSpc>
                <a:spcPct val="90000"/>
              </a:lnSpc>
            </a:pPr>
            <a:r>
              <a:rPr lang="en-US" sz="2800" b="1" i="1" dirty="0"/>
              <a:t>“It is the undoubted right </a:t>
            </a:r>
          </a:p>
          <a:p>
            <a:pPr algn="ctr">
              <a:lnSpc>
                <a:spcPct val="90000"/>
              </a:lnSpc>
            </a:pPr>
            <a:r>
              <a:rPr lang="en-US" sz="2800" b="1" i="1" dirty="0"/>
              <a:t>and unalienable privilege ... </a:t>
            </a:r>
          </a:p>
          <a:p>
            <a:pPr algn="ctr">
              <a:lnSpc>
                <a:spcPct val="90000"/>
              </a:lnSpc>
            </a:pPr>
            <a:r>
              <a:rPr lang="en-US" sz="2800" b="1" i="1" dirty="0"/>
              <a:t>not to be divested or interrupted </a:t>
            </a:r>
          </a:p>
          <a:p>
            <a:pPr algn="ctr">
              <a:lnSpc>
                <a:spcPct val="90000"/>
              </a:lnSpc>
            </a:pPr>
            <a:r>
              <a:rPr lang="en-US" sz="2800" b="1" i="1" dirty="0"/>
              <a:t>in the innocent use of ... property.  ...  </a:t>
            </a:r>
          </a:p>
          <a:p>
            <a:pPr algn="ctr">
              <a:lnSpc>
                <a:spcPct val="90000"/>
              </a:lnSpc>
            </a:pPr>
            <a:r>
              <a:rPr lang="en-US" sz="2800" b="1" i="1" dirty="0"/>
              <a:t>This is the cornerstone </a:t>
            </a:r>
          </a:p>
          <a:p>
            <a:pPr algn="ctr">
              <a:lnSpc>
                <a:spcPct val="90000"/>
              </a:lnSpc>
            </a:pPr>
            <a:r>
              <a:rPr lang="en-US" sz="2800" b="1" i="1" dirty="0"/>
              <a:t>of every free Constitution.”</a:t>
            </a:r>
            <a:endParaRPr lang="en-US" sz="2800" dirty="0"/>
          </a:p>
          <a:p>
            <a:pPr>
              <a:lnSpc>
                <a:spcPct val="90000"/>
              </a:lnSpc>
            </a:pPr>
            <a:endParaRPr lang="en-US" b="1"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40</a:t>
            </a:fld>
            <a:endParaRPr lang="en-US" dirty="0"/>
          </a:p>
        </p:txBody>
      </p:sp>
      <p:pic>
        <p:nvPicPr>
          <p:cNvPr id="7173" name="Picture 5" descr="File:John Jay (Gilbert Stuart portrait).jpg">
            <a:hlinkClick r:id="rId2"/>
          </p:cNvPr>
          <p:cNvPicPr>
            <a:picLocks noChangeAspect="1" noChangeArrowheads="1"/>
          </p:cNvPicPr>
          <p:nvPr/>
        </p:nvPicPr>
        <p:blipFill>
          <a:blip r:embed="rId3" cstate="print"/>
          <a:srcRect t="12020"/>
          <a:stretch>
            <a:fillRect/>
          </a:stretch>
        </p:blipFill>
        <p:spPr bwMode="auto">
          <a:xfrm>
            <a:off x="6781800" y="1447800"/>
            <a:ext cx="1413580" cy="160897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4" y="990600"/>
            <a:ext cx="8283576" cy="5715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George Washington, the first President  </a:t>
            </a:r>
          </a:p>
          <a:p>
            <a:pPr>
              <a:lnSpc>
                <a:spcPct val="90000"/>
              </a:lnSpc>
            </a:pPr>
            <a:r>
              <a:rPr lang="en-US" sz="2000" dirty="0"/>
              <a:t>And Presiding Officer </a:t>
            </a:r>
          </a:p>
          <a:p>
            <a:pPr>
              <a:lnSpc>
                <a:spcPct val="90000"/>
              </a:lnSpc>
            </a:pPr>
            <a:r>
              <a:rPr lang="en-US" sz="2000" dirty="0"/>
              <a:t>of the Constitutional Convention, </a:t>
            </a:r>
          </a:p>
          <a:p>
            <a:pPr>
              <a:lnSpc>
                <a:spcPct val="90000"/>
              </a:lnSpc>
            </a:pPr>
            <a:r>
              <a:rPr lang="en-US" sz="2000" dirty="0"/>
              <a:t>in Philadelphia said:</a:t>
            </a:r>
            <a:endParaRPr lang="en-US" sz="2000" b="1" i="1" dirty="0"/>
          </a:p>
          <a:p>
            <a:pPr>
              <a:lnSpc>
                <a:spcPct val="90000"/>
              </a:lnSpc>
            </a:pPr>
            <a:endParaRPr lang="en-US" b="1" i="1" dirty="0"/>
          </a:p>
          <a:p>
            <a:pPr>
              <a:lnSpc>
                <a:spcPct val="80000"/>
              </a:lnSpc>
            </a:pPr>
            <a:r>
              <a:rPr lang="en-US" sz="2500" b="1" i="1" dirty="0"/>
              <a:t>“[I]n a country so extensive as ours, a government of as much vigor as is consistent with the perfect security of liberty is indispensable.  Liberty itself will find in such a government, with powers properly distributed and adjusted, its surest guardian. It is, indeed, little else than a name, where the government is too feeble to withstand the enterprises of faction, to confine each member of the society within the limits prescribed by the laws, and </a:t>
            </a:r>
            <a:r>
              <a:rPr lang="en-US" sz="2500" b="1" i="1" dirty="0">
                <a:solidFill>
                  <a:srgbClr val="C00000"/>
                </a:solidFill>
              </a:rPr>
              <a:t>to maintain all in the secure and tranquil enjoyment of the rights of person and property.</a:t>
            </a:r>
            <a:r>
              <a:rPr lang="en-US" sz="2500" b="1" i="1" dirty="0"/>
              <a:t> ”</a:t>
            </a:r>
            <a:endParaRPr lang="en-US" sz="2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41</a:t>
            </a:fld>
            <a:endParaRPr lang="en-US" dirty="0"/>
          </a:p>
        </p:txBody>
      </p:sp>
      <p:pic>
        <p:nvPicPr>
          <p:cNvPr id="72706" name="Picture 2" descr="http://upload.wikimedia.org/wikipedia/commons/2/2c/Gwashington.jpeg"/>
          <p:cNvPicPr>
            <a:picLocks noChangeAspect="1" noChangeArrowheads="1"/>
          </p:cNvPicPr>
          <p:nvPr/>
        </p:nvPicPr>
        <p:blipFill>
          <a:blip r:embed="rId2" cstate="print"/>
          <a:srcRect t="15000" b="50000"/>
          <a:stretch>
            <a:fillRect/>
          </a:stretch>
        </p:blipFill>
        <p:spPr bwMode="auto">
          <a:xfrm>
            <a:off x="6400800" y="1447800"/>
            <a:ext cx="2147515" cy="118872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dirty="0"/>
              <a:t>Alexander Hamilton, Delegate to the Constitutional Convention, </a:t>
            </a:r>
          </a:p>
          <a:p>
            <a:pPr>
              <a:lnSpc>
                <a:spcPct val="90000"/>
              </a:lnSpc>
            </a:pPr>
            <a:r>
              <a:rPr lang="en-US" dirty="0"/>
              <a:t>author of the Federalist Papers (with Madison and Jay) </a:t>
            </a:r>
          </a:p>
          <a:p>
            <a:pPr>
              <a:lnSpc>
                <a:spcPct val="90000"/>
              </a:lnSpc>
            </a:pPr>
            <a:r>
              <a:rPr lang="en-US" dirty="0"/>
              <a:t>and first Treasury Secretary of the United States, declared:</a:t>
            </a:r>
          </a:p>
          <a:p>
            <a:pPr>
              <a:lnSpc>
                <a:spcPct val="90000"/>
              </a:lnSpc>
            </a:pPr>
            <a:endParaRPr lang="en-US" dirty="0"/>
          </a:p>
          <a:p>
            <a:pPr algn="ctr">
              <a:lnSpc>
                <a:spcPct val="80000"/>
              </a:lnSpc>
            </a:pPr>
            <a:r>
              <a:rPr lang="en-US" sz="2100" b="1" i="1" dirty="0"/>
              <a:t>“The sacred rights of mankind are not to be rummaged for among old parchments or musty records. They are written, as with a sunbeam, in the whole volume of human nature, by the hand of the divinity itself; and can never be erased.” </a:t>
            </a:r>
            <a:r>
              <a:rPr lang="en-US" sz="2100" dirty="0"/>
              <a:t> </a:t>
            </a:r>
            <a:r>
              <a:rPr lang="en-US" sz="2100" b="1" i="1" dirty="0"/>
              <a:t> “It is the unalienable birthright ... to participate in framing the laws which are to bind ... either as to ... life or property.”   “[</a:t>
            </a:r>
            <a:r>
              <a:rPr lang="en-US" sz="2100" b="1" i="1" dirty="0">
                <a:solidFill>
                  <a:srgbClr val="C00000"/>
                </a:solidFill>
              </a:rPr>
              <a:t>T]he end and intention ... is to preserve ... life, property, and liberty ... from the encroachments of oppression and tyranny.</a:t>
            </a:r>
            <a:r>
              <a:rPr lang="en-US" sz="2100" b="1" i="1" dirty="0"/>
              <a:t>”   “What the law gives us an unconditional permission to enjoy, no person can legally withhold from us.  It becomes our property, and we can enforce our right to it.”  “In the general course of human nature, a power over a man's subsistence amounts to a power over his will.”</a:t>
            </a:r>
            <a:endParaRPr lang="en-US" sz="2100" dirty="0"/>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42</a:t>
            </a:fld>
            <a:endParaRPr lang="en-US" dirty="0"/>
          </a:p>
        </p:txBody>
      </p:sp>
      <p:pic>
        <p:nvPicPr>
          <p:cNvPr id="8197" name="Picture 5" descr="File:Alexander Hamilton.jpg">
            <a:hlinkClick r:id="rId2"/>
          </p:cNvPr>
          <p:cNvPicPr>
            <a:picLocks noChangeAspect="1" noChangeArrowheads="1"/>
          </p:cNvPicPr>
          <p:nvPr/>
        </p:nvPicPr>
        <p:blipFill>
          <a:blip r:embed="rId3" cstate="print"/>
          <a:srcRect b="15025"/>
          <a:stretch>
            <a:fillRect/>
          </a:stretch>
        </p:blipFill>
        <p:spPr bwMode="auto">
          <a:xfrm>
            <a:off x="7391400" y="1447800"/>
            <a:ext cx="973172" cy="116551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1900" dirty="0"/>
              <a:t>The State of Virginia, home of four of the first five presidents, </a:t>
            </a:r>
          </a:p>
          <a:p>
            <a:pPr>
              <a:lnSpc>
                <a:spcPct val="90000"/>
              </a:lnSpc>
            </a:pPr>
            <a:r>
              <a:rPr lang="en-US" sz="1900" dirty="0"/>
              <a:t>adopted a Bill of Rights on June 7, 1776, </a:t>
            </a:r>
          </a:p>
          <a:p>
            <a:pPr>
              <a:lnSpc>
                <a:spcPct val="90000"/>
              </a:lnSpc>
            </a:pPr>
            <a:r>
              <a:rPr lang="en-US" sz="1900" dirty="0"/>
              <a:t>written by George Mason, a delegate </a:t>
            </a:r>
          </a:p>
          <a:p>
            <a:pPr>
              <a:lnSpc>
                <a:spcPct val="90000"/>
              </a:lnSpc>
            </a:pPr>
            <a:r>
              <a:rPr lang="en-US" sz="1900" dirty="0"/>
              <a:t>to the Philadelphia Constitutional Convention in 1787.  </a:t>
            </a:r>
          </a:p>
          <a:p>
            <a:pPr>
              <a:lnSpc>
                <a:spcPct val="90000"/>
              </a:lnSpc>
            </a:pPr>
            <a:r>
              <a:rPr lang="en-US" sz="1900" dirty="0"/>
              <a:t>Section 1 of this Declaration of Rights stated:</a:t>
            </a:r>
          </a:p>
          <a:p>
            <a:pPr>
              <a:lnSpc>
                <a:spcPct val="90000"/>
              </a:lnSpc>
            </a:pPr>
            <a:endParaRPr lang="en-US" sz="2300" dirty="0"/>
          </a:p>
          <a:p>
            <a:pPr algn="ctr">
              <a:lnSpc>
                <a:spcPct val="90000"/>
              </a:lnSpc>
            </a:pPr>
            <a:r>
              <a:rPr lang="en-US" sz="2500" b="1" i="1" dirty="0"/>
              <a:t>"That all </a:t>
            </a:r>
            <a:r>
              <a:rPr lang="en-US" sz="2500" b="1" i="1" dirty="0">
                <a:solidFill>
                  <a:srgbClr val="C00000"/>
                </a:solidFill>
              </a:rPr>
              <a:t>men</a:t>
            </a:r>
            <a:r>
              <a:rPr lang="en-US" sz="2500" b="1" i="1" dirty="0"/>
              <a:t> are by nature equally free </a:t>
            </a:r>
          </a:p>
          <a:p>
            <a:pPr algn="ctr">
              <a:lnSpc>
                <a:spcPct val="90000"/>
              </a:lnSpc>
            </a:pPr>
            <a:r>
              <a:rPr lang="en-US" sz="2500" b="1" i="1" dirty="0"/>
              <a:t>and independent, and </a:t>
            </a:r>
            <a:r>
              <a:rPr lang="en-US" sz="2500" b="1" i="1" dirty="0">
                <a:solidFill>
                  <a:srgbClr val="C00000"/>
                </a:solidFill>
              </a:rPr>
              <a:t>have certain inherent rights</a:t>
            </a:r>
            <a:r>
              <a:rPr lang="en-US" sz="2500" b="1" i="1" dirty="0"/>
              <a:t>, of which, when they enter into a state of society, they cannot, by any compact, deprive or divest their posterity; </a:t>
            </a:r>
            <a:r>
              <a:rPr lang="en-US" sz="2500" b="1" i="1" dirty="0">
                <a:solidFill>
                  <a:srgbClr val="C00000"/>
                </a:solidFill>
              </a:rPr>
              <a:t>namely, the enjoyment of life </a:t>
            </a:r>
          </a:p>
          <a:p>
            <a:pPr algn="ctr">
              <a:lnSpc>
                <a:spcPct val="90000"/>
              </a:lnSpc>
            </a:pPr>
            <a:r>
              <a:rPr lang="en-US" sz="2500" b="1" i="1" dirty="0">
                <a:solidFill>
                  <a:srgbClr val="C00000"/>
                </a:solidFill>
              </a:rPr>
              <a:t>and liberty, with the means of acquiring and possessing property</a:t>
            </a:r>
            <a:r>
              <a:rPr lang="en-US" sz="2500" b="1" dirty="0"/>
              <a:t>,</a:t>
            </a:r>
            <a:r>
              <a:rPr lang="en-US" sz="2500" b="1" i="1" dirty="0"/>
              <a:t> and pursuing and obtaining happiness and safety</a:t>
            </a:r>
            <a:r>
              <a:rPr lang="en-US" sz="2500" b="1" dirty="0"/>
              <a:t>”</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43</a:t>
            </a:fld>
            <a:endParaRPr lang="en-US" dirty="0"/>
          </a:p>
        </p:txBody>
      </p:sp>
      <p:pic>
        <p:nvPicPr>
          <p:cNvPr id="9221" name="Picture 5" descr="File:George Mason.jpg">
            <a:hlinkClick r:id="rId2"/>
          </p:cNvPr>
          <p:cNvPicPr>
            <a:picLocks noChangeAspect="1" noChangeArrowheads="1"/>
          </p:cNvPicPr>
          <p:nvPr/>
        </p:nvPicPr>
        <p:blipFill>
          <a:blip r:embed="rId3" cstate="print"/>
          <a:srcRect/>
          <a:stretch>
            <a:fillRect/>
          </a:stretch>
        </p:blipFill>
        <p:spPr bwMode="auto">
          <a:xfrm>
            <a:off x="7162800" y="1600200"/>
            <a:ext cx="1203282" cy="155448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90600"/>
            <a:ext cx="85344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"All men are born free and equal, </a:t>
            </a:r>
          </a:p>
          <a:p>
            <a:pPr>
              <a:defRPr/>
            </a:pPr>
            <a:r>
              <a:rPr lang="en-US" sz="2400" b="1" i="1" dirty="0"/>
              <a:t>and have certain natural, essential, </a:t>
            </a:r>
          </a:p>
          <a:p>
            <a:pPr>
              <a:defRPr/>
            </a:pPr>
            <a:r>
              <a:rPr lang="en-US" sz="2400" b="1" i="1" dirty="0"/>
              <a:t>and </a:t>
            </a:r>
            <a:r>
              <a:rPr lang="en-US" sz="2400" b="1" i="1" dirty="0">
                <a:solidFill>
                  <a:srgbClr val="C00000"/>
                </a:solidFill>
              </a:rPr>
              <a:t>unalienable rights, </a:t>
            </a:r>
          </a:p>
          <a:p>
            <a:pPr>
              <a:defRPr/>
            </a:pPr>
            <a:r>
              <a:rPr lang="en-US" sz="2400" b="1" i="1" dirty="0">
                <a:solidFill>
                  <a:srgbClr val="C00000"/>
                </a:solidFill>
              </a:rPr>
              <a:t>among which may be reckoned </a:t>
            </a:r>
          </a:p>
          <a:p>
            <a:pPr>
              <a:defRPr/>
            </a:pPr>
            <a:r>
              <a:rPr lang="en-US" sz="2400" b="1" i="1" dirty="0">
                <a:solidFill>
                  <a:srgbClr val="C00000"/>
                </a:solidFill>
              </a:rPr>
              <a:t>the right of . . . acquiring, </a:t>
            </a:r>
          </a:p>
          <a:p>
            <a:pPr>
              <a:defRPr/>
            </a:pPr>
            <a:r>
              <a:rPr lang="en-US" sz="2400" b="1" i="1" dirty="0">
                <a:solidFill>
                  <a:srgbClr val="C00000"/>
                </a:solidFill>
              </a:rPr>
              <a:t>possessing, and protecting property</a:t>
            </a:r>
            <a:r>
              <a:rPr lang="en-US" sz="2400" b="1" i="1" dirty="0"/>
              <a:t>"</a:t>
            </a:r>
          </a:p>
          <a:p>
            <a:pPr>
              <a:defRPr/>
            </a:pPr>
            <a:endParaRPr lang="en-US" dirty="0"/>
          </a:p>
          <a:p>
            <a:pPr>
              <a:defRPr/>
            </a:pPr>
            <a:r>
              <a:rPr lang="en-US" dirty="0"/>
              <a:t>William Paterson, Attorney General of New Jersey, </a:t>
            </a:r>
          </a:p>
          <a:p>
            <a:pPr>
              <a:defRPr/>
            </a:pPr>
            <a:r>
              <a:rPr lang="en-US" dirty="0"/>
              <a:t>Delegate to the Constitutional Convention,</a:t>
            </a:r>
          </a:p>
          <a:p>
            <a:pPr>
              <a:defRPr/>
            </a:pPr>
            <a:r>
              <a:rPr lang="en-US" dirty="0"/>
              <a:t>and Justice of the U. S. Supreme Court </a:t>
            </a:r>
          </a:p>
          <a:p>
            <a:pPr>
              <a:defRPr/>
            </a:pPr>
            <a:r>
              <a:rPr lang="en-US" dirty="0"/>
              <a:t>appointed by President George Washington.</a:t>
            </a:r>
          </a:p>
          <a:p>
            <a:pPr>
              <a:defRPr/>
            </a:pPr>
            <a:endParaRPr lang="en-US" dirty="0"/>
          </a:p>
        </p:txBody>
      </p:sp>
      <p:pic>
        <p:nvPicPr>
          <p:cNvPr id="18437" name="Picture 4" descr="http://www.constitutionday.com/images/founding_fathers/signer_william_paterson.jpg"/>
          <p:cNvPicPr>
            <a:picLocks noChangeAspect="1" noChangeArrowheads="1"/>
          </p:cNvPicPr>
          <p:nvPr/>
        </p:nvPicPr>
        <p:blipFill>
          <a:blip r:embed="rId2" cstate="print"/>
          <a:srcRect/>
          <a:stretch>
            <a:fillRect/>
          </a:stretch>
        </p:blipFill>
        <p:spPr bwMode="auto">
          <a:xfrm>
            <a:off x="6172200" y="1600200"/>
            <a:ext cx="2208213" cy="2514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14400"/>
            <a:ext cx="8534400" cy="56388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American government was created </a:t>
            </a:r>
          </a:p>
          <a:p>
            <a:pPr>
              <a:defRPr/>
            </a:pPr>
            <a:r>
              <a:rPr lang="en-US" sz="2400" b="1" i="1" dirty="0"/>
              <a:t>"to acquire a new security </a:t>
            </a:r>
          </a:p>
          <a:p>
            <a:pPr>
              <a:defRPr/>
            </a:pPr>
            <a:r>
              <a:rPr lang="en-US" sz="2400" b="1" i="1" dirty="0"/>
              <a:t>for the possession or the recovery </a:t>
            </a:r>
          </a:p>
          <a:p>
            <a:pPr>
              <a:defRPr/>
            </a:pPr>
            <a:r>
              <a:rPr lang="en-US" sz="2400" b="1" i="1" dirty="0"/>
              <a:t>of those rights to . . . which we were </a:t>
            </a:r>
          </a:p>
          <a:p>
            <a:pPr>
              <a:defRPr/>
            </a:pPr>
            <a:r>
              <a:rPr lang="en-US" sz="2400" b="1" i="1" dirty="0"/>
              <a:t>previously entitled, ... </a:t>
            </a:r>
            <a:r>
              <a:rPr lang="en-US" sz="2400" b="1" i="1" dirty="0">
                <a:solidFill>
                  <a:srgbClr val="C00000"/>
                </a:solidFill>
              </a:rPr>
              <a:t>including </a:t>
            </a:r>
          </a:p>
          <a:p>
            <a:pPr>
              <a:defRPr/>
            </a:pPr>
            <a:r>
              <a:rPr lang="en-US" sz="2400" b="1" i="1" dirty="0">
                <a:solidFill>
                  <a:srgbClr val="C00000"/>
                </a:solidFill>
              </a:rPr>
              <a:t>the right of property, and that "every </a:t>
            </a:r>
          </a:p>
          <a:p>
            <a:pPr>
              <a:defRPr/>
            </a:pPr>
            <a:r>
              <a:rPr lang="en-US" sz="2400" b="1" i="1" dirty="0">
                <a:solidFill>
                  <a:srgbClr val="C00000"/>
                </a:solidFill>
              </a:rPr>
              <a:t>government which has not this in view as </a:t>
            </a:r>
          </a:p>
          <a:p>
            <a:pPr>
              <a:defRPr/>
            </a:pPr>
            <a:r>
              <a:rPr lang="en-US" sz="2400" b="1" i="1" dirty="0">
                <a:solidFill>
                  <a:srgbClr val="C00000"/>
                </a:solidFill>
              </a:rPr>
              <a:t>its principal object is not a government </a:t>
            </a:r>
          </a:p>
          <a:p>
            <a:pPr>
              <a:defRPr/>
            </a:pPr>
            <a:r>
              <a:rPr lang="en-US" sz="2400" b="1" i="1" dirty="0">
                <a:solidFill>
                  <a:srgbClr val="C00000"/>
                </a:solidFill>
              </a:rPr>
              <a:t>of the legitimate kind</a:t>
            </a:r>
            <a:r>
              <a:rPr lang="en-US" sz="2400" b="1" i="1" dirty="0"/>
              <a:t>"</a:t>
            </a:r>
          </a:p>
          <a:p>
            <a:pPr>
              <a:defRPr/>
            </a:pPr>
            <a:endParaRPr lang="en-US" dirty="0"/>
          </a:p>
          <a:p>
            <a:pPr>
              <a:defRPr/>
            </a:pPr>
            <a:r>
              <a:rPr lang="en-US" dirty="0"/>
              <a:t>James Wilson,  signer of the Declaration of Independence,</a:t>
            </a:r>
          </a:p>
          <a:p>
            <a:pPr>
              <a:defRPr/>
            </a:pPr>
            <a:r>
              <a:rPr lang="en-US" dirty="0"/>
              <a:t>Delegate to the Constitutional Convention, and </a:t>
            </a:r>
          </a:p>
          <a:p>
            <a:pPr>
              <a:defRPr/>
            </a:pPr>
            <a:r>
              <a:rPr lang="en-US" dirty="0"/>
              <a:t>a Justice of the U. S. Supreme Court</a:t>
            </a:r>
          </a:p>
        </p:txBody>
      </p:sp>
      <p:pic>
        <p:nvPicPr>
          <p:cNvPr id="19461" name="Picture 4" descr="http://upload.wikimedia.org/wikipedia/commons/thumb/8/84/JusticeJamesWilson.jpg/220px-JusticeJamesWilson.jpg">
            <a:hlinkClick r:id="rId2"/>
          </p:cNvPr>
          <p:cNvPicPr>
            <a:picLocks noChangeAspect="1" noChangeArrowheads="1"/>
          </p:cNvPicPr>
          <p:nvPr/>
        </p:nvPicPr>
        <p:blipFill>
          <a:blip r:embed="rId3" cstate="print"/>
          <a:srcRect/>
          <a:stretch>
            <a:fillRect/>
          </a:stretch>
        </p:blipFill>
        <p:spPr bwMode="auto">
          <a:xfrm>
            <a:off x="6934200" y="1752600"/>
            <a:ext cx="1689100" cy="2219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2400" dirty="0"/>
          </a:p>
          <a:p>
            <a:pPr>
              <a:defRPr/>
            </a:pPr>
            <a:r>
              <a:rPr lang="en-US" sz="2400" b="1" i="1" dirty="0">
                <a:solidFill>
                  <a:srgbClr val="FF0000"/>
                </a:solidFill>
              </a:rPr>
              <a:t>Our inalienable rights include </a:t>
            </a:r>
          </a:p>
          <a:p>
            <a:pPr>
              <a:defRPr/>
            </a:pPr>
            <a:r>
              <a:rPr lang="en-US" sz="2400" b="1" i="1" dirty="0">
                <a:solidFill>
                  <a:srgbClr val="FF0000"/>
                </a:solidFill>
              </a:rPr>
              <a:t>"first, a right to life; </a:t>
            </a:r>
          </a:p>
          <a:p>
            <a:pPr>
              <a:defRPr/>
            </a:pPr>
            <a:r>
              <a:rPr lang="en-US" sz="2400" b="1" i="1" dirty="0">
                <a:solidFill>
                  <a:srgbClr val="FF0000"/>
                </a:solidFill>
              </a:rPr>
              <a:t>secondly, to liberty; </a:t>
            </a:r>
          </a:p>
          <a:p>
            <a:pPr>
              <a:defRPr/>
            </a:pPr>
            <a:r>
              <a:rPr lang="en-US" sz="2400" b="1" i="1" dirty="0">
                <a:solidFill>
                  <a:srgbClr val="FF0000"/>
                </a:solidFill>
              </a:rPr>
              <a:t>thirdly, to property   </a:t>
            </a:r>
          </a:p>
          <a:p>
            <a:pPr>
              <a:defRPr/>
            </a:pPr>
            <a:r>
              <a:rPr lang="en-US" sz="2400" b="1" i="1" dirty="0"/>
              <a:t>together with the right </a:t>
            </a:r>
          </a:p>
          <a:p>
            <a:pPr>
              <a:defRPr/>
            </a:pPr>
            <a:r>
              <a:rPr lang="en-US" sz="2400" b="1" i="1" dirty="0"/>
              <a:t>to support and defend them"</a:t>
            </a:r>
          </a:p>
          <a:p>
            <a:pPr>
              <a:defRPr/>
            </a:pPr>
            <a:endParaRPr lang="en-US" dirty="0"/>
          </a:p>
          <a:p>
            <a:pPr>
              <a:defRPr/>
            </a:pPr>
            <a:r>
              <a:rPr lang="en-US" dirty="0"/>
              <a:t>Samuel Adams, founder Sons of Liberty </a:t>
            </a:r>
          </a:p>
          <a:p>
            <a:pPr>
              <a:defRPr/>
            </a:pPr>
            <a:r>
              <a:rPr lang="en-US" dirty="0"/>
              <a:t>and the Massachusetts Committee of Correspondence.</a:t>
            </a:r>
          </a:p>
          <a:p>
            <a:pPr>
              <a:defRPr/>
            </a:pPr>
            <a:endParaRPr lang="en-US" dirty="0"/>
          </a:p>
        </p:txBody>
      </p:sp>
      <p:pic>
        <p:nvPicPr>
          <p:cNvPr id="20485" name="Picture 4" descr="A stern middle-aged man with gray hair is wearing a dark red suit. He is standing behind a table, holding a rolled up document in one hand, and pointing with the other hand to a large document on the table.">
            <a:hlinkClick r:id="rId2"/>
          </p:cNvPr>
          <p:cNvPicPr>
            <a:picLocks noChangeAspect="1" noChangeArrowheads="1"/>
          </p:cNvPicPr>
          <p:nvPr/>
        </p:nvPicPr>
        <p:blipFill>
          <a:blip r:embed="rId3" cstate="print"/>
          <a:srcRect/>
          <a:stretch>
            <a:fillRect/>
          </a:stretch>
        </p:blipFill>
        <p:spPr bwMode="auto">
          <a:xfrm>
            <a:off x="6096000" y="1828800"/>
            <a:ext cx="2095500" cy="27146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5344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marL="342900" indent="-342900">
              <a:lnSpc>
                <a:spcPct val="80000"/>
              </a:lnSpc>
              <a:spcBef>
                <a:spcPct val="20000"/>
              </a:spcBef>
              <a:defRPr/>
            </a:pPr>
            <a:endParaRPr lang="en-US" sz="1000" b="1" dirty="0">
              <a:solidFill>
                <a:srgbClr val="C81204"/>
              </a:solidFill>
              <a:effectLst>
                <a:outerShdw blurRad="38100" dist="38100" dir="2700000" algn="tl">
                  <a:srgbClr val="C0C0C0"/>
                </a:outerShdw>
              </a:effectLst>
            </a:endParaRPr>
          </a:p>
          <a:p>
            <a:pPr>
              <a:defRPr/>
            </a:pPr>
            <a:r>
              <a:rPr lang="en-US" sz="2400" b="1" i="1" dirty="0"/>
              <a:t>"Let these truths be indelibly impressed </a:t>
            </a:r>
          </a:p>
          <a:p>
            <a:pPr>
              <a:defRPr/>
            </a:pPr>
            <a:r>
              <a:rPr lang="en-US" sz="2400" b="1" i="1" dirty="0"/>
              <a:t>on our minds: </a:t>
            </a:r>
          </a:p>
          <a:p>
            <a:pPr>
              <a:defRPr/>
            </a:pPr>
            <a:endParaRPr lang="en-US" sz="600" b="1" i="1" dirty="0"/>
          </a:p>
          <a:p>
            <a:pPr marL="457200" indent="-457200">
              <a:buFontTx/>
              <a:buAutoNum type="arabicParenBoth"/>
              <a:defRPr/>
            </a:pPr>
            <a:r>
              <a:rPr lang="en-US" sz="2400" b="1" i="1" dirty="0"/>
              <a:t>that we cannot be happy </a:t>
            </a:r>
          </a:p>
          <a:p>
            <a:pPr marL="457200" indent="-457200">
              <a:defRPr/>
            </a:pPr>
            <a:r>
              <a:rPr lang="en-US" sz="2400" b="1" i="1" dirty="0"/>
              <a:t>without being free; </a:t>
            </a:r>
          </a:p>
          <a:p>
            <a:pPr>
              <a:defRPr/>
            </a:pPr>
            <a:endParaRPr lang="en-US" sz="600" b="1" i="1" dirty="0"/>
          </a:p>
          <a:p>
            <a:pPr>
              <a:defRPr/>
            </a:pPr>
            <a:r>
              <a:rPr lang="en-US" sz="2400" b="1" i="1" dirty="0"/>
              <a:t>(2) </a:t>
            </a:r>
            <a:r>
              <a:rPr lang="en-US" sz="2400" b="1" i="1" dirty="0">
                <a:solidFill>
                  <a:srgbClr val="C00000"/>
                </a:solidFill>
              </a:rPr>
              <a:t>that we cannot be free </a:t>
            </a:r>
          </a:p>
          <a:p>
            <a:pPr>
              <a:defRPr/>
            </a:pPr>
            <a:r>
              <a:rPr lang="en-US" sz="2400" b="1" i="1" dirty="0">
                <a:solidFill>
                  <a:srgbClr val="C00000"/>
                </a:solidFill>
              </a:rPr>
              <a:t>without being secure in our property</a:t>
            </a:r>
            <a:r>
              <a:rPr lang="en-US" sz="2400" b="1" i="1" dirty="0"/>
              <a:t>; and </a:t>
            </a:r>
          </a:p>
          <a:p>
            <a:pPr>
              <a:defRPr/>
            </a:pPr>
            <a:endParaRPr lang="en-US" sz="600" b="1" i="1" dirty="0"/>
          </a:p>
          <a:p>
            <a:pPr>
              <a:defRPr/>
            </a:pPr>
            <a:r>
              <a:rPr lang="en-US" sz="2400" b="1" i="1" dirty="0"/>
              <a:t>(3) </a:t>
            </a:r>
            <a:r>
              <a:rPr lang="en-US" sz="2400" b="1" i="1" dirty="0">
                <a:solidFill>
                  <a:srgbClr val="C00000"/>
                </a:solidFill>
              </a:rPr>
              <a:t>that we cannot be secure in our property </a:t>
            </a:r>
          </a:p>
          <a:p>
            <a:pPr>
              <a:defRPr/>
            </a:pPr>
            <a:r>
              <a:rPr lang="en-US" sz="2400" b="1" i="1" dirty="0">
                <a:solidFill>
                  <a:srgbClr val="C00000"/>
                </a:solidFill>
              </a:rPr>
              <a:t>if without our consent </a:t>
            </a:r>
          </a:p>
          <a:p>
            <a:pPr>
              <a:defRPr/>
            </a:pPr>
            <a:r>
              <a:rPr lang="en-US" sz="2400" b="1" i="1" dirty="0">
                <a:solidFill>
                  <a:srgbClr val="C00000"/>
                </a:solidFill>
              </a:rPr>
              <a:t>others may as by right take it away</a:t>
            </a:r>
            <a:r>
              <a:rPr lang="en-US" sz="2400" b="1" i="1" dirty="0"/>
              <a:t>"</a:t>
            </a:r>
          </a:p>
          <a:p>
            <a:pPr>
              <a:defRPr/>
            </a:pPr>
            <a:r>
              <a:rPr lang="en-US" dirty="0"/>
              <a:t> </a:t>
            </a:r>
          </a:p>
          <a:p>
            <a:pPr>
              <a:defRPr/>
            </a:pPr>
            <a:r>
              <a:rPr lang="en-US" dirty="0"/>
              <a:t>John Dickinson, signer of the Constitution.</a:t>
            </a:r>
          </a:p>
        </p:txBody>
      </p:sp>
      <p:pic>
        <p:nvPicPr>
          <p:cNvPr id="21509" name="Picture 4" descr="Image of author"/>
          <p:cNvPicPr>
            <a:picLocks noChangeAspect="1" noChangeArrowheads="1"/>
          </p:cNvPicPr>
          <p:nvPr/>
        </p:nvPicPr>
        <p:blipFill>
          <a:blip r:embed="rId2" cstate="print"/>
          <a:srcRect/>
          <a:stretch>
            <a:fillRect/>
          </a:stretch>
        </p:blipFill>
        <p:spPr bwMode="auto">
          <a:xfrm>
            <a:off x="6705600" y="1828800"/>
            <a:ext cx="1905000" cy="22764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3200" dirty="0"/>
              <a:t> As can be seen from the above, </a:t>
            </a:r>
          </a:p>
          <a:p>
            <a:pPr>
              <a:lnSpc>
                <a:spcPct val="80000"/>
              </a:lnSpc>
            </a:pPr>
            <a:r>
              <a:rPr lang="en-US" sz="3200" dirty="0"/>
              <a:t>  the founders maintained a clear grasp </a:t>
            </a:r>
          </a:p>
          <a:p>
            <a:pPr>
              <a:lnSpc>
                <a:spcPct val="80000"/>
              </a:lnSpc>
            </a:pPr>
            <a:r>
              <a:rPr lang="en-US" sz="3200" dirty="0"/>
              <a:t>  of the connection between </a:t>
            </a:r>
            <a:endParaRPr lang="en-US" sz="3200" dirty="0" smtClean="0"/>
          </a:p>
          <a:p>
            <a:pPr>
              <a:lnSpc>
                <a:spcPct val="80000"/>
              </a:lnSpc>
            </a:pPr>
            <a:r>
              <a:rPr lang="en-US" sz="3200" dirty="0"/>
              <a:t> </a:t>
            </a:r>
            <a:r>
              <a:rPr lang="en-US" sz="3200" dirty="0" smtClean="0"/>
              <a:t> </a:t>
            </a:r>
            <a:r>
              <a:rPr lang="en-US" sz="3200" b="1" dirty="0" smtClean="0">
                <a:solidFill>
                  <a:srgbClr val="C00000"/>
                </a:solidFill>
              </a:rPr>
              <a:t>liberty</a:t>
            </a:r>
            <a:r>
              <a:rPr lang="en-US" sz="3200" b="1" dirty="0">
                <a:solidFill>
                  <a:srgbClr val="C00000"/>
                </a:solidFill>
              </a:rPr>
              <a:t>, </a:t>
            </a:r>
            <a:r>
              <a:rPr lang="en-US" sz="3200" b="1" dirty="0" smtClean="0">
                <a:solidFill>
                  <a:srgbClr val="C00000"/>
                </a:solidFill>
              </a:rPr>
              <a:t>freedom and </a:t>
            </a:r>
            <a:r>
              <a:rPr lang="en-US" sz="3200" b="1" dirty="0">
                <a:solidFill>
                  <a:srgbClr val="C00000"/>
                </a:solidFill>
              </a:rPr>
              <a:t>property rights.</a:t>
            </a:r>
          </a:p>
          <a:p>
            <a:pPr>
              <a:lnSpc>
                <a:spcPct val="80000"/>
              </a:lnSpc>
            </a:pPr>
            <a:endParaRPr lang="en-US" sz="3200" dirty="0"/>
          </a:p>
          <a:p>
            <a:pPr>
              <a:lnSpc>
                <a:spcPct val="80000"/>
              </a:lnSpc>
              <a:buFont typeface="Arial" pitchFamily="34" charset="0"/>
              <a:buChar char="•"/>
            </a:pPr>
            <a:r>
              <a:rPr lang="en-US" sz="3200" dirty="0"/>
              <a:t> They understood that it is </a:t>
            </a:r>
            <a:r>
              <a:rPr lang="en-US" sz="3200" b="1" i="1" dirty="0">
                <a:solidFill>
                  <a:srgbClr val="C00000"/>
                </a:solidFill>
              </a:rPr>
              <a:t>the pursuit of</a:t>
            </a:r>
          </a:p>
          <a:p>
            <a:pPr>
              <a:lnSpc>
                <a:spcPct val="80000"/>
              </a:lnSpc>
            </a:pPr>
            <a:r>
              <a:rPr lang="en-US" sz="3200" b="1" i="1" dirty="0">
                <a:solidFill>
                  <a:srgbClr val="C00000"/>
                </a:solidFill>
              </a:rPr>
              <a:t>   property</a:t>
            </a:r>
            <a:r>
              <a:rPr lang="en-US" sz="3200" dirty="0"/>
              <a:t> that </a:t>
            </a:r>
            <a:r>
              <a:rPr lang="en-US" sz="3200" b="1" i="1" dirty="0">
                <a:solidFill>
                  <a:srgbClr val="C00000"/>
                </a:solidFill>
              </a:rPr>
              <a:t>is</a:t>
            </a:r>
            <a:r>
              <a:rPr lang="en-US" sz="3200" b="1" dirty="0">
                <a:solidFill>
                  <a:srgbClr val="C00000"/>
                </a:solidFill>
              </a:rPr>
              <a:t> </a:t>
            </a:r>
            <a:r>
              <a:rPr lang="en-US" sz="3200" b="1" i="1" dirty="0">
                <a:solidFill>
                  <a:srgbClr val="C00000"/>
                </a:solidFill>
              </a:rPr>
              <a:t>the catalyst of freedom</a:t>
            </a:r>
            <a:r>
              <a:rPr lang="en-US" sz="3200" dirty="0"/>
              <a:t>, </a:t>
            </a:r>
          </a:p>
          <a:p>
            <a:pPr>
              <a:lnSpc>
                <a:spcPct val="80000"/>
              </a:lnSpc>
            </a:pPr>
            <a:r>
              <a:rPr lang="en-US" sz="3200" dirty="0"/>
              <a:t>   and that a person’s unfettered ability </a:t>
            </a:r>
          </a:p>
          <a:p>
            <a:pPr>
              <a:lnSpc>
                <a:spcPct val="80000"/>
              </a:lnSpc>
            </a:pPr>
            <a:r>
              <a:rPr lang="en-US" sz="3200" dirty="0"/>
              <a:t>   to freely exercise their property rights, </a:t>
            </a:r>
          </a:p>
          <a:p>
            <a:pPr>
              <a:lnSpc>
                <a:spcPct val="80000"/>
              </a:lnSpc>
            </a:pPr>
            <a:r>
              <a:rPr lang="en-US" sz="3200" dirty="0"/>
              <a:t>   is the gateway of liberty. </a:t>
            </a:r>
          </a:p>
          <a:p>
            <a:pPr>
              <a:lnSpc>
                <a:spcPct val="80000"/>
              </a:lnSpc>
            </a:pPr>
            <a:endParaRPr lang="en-US" sz="1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3058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2000" dirty="0"/>
              <a:t> </a:t>
            </a:r>
            <a:r>
              <a:rPr lang="en-US" sz="3200" dirty="0"/>
              <a:t>This reverence for property rights was </a:t>
            </a:r>
            <a:r>
              <a:rPr lang="en-US" sz="3200" u="sng" dirty="0"/>
              <a:t>not a</a:t>
            </a:r>
          </a:p>
          <a:p>
            <a:pPr>
              <a:lnSpc>
                <a:spcPct val="80000"/>
              </a:lnSpc>
            </a:pPr>
            <a:r>
              <a:rPr lang="en-US" sz="3200" u="sng" dirty="0"/>
              <a:t>  concept of materialism</a:t>
            </a:r>
            <a:r>
              <a:rPr lang="en-US" sz="3200" dirty="0"/>
              <a:t>.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Nowhere in the founders’ writings is the</a:t>
            </a:r>
          </a:p>
          <a:p>
            <a:pPr>
              <a:lnSpc>
                <a:spcPct val="80000"/>
              </a:lnSpc>
            </a:pPr>
            <a:r>
              <a:rPr lang="en-US" sz="3200" dirty="0"/>
              <a:t>  obtainment or maintenance of wealth </a:t>
            </a:r>
          </a:p>
          <a:p>
            <a:pPr>
              <a:lnSpc>
                <a:spcPct val="80000"/>
              </a:lnSpc>
            </a:pPr>
            <a:r>
              <a:rPr lang="en-US" sz="3200" dirty="0"/>
              <a:t>  the focus of their arguments.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It was not the value of the property </a:t>
            </a:r>
          </a:p>
          <a:p>
            <a:pPr>
              <a:lnSpc>
                <a:spcPct val="80000"/>
              </a:lnSpc>
            </a:pPr>
            <a:r>
              <a:rPr lang="en-US" sz="3200" dirty="0"/>
              <a:t>  that mattered, nor was it the property itself,</a:t>
            </a:r>
          </a:p>
          <a:p>
            <a:pPr>
              <a:lnSpc>
                <a:spcPct val="80000"/>
              </a:lnSpc>
            </a:pPr>
            <a:r>
              <a:rPr lang="en-US" sz="3200" dirty="0"/>
              <a:t>  that the framers linked to liberty.  </a:t>
            </a:r>
          </a:p>
          <a:p>
            <a:pPr>
              <a:lnSpc>
                <a:spcPct val="80000"/>
              </a:lnSpc>
            </a:pPr>
            <a:endParaRPr lang="en-US" sz="1500" dirty="0"/>
          </a:p>
          <a:p>
            <a:pPr>
              <a:lnSpc>
                <a:spcPct val="80000"/>
              </a:lnSpc>
              <a:buFont typeface="Arial" pitchFamily="34" charset="0"/>
              <a:buChar char="•"/>
            </a:pPr>
            <a:r>
              <a:rPr lang="en-US" sz="3200" dirty="0"/>
              <a:t> Rather, they believed that it was the </a:t>
            </a:r>
          </a:p>
          <a:p>
            <a:pPr>
              <a:lnSpc>
                <a:spcPct val="80000"/>
              </a:lnSpc>
            </a:pPr>
            <a:r>
              <a:rPr lang="en-US" sz="3200" dirty="0"/>
              <a:t>  </a:t>
            </a:r>
            <a:r>
              <a:rPr lang="en-US" sz="3200" b="1" i="1" dirty="0">
                <a:solidFill>
                  <a:srgbClr val="C00000"/>
                </a:solidFill>
              </a:rPr>
              <a:t>pursuit of property</a:t>
            </a:r>
            <a:r>
              <a:rPr lang="en-US" sz="3200" dirty="0"/>
              <a:t>, and </a:t>
            </a:r>
            <a:r>
              <a:rPr lang="en-US" sz="3200" b="1" i="1" dirty="0">
                <a:solidFill>
                  <a:srgbClr val="C00000"/>
                </a:solidFill>
              </a:rPr>
              <a:t>the free exercise </a:t>
            </a:r>
          </a:p>
          <a:p>
            <a:pPr>
              <a:lnSpc>
                <a:spcPct val="80000"/>
              </a:lnSpc>
            </a:pPr>
            <a:r>
              <a:rPr lang="en-US" sz="3200" b="1" i="1" dirty="0">
                <a:solidFill>
                  <a:srgbClr val="C00000"/>
                </a:solidFill>
              </a:rPr>
              <a:t>  of the rights thereof</a:t>
            </a:r>
            <a:r>
              <a:rPr lang="en-US" sz="3200" dirty="0"/>
              <a:t>, that are the key.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381000" y="927100"/>
            <a:ext cx="8458200" cy="5410200"/>
          </a:xfrm>
          <a:prstGeom prst="rect">
            <a:avLst/>
          </a:prstGeom>
          <a:noFill/>
          <a:ln w="9525">
            <a:noFill/>
            <a:miter lim="800000"/>
            <a:headEnd/>
            <a:tailEnd/>
          </a:ln>
        </p:spPr>
        <p:txBody>
          <a:bodyPr lIns="91436" tIns="45718" rIns="91436" bIns="45718"/>
          <a:lstStyle/>
          <a:p>
            <a:pPr marL="341313" indent="-341313">
              <a:spcBef>
                <a:spcPct val="20000"/>
              </a:spcBef>
            </a:pPr>
            <a:r>
              <a:rPr lang="en-US" sz="3200" b="1" dirty="0">
                <a:solidFill>
                  <a:srgbClr val="C81204"/>
                </a:solidFill>
              </a:rPr>
              <a:t>First:</a:t>
            </a:r>
          </a:p>
          <a:p>
            <a:pPr marL="341313" indent="-341313">
              <a:spcBef>
                <a:spcPct val="20000"/>
              </a:spcBef>
              <a:buFontTx/>
              <a:buChar char="•"/>
            </a:pPr>
            <a:r>
              <a:rPr lang="en-US" sz="2400" b="1" dirty="0">
                <a:solidFill>
                  <a:srgbClr val="002060"/>
                </a:solidFill>
              </a:rPr>
              <a:t>Every Adventure needs a Guide.</a:t>
            </a:r>
          </a:p>
          <a:p>
            <a:pPr marL="341313" indent="-341313">
              <a:spcBef>
                <a:spcPct val="20000"/>
              </a:spcBef>
            </a:pPr>
            <a:r>
              <a:rPr lang="en-US" sz="2400" b="1" dirty="0">
                <a:solidFill>
                  <a:srgbClr val="0033CC"/>
                </a:solidFill>
              </a:rPr>
              <a:t>				</a:t>
            </a: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800" b="1" dirty="0">
              <a:solidFill>
                <a:srgbClr val="0033CC"/>
              </a:solidFill>
            </a:endParaRPr>
          </a:p>
          <a:p>
            <a:pPr marL="341313" indent="-341313">
              <a:spcBef>
                <a:spcPct val="20000"/>
              </a:spcBef>
            </a:pPr>
            <a:endParaRPr lang="en-US" sz="2000" b="1" dirty="0">
              <a:solidFill>
                <a:srgbClr val="0033CC"/>
              </a:solidFill>
            </a:endParaRPr>
          </a:p>
          <a:p>
            <a:pPr marL="341313" indent="-341313">
              <a:spcBef>
                <a:spcPct val="20000"/>
              </a:spcBef>
            </a:pPr>
            <a:r>
              <a:rPr lang="en-US" sz="2400" b="1" dirty="0">
                <a:solidFill>
                  <a:srgbClr val="0033CC"/>
                </a:solidFill>
              </a:rPr>
              <a:t>			</a:t>
            </a:r>
            <a:endParaRPr lang="en-US" sz="2400" b="1" i="1" dirty="0">
              <a:solidFill>
                <a:srgbClr val="006600"/>
              </a:solidFill>
            </a:endParaRPr>
          </a:p>
          <a:p>
            <a:pPr marL="741363" lvl="1" indent="-284163">
              <a:spcBef>
                <a:spcPct val="20000"/>
              </a:spcBef>
            </a:pPr>
            <a:r>
              <a:rPr lang="en-US" sz="2000" b="1" dirty="0"/>
              <a:t>Your Humble Professor, Mentor. and Intellectual Resource</a:t>
            </a:r>
          </a:p>
        </p:txBody>
      </p:sp>
      <p:pic>
        <p:nvPicPr>
          <p:cNvPr id="10243" name="Picture 7"/>
          <p:cNvPicPr>
            <a:picLocks noChangeAspect="1" noChangeArrowheads="1"/>
          </p:cNvPicPr>
          <p:nvPr/>
        </p:nvPicPr>
        <p:blipFill>
          <a:blip r:embed="rId3" cstate="print"/>
          <a:srcRect/>
          <a:stretch>
            <a:fillRect/>
          </a:stretch>
        </p:blipFill>
        <p:spPr bwMode="auto">
          <a:xfrm>
            <a:off x="3306763" y="2057400"/>
            <a:ext cx="2330450" cy="3276600"/>
          </a:xfrm>
          <a:prstGeom prst="rect">
            <a:avLst/>
          </a:prstGeom>
          <a:noFill/>
          <a:ln w="9525">
            <a:noFill/>
            <a:miter lim="800000"/>
            <a:headEnd/>
            <a:tailEnd/>
          </a:ln>
        </p:spPr>
      </p:pic>
      <p:graphicFrame>
        <p:nvGraphicFramePr>
          <p:cNvPr id="10244" name="Object 6"/>
          <p:cNvGraphicFramePr>
            <a:graphicFrameLocks noChangeAspect="1"/>
          </p:cNvGraphicFramePr>
          <p:nvPr/>
        </p:nvGraphicFramePr>
        <p:xfrm>
          <a:off x="914400" y="4495800"/>
          <a:ext cx="6581775" cy="1438275"/>
        </p:xfrm>
        <a:graphic>
          <a:graphicData uri="http://schemas.openxmlformats.org/presentationml/2006/ole">
            <mc:AlternateContent xmlns:mc="http://schemas.openxmlformats.org/markup-compatibility/2006">
              <mc:Choice xmlns:v="urn:schemas-microsoft-com:vml" Requires="v">
                <p:oleObj spid="_x0000_s10258" name="Document" r:id="rId4" imgW="6591300" imgH="1447800" progId="">
                  <p:embed/>
                </p:oleObj>
              </mc:Choice>
              <mc:Fallback>
                <p:oleObj name="Document" r:id="rId4" imgW="6591300" imgH="14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95800"/>
                        <a:ext cx="65817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Slide Number Placeholder 1"/>
          <p:cNvSpPr>
            <a:spLocks noGrp="1"/>
          </p:cNvSpPr>
          <p:nvPr>
            <p:ph type="sldNum" sz="quarter" idx="12"/>
          </p:nvPr>
        </p:nvSpPr>
        <p:spPr>
          <a:noFill/>
        </p:spPr>
        <p:txBody>
          <a:bodyPr/>
          <a:lstStyle/>
          <a:p>
            <a:fld id="{80AE616F-98E1-4131-AD17-F5554ADF9374}"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When it came to property rights,</a:t>
            </a:r>
          </a:p>
          <a:p>
            <a:pPr>
              <a:lnSpc>
                <a:spcPct val="90000"/>
              </a:lnSpc>
            </a:pPr>
            <a:r>
              <a:rPr lang="en-US" sz="3200" dirty="0"/>
              <a:t>  the founders understood, </a:t>
            </a:r>
          </a:p>
          <a:p>
            <a:pPr>
              <a:lnSpc>
                <a:spcPct val="90000"/>
              </a:lnSpc>
            </a:pPr>
            <a:r>
              <a:rPr lang="en-US" sz="3200" dirty="0"/>
              <a:t>  that </a:t>
            </a:r>
            <a:r>
              <a:rPr lang="en-US" sz="3200" b="1" i="1" dirty="0">
                <a:solidFill>
                  <a:srgbClr val="C00000"/>
                </a:solidFill>
              </a:rPr>
              <a:t>it is not about equality of means </a:t>
            </a:r>
          </a:p>
          <a:p>
            <a:pPr>
              <a:lnSpc>
                <a:spcPct val="90000"/>
              </a:lnSpc>
            </a:pPr>
            <a:r>
              <a:rPr lang="en-US" sz="3200" b="1" i="1" dirty="0">
                <a:solidFill>
                  <a:srgbClr val="C00000"/>
                </a:solidFill>
              </a:rPr>
              <a:t>  or equality of outcome, </a:t>
            </a:r>
          </a:p>
          <a:p>
            <a:pPr>
              <a:lnSpc>
                <a:spcPct val="90000"/>
              </a:lnSpc>
            </a:pPr>
            <a:r>
              <a:rPr lang="en-US" sz="3200" b="1" i="1" dirty="0">
                <a:solidFill>
                  <a:srgbClr val="C00000"/>
                </a:solidFill>
              </a:rPr>
              <a:t>  but rather about freedom and equality </a:t>
            </a:r>
          </a:p>
          <a:p>
            <a:pPr>
              <a:lnSpc>
                <a:spcPct val="90000"/>
              </a:lnSpc>
            </a:pPr>
            <a:r>
              <a:rPr lang="en-US" sz="3200" b="1" i="1" dirty="0">
                <a:solidFill>
                  <a:srgbClr val="C00000"/>
                </a:solidFill>
              </a:rPr>
              <a:t>  of opportunity</a:t>
            </a:r>
            <a:r>
              <a:rPr lang="en-US" sz="3200" b="1" i="1" dirty="0"/>
              <a:t>. </a:t>
            </a:r>
          </a:p>
          <a:p>
            <a:pPr>
              <a:lnSpc>
                <a:spcPct val="90000"/>
              </a:lnSpc>
            </a:pPr>
            <a:endParaRPr lang="en-US" sz="1500" dirty="0"/>
          </a:p>
          <a:p>
            <a:pPr>
              <a:lnSpc>
                <a:spcPct val="90000"/>
              </a:lnSpc>
              <a:buFont typeface="Arial" pitchFamily="34" charset="0"/>
              <a:buChar char="•"/>
            </a:pPr>
            <a:r>
              <a:rPr lang="en-US" sz="3200" dirty="0"/>
              <a:t> Although there is little question that </a:t>
            </a:r>
          </a:p>
          <a:p>
            <a:pPr>
              <a:lnSpc>
                <a:spcPct val="90000"/>
              </a:lnSpc>
            </a:pPr>
            <a:r>
              <a:rPr lang="en-US" sz="3200" dirty="0"/>
              <a:t>  the founders were intellectual giants, </a:t>
            </a:r>
          </a:p>
          <a:p>
            <a:pPr>
              <a:lnSpc>
                <a:spcPct val="90000"/>
              </a:lnSpc>
            </a:pPr>
            <a:r>
              <a:rPr lang="en-US" sz="3200" dirty="0"/>
              <a:t>  they also were, however, reflective </a:t>
            </a:r>
          </a:p>
          <a:p>
            <a:pPr>
              <a:lnSpc>
                <a:spcPct val="90000"/>
              </a:lnSpc>
            </a:pPr>
            <a:r>
              <a:rPr lang="en-US" sz="3200" dirty="0"/>
              <a:t>  of their society’s beliefs as a whole</a:t>
            </a:r>
            <a:r>
              <a:rPr lang="en-US" sz="1900" dirty="0"/>
              <a:t>.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The founders were not perfect people.  </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No one is.</a:t>
            </a:r>
          </a:p>
          <a:p>
            <a:pPr>
              <a:lnSpc>
                <a:spcPct val="90000"/>
              </a:lnSpc>
            </a:pPr>
            <a:r>
              <a:rPr lang="en-US" sz="1500" dirty="0"/>
              <a:t>  </a:t>
            </a:r>
          </a:p>
          <a:p>
            <a:pPr>
              <a:lnSpc>
                <a:spcPct val="90000"/>
              </a:lnSpc>
              <a:buFont typeface="Arial" pitchFamily="34" charset="0"/>
              <a:buChar char="•"/>
            </a:pPr>
            <a:r>
              <a:rPr lang="en-US" sz="3200" dirty="0"/>
              <a:t> One need only read their powerful words,</a:t>
            </a:r>
          </a:p>
          <a:p>
            <a:pPr>
              <a:lnSpc>
                <a:spcPct val="90000"/>
              </a:lnSpc>
            </a:pPr>
            <a:r>
              <a:rPr lang="en-US" sz="3200" dirty="0"/>
              <a:t>  however, to realize that they sought to</a:t>
            </a:r>
          </a:p>
          <a:p>
            <a:pPr>
              <a:lnSpc>
                <a:spcPct val="90000"/>
              </a:lnSpc>
            </a:pPr>
            <a:r>
              <a:rPr lang="en-US" sz="3200" dirty="0"/>
              <a:t>  advance perfect intentions for our nation.</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The fact that they didn’t always live up </a:t>
            </a:r>
          </a:p>
          <a:p>
            <a:pPr>
              <a:lnSpc>
                <a:spcPct val="90000"/>
              </a:lnSpc>
            </a:pPr>
            <a:r>
              <a:rPr lang="en-US" sz="3200" dirty="0"/>
              <a:t>   to their perfect intentions, should not </a:t>
            </a:r>
          </a:p>
          <a:p>
            <a:pPr>
              <a:lnSpc>
                <a:spcPct val="90000"/>
              </a:lnSpc>
            </a:pPr>
            <a:r>
              <a:rPr lang="en-US" sz="3200" dirty="0"/>
              <a:t>   take away from the truly transformational</a:t>
            </a:r>
          </a:p>
          <a:p>
            <a:pPr>
              <a:lnSpc>
                <a:spcPct val="90000"/>
              </a:lnSpc>
            </a:pPr>
            <a:r>
              <a:rPr lang="en-US" sz="3200" dirty="0"/>
              <a:t>   aspirations they espoused for our country.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They held that since all men (and women)</a:t>
            </a:r>
          </a:p>
          <a:p>
            <a:pPr>
              <a:lnSpc>
                <a:spcPct val="90000"/>
              </a:lnSpc>
            </a:pPr>
            <a:r>
              <a:rPr lang="en-US" sz="3200" dirty="0"/>
              <a:t>   are viewed as equal in the eyes of God,</a:t>
            </a:r>
          </a:p>
          <a:p>
            <a:pPr>
              <a:lnSpc>
                <a:spcPct val="90000"/>
              </a:lnSpc>
            </a:pPr>
            <a:r>
              <a:rPr lang="en-US" sz="3200" dirty="0"/>
              <a:t>   they should also be viewed as equal in the</a:t>
            </a:r>
          </a:p>
          <a:p>
            <a:pPr>
              <a:lnSpc>
                <a:spcPct val="90000"/>
              </a:lnSpc>
            </a:pPr>
            <a:r>
              <a:rPr lang="en-US" sz="3200" dirty="0"/>
              <a:t>   eyes of man.</a:t>
            </a:r>
          </a:p>
          <a:p>
            <a:pPr>
              <a:lnSpc>
                <a:spcPct val="90000"/>
              </a:lnSpc>
            </a:pPr>
            <a:endParaRPr lang="en-US" sz="1500" dirty="0"/>
          </a:p>
          <a:p>
            <a:pPr>
              <a:lnSpc>
                <a:spcPct val="90000"/>
              </a:lnSpc>
              <a:buFont typeface="Arial" pitchFamily="34" charset="0"/>
              <a:buChar char="•"/>
            </a:pPr>
            <a:r>
              <a:rPr lang="en-US" sz="3200" dirty="0"/>
              <a:t> This Natural Rights philosophy</a:t>
            </a:r>
          </a:p>
          <a:p>
            <a:pPr>
              <a:lnSpc>
                <a:spcPct val="90000"/>
              </a:lnSpc>
            </a:pPr>
            <a:r>
              <a:rPr lang="en-US" sz="3200" dirty="0"/>
              <a:t>   shaped our government</a:t>
            </a:r>
          </a:p>
          <a:p>
            <a:pPr>
              <a:lnSpc>
                <a:spcPct val="90000"/>
              </a:lnSpc>
            </a:pPr>
            <a:r>
              <a:rPr lang="en-US" sz="3200" dirty="0"/>
              <a:t>   and the way all Americans</a:t>
            </a:r>
          </a:p>
          <a:p>
            <a:pPr>
              <a:lnSpc>
                <a:spcPct val="90000"/>
              </a:lnSpc>
            </a:pPr>
            <a:r>
              <a:rPr lang="en-US" sz="3200" dirty="0"/>
              <a:t>   can still today </a:t>
            </a:r>
          </a:p>
          <a:p>
            <a:pPr>
              <a:lnSpc>
                <a:spcPct val="90000"/>
              </a:lnSpc>
            </a:pPr>
            <a:r>
              <a:rPr lang="en-US" sz="3200" dirty="0"/>
              <a:t>   freely exercise and pursue </a:t>
            </a:r>
          </a:p>
          <a:p>
            <a:pPr>
              <a:lnSpc>
                <a:spcPct val="90000"/>
              </a:lnSpc>
            </a:pPr>
            <a:r>
              <a:rPr lang="en-US" sz="3200" dirty="0"/>
              <a:t>   their human and property rights.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r>
              <a:rPr lang="en-US" sz="3000" b="1" i="1" dirty="0">
                <a:solidFill>
                  <a:srgbClr val="002060"/>
                </a:solidFill>
              </a:rPr>
              <a:t>The Founders View of Property Continued</a:t>
            </a:r>
            <a:endParaRPr lang="en-US" sz="3000" dirty="0">
              <a:solidFill>
                <a:srgbClr val="002060"/>
              </a:solidFill>
            </a:endParaRPr>
          </a:p>
          <a:p>
            <a:pPr>
              <a:lnSpc>
                <a:spcPct val="70000"/>
              </a:lnSpc>
            </a:pPr>
            <a:endParaRPr lang="en-US" sz="2400" dirty="0"/>
          </a:p>
          <a:p>
            <a:pPr>
              <a:lnSpc>
                <a:spcPct val="70000"/>
              </a:lnSpc>
              <a:buFont typeface="Arial" pitchFamily="34" charset="0"/>
              <a:buChar char="•"/>
            </a:pPr>
            <a:r>
              <a:rPr lang="en-US" sz="2800" dirty="0"/>
              <a:t> We can see, throughout </a:t>
            </a:r>
          </a:p>
          <a:p>
            <a:pPr>
              <a:lnSpc>
                <a:spcPct val="70000"/>
              </a:lnSpc>
            </a:pPr>
            <a:r>
              <a:rPr lang="en-US" sz="2800" dirty="0"/>
              <a:t>  the Declaration of Independence, </a:t>
            </a:r>
          </a:p>
          <a:p>
            <a:pPr>
              <a:lnSpc>
                <a:spcPct val="70000"/>
              </a:lnSpc>
            </a:pPr>
            <a:r>
              <a:rPr lang="en-US" sz="2800" dirty="0"/>
              <a:t>  the Constitution and the Bill of Rights, </a:t>
            </a:r>
          </a:p>
          <a:p>
            <a:pPr>
              <a:lnSpc>
                <a:spcPct val="70000"/>
              </a:lnSpc>
            </a:pPr>
            <a:r>
              <a:rPr lang="en-US" sz="2800" dirty="0"/>
              <a:t>  that the pursuit of property, </a:t>
            </a:r>
          </a:p>
          <a:p>
            <a:pPr>
              <a:lnSpc>
                <a:spcPct val="70000"/>
              </a:lnSpc>
            </a:pPr>
            <a:r>
              <a:rPr lang="en-US" sz="2800" dirty="0"/>
              <a:t>  and a person’s ability to freely exercise </a:t>
            </a:r>
          </a:p>
          <a:p>
            <a:pPr>
              <a:lnSpc>
                <a:spcPct val="70000"/>
              </a:lnSpc>
            </a:pPr>
            <a:r>
              <a:rPr lang="en-US" sz="2800" dirty="0"/>
              <a:t>  their property rights, is sacrosanct.   </a:t>
            </a:r>
          </a:p>
          <a:p>
            <a:pPr>
              <a:lnSpc>
                <a:spcPct val="70000"/>
              </a:lnSpc>
            </a:pPr>
            <a:endParaRPr lang="en-US" sz="2800" dirty="0"/>
          </a:p>
          <a:p>
            <a:pPr>
              <a:lnSpc>
                <a:spcPct val="70000"/>
              </a:lnSpc>
              <a:buFont typeface="Arial" pitchFamily="34" charset="0"/>
              <a:buChar char="•"/>
            </a:pPr>
            <a:r>
              <a:rPr lang="en-US" sz="2800" dirty="0"/>
              <a:t> </a:t>
            </a:r>
            <a:r>
              <a:rPr lang="en-US" sz="2700" b="1" dirty="0">
                <a:solidFill>
                  <a:srgbClr val="C00000"/>
                </a:solidFill>
              </a:rPr>
              <a:t>Property rights are thereby a foundational pillar</a:t>
            </a:r>
          </a:p>
          <a:p>
            <a:pPr>
              <a:lnSpc>
                <a:spcPct val="70000"/>
              </a:lnSpc>
            </a:pPr>
            <a:r>
              <a:rPr lang="en-US" sz="2700" b="1" dirty="0">
                <a:solidFill>
                  <a:srgbClr val="C00000"/>
                </a:solidFill>
              </a:rPr>
              <a:t>  upon which American government is built</a:t>
            </a:r>
            <a:r>
              <a:rPr lang="en-US" sz="2700" dirty="0"/>
              <a:t>.  </a:t>
            </a:r>
          </a:p>
          <a:p>
            <a:pPr>
              <a:lnSpc>
                <a:spcPct val="70000"/>
              </a:lnSpc>
              <a:buFont typeface="Arial" pitchFamily="34" charset="0"/>
              <a:buChar char="•"/>
            </a:pPr>
            <a:endParaRPr lang="en-US" sz="2800" dirty="0"/>
          </a:p>
          <a:p>
            <a:pPr>
              <a:lnSpc>
                <a:spcPct val="70000"/>
              </a:lnSpc>
              <a:buFont typeface="Arial" pitchFamily="34" charset="0"/>
              <a:buChar char="•"/>
            </a:pPr>
            <a:r>
              <a:rPr lang="en-US" sz="2800" dirty="0"/>
              <a:t> The law we enjoy today, is a reflection </a:t>
            </a:r>
          </a:p>
          <a:p>
            <a:pPr>
              <a:lnSpc>
                <a:spcPct val="70000"/>
              </a:lnSpc>
            </a:pPr>
            <a:r>
              <a:rPr lang="en-US" sz="2800" dirty="0"/>
              <a:t>   of this dedication to the principle  </a:t>
            </a:r>
          </a:p>
          <a:p>
            <a:pPr>
              <a:lnSpc>
                <a:spcPct val="70000"/>
              </a:lnSpc>
            </a:pPr>
            <a:r>
              <a:rPr lang="en-US" sz="2800" dirty="0"/>
              <a:t>   that the pursuit of property, </a:t>
            </a:r>
          </a:p>
          <a:p>
            <a:pPr>
              <a:lnSpc>
                <a:spcPct val="70000"/>
              </a:lnSpc>
            </a:pPr>
            <a:r>
              <a:rPr lang="en-US" sz="2800" dirty="0"/>
              <a:t>   and the free exercise of its rights, </a:t>
            </a:r>
          </a:p>
          <a:p>
            <a:pPr>
              <a:lnSpc>
                <a:spcPct val="70000"/>
              </a:lnSpc>
            </a:pPr>
            <a:r>
              <a:rPr lang="en-US" sz="2800" dirty="0"/>
              <a:t>   are indispensable and inseparable from </a:t>
            </a:r>
          </a:p>
          <a:p>
            <a:pPr>
              <a:lnSpc>
                <a:spcPct val="70000"/>
              </a:lnSpc>
            </a:pPr>
            <a:r>
              <a:rPr lang="en-US" sz="2800" dirty="0"/>
              <a:t>   liberty, freedom and the natural rights of man.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r>
              <a:rPr lang="en-US" sz="3000" b="1" i="1" dirty="0">
                <a:solidFill>
                  <a:srgbClr val="002060"/>
                </a:solidFill>
              </a:rPr>
              <a:t>The Founders View of Property Continued</a:t>
            </a:r>
            <a:endParaRPr lang="en-US" sz="3000" dirty="0">
              <a:solidFill>
                <a:srgbClr val="002060"/>
              </a:solidFill>
            </a:endParaRPr>
          </a:p>
          <a:p>
            <a:pPr>
              <a:lnSpc>
                <a:spcPct val="70000"/>
              </a:lnSpc>
            </a:pPr>
            <a:endParaRPr lang="en-US" sz="2400" dirty="0"/>
          </a:p>
          <a:p>
            <a:pPr algn="ctr"/>
            <a:r>
              <a:rPr lang="en-US" sz="2800" dirty="0"/>
              <a:t> </a:t>
            </a:r>
            <a:r>
              <a:rPr lang="en-US" sz="3200" b="1" dirty="0">
                <a:solidFill>
                  <a:srgbClr val="C81204"/>
                </a:solidFill>
              </a:rPr>
              <a:t>Law of Property</a:t>
            </a:r>
          </a:p>
          <a:p>
            <a:pPr algn="ctr"/>
            <a:endParaRPr lang="en-US" sz="2000" b="1" dirty="0"/>
          </a:p>
          <a:p>
            <a:pPr algn="ctr"/>
            <a:r>
              <a:rPr lang="en-US" sz="2400" b="1" dirty="0"/>
              <a:t>Because it developed from the Common Law, </a:t>
            </a:r>
          </a:p>
          <a:p>
            <a:pPr algn="ctr"/>
            <a:r>
              <a:rPr lang="en-US" sz="2400" b="1" dirty="0"/>
              <a:t>and was viewed through the prism of rights</a:t>
            </a:r>
          </a:p>
          <a:p>
            <a:pPr algn="ctr"/>
            <a:r>
              <a:rPr lang="en-US" sz="2400" b="1" dirty="0"/>
              <a:t>In accordance with natural law,</a:t>
            </a:r>
          </a:p>
          <a:p>
            <a:pPr algn="ctr"/>
            <a:r>
              <a:rPr lang="en-US" sz="2400" b="1" dirty="0"/>
              <a:t>most law of Property is:</a:t>
            </a:r>
          </a:p>
          <a:p>
            <a:pPr algn="ctr"/>
            <a:endParaRPr lang="en-US" sz="3200" b="1" dirty="0">
              <a:solidFill>
                <a:srgbClr val="002060"/>
              </a:solidFill>
            </a:endParaRPr>
          </a:p>
          <a:p>
            <a:pPr algn="ctr"/>
            <a:r>
              <a:rPr lang="en-US" sz="3200" b="1" dirty="0">
                <a:solidFill>
                  <a:srgbClr val="002060"/>
                </a:solidFill>
              </a:rPr>
              <a:t>State Law</a:t>
            </a:r>
            <a:endParaRPr lang="en-US" sz="3200" dirty="0">
              <a:solidFill>
                <a:srgbClr val="00206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54</a:t>
            </a:fld>
            <a:endParaRPr lang="en-US" dirty="0"/>
          </a:p>
        </p:txBody>
      </p:sp>
    </p:spTree>
    <p:extLst>
      <p:ext uri="{BB962C8B-B14F-4D97-AF65-F5344CB8AC3E}">
        <p14:creationId xmlns:p14="http://schemas.microsoft.com/office/powerpoint/2010/main" val="1522036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81000" y="1524000"/>
            <a:ext cx="8229600" cy="4953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Class Exercise:</a:t>
            </a:r>
            <a:endParaRPr lang="en-US" sz="1000" b="1">
              <a:solidFill>
                <a:srgbClr val="C00000"/>
              </a:solidFill>
            </a:endParaRPr>
          </a:p>
          <a:p>
            <a:pPr marL="342900" indent="-342900">
              <a:spcBef>
                <a:spcPct val="20000"/>
              </a:spcBef>
            </a:pPr>
            <a:endParaRPr lang="en-US" sz="1000">
              <a:solidFill>
                <a:srgbClr val="0033CC"/>
              </a:solidFill>
            </a:endParaRPr>
          </a:p>
          <a:p>
            <a:pPr marL="342900" indent="-342900">
              <a:spcBef>
                <a:spcPct val="20000"/>
              </a:spcBef>
            </a:pPr>
            <a:r>
              <a:rPr lang="en-US" sz="3200">
                <a:solidFill>
                  <a:srgbClr val="002060"/>
                </a:solidFill>
              </a:rPr>
              <a:t>Running for Office and</a:t>
            </a:r>
          </a:p>
          <a:p>
            <a:pPr marL="342900" indent="-342900">
              <a:spcBef>
                <a:spcPct val="20000"/>
              </a:spcBef>
            </a:pPr>
            <a:r>
              <a:rPr lang="en-US" sz="3200">
                <a:solidFill>
                  <a:srgbClr val="002060"/>
                </a:solidFill>
              </a:rPr>
              <a:t>How a Bill Becomes a Law</a:t>
            </a:r>
          </a:p>
          <a:p>
            <a:pPr marL="342900" indent="-342900">
              <a:spcBef>
                <a:spcPct val="20000"/>
              </a:spcBef>
            </a:pPr>
            <a:endParaRPr lang="en-US" sz="2400">
              <a:solidFill>
                <a:srgbClr val="0033CC"/>
              </a:solidFill>
            </a:endParaRPr>
          </a:p>
        </p:txBody>
      </p:sp>
      <p:pic>
        <p:nvPicPr>
          <p:cNvPr id="26627" name="Picture 6" descr="http://www.postdiluvian.org/~gilly/Schoolhouse_Rock/pix/bill.jpg"/>
          <p:cNvPicPr>
            <a:picLocks noChangeAspect="1" noChangeArrowheads="1"/>
          </p:cNvPicPr>
          <p:nvPr/>
        </p:nvPicPr>
        <p:blipFill>
          <a:blip r:embed="rId2" cstate="print"/>
          <a:srcRect/>
          <a:stretch>
            <a:fillRect/>
          </a:stretch>
        </p:blipFill>
        <p:spPr bwMode="auto">
          <a:xfrm>
            <a:off x="3429000" y="3581400"/>
            <a:ext cx="2057400" cy="228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55</a:t>
            </a:fld>
            <a:endParaRPr lang="en-US" dirty="0"/>
          </a:p>
        </p:txBody>
      </p:sp>
    </p:spTree>
    <p:extLst>
      <p:ext uri="{BB962C8B-B14F-4D97-AF65-F5344CB8AC3E}">
        <p14:creationId xmlns:p14="http://schemas.microsoft.com/office/powerpoint/2010/main" val="185168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smtClean="0">
                <a:solidFill>
                  <a:srgbClr val="C00000"/>
                </a:solidFill>
              </a:rPr>
              <a:t>End of Class One</a:t>
            </a:r>
            <a:endParaRPr lang="en-US" sz="4400" i="1" dirty="0" smtClean="0">
              <a:solidFill>
                <a:srgbClr val="C00000"/>
              </a:solidFill>
            </a:endParaRPr>
          </a:p>
          <a:p>
            <a:pPr marL="341313" indent="-341313">
              <a:spcBef>
                <a:spcPct val="20000"/>
              </a:spcBef>
              <a:buFontTx/>
              <a:buChar char="•"/>
            </a:pPr>
            <a:endParaRPr lang="en-US" sz="1000" b="1" dirty="0" smtClean="0">
              <a:solidFill>
                <a:srgbClr val="002060"/>
              </a:solidFill>
            </a:endParaRPr>
          </a:p>
          <a:p>
            <a:pPr marL="341313" indent="-341313">
              <a:spcBef>
                <a:spcPct val="20000"/>
              </a:spcBef>
              <a:buFontTx/>
              <a:buChar char="•"/>
            </a:pPr>
            <a:r>
              <a:rPr lang="en-US" sz="2800" b="1" dirty="0" smtClean="0">
                <a:solidFill>
                  <a:srgbClr val="002060"/>
                </a:solidFill>
              </a:rPr>
              <a:t>Please don’t forget to hand in your bio form</a:t>
            </a:r>
          </a:p>
          <a:p>
            <a:pPr marL="341313" indent="-341313">
              <a:spcBef>
                <a:spcPct val="2000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56</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228600" y="990600"/>
            <a:ext cx="8686800"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solidFill>
                  <a:srgbClr val="C00000"/>
                </a:solidFill>
              </a:rPr>
              <a:t>What you need to know about me:</a:t>
            </a:r>
          </a:p>
          <a:p>
            <a:pPr marL="742924" lvl="1" indent="-285740">
              <a:spcBef>
                <a:spcPct val="20000"/>
              </a:spcBef>
              <a:buFont typeface="Wingdings" pitchFamily="2" charset="2"/>
              <a:buChar char="Ø"/>
              <a:defRPr/>
            </a:pPr>
            <a:endParaRPr lang="en-US" sz="2000" b="1" dirty="0"/>
          </a:p>
          <a:p>
            <a:pPr marL="742924" lvl="1" indent="-285740">
              <a:spcBef>
                <a:spcPct val="20000"/>
              </a:spcBef>
              <a:buFont typeface="Wingdings" pitchFamily="2" charset="2"/>
              <a:buChar char="Ø"/>
              <a:defRPr/>
            </a:pPr>
            <a:endParaRPr lang="en-US" sz="600" b="1" dirty="0"/>
          </a:p>
          <a:p>
            <a:pPr marL="457200" lvl="1" indent="-284163">
              <a:spcBef>
                <a:spcPct val="20000"/>
              </a:spcBef>
              <a:buFont typeface="Wingdings" pitchFamily="2" charset="2"/>
              <a:buChar char="Ø"/>
              <a:defRPr/>
            </a:pPr>
            <a:r>
              <a:rPr lang="en-US" sz="2000" b="1" dirty="0">
                <a:solidFill>
                  <a:srgbClr val="002060"/>
                </a:solidFill>
              </a:rPr>
              <a:t>Professional Background</a:t>
            </a:r>
          </a:p>
          <a:p>
            <a:pPr marL="685800" lvl="2" indent="-228600">
              <a:spcBef>
                <a:spcPct val="20000"/>
              </a:spcBef>
              <a:buFont typeface="Arial" charset="0"/>
              <a:buChar char="•"/>
              <a:defRPr/>
            </a:pPr>
            <a:r>
              <a:rPr lang="en-US" b="1" dirty="0">
                <a:solidFill>
                  <a:schemeClr val="tx1">
                    <a:lumMod val="75000"/>
                    <a:lumOff val="25000"/>
                  </a:schemeClr>
                </a:solidFill>
              </a:rPr>
              <a:t>Attorney – Admitted to Practice Before State and Federal Courts</a:t>
            </a:r>
          </a:p>
          <a:p>
            <a:pPr marL="685800" lvl="2" indent="-228600">
              <a:spcBef>
                <a:spcPct val="20000"/>
              </a:spcBef>
              <a:buFont typeface="Arial" charset="0"/>
              <a:buChar char="•"/>
              <a:defRPr/>
            </a:pPr>
            <a:r>
              <a:rPr lang="en-US" b="1" dirty="0">
                <a:solidFill>
                  <a:schemeClr val="tx1">
                    <a:lumMod val="75000"/>
                    <a:lumOff val="25000"/>
                  </a:schemeClr>
                </a:solidFill>
              </a:rPr>
              <a:t>Professor – Long Time Law Professor</a:t>
            </a:r>
          </a:p>
          <a:p>
            <a:pPr marL="685800" lvl="2" indent="-228600">
              <a:spcBef>
                <a:spcPct val="20000"/>
              </a:spcBef>
              <a:buFont typeface="Arial" charset="0"/>
              <a:buChar char="•"/>
              <a:defRPr/>
            </a:pPr>
            <a:r>
              <a:rPr lang="en-US" b="1" dirty="0">
                <a:solidFill>
                  <a:schemeClr val="tx1">
                    <a:lumMod val="75000"/>
                    <a:lumOff val="25000"/>
                  </a:schemeClr>
                </a:solidFill>
              </a:rPr>
              <a:t>Senior Counsel – NYS Senate, Former NYS Deputy Attorney General</a:t>
            </a:r>
          </a:p>
          <a:p>
            <a:pPr marL="685800" lvl="2" indent="-228600">
              <a:spcBef>
                <a:spcPct val="20000"/>
              </a:spcBef>
              <a:buFont typeface="Arial" charset="0"/>
              <a:buChar char="•"/>
              <a:defRPr/>
            </a:pPr>
            <a:r>
              <a:rPr lang="en-US" b="1" dirty="0">
                <a:solidFill>
                  <a:schemeClr val="tx1">
                    <a:lumMod val="75000"/>
                    <a:lumOff val="25000"/>
                  </a:schemeClr>
                </a:solidFill>
              </a:rPr>
              <a:t>My Biography is on my website. </a:t>
            </a:r>
          </a:p>
          <a:p>
            <a:pPr marL="457200" lvl="1" indent="-284163">
              <a:spcBef>
                <a:spcPct val="20000"/>
              </a:spcBef>
              <a:buFont typeface="Wingdings" pitchFamily="2" charset="2"/>
              <a:buChar char="Ø"/>
              <a:defRPr/>
            </a:pPr>
            <a:r>
              <a:rPr lang="en-US" sz="2000" b="1" dirty="0">
                <a:solidFill>
                  <a:srgbClr val="002060"/>
                </a:solidFill>
              </a:rPr>
              <a:t>Personal Background</a:t>
            </a:r>
          </a:p>
          <a:p>
            <a:pPr marL="685800" lvl="2" indent="-228600">
              <a:spcBef>
                <a:spcPct val="20000"/>
              </a:spcBef>
              <a:buFont typeface="Arial" charset="0"/>
              <a:buChar char="•"/>
              <a:defRPr/>
            </a:pPr>
            <a:r>
              <a:rPr lang="en-US" b="1" dirty="0">
                <a:solidFill>
                  <a:schemeClr val="tx1">
                    <a:lumMod val="75000"/>
                    <a:lumOff val="25000"/>
                  </a:schemeClr>
                </a:solidFill>
              </a:rPr>
              <a:t>Wife: Marilyn – CPA Tax Attorney – Tax Managing Director - KPMG.</a:t>
            </a:r>
          </a:p>
          <a:p>
            <a:pPr marL="685800" lvl="2" indent="-228600">
              <a:spcBef>
                <a:spcPct val="20000"/>
              </a:spcBef>
              <a:buFont typeface="Arial" charset="0"/>
              <a:buChar char="•"/>
              <a:defRPr/>
            </a:pPr>
            <a:r>
              <a:rPr lang="en-US" b="1" dirty="0">
                <a:solidFill>
                  <a:schemeClr val="tx1">
                    <a:lumMod val="75000"/>
                    <a:lumOff val="25000"/>
                  </a:schemeClr>
                </a:solidFill>
              </a:rPr>
              <a:t>Children: Katie 26 (Lawyer), Lizzie 23 (Law School)</a:t>
            </a:r>
          </a:p>
          <a:p>
            <a:pPr marL="685800" lvl="2" indent="-228600">
              <a:spcBef>
                <a:spcPct val="20000"/>
              </a:spcBef>
              <a:buFont typeface="Arial" charset="0"/>
              <a:buChar char="•"/>
              <a:defRPr/>
            </a:pPr>
            <a:r>
              <a:rPr lang="en-US" b="1" dirty="0">
                <a:solidFill>
                  <a:schemeClr val="tx1">
                    <a:lumMod val="75000"/>
                    <a:lumOff val="25000"/>
                  </a:schemeClr>
                </a:solidFill>
              </a:rPr>
              <a:t>My Personality – Sincere, Easy Going, Friendly and Approachable.</a:t>
            </a:r>
          </a:p>
          <a:p>
            <a:pPr marL="742924" lvl="1" indent="-285740">
              <a:spcBef>
                <a:spcPct val="20000"/>
              </a:spcBef>
              <a:buFont typeface="Wingdings" pitchFamily="2" charset="2"/>
              <a:buChar char="Ø"/>
              <a:defRPr/>
            </a:pPr>
            <a:r>
              <a:rPr lang="en-US" b="1" dirty="0">
                <a:solidFill>
                  <a:srgbClr val="002060"/>
                </a:solidFill>
              </a:rPr>
              <a:t>Can be reached here in person after class or by appointment</a:t>
            </a:r>
          </a:p>
          <a:p>
            <a:pPr marL="742924" lvl="1" indent="-285740">
              <a:spcBef>
                <a:spcPct val="20000"/>
              </a:spcBef>
              <a:buFont typeface="Wingdings" pitchFamily="2" charset="2"/>
              <a:buChar char="Ø"/>
              <a:defRPr/>
            </a:pPr>
            <a:r>
              <a:rPr lang="en-US" b="1" dirty="0">
                <a:solidFill>
                  <a:srgbClr val="002060"/>
                </a:solidFill>
              </a:rPr>
              <a:t>E-Mail: </a:t>
            </a:r>
            <a:r>
              <a:rPr lang="en-US" b="1" i="1" dirty="0">
                <a:solidFill>
                  <a:srgbClr val="006666"/>
                </a:solidFill>
              </a:rPr>
              <a:t>bobfarley@bobfarley.us</a:t>
            </a:r>
            <a:r>
              <a:rPr lang="en-US" b="1" dirty="0">
                <a:solidFill>
                  <a:srgbClr val="002060"/>
                </a:solidFill>
              </a:rPr>
              <a:t> </a:t>
            </a:r>
            <a:endParaRPr lang="en-US" b="1" dirty="0">
              <a:solidFill>
                <a:srgbClr val="C00000"/>
              </a:solidFill>
            </a:endParaRPr>
          </a:p>
          <a:p>
            <a:pPr marL="742924" lvl="1" indent="-285740">
              <a:spcBef>
                <a:spcPct val="20000"/>
              </a:spcBef>
              <a:buFont typeface="Wingdings" pitchFamily="2" charset="2"/>
              <a:buChar char="Ø"/>
              <a:defRPr/>
            </a:pPr>
            <a:r>
              <a:rPr lang="en-US" b="1" dirty="0">
                <a:solidFill>
                  <a:srgbClr val="002060"/>
                </a:solidFill>
              </a:rPr>
              <a:t>Telephone (Cell): </a:t>
            </a:r>
            <a:r>
              <a:rPr lang="en-US" b="1" dirty="0">
                <a:solidFill>
                  <a:srgbClr val="006666"/>
                </a:solidFill>
              </a:rPr>
              <a:t>518-986-2037</a:t>
            </a:r>
          </a:p>
          <a:p>
            <a:pPr marL="742924" lvl="1" indent="-285740">
              <a:spcBef>
                <a:spcPct val="20000"/>
              </a:spcBef>
              <a:buFont typeface="Wingdings" pitchFamily="2" charset="2"/>
              <a:buChar char="Ø"/>
              <a:defRPr/>
            </a:pPr>
            <a:r>
              <a:rPr lang="en-US" b="1" dirty="0">
                <a:solidFill>
                  <a:srgbClr val="002060"/>
                </a:solidFill>
              </a:rPr>
              <a:t>Website: </a:t>
            </a:r>
            <a:r>
              <a:rPr lang="en-US" b="1" dirty="0">
                <a:solidFill>
                  <a:srgbClr val="006666"/>
                </a:solidFill>
              </a:rPr>
              <a:t>http://www.bobfarley.us</a:t>
            </a:r>
          </a:p>
          <a:p>
            <a:pPr marL="742924" lvl="1" indent="-285740">
              <a:spcBef>
                <a:spcPct val="20000"/>
              </a:spcBef>
              <a:buFont typeface="Wingdings" pitchFamily="2" charset="2"/>
              <a:buChar char="Ø"/>
              <a:defRPr/>
            </a:pPr>
            <a:endParaRPr lang="en-US" sz="2000" b="1" dirty="0"/>
          </a:p>
        </p:txBody>
      </p:sp>
      <p:graphicFrame>
        <p:nvGraphicFramePr>
          <p:cNvPr id="11267" name="Object 4"/>
          <p:cNvGraphicFramePr>
            <a:graphicFrameLocks noChangeAspect="1"/>
          </p:cNvGraphicFramePr>
          <p:nvPr/>
        </p:nvGraphicFramePr>
        <p:xfrm>
          <a:off x="1143000" y="685800"/>
          <a:ext cx="6581775" cy="1439863"/>
        </p:xfrm>
        <a:graphic>
          <a:graphicData uri="http://schemas.openxmlformats.org/presentationml/2006/ole">
            <mc:AlternateContent xmlns:mc="http://schemas.openxmlformats.org/markup-compatibility/2006">
              <mc:Choice xmlns:v="urn:schemas-microsoft-com:vml" Requires="v">
                <p:oleObj spid="_x0000_s11281" name="Document" r:id="rId3" imgW="6591300" imgH="1447800" progId="">
                  <p:embed/>
                </p:oleObj>
              </mc:Choice>
              <mc:Fallback>
                <p:oleObj name="Document" r:id="rId3" imgW="6591300" imgH="144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5817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Slide Number Placeholder 1"/>
          <p:cNvSpPr>
            <a:spLocks noGrp="1"/>
          </p:cNvSpPr>
          <p:nvPr>
            <p:ph type="sldNum" sz="quarter" idx="12"/>
          </p:nvPr>
        </p:nvSpPr>
        <p:spPr>
          <a:noFill/>
        </p:spPr>
        <p:txBody>
          <a:bodyPr/>
          <a:lstStyle/>
          <a:p>
            <a:fld id="{A10EF27D-68DD-45E0-AA98-020FAB88BCCA}"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228600" y="2017713"/>
            <a:ext cx="8763000" cy="369887"/>
          </a:xfrm>
          <a:prstGeom prst="rect">
            <a:avLst/>
          </a:prstGeom>
          <a:noFill/>
          <a:ln w="9525">
            <a:noFill/>
            <a:miter lim="800000"/>
            <a:headEnd/>
            <a:tailEnd/>
          </a:ln>
        </p:spPr>
        <p:txBody>
          <a:bodyPr lIns="91436" tIns="45718" rIns="91436" bIns="45718">
            <a:spAutoFit/>
          </a:bodyPr>
          <a:lstStyle/>
          <a:p>
            <a:endParaRPr lang="en-US"/>
          </a:p>
        </p:txBody>
      </p:sp>
      <p:sp>
        <p:nvSpPr>
          <p:cNvPr id="12291" name="Text Box 8"/>
          <p:cNvSpPr txBox="1">
            <a:spLocks noChangeArrowheads="1"/>
          </p:cNvSpPr>
          <p:nvPr/>
        </p:nvSpPr>
        <p:spPr bwMode="auto">
          <a:xfrm>
            <a:off x="381000" y="990600"/>
            <a:ext cx="8305800" cy="5410200"/>
          </a:xfrm>
          <a:prstGeom prst="rect">
            <a:avLst/>
          </a:prstGeom>
          <a:noFill/>
          <a:ln w="9525">
            <a:noFill/>
            <a:miter lim="800000"/>
            <a:headEnd/>
            <a:tailEnd/>
          </a:ln>
        </p:spPr>
        <p:txBody>
          <a:bodyPr wrap="none" lIns="91436" tIns="45718" rIns="91436" bIns="45718"/>
          <a:lstStyle/>
          <a:p>
            <a:pPr algn="just">
              <a:lnSpc>
                <a:spcPct val="90000"/>
              </a:lnSpc>
            </a:pPr>
            <a:r>
              <a:rPr lang="en-US" b="1" i="1">
                <a:solidFill>
                  <a:srgbClr val="0033CC"/>
                </a:solidFill>
              </a:rPr>
              <a:t>                           </a:t>
            </a:r>
            <a:r>
              <a:rPr lang="en-US" sz="2400" b="1" i="1">
                <a:solidFill>
                  <a:srgbClr val="002060"/>
                </a:solidFill>
              </a:rPr>
              <a:t>Statement of Teaching Philosophy</a:t>
            </a:r>
          </a:p>
          <a:p>
            <a:pPr algn="just">
              <a:lnSpc>
                <a:spcPct val="90000"/>
              </a:lnSpc>
            </a:pPr>
            <a:endParaRPr lang="en-US" sz="900" b="1" i="1">
              <a:solidFill>
                <a:srgbClr val="0033CC"/>
              </a:solidFill>
            </a:endParaRPr>
          </a:p>
          <a:p>
            <a:pPr algn="just">
              <a:lnSpc>
                <a:spcPct val="90000"/>
              </a:lnSpc>
            </a:pPr>
            <a:r>
              <a:rPr lang="en-US" sz="900"/>
              <a:t>Teaching is among the noblest of human pursuits. Through its communication of knowledge and experience, our society is advanced, and our civilization is </a:t>
            </a:r>
          </a:p>
          <a:p>
            <a:pPr algn="just">
              <a:lnSpc>
                <a:spcPct val="90000"/>
              </a:lnSpc>
            </a:pPr>
            <a:r>
              <a:rPr lang="en-US" sz="900"/>
              <a:t>offered the promise of a brighter tomorrow.</a:t>
            </a:r>
          </a:p>
          <a:p>
            <a:pPr algn="just">
              <a:lnSpc>
                <a:spcPct val="90000"/>
              </a:lnSpc>
            </a:pPr>
            <a:endParaRPr lang="en-US" sz="900"/>
          </a:p>
          <a:p>
            <a:pPr algn="just">
              <a:lnSpc>
                <a:spcPct val="90000"/>
              </a:lnSpc>
            </a:pPr>
            <a:r>
              <a:rPr lang="en-US" sz="900"/>
              <a:t>This high mantle of responsibility requires an effective teacher to possess a number of talents as well as expend a great deal of energy, enthusiasm and effort. </a:t>
            </a:r>
          </a:p>
          <a:p>
            <a:pPr algn="just">
              <a:lnSpc>
                <a:spcPct val="90000"/>
              </a:lnSpc>
            </a:pPr>
            <a:r>
              <a:rPr lang="en-US" sz="900"/>
              <a:t>As a result, the measures of effective teaching include:</a:t>
            </a:r>
          </a:p>
          <a:p>
            <a:pPr algn="just">
              <a:lnSpc>
                <a:spcPct val="90000"/>
              </a:lnSpc>
            </a:pPr>
            <a:endParaRPr lang="en-US" sz="900"/>
          </a:p>
          <a:p>
            <a:pPr algn="just">
              <a:lnSpc>
                <a:spcPct val="90000"/>
              </a:lnSpc>
            </a:pPr>
            <a:r>
              <a:rPr lang="en-US" sz="900" b="1"/>
              <a:t>1. Knowledge;</a:t>
            </a:r>
          </a:p>
          <a:p>
            <a:pPr algn="just">
              <a:lnSpc>
                <a:spcPct val="90000"/>
              </a:lnSpc>
            </a:pPr>
            <a:r>
              <a:rPr lang="en-US" sz="900" b="1"/>
              <a:t>2. Communication;</a:t>
            </a:r>
          </a:p>
          <a:p>
            <a:pPr algn="just">
              <a:lnSpc>
                <a:spcPct val="90000"/>
              </a:lnSpc>
            </a:pPr>
            <a:r>
              <a:rPr lang="en-US" sz="900" b="1"/>
              <a:t>3. Retention; and</a:t>
            </a:r>
          </a:p>
          <a:p>
            <a:pPr algn="just">
              <a:lnSpc>
                <a:spcPct val="90000"/>
              </a:lnSpc>
            </a:pPr>
            <a:r>
              <a:rPr lang="en-US" sz="900" b="1"/>
              <a:t>4. Understanding.</a:t>
            </a:r>
          </a:p>
          <a:p>
            <a:pPr algn="just">
              <a:lnSpc>
                <a:spcPct val="90000"/>
              </a:lnSpc>
            </a:pPr>
            <a:endParaRPr lang="en-US" sz="900" b="1"/>
          </a:p>
          <a:p>
            <a:pPr algn="just">
              <a:lnSpc>
                <a:spcPct val="90000"/>
              </a:lnSpc>
            </a:pPr>
            <a:r>
              <a:rPr lang="en-US" sz="900"/>
              <a:t>The threshold measure of effective teaching is </a:t>
            </a:r>
            <a:r>
              <a:rPr lang="en-US" sz="900" b="1" i="1"/>
              <a:t>knowledge</a:t>
            </a:r>
            <a:r>
              <a:rPr lang="en-US" sz="900"/>
              <a:t>.  A Professor must exhibit, through education, study, background and experience, a fundamental </a:t>
            </a:r>
          </a:p>
          <a:p>
            <a:pPr algn="just">
              <a:lnSpc>
                <a:spcPct val="90000"/>
              </a:lnSpc>
            </a:pPr>
            <a:r>
              <a:rPr lang="en-US" sz="900"/>
              <a:t>knowledge of the subject matter.  Moreover, such knowledge must be kept timely, through regular research on recent developments, theories and advances. </a:t>
            </a:r>
          </a:p>
          <a:p>
            <a:pPr algn="just">
              <a:lnSpc>
                <a:spcPct val="90000"/>
              </a:lnSpc>
            </a:pPr>
            <a:r>
              <a:rPr lang="en-US" sz="900"/>
              <a:t>Knowledge is not a static quality, but an ever growing and evolving virtue.  Great teachers know their subject.</a:t>
            </a:r>
          </a:p>
          <a:p>
            <a:pPr algn="just">
              <a:lnSpc>
                <a:spcPct val="90000"/>
              </a:lnSpc>
            </a:pPr>
            <a:endParaRPr lang="en-US" sz="900"/>
          </a:p>
          <a:p>
            <a:pPr algn="just">
              <a:lnSpc>
                <a:spcPct val="90000"/>
              </a:lnSpc>
            </a:pPr>
            <a:r>
              <a:rPr lang="en-US" sz="900"/>
              <a:t>Knowledge alone, however, is not enough.  Like some many other pursuits in life, high quality teaching also requires </a:t>
            </a:r>
            <a:r>
              <a:rPr lang="en-US" sz="900" b="1" i="1"/>
              <a:t>communication</a:t>
            </a:r>
            <a:r>
              <a:rPr lang="en-US" sz="900"/>
              <a:t>.  A Professor must </a:t>
            </a:r>
          </a:p>
          <a:p>
            <a:pPr algn="just">
              <a:lnSpc>
                <a:spcPct val="90000"/>
              </a:lnSpc>
            </a:pPr>
            <a:r>
              <a:rPr lang="en-US" sz="900"/>
              <a:t>demonstrate effective two way communication, to assure not only the delivery, but also the receipt, of the knowledge to be conveyed.  Such effective </a:t>
            </a:r>
          </a:p>
          <a:p>
            <a:pPr algn="just">
              <a:lnSpc>
                <a:spcPct val="90000"/>
              </a:lnSpc>
            </a:pPr>
            <a:r>
              <a:rPr lang="en-US" sz="900"/>
              <a:t>communication takes place when a teacher is always prepared, exudes a contagious enthusiasm for the subject discussed, offers concepts in an understandable, </a:t>
            </a:r>
          </a:p>
          <a:p>
            <a:pPr algn="just">
              <a:lnSpc>
                <a:spcPct val="90000"/>
              </a:lnSpc>
            </a:pPr>
            <a:r>
              <a:rPr lang="en-US" sz="900"/>
              <a:t>focused and interesting manner, and shares a passion, relevance and real world application of the material presented.  Great teachers motivate, fascinate and </a:t>
            </a:r>
          </a:p>
          <a:p>
            <a:pPr algn="just">
              <a:lnSpc>
                <a:spcPct val="90000"/>
              </a:lnSpc>
            </a:pPr>
            <a:r>
              <a:rPr lang="en-US" sz="900"/>
              <a:t>educate.</a:t>
            </a:r>
          </a:p>
          <a:p>
            <a:pPr algn="just">
              <a:lnSpc>
                <a:spcPct val="90000"/>
              </a:lnSpc>
            </a:pPr>
            <a:endParaRPr lang="en-US" sz="900"/>
          </a:p>
          <a:p>
            <a:pPr algn="just">
              <a:lnSpc>
                <a:spcPct val="90000"/>
              </a:lnSpc>
            </a:pPr>
            <a:r>
              <a:rPr lang="en-US" sz="900"/>
              <a:t>Conveyance of knowledge through effective communication, however, is only the first step to first class teaching.  Equally important is the </a:t>
            </a:r>
            <a:r>
              <a:rPr lang="en-US" sz="900" b="1" i="1"/>
              <a:t>retention </a:t>
            </a:r>
            <a:r>
              <a:rPr lang="en-US" sz="900"/>
              <a:t>of such </a:t>
            </a:r>
          </a:p>
          <a:p>
            <a:pPr algn="just">
              <a:lnSpc>
                <a:spcPct val="90000"/>
              </a:lnSpc>
            </a:pPr>
            <a:r>
              <a:rPr lang="en-US" sz="900"/>
              <a:t>conveyed knowledge by the student.  For if such knowledge is not retained, the conveyance was in vain.  A Professor succeeds when their student succeeds, </a:t>
            </a:r>
          </a:p>
          <a:p>
            <a:pPr algn="just">
              <a:lnSpc>
                <a:spcPct val="90000"/>
              </a:lnSpc>
            </a:pPr>
            <a:r>
              <a:rPr lang="en-US" sz="900"/>
              <a:t>and a professor should not only assure delivery, but also develop methods and measures that promote long term retention.  Different students retain differently, </a:t>
            </a:r>
          </a:p>
          <a:p>
            <a:pPr algn="just">
              <a:lnSpc>
                <a:spcPct val="90000"/>
              </a:lnSpc>
            </a:pPr>
            <a:r>
              <a:rPr lang="en-US" sz="900"/>
              <a:t>requiring the use of a variety of mediums and methods. Lectures, written materials, audio and visual presentations and practical interactions must all be selected </a:t>
            </a:r>
          </a:p>
          <a:p>
            <a:pPr algn="just">
              <a:lnSpc>
                <a:spcPct val="90000"/>
              </a:lnSpc>
            </a:pPr>
            <a:r>
              <a:rPr lang="en-US" sz="900"/>
              <a:t>and presented in a complementary manner,  to promote the repetition and reinforcement that leads to retention, without the dull redundancy that produces </a:t>
            </a:r>
          </a:p>
          <a:p>
            <a:pPr algn="just">
              <a:lnSpc>
                <a:spcPct val="90000"/>
              </a:lnSpc>
            </a:pPr>
            <a:r>
              <a:rPr lang="en-US" sz="900"/>
              <a:t>boredom and disinterest.  Creative Intellectual devices and responsive measurements further prove helpful in pursuit of this goal. In the end, retention is a </a:t>
            </a:r>
          </a:p>
          <a:p>
            <a:pPr algn="just">
              <a:lnSpc>
                <a:spcPct val="90000"/>
              </a:lnSpc>
            </a:pPr>
            <a:r>
              <a:rPr lang="en-US" sz="900"/>
              <a:t>cornerstone to learning.  Great teachers communicate knowledge in ways it will be retained.</a:t>
            </a:r>
          </a:p>
          <a:p>
            <a:pPr algn="just">
              <a:lnSpc>
                <a:spcPct val="90000"/>
              </a:lnSpc>
            </a:pPr>
            <a:endParaRPr lang="en-US" sz="900"/>
          </a:p>
          <a:p>
            <a:pPr algn="just">
              <a:lnSpc>
                <a:spcPct val="90000"/>
              </a:lnSpc>
            </a:pPr>
            <a:r>
              <a:rPr lang="en-US" sz="900"/>
              <a:t>The final measure of effective teaching is student </a:t>
            </a:r>
            <a:r>
              <a:rPr lang="en-US" sz="900" b="1" i="1"/>
              <a:t>understanding</a:t>
            </a:r>
            <a:r>
              <a:rPr lang="en-US" sz="900"/>
              <a:t>.  A Professor has succeeded when their student understands the retained knowledge </a:t>
            </a:r>
          </a:p>
          <a:p>
            <a:pPr algn="just">
              <a:lnSpc>
                <a:spcPct val="90000"/>
              </a:lnSpc>
            </a:pPr>
            <a:r>
              <a:rPr lang="en-US" sz="900"/>
              <a:t>communicated.  Building understanding, the hardest task in all of teaching, requires a Professor to motivate students to develop their own intellectual talents, </a:t>
            </a:r>
          </a:p>
          <a:p>
            <a:pPr algn="just">
              <a:lnSpc>
                <a:spcPct val="90000"/>
              </a:lnSpc>
            </a:pPr>
            <a:r>
              <a:rPr lang="en-US" sz="900"/>
              <a:t>and to apply their recently retained knowledge to new and different situations.  Offered by way of the teacher’s enlightened path of perspective and insight, </a:t>
            </a:r>
          </a:p>
          <a:p>
            <a:pPr algn="just">
              <a:lnSpc>
                <a:spcPct val="90000"/>
              </a:lnSpc>
            </a:pPr>
            <a:r>
              <a:rPr lang="en-US" sz="900"/>
              <a:t>understanding is attained by the student  through their own thought and analysis.  Through understanding, the future application and extension of communicated </a:t>
            </a:r>
          </a:p>
          <a:p>
            <a:pPr algn="just">
              <a:lnSpc>
                <a:spcPct val="90000"/>
              </a:lnSpc>
            </a:pPr>
            <a:r>
              <a:rPr lang="en-US" sz="900"/>
              <a:t>knowledge can be achieved.  Producing understanding is thus the essential element of education.  It is the fundamental factor for which a teacher must effectively </a:t>
            </a:r>
          </a:p>
          <a:p>
            <a:pPr algn="just">
              <a:lnSpc>
                <a:spcPct val="90000"/>
              </a:lnSpc>
            </a:pPr>
            <a:r>
              <a:rPr lang="en-US" sz="900"/>
              <a:t>test, and inspiring students to achieve it, is the ultimate hallmark of an effective teacher.  Great teachers advance understanding.</a:t>
            </a:r>
          </a:p>
          <a:p>
            <a:pPr algn="just">
              <a:lnSpc>
                <a:spcPct val="90000"/>
              </a:lnSpc>
            </a:pPr>
            <a:endParaRPr lang="en-US" sz="900"/>
          </a:p>
          <a:p>
            <a:pPr algn="just">
              <a:lnSpc>
                <a:spcPct val="90000"/>
              </a:lnSpc>
            </a:pPr>
            <a:r>
              <a:rPr lang="en-US" sz="900"/>
              <a:t>It these four measures, knowledge, communication, retention and understanding, that I wish to employ as a professor at SUNYA.  It is through their framework </a:t>
            </a:r>
          </a:p>
          <a:p>
            <a:pPr algn="just">
              <a:lnSpc>
                <a:spcPct val="90000"/>
              </a:lnSpc>
            </a:pPr>
            <a:r>
              <a:rPr lang="en-US" sz="900"/>
              <a:t>that I wish to offer my time, talent, energy, enthusiasm and effort.  It is upon their foundation, that I wish to combine my experience, to provide an added depth and </a:t>
            </a:r>
          </a:p>
          <a:p>
            <a:pPr algn="just">
              <a:lnSpc>
                <a:spcPct val="90000"/>
              </a:lnSpc>
            </a:pPr>
            <a:r>
              <a:rPr lang="en-US" sz="900"/>
              <a:t>relevance in the education of our students. It is upon this philosophy, that I wish to develop into a great teacher.</a:t>
            </a:r>
          </a:p>
          <a:p>
            <a:pPr algn="just">
              <a:lnSpc>
                <a:spcPct val="90000"/>
              </a:lnSpc>
            </a:pPr>
            <a:endParaRPr lang="en-US" sz="900"/>
          </a:p>
        </p:txBody>
      </p:sp>
      <p:sp>
        <p:nvSpPr>
          <p:cNvPr id="12292" name="Slide Number Placeholder 1"/>
          <p:cNvSpPr>
            <a:spLocks noGrp="1"/>
          </p:cNvSpPr>
          <p:nvPr>
            <p:ph type="sldNum" sz="quarter" idx="12"/>
          </p:nvPr>
        </p:nvSpPr>
        <p:spPr>
          <a:noFill/>
        </p:spPr>
        <p:txBody>
          <a:bodyPr/>
          <a:lstStyle/>
          <a:p>
            <a:fld id="{979BBECB-3BDD-4E10-964C-C7778FB2C4B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7513" y="990600"/>
            <a:ext cx="8421687"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1. We need to get to know each other.</a:t>
            </a: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lgn="just">
              <a:spcBef>
                <a:spcPct val="20000"/>
              </a:spcBef>
              <a:defRPr/>
            </a:pPr>
            <a:r>
              <a:rPr lang="en-US" sz="1900" b="1" dirty="0">
                <a:solidFill>
                  <a:srgbClr val="002060"/>
                </a:solidFill>
              </a:rPr>
              <a:t>You now know a bit about me, and so I need to know a bit about you.</a:t>
            </a:r>
          </a:p>
          <a:p>
            <a:pPr marL="342889" indent="-342889">
              <a:spcBef>
                <a:spcPct val="20000"/>
              </a:spcBef>
              <a:defRPr/>
            </a:pPr>
            <a:endParaRPr lang="en-US" sz="200" b="1" dirty="0">
              <a:solidFill>
                <a:srgbClr val="002060"/>
              </a:solidFill>
            </a:endParaRPr>
          </a:p>
          <a:p>
            <a:pPr marL="342889" indent="-342889">
              <a:spcBef>
                <a:spcPct val="20000"/>
              </a:spcBef>
              <a:defRPr/>
            </a:pPr>
            <a:r>
              <a:rPr lang="en-US" sz="2800" b="1" dirty="0">
                <a:solidFill>
                  <a:srgbClr val="002060"/>
                </a:solidFill>
              </a:rPr>
              <a:t>Please Complete the </a:t>
            </a:r>
            <a:r>
              <a:rPr lang="en-US" sz="2800" b="1" dirty="0">
                <a:solidFill>
                  <a:srgbClr val="C00000"/>
                </a:solidFill>
              </a:rPr>
              <a:t>Student Biography Form </a:t>
            </a:r>
          </a:p>
          <a:p>
            <a:pPr marL="342889" indent="-342889">
              <a:spcBef>
                <a:spcPct val="20000"/>
              </a:spcBef>
              <a:defRPr/>
            </a:pPr>
            <a:r>
              <a:rPr lang="en-US" sz="2000" b="1" dirty="0">
                <a:solidFill>
                  <a:srgbClr val="0033CC"/>
                </a:solidFill>
              </a:rPr>
              <a:t> 	                 </a:t>
            </a:r>
            <a:r>
              <a:rPr lang="en-US" sz="2000" b="1" i="1" dirty="0">
                <a:solidFill>
                  <a:schemeClr val="tx2">
                    <a:lumMod val="85000"/>
                    <a:lumOff val="15000"/>
                  </a:schemeClr>
                </a:solidFill>
              </a:rPr>
              <a:t>Its worth 3 points toward your final grade</a:t>
            </a:r>
          </a:p>
        </p:txBody>
      </p:sp>
      <p:pic>
        <p:nvPicPr>
          <p:cNvPr id="13315" name="Picture 5" descr="MAIN_185-Suits-Shaking-Hands.jpg"/>
          <p:cNvPicPr>
            <a:picLocks noChangeAspect="1"/>
          </p:cNvPicPr>
          <p:nvPr/>
        </p:nvPicPr>
        <p:blipFill>
          <a:blip r:embed="rId2" cstate="print"/>
          <a:srcRect/>
          <a:stretch>
            <a:fillRect/>
          </a:stretch>
        </p:blipFill>
        <p:spPr bwMode="auto">
          <a:xfrm>
            <a:off x="3581400" y="2533650"/>
            <a:ext cx="1674813" cy="2373313"/>
          </a:xfrm>
          <a:prstGeom prst="rect">
            <a:avLst/>
          </a:prstGeom>
          <a:noFill/>
          <a:ln w="9525">
            <a:noFill/>
            <a:miter lim="800000"/>
            <a:headEnd/>
            <a:tailEnd/>
          </a:ln>
        </p:spPr>
      </p:pic>
      <p:sp>
        <p:nvSpPr>
          <p:cNvPr id="13316" name="Slide Number Placeholder 1"/>
          <p:cNvSpPr>
            <a:spLocks noGrp="1"/>
          </p:cNvSpPr>
          <p:nvPr>
            <p:ph type="sldNum" sz="quarter" idx="12"/>
          </p:nvPr>
        </p:nvSpPr>
        <p:spPr>
          <a:noFill/>
        </p:spPr>
        <p:txBody>
          <a:bodyPr/>
          <a:lstStyle/>
          <a:p>
            <a:fld id="{F6BFA759-E96B-48A6-91DD-7C83BB2AA0C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9100" y="990600"/>
            <a:ext cx="8688388" cy="53340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2. You need to come to Class.</a:t>
            </a: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lnSpc>
                <a:spcPct val="80000"/>
              </a:lnSpc>
              <a:spcBef>
                <a:spcPct val="20000"/>
              </a:spcBef>
              <a:defRPr/>
            </a:pPr>
            <a:endParaRPr lang="en-US" sz="1000" b="1" dirty="0">
              <a:solidFill>
                <a:srgbClr val="0033CC"/>
              </a:solidFill>
            </a:endParaRPr>
          </a:p>
          <a:p>
            <a:pPr marL="342889" indent="-342889">
              <a:lnSpc>
                <a:spcPct val="80000"/>
              </a:lnSpc>
              <a:spcBef>
                <a:spcPct val="20000"/>
              </a:spcBef>
              <a:defRPr/>
            </a:pPr>
            <a:r>
              <a:rPr lang="en-US" sz="2000" b="1" dirty="0">
                <a:solidFill>
                  <a:srgbClr val="002060"/>
                </a:solidFill>
              </a:rPr>
              <a:t>    The first step of any successful adventure is simply to be there</a:t>
            </a:r>
            <a:r>
              <a:rPr lang="en-US" sz="2200" b="1" dirty="0">
                <a:solidFill>
                  <a:srgbClr val="002060"/>
                </a:solidFill>
              </a:rPr>
              <a:t>.</a:t>
            </a:r>
          </a:p>
          <a:p>
            <a:pPr marL="342889" indent="-342889">
              <a:lnSpc>
                <a:spcPct val="80000"/>
              </a:lnSpc>
              <a:spcBef>
                <a:spcPct val="20000"/>
              </a:spcBef>
              <a:defRPr/>
            </a:pPr>
            <a:endParaRPr lang="en-US" sz="400" b="1" dirty="0">
              <a:solidFill>
                <a:srgbClr val="002060"/>
              </a:solidFill>
            </a:endParaRPr>
          </a:p>
          <a:p>
            <a:pPr marL="342889" indent="-342889" algn="ctr">
              <a:lnSpc>
                <a:spcPct val="80000"/>
              </a:lnSpc>
              <a:spcBef>
                <a:spcPct val="20000"/>
              </a:spcBef>
              <a:defRPr/>
            </a:pPr>
            <a:r>
              <a:rPr lang="en-US" sz="2800" b="1" dirty="0">
                <a:solidFill>
                  <a:srgbClr val="002060"/>
                </a:solidFill>
              </a:rPr>
              <a:t>As a result, each </a:t>
            </a:r>
            <a:r>
              <a:rPr lang="en-US" sz="2800" b="1" i="1" dirty="0">
                <a:solidFill>
                  <a:srgbClr val="C00000"/>
                </a:solidFill>
              </a:rPr>
              <a:t>Class will begin by taking roll</a:t>
            </a:r>
            <a:r>
              <a:rPr lang="en-US" sz="2800" b="1" dirty="0">
                <a:solidFill>
                  <a:srgbClr val="C00000"/>
                </a:solidFill>
              </a:rPr>
              <a:t>.</a:t>
            </a: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buFont typeface="Arial" pitchFamily="34" charset="0"/>
              <a:buChar char="•"/>
              <a:defRPr/>
            </a:pPr>
            <a:r>
              <a:rPr lang="en-US" sz="2000" b="1" dirty="0">
                <a:solidFill>
                  <a:schemeClr val="accent1">
                    <a:lumMod val="25000"/>
                  </a:schemeClr>
                </a:solidFill>
              </a:rPr>
              <a:t>Class attendance will be a part of your final grade</a:t>
            </a:r>
            <a:r>
              <a:rPr lang="en-US" sz="2000" b="1" dirty="0">
                <a:solidFill>
                  <a:srgbClr val="0033CC"/>
                </a:solidFill>
              </a:rPr>
              <a:t>.</a:t>
            </a:r>
          </a:p>
          <a:p>
            <a:pPr marL="342889" indent="-342889">
              <a:lnSpc>
                <a:spcPct val="80000"/>
              </a:lnSpc>
              <a:spcBef>
                <a:spcPct val="20000"/>
              </a:spcBef>
              <a:buFont typeface="Arial" pitchFamily="34" charset="0"/>
              <a:buChar char="•"/>
              <a:defRPr/>
            </a:pPr>
            <a:r>
              <a:rPr lang="en-US" sz="2000" b="1" dirty="0">
                <a:solidFill>
                  <a:srgbClr val="002060"/>
                </a:solidFill>
              </a:rPr>
              <a:t>A total of </a:t>
            </a:r>
            <a:r>
              <a:rPr lang="en-US" sz="2000" b="1" i="1" dirty="0">
                <a:solidFill>
                  <a:srgbClr val="C00000"/>
                </a:solidFill>
              </a:rPr>
              <a:t>12 points </a:t>
            </a:r>
            <a:r>
              <a:rPr lang="en-US" sz="2000" b="1" dirty="0">
                <a:solidFill>
                  <a:srgbClr val="002060"/>
                </a:solidFill>
              </a:rPr>
              <a:t>(basically one point for every Class).</a:t>
            </a:r>
          </a:p>
          <a:p>
            <a:pPr marL="742924" lvl="1" indent="-285740">
              <a:spcBef>
                <a:spcPct val="20000"/>
              </a:spcBef>
              <a:buFont typeface="Wingdings" pitchFamily="2" charset="2"/>
              <a:buChar char="Ø"/>
              <a:defRPr/>
            </a:pPr>
            <a:endParaRPr lang="en-US" sz="2000" b="1" dirty="0"/>
          </a:p>
        </p:txBody>
      </p:sp>
      <p:pic>
        <p:nvPicPr>
          <p:cNvPr id="14339" name="Picture 8" descr="http://vezsolutions.com/images/QnA02.jpg"/>
          <p:cNvPicPr>
            <a:picLocks noChangeAspect="1" noChangeArrowheads="1"/>
          </p:cNvPicPr>
          <p:nvPr/>
        </p:nvPicPr>
        <p:blipFill>
          <a:blip r:embed="rId2" cstate="print"/>
          <a:srcRect/>
          <a:stretch>
            <a:fillRect/>
          </a:stretch>
        </p:blipFill>
        <p:spPr bwMode="auto">
          <a:xfrm>
            <a:off x="3124200" y="2590800"/>
            <a:ext cx="2819400" cy="1876425"/>
          </a:xfrm>
          <a:prstGeom prst="rect">
            <a:avLst/>
          </a:prstGeom>
          <a:noFill/>
          <a:ln w="9525">
            <a:noFill/>
            <a:miter lim="800000"/>
            <a:headEnd/>
            <a:tailEnd/>
          </a:ln>
        </p:spPr>
      </p:pic>
      <p:sp>
        <p:nvSpPr>
          <p:cNvPr id="14340" name="Slide Number Placeholder 1"/>
          <p:cNvSpPr>
            <a:spLocks noGrp="1"/>
          </p:cNvSpPr>
          <p:nvPr>
            <p:ph type="sldNum" sz="quarter" idx="12"/>
          </p:nvPr>
        </p:nvSpPr>
        <p:spPr>
          <a:noFill/>
        </p:spPr>
        <p:txBody>
          <a:bodyPr/>
          <a:lstStyle/>
          <a:p>
            <a:fld id="{3DA49F2B-360E-4D4F-AE46-E4AA719BA203}" type="slidenum">
              <a:rPr lang="en-US" smtClean="0"/>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8286</TotalTime>
  <Words>3390</Words>
  <Application>Microsoft Office PowerPoint</Application>
  <PresentationFormat>On-screen Show (4:3)</PresentationFormat>
  <Paragraphs>794</Paragraphs>
  <Slides>56</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 Black</vt:lpstr>
      <vt:lpstr>Arial Narrow</vt:lpstr>
      <vt:lpstr>Calibri</vt:lpstr>
      <vt:lpstr>Courier New</vt:lpstr>
      <vt:lpstr>Wingdings</vt:lpstr>
      <vt:lpstr>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357</cp:revision>
  <cp:lastPrinted>2017-08-31T14:13:51Z</cp:lastPrinted>
  <dcterms:created xsi:type="dcterms:W3CDTF">2007-08-27T19:04:39Z</dcterms:created>
  <dcterms:modified xsi:type="dcterms:W3CDTF">2018-08-28T15:54:55Z</dcterms:modified>
</cp:coreProperties>
</file>