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69" r:id="rId3"/>
    <p:sldId id="370" r:id="rId4"/>
    <p:sldId id="436" r:id="rId5"/>
    <p:sldId id="435" r:id="rId6"/>
    <p:sldId id="393" r:id="rId7"/>
    <p:sldId id="413" r:id="rId8"/>
    <p:sldId id="276" r:id="rId9"/>
    <p:sldId id="277" r:id="rId10"/>
    <p:sldId id="278" r:id="rId11"/>
    <p:sldId id="347" r:id="rId12"/>
    <p:sldId id="305" r:id="rId13"/>
    <p:sldId id="308" r:id="rId14"/>
    <p:sldId id="380" r:id="rId15"/>
    <p:sldId id="371" r:id="rId16"/>
    <p:sldId id="419" r:id="rId17"/>
    <p:sldId id="421" r:id="rId18"/>
    <p:sldId id="422" r:id="rId19"/>
    <p:sldId id="423" r:id="rId20"/>
    <p:sldId id="431" r:id="rId21"/>
    <p:sldId id="412" r:id="rId22"/>
    <p:sldId id="405" r:id="rId23"/>
    <p:sldId id="406" r:id="rId24"/>
    <p:sldId id="407" r:id="rId25"/>
    <p:sldId id="408" r:id="rId26"/>
    <p:sldId id="409" r:id="rId27"/>
    <p:sldId id="410" r:id="rId28"/>
    <p:sldId id="411" r:id="rId29"/>
    <p:sldId id="394" r:id="rId30"/>
    <p:sldId id="280" r:id="rId31"/>
    <p:sldId id="396" r:id="rId32"/>
    <p:sldId id="397" r:id="rId33"/>
    <p:sldId id="361" r:id="rId34"/>
    <p:sldId id="363" r:id="rId35"/>
    <p:sldId id="354" r:id="rId36"/>
    <p:sldId id="309" r:id="rId37"/>
    <p:sldId id="282" r:id="rId38"/>
    <p:sldId id="366" r:id="rId39"/>
    <p:sldId id="367" r:id="rId40"/>
    <p:sldId id="348" r:id="rId41"/>
    <p:sldId id="365" r:id="rId42"/>
    <p:sldId id="368" r:id="rId43"/>
    <p:sldId id="310" r:id="rId44"/>
    <p:sldId id="283" r:id="rId45"/>
    <p:sldId id="398" r:id="rId46"/>
    <p:sldId id="284" r:id="rId47"/>
    <p:sldId id="313" r:id="rId48"/>
    <p:sldId id="314" r:id="rId49"/>
    <p:sldId id="356" r:id="rId50"/>
    <p:sldId id="317" r:id="rId51"/>
    <p:sldId id="316" r:id="rId52"/>
    <p:sldId id="286" r:id="rId53"/>
    <p:sldId id="319" r:id="rId54"/>
    <p:sldId id="287" r:id="rId55"/>
    <p:sldId id="288" r:id="rId56"/>
    <p:sldId id="289" r:id="rId57"/>
    <p:sldId id="320" r:id="rId58"/>
    <p:sldId id="290" r:id="rId59"/>
    <p:sldId id="291" r:id="rId60"/>
    <p:sldId id="292" r:id="rId61"/>
    <p:sldId id="293" r:id="rId62"/>
    <p:sldId id="294" r:id="rId63"/>
    <p:sldId id="399" r:id="rId64"/>
    <p:sldId id="400" r:id="rId65"/>
    <p:sldId id="295" r:id="rId66"/>
    <p:sldId id="296" r:id="rId67"/>
    <p:sldId id="401" r:id="rId68"/>
    <p:sldId id="297" r:id="rId69"/>
    <p:sldId id="298" r:id="rId70"/>
    <p:sldId id="299" r:id="rId71"/>
    <p:sldId id="300" r:id="rId72"/>
    <p:sldId id="358" r:id="rId73"/>
    <p:sldId id="357" r:id="rId74"/>
    <p:sldId id="359" r:id="rId75"/>
    <p:sldId id="360" r:id="rId76"/>
    <p:sldId id="414" r:id="rId77"/>
    <p:sldId id="415" r:id="rId78"/>
    <p:sldId id="437" r:id="rId79"/>
    <p:sldId id="438" r:id="rId80"/>
    <p:sldId id="439" r:id="rId81"/>
    <p:sldId id="441" r:id="rId82"/>
    <p:sldId id="449" r:id="rId83"/>
    <p:sldId id="474" r:id="rId84"/>
    <p:sldId id="472" r:id="rId85"/>
    <p:sldId id="470" r:id="rId86"/>
    <p:sldId id="471"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8000"/>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3682"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528BFE-0BA0-4104-9897-87C75D1C5D13}" type="slidenum">
              <a:rPr lang="en-US"/>
              <a:pPr>
                <a:defRPr/>
              </a:pPr>
              <a:t>‹#›</a:t>
            </a:fld>
            <a:endParaRPr lang="en-US"/>
          </a:p>
        </p:txBody>
      </p:sp>
    </p:spTree>
    <p:extLst>
      <p:ext uri="{BB962C8B-B14F-4D97-AF65-F5344CB8AC3E}">
        <p14:creationId xmlns:p14="http://schemas.microsoft.com/office/powerpoint/2010/main" val="3050357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F9D91D3-9F79-4411-83E6-7302F975947F}"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638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9764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16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30506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C2916-4E96-48A6-B888-021723D9A89F}" type="slidenum">
              <a:rPr lang="en-US" smtClean="0"/>
              <a:pPr/>
              <a:t>18</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20224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C3CAE-EF73-4001-BC98-0D563F9AF21A}" type="slidenum">
              <a:rPr lang="en-US" smtClean="0"/>
              <a:pPr/>
              <a:t>19</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59025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58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22</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9568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7EFD11-3DEE-4AF8-9855-957BDE91A59D}" type="slidenum">
              <a:rPr lang="en-US" sz="1200"/>
              <a:pPr algn="r"/>
              <a:t>23</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161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90E078-DD3E-4020-8A2A-456B32A2E08C}" type="slidenum">
              <a:rPr lang="en-US" sz="1200"/>
              <a:pPr algn="r"/>
              <a:t>24</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4408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DA5495-CC19-41DD-AD54-71442830842A}" type="slidenum">
              <a:rPr lang="en-US" sz="1200"/>
              <a:pPr algn="r"/>
              <a:t>25</a:t>
            </a:fld>
            <a:endParaRPr lang="en-US" sz="120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8600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0B2A6B-1ABB-4DCC-BAE1-E80C9EF45433}" type="slidenum">
              <a:rPr lang="en-US" sz="1200"/>
              <a:pPr algn="r"/>
              <a:t>26</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0503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293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5AC161-08EB-4514-B8DC-E4189C8AF817}" type="slidenum">
              <a:rPr lang="en-US" sz="1200"/>
              <a:pPr algn="r"/>
              <a:t>27</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7756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981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17AAB5-2F67-4778-8748-AEAC4D597DB3}" type="slidenum">
              <a:rPr lang="en-US" smtClean="0"/>
              <a:pPr/>
              <a:t>30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165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883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045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1336089-7719-4907-BAC4-D0A831CA3050}" type="slidenum">
              <a:rPr lang="en-US" smtClean="0"/>
              <a:pPr/>
              <a:t>34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5079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10ADB8-7C49-44B5-A9DE-CA581935A337}" type="slidenum">
              <a:rPr lang="en-US" smtClean="0"/>
              <a:pPr/>
              <a:t>35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6689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EA2EBC-7CFD-4881-BE13-FC720F391CA1}" type="slidenum">
              <a:rPr lang="en-US" smtClean="0"/>
              <a:pPr/>
              <a:t>36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6064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CDE6F0F-E705-4F18-9E0E-897508D63659}" type="slidenum">
              <a:rPr lang="en-US" smtClean="0"/>
              <a:pPr/>
              <a:t>37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323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9380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5F9576C-7427-4298-AE2C-CF6A00E4B0A9}" type="slidenum">
              <a:rPr lang="en-US" smtClean="0"/>
              <a:pPr/>
              <a:t>39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9691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89B0231-3DD5-4264-82CF-01D53DD2374B}" type="slidenum">
              <a:rPr lang="en-US" smtClean="0"/>
              <a:pPr/>
              <a:t>40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7961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ECC8D5-791E-4EE9-AD9D-561F76F7CDF8}" type="slidenum">
              <a:rPr lang="en-US" smtClean="0"/>
              <a:pPr/>
              <a:t>41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4950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BB75181-E709-4BE6-B31D-8AB240689D2E}"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4619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5C1120F-04A3-4837-B98A-FA51C8EB0486}" type="slidenum">
              <a:rPr lang="en-US" smtClean="0"/>
              <a:pPr/>
              <a:t>43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9091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B597ECF-900D-4852-AE37-C7283586B514}" type="slidenum">
              <a:rPr lang="en-US" smtClean="0"/>
              <a:pPr/>
              <a:t>44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292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4A8A7F5-CD34-42D1-B923-785BB6E9A362}" type="slidenum">
              <a:rPr lang="en-US" smtClean="0"/>
              <a:pPr/>
              <a:t>45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5304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929A747-5665-4880-BD16-FFCDBD88BF62}" type="slidenum">
              <a:rPr lang="en-US" smtClean="0"/>
              <a:pPr/>
              <a:t>46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357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4524754-3DE7-4762-9B98-376DAA9390A6}" type="slidenum">
              <a:rPr lang="en-US" smtClean="0"/>
              <a:pPr/>
              <a:t>47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3622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EEBAF59-F58A-40C9-AB32-F4A2E9C487C6}" type="slidenum">
              <a:rPr lang="en-US" smtClean="0"/>
              <a:pPr/>
              <a:t>48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415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96ED80E-D776-4544-9F19-815533C600E9}" type="slidenum">
              <a:rPr lang="en-US" smtClean="0"/>
              <a:pPr/>
              <a:t>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39524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F848EB-480D-4110-BA52-7BB8D324C730}" type="slidenum">
              <a:rPr lang="en-US" smtClean="0"/>
              <a:pPr/>
              <a:t>49</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8896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92F9FE6-5593-47C4-8B74-A51093391FCF}" type="slidenum">
              <a:rPr lang="en-US" smtClean="0"/>
              <a:pPr/>
              <a:t>50</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5466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FED62C-E7CC-48AC-9DDA-16494ADCCD03}" type="slidenum">
              <a:rPr lang="en-US" smtClean="0"/>
              <a:pPr/>
              <a:t>51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1238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6CEC05-3770-4CC8-9346-2528DAAB4EF2}" type="slidenum">
              <a:rPr lang="en-US" smtClean="0"/>
              <a:pPr/>
              <a:t>52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5778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01BC1CF-B5D5-4305-9AB8-03451CD647EA}" type="slidenum">
              <a:rPr lang="en-US" smtClean="0"/>
              <a:pPr/>
              <a:t>53</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8880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7BCECB6-BFF7-4B75-9BA2-8C2049F0DB9F}" type="slidenum">
              <a:rPr lang="en-US" smtClean="0"/>
              <a:pPr/>
              <a:t>54</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0133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6242A6-1F33-4CED-A5B2-2F8D761DFBD0}" type="slidenum">
              <a:rPr lang="en-US" smtClean="0"/>
              <a:pPr/>
              <a:t>55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3246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44AAA7-5342-49A7-B23F-F1A2BBB6781D}" type="slidenum">
              <a:rPr lang="en-US" smtClean="0"/>
              <a:pPr/>
              <a:t>56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5799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9272722-C1E3-434B-A17D-3BA96C3FAC5D}" type="slidenum">
              <a:rPr lang="en-US" smtClean="0"/>
              <a:pPr/>
              <a:t>57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04366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D04FE7-6655-49E0-8AEC-7D7F4EED191F}" type="slidenum">
              <a:rPr lang="en-US" smtClean="0"/>
              <a:pPr/>
              <a:t>58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878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BD7F956-7CA5-4FEF-BF5F-D0F38C4C5CF8}" type="slidenum">
              <a:rPr lang="en-US" smtClean="0"/>
              <a:pPr/>
              <a:t>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1089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55DF4C9-83AB-40B2-B004-6B30A8C29E57}" type="slidenum">
              <a:rPr lang="en-US" smtClean="0"/>
              <a:pPr/>
              <a:t>59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2863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07B44A-2CA0-4232-8A33-CDDE59B7E89D}" type="slidenum">
              <a:rPr lang="en-US" smtClean="0"/>
              <a:pPr/>
              <a:t>60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7809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9395C56-196F-4543-B56B-731432130F94}" type="slidenum">
              <a:rPr lang="en-US" smtClean="0"/>
              <a:pPr/>
              <a:t>61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52166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62</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9443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36968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64</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9740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85C3922-2635-4723-87F5-11FC1C36CA48}" type="slidenum">
              <a:rPr lang="en-US" smtClean="0"/>
              <a:pPr/>
              <a:t>65</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7464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F5FF2C2-2CA6-4872-AB87-A7105C7C1EFF}" type="slidenum">
              <a:rPr lang="en-US" smtClean="0"/>
              <a:pPr/>
              <a:t>66</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5311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67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52565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FD333BA-AEAE-40EA-8989-AFBD6517B0B3}" type="slidenum">
              <a:rPr lang="en-US" smtClean="0"/>
              <a:pPr/>
              <a:t>68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1143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07D0C10-D73F-4767-B451-F756DC41D7E6}" type="slidenum">
              <a:rPr lang="en-US" smtClean="0"/>
              <a:pPr/>
              <a:t>10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5892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BC3C314-AF9B-43B7-AE4C-975F859B77E8}" type="slidenum">
              <a:rPr lang="en-US" smtClean="0"/>
              <a:pPr/>
              <a:t>69</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13750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70</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81315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0B4C958-C86C-46E4-A940-11D9C7AF9720}" type="slidenum">
              <a:rPr lang="en-US" smtClean="0"/>
              <a:pPr/>
              <a:t>71</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0023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72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62064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3360836-86A3-4773-A543-1D410A92ADBE}" type="slidenum">
              <a:rPr lang="en-US" smtClean="0"/>
              <a:pPr/>
              <a:t>73</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45190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A1CA36-EA59-4B0C-B4B3-D2F37C587A44}" type="slidenum">
              <a:rPr lang="en-US" smtClean="0"/>
              <a:pPr/>
              <a:t>74</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4359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75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28941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BB9D63-D6D6-4A87-B797-E51FFF2453AF}" type="slidenum">
              <a:rPr lang="en-US" smtClean="0"/>
              <a:pPr/>
              <a:t>11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8070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87432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06AC39A-6DA6-4B47-9362-1C6D2E07CEB2}" type="slidenum">
              <a:rPr lang="en-US" smtClean="0"/>
              <a:pPr/>
              <a:t>85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3D8719B-9FB7-4542-953E-734269BDBC5A}" type="slidenum">
              <a:rPr lang="en-US" smtClean="0"/>
              <a:pPr/>
              <a:t>12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717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2F1DD6E-04C6-40A2-B174-AECB311D6CFF}" type="slidenum">
              <a:rPr lang="en-US" smtClean="0"/>
              <a:pPr/>
              <a:t>13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86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C7E96-150E-44BC-9FAD-49D0F5F0A1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6C7FF-29D0-4BAF-A3CE-E2A955F363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FF244-2E72-4F4D-AF18-C11B5FBB4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6A84E0-34A3-4E62-BC1D-5C5394D5BC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A0FE4-40C6-4292-88DB-E8B2758776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31CF8-551C-4F11-A051-C6E5A6AEF7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F3F06-CE64-494E-B89E-5F9A6FE934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AC8ACA-63AA-437E-962F-335BC760DC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B79C57-899A-47EE-9D14-F5BDCE591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9E4174-A6D1-4830-B2F8-450508E699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60901-66EE-4CFF-959B-7CE7244AA0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6AD86-CD28-4218-8EB3-AE4E297A3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DB8FC8-66B9-4BE6-96B5-005E4997C5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hyperlink" Target="http://www.archives.gov/exhibits/featured_documents/magna_carta/images/magna_carta.jp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1447800" y="4572000"/>
            <a:ext cx="6400800" cy="1752600"/>
          </a:xfrm>
          <a:solidFill>
            <a:schemeClr val="tx1"/>
          </a:solidFill>
        </p:spPr>
        <p:txBody>
          <a:bodyPr/>
          <a:lstStyle/>
          <a:p>
            <a:pPr eaLnBrk="1" hangingPunct="1"/>
            <a:r>
              <a:rPr lang="en-US" b="1" dirty="0" smtClean="0">
                <a:solidFill>
                  <a:srgbClr val="FFFF00"/>
                </a:solidFill>
              </a:rPr>
              <a:t>Slide Set Two:</a:t>
            </a:r>
          </a:p>
          <a:p>
            <a:pPr eaLnBrk="1" hangingPunct="1"/>
            <a:r>
              <a:rPr lang="en-US" b="1" dirty="0" smtClean="0">
                <a:solidFill>
                  <a:srgbClr val="FFFF00"/>
                </a:solidFill>
              </a:rPr>
              <a:t>The History of American Law</a:t>
            </a:r>
          </a:p>
          <a:p>
            <a:pPr eaLnBrk="1" hangingPunct="1"/>
            <a:r>
              <a:rPr lang="en-US" b="1" dirty="0" smtClean="0">
                <a:solidFill>
                  <a:srgbClr val="FFFF00"/>
                </a:solidFill>
              </a:rPr>
              <a:t>and Property Rights</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276600" y="1676400"/>
            <a:ext cx="2628900" cy="2628900"/>
          </a:xfrm>
          <a:prstGeom prst="rect">
            <a:avLst/>
          </a:prstGeom>
          <a:noFill/>
          <a:ln w="9525">
            <a:noFill/>
            <a:miter lim="800000"/>
            <a:headEnd/>
            <a:tailEnd/>
          </a:ln>
        </p:spPr>
      </p:pic>
      <p:pic>
        <p:nvPicPr>
          <p:cNvPr id="4" name="Picture 1"/>
          <p:cNvPicPr>
            <a:picLocks noChangeAspect="1"/>
          </p:cNvPicPr>
          <p:nvPr/>
        </p:nvPicPr>
        <p:blipFill>
          <a:blip r:embed="rId4" cstate="print"/>
          <a:srcRect/>
          <a:stretch>
            <a:fillRect/>
          </a:stretch>
        </p:blipFill>
        <p:spPr bwMode="auto">
          <a:xfrm>
            <a:off x="1766888" y="228600"/>
            <a:ext cx="5700712" cy="1238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8C7E96-150E-44BC-9FAD-49D0F5F0A1F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lnSpc>
                <a:spcPct val="90000"/>
              </a:lnSpc>
              <a:spcBef>
                <a:spcPct val="20000"/>
              </a:spcBef>
            </a:pPr>
            <a:r>
              <a:rPr lang="en-US" sz="4000" b="1" dirty="0">
                <a:solidFill>
                  <a:srgbClr val="C00000"/>
                </a:solidFill>
              </a:rPr>
              <a:t>Submarine Students</a:t>
            </a:r>
          </a:p>
          <a:p>
            <a:pPr marL="342900" indent="-342900">
              <a:lnSpc>
                <a:spcPct val="90000"/>
              </a:lnSpc>
              <a:spcBef>
                <a:spcPct val="20000"/>
              </a:spcBef>
            </a:pPr>
            <a:endParaRPr lang="en-US" sz="1000" dirty="0">
              <a:solidFill>
                <a:srgbClr val="0033CC"/>
              </a:solidFill>
            </a:endParaRPr>
          </a:p>
          <a:p>
            <a:pPr marL="342900" indent="-342900">
              <a:lnSpc>
                <a:spcPct val="90000"/>
              </a:lnSpc>
              <a:spcBef>
                <a:spcPts val="0"/>
              </a:spcBef>
              <a:buFontTx/>
              <a:buChar char="•"/>
            </a:pPr>
            <a:r>
              <a:rPr lang="en-US" sz="2200" dirty="0"/>
              <a:t>Conversely, the </a:t>
            </a:r>
            <a:r>
              <a:rPr lang="en-US" sz="2200" b="1" i="1" dirty="0"/>
              <a:t>Submarine student</a:t>
            </a:r>
            <a:r>
              <a:rPr lang="en-US" sz="2200" dirty="0"/>
              <a:t> longs to not only enjoy     the beauty of cruising the surface, but also </a:t>
            </a:r>
            <a:r>
              <a:rPr lang="en-US" sz="2200" b="1" i="1" dirty="0"/>
              <a:t>dares to venture into watery depths of understanding</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dirty="0"/>
              <a:t>By permitting themselves to at times be immersed in the knowledge of the subject waters before them, </a:t>
            </a:r>
            <a:r>
              <a:rPr lang="en-US" sz="2200" b="1" i="1" dirty="0"/>
              <a:t>they choose the journey of full perspective learning</a:t>
            </a:r>
            <a:r>
              <a:rPr lang="en-US" sz="2200" dirty="0"/>
              <a:t>, weathering the storms of uncertainty, by </a:t>
            </a:r>
            <a:r>
              <a:rPr lang="en-US" sz="2200" b="1" i="1" dirty="0"/>
              <a:t>diving into the information of the deep</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b="1" i="1" dirty="0"/>
              <a:t>Those brave students</a:t>
            </a:r>
            <a:r>
              <a:rPr lang="en-US" sz="2200" dirty="0"/>
              <a:t>, dedicated enough to wear </a:t>
            </a:r>
            <a:r>
              <a:rPr lang="en-US" sz="2200" b="1" i="1" dirty="0"/>
              <a:t>the dolphin insignia upon their lapel of learning</a:t>
            </a:r>
            <a:r>
              <a:rPr lang="en-US" sz="2200" dirty="0"/>
              <a:t>, are rewarded with the exhilaration of </a:t>
            </a:r>
            <a:r>
              <a:rPr lang="en-US" sz="2200" b="1" i="1" dirty="0"/>
              <a:t>understanding and knowledge</a:t>
            </a:r>
            <a:r>
              <a:rPr lang="en-US" sz="2200" dirty="0"/>
              <a:t>, grasping the opportunity of </a:t>
            </a:r>
            <a:r>
              <a:rPr lang="en-US" sz="2200" b="1" i="1" dirty="0"/>
              <a:t>discovery and enrichment.</a:t>
            </a:r>
            <a:r>
              <a:rPr lang="en-US" sz="2400" b="1" i="1"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6" name="Rectangle 7"/>
          <p:cNvSpPr>
            <a:spLocks noChangeArrowheads="1"/>
          </p:cNvSpPr>
          <p:nvPr/>
        </p:nvSpPr>
        <p:spPr bwMode="auto">
          <a:xfrm>
            <a:off x="381000" y="1066800"/>
            <a:ext cx="8382000" cy="5486400"/>
          </a:xfrm>
          <a:prstGeom prst="rect">
            <a:avLst/>
          </a:prstGeom>
          <a:noFill/>
          <a:ln w="9525">
            <a:noFill/>
            <a:miter lim="800000"/>
            <a:headEnd/>
            <a:tailEnd/>
          </a:ln>
        </p:spPr>
        <p:txBody>
          <a:bodyPr/>
          <a:lstStyle/>
          <a:p>
            <a:pPr marL="342900" indent="-342900">
              <a:lnSpc>
                <a:spcPct val="90000"/>
              </a:lnSpc>
              <a:spcBef>
                <a:spcPts val="0"/>
              </a:spcBef>
            </a:pPr>
            <a:r>
              <a:rPr lang="en-US" sz="3000" b="1" dirty="0">
                <a:solidFill>
                  <a:srgbClr val="002060"/>
                </a:solidFill>
              </a:rPr>
              <a:t>Which are You?</a:t>
            </a:r>
          </a:p>
          <a:p>
            <a:pPr marL="342900" indent="-342900">
              <a:lnSpc>
                <a:spcPct val="90000"/>
              </a:lnSpc>
              <a:spcBef>
                <a:spcPts val="0"/>
              </a:spcBef>
            </a:pPr>
            <a:endParaRPr lang="en-US" sz="600" b="1" dirty="0" smtClean="0">
              <a:solidFill>
                <a:srgbClr val="C00000"/>
              </a:solidFill>
            </a:endParaRPr>
          </a:p>
          <a:p>
            <a:pPr marL="342900" indent="-342900">
              <a:lnSpc>
                <a:spcPct val="90000"/>
              </a:lnSpc>
              <a:spcBef>
                <a:spcPts val="0"/>
              </a:spcBef>
            </a:pPr>
            <a:endParaRPr lang="en-US" sz="600" b="1" dirty="0"/>
          </a:p>
          <a:p>
            <a:pPr marL="342900" indent="-342900">
              <a:lnSpc>
                <a:spcPct val="90000"/>
              </a:lnSpc>
              <a:spcBef>
                <a:spcPts val="0"/>
              </a:spcBef>
              <a:buFontTx/>
              <a:buChar char="•"/>
            </a:pPr>
            <a:r>
              <a:rPr lang="en-US" sz="2000" dirty="0"/>
              <a:t>For those of you courageous and dedicated enough to become submariners, I urge you to thoroughly complete our reading assignments posted to our website.  </a:t>
            </a:r>
            <a:endParaRPr lang="en-US" sz="2000" dirty="0" smtClean="0"/>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smtClean="0"/>
              <a:t>There </a:t>
            </a:r>
            <a:r>
              <a:rPr lang="en-US" sz="2000" dirty="0"/>
              <a:t>you can take the plunge into the full depths of understanding.</a:t>
            </a:r>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a:t>For those of you more inclined to a sailboat adventure,           however, please know that we will do our best here in </a:t>
            </a:r>
            <a:r>
              <a:rPr lang="en-US" sz="2000" dirty="0" smtClean="0"/>
              <a:t>class</a:t>
            </a:r>
          </a:p>
          <a:p>
            <a:pPr marL="342900" indent="-342900">
              <a:lnSpc>
                <a:spcPct val="90000"/>
              </a:lnSpc>
              <a:spcBef>
                <a:spcPts val="0"/>
              </a:spcBef>
            </a:pPr>
            <a:r>
              <a:rPr lang="en-US" sz="2000" dirty="0"/>
              <a:t>	</a:t>
            </a:r>
            <a:r>
              <a:rPr lang="en-US" sz="2000" dirty="0" smtClean="0"/>
              <a:t>to </a:t>
            </a:r>
            <a:r>
              <a:rPr lang="en-US" sz="2000" dirty="0"/>
              <a:t>serve as an effective tour guide                                                    </a:t>
            </a:r>
            <a:endParaRPr lang="en-US" sz="2000" dirty="0" smtClean="0"/>
          </a:p>
          <a:p>
            <a:pPr marL="342900" indent="-342900">
              <a:lnSpc>
                <a:spcPct val="90000"/>
              </a:lnSpc>
              <a:spcBef>
                <a:spcPts val="0"/>
              </a:spcBef>
            </a:pPr>
            <a:r>
              <a:rPr lang="en-US" sz="2000" dirty="0"/>
              <a:t>	</a:t>
            </a:r>
            <a:r>
              <a:rPr lang="en-US" sz="2000" dirty="0" smtClean="0"/>
              <a:t>for our </a:t>
            </a:r>
            <a:r>
              <a:rPr lang="en-US" sz="2000" dirty="0"/>
              <a:t>adventure into the Law of Property.</a:t>
            </a:r>
          </a:p>
          <a:p>
            <a:pPr marL="342900" indent="-342900">
              <a:lnSpc>
                <a:spcPct val="90000"/>
              </a:lnSpc>
              <a:spcBef>
                <a:spcPts val="0"/>
              </a:spcBef>
              <a:buFontTx/>
              <a:buChar char="•"/>
            </a:pPr>
            <a:endParaRPr lang="en-US" sz="2000" dirty="0"/>
          </a:p>
          <a:p>
            <a:pPr marL="342900" indent="-342900">
              <a:lnSpc>
                <a:spcPct val="90000"/>
              </a:lnSpc>
              <a:spcBef>
                <a:spcPts val="0"/>
              </a:spcBef>
              <a:buFontTx/>
              <a:buChar char="•"/>
            </a:pPr>
            <a:r>
              <a:rPr lang="en-US" sz="2000" dirty="0"/>
              <a:t>As a lawyer, however, I must advise you all of a caveat.                       It is my experience, that reading is indeed the gateway to learning.         It can, like few other mediums, transport our minds to the wonderful world of understanding and comprehension.</a:t>
            </a:r>
          </a:p>
          <a:p>
            <a:pPr marL="342900" indent="-342900">
              <a:lnSpc>
                <a:spcPct val="90000"/>
              </a:lnSpc>
              <a:spcBef>
                <a:spcPts val="0"/>
              </a:spcBef>
              <a:buFontTx/>
              <a:buChar char="•"/>
            </a:pPr>
            <a:endParaRPr lang="en-US" sz="2000" dirty="0"/>
          </a:p>
          <a:p>
            <a:pPr marL="342900" indent="-342900">
              <a:lnSpc>
                <a:spcPct val="90000"/>
              </a:lnSpc>
              <a:spcBef>
                <a:spcPts val="0"/>
              </a:spcBef>
            </a:pPr>
            <a:r>
              <a:rPr lang="en-US" sz="2000" dirty="0"/>
              <a:t>You show me a gifted, educated person, I’ll show you a reader.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9220" name="Picture 4" descr="sailboat"/>
          <p:cNvPicPr>
            <a:picLocks noChangeAspect="1" noChangeArrowheads="1"/>
          </p:cNvPicPr>
          <p:nvPr/>
        </p:nvPicPr>
        <p:blipFill>
          <a:blip r:embed="rId3" cstate="print"/>
          <a:srcRect/>
          <a:stretch>
            <a:fillRect/>
          </a:stretch>
        </p:blipFill>
        <p:spPr bwMode="auto">
          <a:xfrm>
            <a:off x="914400" y="990600"/>
            <a:ext cx="7262813" cy="53070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10244" name="Picture 5" descr="submarine_vanguard_class_nuclear"/>
          <p:cNvPicPr>
            <a:picLocks noChangeAspect="1" noChangeArrowheads="1"/>
          </p:cNvPicPr>
          <p:nvPr/>
        </p:nvPicPr>
        <p:blipFill>
          <a:blip r:embed="rId3" cstate="print"/>
          <a:srcRect/>
          <a:stretch>
            <a:fillRect/>
          </a:stretch>
        </p:blipFill>
        <p:spPr bwMode="auto">
          <a:xfrm>
            <a:off x="1143000" y="1066800"/>
            <a:ext cx="6873875" cy="51784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spcBef>
                <a:spcPct val="20000"/>
              </a:spcBef>
              <a:defRPr/>
            </a:pPr>
            <a:r>
              <a:rPr lang="en-US" sz="4800" b="1" dirty="0">
                <a:solidFill>
                  <a:srgbClr val="C81204"/>
                </a:solidFill>
              </a:rPr>
              <a:t>     </a:t>
            </a:r>
            <a:r>
              <a:rPr lang="en-US" sz="4800" b="1" dirty="0">
                <a:solidFill>
                  <a:srgbClr val="002060"/>
                </a:solidFill>
              </a:rPr>
              <a:t>So What is Property?</a:t>
            </a:r>
          </a:p>
          <a:p>
            <a:pPr marL="342900" indent="-342900">
              <a:spcBef>
                <a:spcPct val="20000"/>
              </a:spcBef>
              <a:defRPr/>
            </a:pPr>
            <a:endParaRPr lang="en-US" sz="3600" b="1" dirty="0">
              <a:solidFill>
                <a:srgbClr val="C81204"/>
              </a:solidFill>
            </a:endParaRPr>
          </a:p>
          <a:p>
            <a:pPr marL="342900" indent="-342900" algn="ctr">
              <a:spcBef>
                <a:spcPct val="20000"/>
              </a:spcBef>
              <a:defRPr/>
            </a:pPr>
            <a:r>
              <a:rPr lang="en-US" sz="2400" b="1" dirty="0">
                <a:solidFill>
                  <a:srgbClr val="C81204"/>
                </a:solidFill>
              </a:rPr>
              <a:t>And so before we begin our adventure</a:t>
            </a:r>
          </a:p>
          <a:p>
            <a:pPr marL="342900" indent="-342900" algn="ctr">
              <a:spcBef>
                <a:spcPct val="20000"/>
              </a:spcBef>
              <a:defRPr/>
            </a:pPr>
            <a:r>
              <a:rPr lang="en-US" sz="2400" b="1" dirty="0">
                <a:solidFill>
                  <a:srgbClr val="C81204"/>
                </a:solidFill>
              </a:rPr>
              <a:t>   to discover just what property is …</a:t>
            </a:r>
          </a:p>
          <a:p>
            <a:pPr marL="342900" indent="-342900" algn="ctr">
              <a:spcBef>
                <a:spcPct val="20000"/>
              </a:spcBef>
              <a:defRPr/>
            </a:pPr>
            <a:endParaRPr lang="en-US" sz="2400" b="1" dirty="0">
              <a:solidFill>
                <a:srgbClr val="C81204"/>
              </a:solidFill>
            </a:endParaRPr>
          </a:p>
          <a:p>
            <a:pPr marL="342900" indent="-342900" algn="ctr">
              <a:spcBef>
                <a:spcPct val="20000"/>
              </a:spcBef>
              <a:defRPr/>
            </a:pPr>
            <a:r>
              <a:rPr lang="en-US" sz="2400" b="1" dirty="0">
                <a:solidFill>
                  <a:schemeClr val="accent2"/>
                </a:solidFill>
              </a:rPr>
              <a:t>We must think about the meaning of property</a:t>
            </a:r>
          </a:p>
          <a:p>
            <a:pPr marL="342900" indent="-342900" algn="ctr">
              <a:spcBef>
                <a:spcPct val="20000"/>
              </a:spcBef>
              <a:defRPr/>
            </a:pPr>
            <a:r>
              <a:rPr lang="en-US" sz="2400" b="1" dirty="0">
                <a:solidFill>
                  <a:schemeClr val="accent2"/>
                </a:solidFill>
              </a:rPr>
              <a:t>               </a:t>
            </a:r>
            <a:endParaRPr lang="en-US" sz="2400" b="1" dirty="0" smtClean="0">
              <a:solidFill>
                <a:schemeClr val="accent2"/>
              </a:solidFill>
            </a:endParaRPr>
          </a:p>
          <a:p>
            <a:pPr marL="342900" indent="-342900" algn="ctr">
              <a:spcBef>
                <a:spcPct val="20000"/>
              </a:spcBef>
              <a:defRPr/>
            </a:pPr>
            <a:r>
              <a:rPr lang="en-US" sz="2400" b="1" dirty="0" smtClean="0">
                <a:solidFill>
                  <a:schemeClr val="accent2"/>
                </a:solidFill>
              </a:rPr>
              <a:t>What </a:t>
            </a:r>
            <a:r>
              <a:rPr lang="en-US" sz="2400" b="1" dirty="0">
                <a:solidFill>
                  <a:schemeClr val="accent2"/>
                </a:solidFill>
              </a:rPr>
              <a:t>it really is and means!!!</a:t>
            </a:r>
            <a:endParaRPr lang="en-US" sz="24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Let’s Continue on our </a:t>
            </a:r>
            <a:r>
              <a:rPr lang="en-US" sz="3000" b="1" dirty="0" smtClean="0">
                <a:solidFill>
                  <a:srgbClr val="002060"/>
                </a:solidFill>
              </a:rPr>
              <a:t>Adventure in the Law</a:t>
            </a:r>
            <a:endParaRPr lang="en-US" sz="3000" b="1" dirty="0">
              <a:solidFill>
                <a:srgbClr val="002060"/>
              </a:solidFill>
            </a:endParaRPr>
          </a:p>
          <a:p>
            <a:pPr marL="342900" indent="-342900">
              <a:spcBef>
                <a:spcPct val="20000"/>
              </a:spcBef>
            </a:pPr>
            <a:endParaRPr lang="en-US" sz="2200" dirty="0"/>
          </a:p>
          <a:p>
            <a:pPr marL="342900" indent="-342900">
              <a:spcBef>
                <a:spcPct val="20000"/>
              </a:spcBef>
              <a:buFontTx/>
              <a:buChar char="•"/>
            </a:pPr>
            <a:r>
              <a:rPr lang="en-US" sz="2200" dirty="0" smtClean="0"/>
              <a:t>As </a:t>
            </a:r>
            <a:r>
              <a:rPr lang="en-US" sz="2200" dirty="0"/>
              <a:t>we spoke briefly the last time, </a:t>
            </a:r>
            <a:r>
              <a:rPr lang="en-US" sz="2200" b="1" i="1" dirty="0">
                <a:solidFill>
                  <a:srgbClr val="C00000"/>
                </a:solidFill>
              </a:rPr>
              <a:t>any true understanding of the law of property</a:t>
            </a:r>
            <a:r>
              <a:rPr lang="en-US" sz="2200" dirty="0"/>
              <a:t> requires at least </a:t>
            </a:r>
            <a:r>
              <a:rPr lang="en-US" sz="2200" b="1" i="1" dirty="0">
                <a:solidFill>
                  <a:srgbClr val="C00000"/>
                </a:solidFill>
              </a:rPr>
              <a:t>a basic understanding of the concept of the law.</a:t>
            </a:r>
          </a:p>
          <a:p>
            <a:pPr marL="342900" indent="-342900">
              <a:spcBef>
                <a:spcPct val="20000"/>
              </a:spcBef>
              <a:buFontTx/>
              <a:buChar char="•"/>
            </a:pPr>
            <a:endParaRPr lang="en-US" sz="400" dirty="0"/>
          </a:p>
          <a:p>
            <a:pPr marL="342900" indent="-342900">
              <a:spcBef>
                <a:spcPct val="20000"/>
              </a:spcBef>
              <a:buFontTx/>
              <a:buChar char="•"/>
            </a:pPr>
            <a:r>
              <a:rPr lang="en-US" sz="2200" dirty="0"/>
              <a:t>For as Professor Friedman so accurately points out in his landmark work </a:t>
            </a:r>
            <a:r>
              <a:rPr lang="en-US" sz="2200" b="1" i="1" dirty="0">
                <a:solidFill>
                  <a:srgbClr val="C00000"/>
                </a:solidFill>
              </a:rPr>
              <a:t>“A History of the American Law”,</a:t>
            </a:r>
            <a:r>
              <a:rPr lang="en-US" sz="2200" dirty="0">
                <a:solidFill>
                  <a:srgbClr val="C00000"/>
                </a:solidFill>
              </a:rPr>
              <a:t> </a:t>
            </a:r>
            <a:r>
              <a:rPr lang="en-US" sz="2200" b="1" i="1" dirty="0">
                <a:solidFill>
                  <a:srgbClr val="C00000"/>
                </a:solidFill>
              </a:rPr>
              <a:t>the law.            and our conception of property rights, evolved together.</a:t>
            </a:r>
            <a:r>
              <a:rPr lang="en-US" sz="2200" dirty="0">
                <a:solidFill>
                  <a:srgbClr val="C00000"/>
                </a:solidFill>
              </a:rPr>
              <a:t>  </a:t>
            </a:r>
          </a:p>
          <a:p>
            <a:pPr marL="342900" indent="-342900">
              <a:spcBef>
                <a:spcPct val="20000"/>
              </a:spcBef>
              <a:buFontTx/>
              <a:buChar char="•"/>
            </a:pPr>
            <a:endParaRPr lang="en-US" sz="400" dirty="0"/>
          </a:p>
          <a:p>
            <a:pPr marL="342900" indent="-342900">
              <a:spcBef>
                <a:spcPct val="20000"/>
              </a:spcBef>
              <a:buFontTx/>
              <a:buChar char="•"/>
            </a:pPr>
            <a:r>
              <a:rPr lang="en-US" sz="2200" dirty="0"/>
              <a:t>The </a:t>
            </a:r>
            <a:r>
              <a:rPr lang="en-US" sz="2200" b="1" i="1" dirty="0">
                <a:solidFill>
                  <a:srgbClr val="C00000"/>
                </a:solidFill>
              </a:rPr>
              <a:t>Law</a:t>
            </a:r>
            <a:r>
              <a:rPr lang="en-US" sz="2200" dirty="0"/>
              <a:t> and </a:t>
            </a:r>
            <a:r>
              <a:rPr lang="en-US" sz="2200" b="1" i="1" dirty="0">
                <a:solidFill>
                  <a:srgbClr val="C00000"/>
                </a:solidFill>
              </a:rPr>
              <a:t>Property Rights</a:t>
            </a:r>
            <a:r>
              <a:rPr lang="en-US" sz="2200" dirty="0">
                <a:solidFill>
                  <a:srgbClr val="C00000"/>
                </a:solidFill>
              </a:rPr>
              <a:t> </a:t>
            </a:r>
            <a:r>
              <a:rPr lang="en-US" sz="2200" dirty="0"/>
              <a:t>are integrated and intertwined.  </a:t>
            </a:r>
          </a:p>
          <a:p>
            <a:pPr marL="342900" indent="-342900">
              <a:spcBef>
                <a:spcPct val="20000"/>
              </a:spcBef>
              <a:buFontTx/>
              <a:buChar char="•"/>
            </a:pPr>
            <a:endParaRPr lang="en-US" sz="400" dirty="0"/>
          </a:p>
          <a:p>
            <a:pPr marL="342900" indent="-342900">
              <a:spcBef>
                <a:spcPct val="20000"/>
              </a:spcBef>
              <a:buFontTx/>
              <a:buChar char="•"/>
            </a:pPr>
            <a:r>
              <a:rPr lang="en-US" sz="2200" dirty="0"/>
              <a:t>In so many ways, they formed the basis for each other.  </a:t>
            </a:r>
          </a:p>
          <a:p>
            <a:pPr marL="342900" indent="-342900">
              <a:spcBef>
                <a:spcPct val="20000"/>
              </a:spcBef>
              <a:buFontTx/>
              <a:buChar char="•"/>
            </a:pPr>
            <a:endParaRPr lang="en-US" sz="400" dirty="0"/>
          </a:p>
          <a:p>
            <a:pPr marL="342900" indent="-342900">
              <a:spcBef>
                <a:spcPct val="20000"/>
              </a:spcBef>
              <a:buFontTx/>
              <a:buChar char="•"/>
            </a:pPr>
            <a:r>
              <a:rPr lang="en-US" sz="2200" dirty="0"/>
              <a:t>In their early days they were virtually inseparable.    </a:t>
            </a:r>
          </a:p>
          <a:p>
            <a:pPr marL="342900" indent="-342900">
              <a:spcBef>
                <a:spcPct val="20000"/>
              </a:spcBef>
              <a:buFontTx/>
              <a:buChar char="•"/>
            </a:pP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ct val="20000"/>
              </a:spcBef>
              <a:defRPr/>
            </a:pPr>
            <a:r>
              <a:rPr lang="en-US" sz="3000" b="1" dirty="0" smtClean="0">
                <a:solidFill>
                  <a:schemeClr val="accent1">
                    <a:lumMod val="25000"/>
                  </a:schemeClr>
                </a:solidFill>
              </a:rPr>
              <a:t>Studying the Law of Property</a:t>
            </a:r>
          </a:p>
          <a:p>
            <a:pPr marL="342900" indent="-342900">
              <a:lnSpc>
                <a:spcPct val="90000"/>
              </a:lnSpc>
              <a:spcBef>
                <a:spcPct val="20000"/>
              </a:spcBef>
              <a:defRPr/>
            </a:pPr>
            <a:r>
              <a:rPr lang="en-US" sz="3000" b="1" dirty="0">
                <a:solidFill>
                  <a:schemeClr val="accent1">
                    <a:lumMod val="25000"/>
                  </a:schemeClr>
                </a:solidFill>
              </a:rPr>
              <a:t>a</a:t>
            </a:r>
            <a:r>
              <a:rPr lang="en-US" sz="3000" b="1" dirty="0" smtClean="0">
                <a:solidFill>
                  <a:schemeClr val="accent1">
                    <a:lumMod val="25000"/>
                  </a:schemeClr>
                </a:solidFill>
              </a:rPr>
              <a:t>s an </a:t>
            </a:r>
            <a:r>
              <a:rPr lang="en-US" sz="3000" b="1" dirty="0">
                <a:solidFill>
                  <a:schemeClr val="accent1">
                    <a:lumMod val="25000"/>
                  </a:schemeClr>
                </a:solidFill>
              </a:rPr>
              <a:t>Adventure in the Law</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r>
              <a:rPr lang="en-US" sz="2200" b="1" i="1" dirty="0">
                <a:solidFill>
                  <a:srgbClr val="002060"/>
                </a:solidFill>
              </a:rPr>
              <a:t>To start </a:t>
            </a:r>
            <a:r>
              <a:rPr lang="en-US" sz="2200" b="1" i="1" dirty="0" smtClean="0">
                <a:solidFill>
                  <a:srgbClr val="002060"/>
                </a:solidFill>
              </a:rPr>
              <a:t>this </a:t>
            </a:r>
            <a:r>
              <a:rPr lang="en-US" sz="2200" b="1" i="1" dirty="0">
                <a:solidFill>
                  <a:srgbClr val="002060"/>
                </a:solidFill>
              </a:rPr>
              <a:t>Adventure we need to know:</a:t>
            </a:r>
          </a:p>
          <a:p>
            <a:pPr marL="342900" indent="-342900">
              <a:lnSpc>
                <a:spcPct val="90000"/>
              </a:lnSpc>
              <a:spcBef>
                <a:spcPct val="20000"/>
              </a:spcBef>
              <a:defRPr/>
            </a:pPr>
            <a:endParaRPr lang="en-US" sz="400" dirty="0">
              <a:solidFill>
                <a:srgbClr val="0033CC"/>
              </a:solidFill>
            </a:endParaRPr>
          </a:p>
          <a:p>
            <a:pPr marL="342900" indent="-342900">
              <a:lnSpc>
                <a:spcPct val="90000"/>
              </a:lnSpc>
              <a:spcBef>
                <a:spcPct val="20000"/>
              </a:spcBef>
              <a:defRPr/>
            </a:pPr>
            <a:r>
              <a:rPr lang="en-US" sz="400"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200" b="1" i="1" dirty="0">
                <a:solidFill>
                  <a:srgbClr val="002060"/>
                </a:solidFill>
              </a:rPr>
              <a:t>We need to find out, we need to discover this answer.</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200" b="1" i="1" dirty="0">
                <a:solidFill>
                  <a:srgbClr val="002060"/>
                </a:solidFill>
              </a:rPr>
              <a:t>			</a:t>
            </a:r>
            <a:r>
              <a:rPr lang="en-US" sz="2200" b="1" i="1" dirty="0">
                <a:solidFill>
                  <a:schemeClr val="tx1">
                    <a:lumMod val="75000"/>
                    <a:lumOff val="25000"/>
                  </a:schemeClr>
                </a:solidFill>
              </a:rPr>
              <a:t>And just how do we do that?</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000" b="1" i="1" dirty="0">
                <a:solidFill>
                  <a:srgbClr val="002060"/>
                </a:solidFill>
              </a:rPr>
              <a:t>Well, we need to learn that good law students, </a:t>
            </a:r>
          </a:p>
          <a:p>
            <a:pPr marL="342900" indent="-342900">
              <a:lnSpc>
                <a:spcPct val="90000"/>
              </a:lnSpc>
              <a:spcBef>
                <a:spcPct val="20000"/>
              </a:spcBef>
              <a:defRPr/>
            </a:pPr>
            <a:r>
              <a:rPr lang="en-US" sz="2000" b="1" i="1" dirty="0">
                <a:solidFill>
                  <a:srgbClr val="002060"/>
                </a:solidFill>
              </a:rPr>
              <a:t>like good adventures and explorers,</a:t>
            </a:r>
          </a:p>
          <a:p>
            <a:pPr marL="342900" indent="-342900">
              <a:lnSpc>
                <a:spcPct val="90000"/>
              </a:lnSpc>
              <a:spcBef>
                <a:spcPct val="20000"/>
              </a:spcBef>
              <a:defRPr/>
            </a:pPr>
            <a:r>
              <a:rPr lang="en-US" sz="2000" b="1" i="1" dirty="0">
                <a:solidFill>
                  <a:srgbClr val="002060"/>
                </a:solidFill>
              </a:rPr>
              <a:t>develop a well earned love for books.</a:t>
            </a:r>
          </a:p>
          <a:p>
            <a:pPr marL="342900" indent="-342900">
              <a:lnSpc>
                <a:spcPct val="90000"/>
              </a:lnSpc>
              <a:spcBef>
                <a:spcPct val="20000"/>
              </a:spcBef>
              <a:defRPr/>
            </a:pPr>
            <a:endParaRPr lang="en-US" sz="2000" b="1" i="1" dirty="0">
              <a:solidFill>
                <a:srgbClr val="002060"/>
              </a:solidFill>
            </a:endParaRPr>
          </a:p>
          <a:p>
            <a:pPr marL="342900" indent="-342900">
              <a:lnSpc>
                <a:spcPct val="90000"/>
              </a:lnSpc>
              <a:spcBef>
                <a:spcPct val="20000"/>
              </a:spcBef>
              <a:defRPr/>
            </a:pPr>
            <a:r>
              <a:rPr lang="en-US" sz="2000" b="1" i="1" dirty="0">
                <a:solidFill>
                  <a:srgbClr val="002060"/>
                </a:solidFill>
              </a:rPr>
              <a:t>For </a:t>
            </a:r>
            <a:r>
              <a:rPr lang="en-US" sz="2000" b="1" i="1" dirty="0">
                <a:solidFill>
                  <a:srgbClr val="FF0000"/>
                </a:solidFill>
              </a:rPr>
              <a:t>Books</a:t>
            </a:r>
            <a:r>
              <a:rPr lang="en-US" sz="2000" b="1" i="1" dirty="0">
                <a:solidFill>
                  <a:srgbClr val="002060"/>
                </a:solidFill>
              </a:rPr>
              <a:t> are the treasure trove of answers.</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16</a:t>
            </a:fld>
            <a:endParaRPr lang="en-US" dirty="0"/>
          </a:p>
        </p:txBody>
      </p:sp>
    </p:spTree>
    <p:extLst>
      <p:ext uri="{BB962C8B-B14F-4D97-AF65-F5344CB8AC3E}">
        <p14:creationId xmlns:p14="http://schemas.microsoft.com/office/powerpoint/2010/main" val="1317228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2133600"/>
            <a:ext cx="5715000" cy="4343400"/>
          </a:xfrm>
          <a:prstGeom prst="rect">
            <a:avLst/>
          </a:prstGeom>
          <a:noFill/>
          <a:ln w="9525">
            <a:noFill/>
            <a:miter lim="800000"/>
            <a:headEnd/>
            <a:tailEnd/>
          </a:ln>
        </p:spPr>
        <p:txBody>
          <a:bodyPr/>
          <a:lstStyle/>
          <a:p>
            <a:pPr marL="342900" indent="-342900">
              <a:spcBef>
                <a:spcPct val="20000"/>
              </a:spcBef>
              <a:defRPr/>
            </a:pPr>
            <a:r>
              <a:rPr lang="en-US" sz="2800" b="1" dirty="0">
                <a:solidFill>
                  <a:srgbClr val="002060"/>
                </a:solidFill>
              </a:rPr>
              <a:t>So Let’s Start with </a:t>
            </a:r>
            <a:r>
              <a:rPr lang="en-US" sz="2800" b="1" dirty="0"/>
              <a:t>Black’s</a:t>
            </a:r>
          </a:p>
          <a:p>
            <a:pPr marL="342900" indent="-342900">
              <a:lnSpc>
                <a:spcPct val="130000"/>
              </a:lnSpc>
              <a:spcBef>
                <a:spcPct val="20000"/>
              </a:spcBef>
              <a:buFontTx/>
              <a:buChar char="•"/>
              <a:defRPr/>
            </a:pPr>
            <a:endParaRPr lang="en-US" sz="1000" b="1" dirty="0"/>
          </a:p>
          <a:p>
            <a:pPr marL="342900" indent="-342900">
              <a:lnSpc>
                <a:spcPct val="90000"/>
              </a:lnSpc>
              <a:spcBef>
                <a:spcPct val="20000"/>
              </a:spcBef>
              <a:buFontTx/>
              <a:buChar char="•"/>
              <a:defRPr/>
            </a:pPr>
            <a:r>
              <a:rPr lang="en-US" sz="3200" b="1" dirty="0"/>
              <a:t>Black’s Law Dictionary</a:t>
            </a:r>
            <a:endParaRPr lang="en-US" sz="3200" dirty="0">
              <a:solidFill>
                <a:srgbClr val="0033CC"/>
              </a:solidFill>
            </a:endParaRPr>
          </a:p>
          <a:p>
            <a:pPr marL="342900" indent="-342900">
              <a:lnSpc>
                <a:spcPct val="90000"/>
              </a:lnSpc>
              <a:spcBef>
                <a:spcPct val="20000"/>
              </a:spcBef>
              <a:defRPr/>
            </a:pPr>
            <a:r>
              <a:rPr lang="en-US" sz="3200" dirty="0">
                <a:solidFill>
                  <a:schemeClr val="tx1">
                    <a:lumMod val="75000"/>
                    <a:lumOff val="25000"/>
                  </a:schemeClr>
                </a:solidFill>
              </a:rPr>
              <a:t>    is the </a:t>
            </a:r>
            <a:r>
              <a:rPr lang="en-US" sz="3200" b="1" i="1" dirty="0">
                <a:solidFill>
                  <a:srgbClr val="FFCC00"/>
                </a:solidFill>
              </a:rPr>
              <a:t>Gold Standard</a:t>
            </a:r>
            <a:endParaRPr lang="en-US" sz="3200" i="1" dirty="0">
              <a:solidFill>
                <a:srgbClr val="0033CC"/>
              </a:solidFill>
            </a:endParaRPr>
          </a:p>
          <a:p>
            <a:pPr marL="342900" indent="-342900">
              <a:lnSpc>
                <a:spcPct val="90000"/>
              </a:lnSpc>
              <a:spcBef>
                <a:spcPct val="20000"/>
              </a:spcBef>
              <a:defRPr/>
            </a:pPr>
            <a:r>
              <a:rPr lang="en-US" sz="3200" dirty="0">
                <a:solidFill>
                  <a:srgbClr val="0033CC"/>
                </a:solidFill>
              </a:rPr>
              <a:t>    </a:t>
            </a:r>
            <a:r>
              <a:rPr lang="en-US" sz="3200" dirty="0">
                <a:solidFill>
                  <a:schemeClr val="tx1">
                    <a:lumMod val="75000"/>
                    <a:lumOff val="25000"/>
                  </a:schemeClr>
                </a:solidFill>
              </a:rPr>
              <a:t>of Legal Definitions.  </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buFontTx/>
              <a:buChar char="•"/>
              <a:defRPr/>
            </a:pPr>
            <a:r>
              <a:rPr lang="en-US" sz="2800" b="1" dirty="0">
                <a:solidFill>
                  <a:srgbClr val="002060"/>
                </a:solidFill>
              </a:rPr>
              <a:t>If we need to know a term </a:t>
            </a:r>
          </a:p>
          <a:p>
            <a:pPr marL="342900" indent="-342900">
              <a:lnSpc>
                <a:spcPct val="90000"/>
              </a:lnSpc>
              <a:spcBef>
                <a:spcPct val="20000"/>
              </a:spcBef>
              <a:defRPr/>
            </a:pPr>
            <a:r>
              <a:rPr lang="en-US" sz="2800" b="1" dirty="0">
                <a:solidFill>
                  <a:srgbClr val="002060"/>
                </a:solidFill>
              </a:rPr>
              <a:t>    in the law, a legal definition, </a:t>
            </a:r>
          </a:p>
          <a:p>
            <a:pPr marL="342900" indent="-342900">
              <a:lnSpc>
                <a:spcPct val="90000"/>
              </a:lnSpc>
              <a:spcBef>
                <a:spcPct val="20000"/>
              </a:spcBef>
              <a:defRPr/>
            </a:pPr>
            <a:r>
              <a:rPr lang="en-US" sz="2800" b="1" dirty="0">
                <a:solidFill>
                  <a:srgbClr val="002060"/>
                </a:solidFill>
              </a:rPr>
              <a:t>    we should start with </a:t>
            </a:r>
            <a:r>
              <a:rPr lang="en-US" sz="2800" b="1" i="1" dirty="0"/>
              <a:t>Black’s.</a:t>
            </a:r>
          </a:p>
        </p:txBody>
      </p:sp>
      <p:pic>
        <p:nvPicPr>
          <p:cNvPr id="14339"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6172200" y="2743200"/>
            <a:ext cx="2368550" cy="2456658"/>
          </a:xfrm>
          <a:prstGeom prst="rect">
            <a:avLst/>
          </a:prstGeom>
          <a:noFill/>
          <a:ln w="9525">
            <a:noFill/>
            <a:miter lim="800000"/>
            <a:headEnd/>
            <a:tailEnd/>
          </a:ln>
        </p:spPr>
      </p:pic>
      <p:sp>
        <p:nvSpPr>
          <p:cNvPr id="14340" name="WordArt 8"/>
          <p:cNvSpPr>
            <a:spLocks noChangeArrowheads="1" noChangeShapeType="1" noTextEdit="1"/>
          </p:cNvSpPr>
          <p:nvPr/>
        </p:nvSpPr>
        <p:spPr bwMode="auto">
          <a:xfrm rot="285818">
            <a:off x="698544" y="1144049"/>
            <a:ext cx="7391400" cy="614363"/>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Adventures in Law  –  Just What is the Law ?</a:t>
            </a:r>
          </a:p>
        </p:txBody>
      </p:sp>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17</a:t>
            </a:fld>
            <a:endParaRPr lang="en-US" dirty="0"/>
          </a:p>
        </p:txBody>
      </p:sp>
    </p:spTree>
    <p:extLst>
      <p:ext uri="{BB962C8B-B14F-4D97-AF65-F5344CB8AC3E}">
        <p14:creationId xmlns:p14="http://schemas.microsoft.com/office/powerpoint/2010/main" val="2978757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3" name="Rectangle 7"/>
          <p:cNvSpPr>
            <a:spLocks noChangeArrowheads="1"/>
          </p:cNvSpPr>
          <p:nvPr/>
        </p:nvSpPr>
        <p:spPr bwMode="auto">
          <a:xfrm>
            <a:off x="457200" y="1066800"/>
            <a:ext cx="8531225" cy="5334000"/>
          </a:xfrm>
          <a:prstGeom prst="rect">
            <a:avLst/>
          </a:prstGeom>
          <a:noFill/>
          <a:ln w="9525">
            <a:noFill/>
            <a:miter lim="800000"/>
            <a:headEnd/>
            <a:tailEnd/>
          </a:ln>
        </p:spPr>
        <p:txBody>
          <a:bodyPr/>
          <a:lstStyle/>
          <a:p>
            <a:pPr marL="342900" indent="-342900">
              <a:spcBef>
                <a:spcPct val="20000"/>
              </a:spcBef>
              <a:buFontTx/>
              <a:buChar char="•"/>
              <a:defRPr/>
            </a:pPr>
            <a:r>
              <a:rPr lang="en-US" sz="2200" dirty="0">
                <a:solidFill>
                  <a:srgbClr val="002060"/>
                </a:solidFill>
              </a:rPr>
              <a:t>And so, </a:t>
            </a:r>
          </a:p>
          <a:p>
            <a:pPr marL="342900" indent="-342900">
              <a:spcBef>
                <a:spcPct val="20000"/>
              </a:spcBef>
              <a:defRPr/>
            </a:pPr>
            <a:r>
              <a:rPr lang="en-US" sz="2200" b="1" i="1"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2200" dirty="0">
              <a:solidFill>
                <a:srgbClr val="0033CC"/>
              </a:solidFill>
            </a:endParaRPr>
          </a:p>
          <a:p>
            <a:pPr marL="342900" indent="-342900" algn="just">
              <a:spcBef>
                <a:spcPct val="20000"/>
              </a:spcBef>
              <a:buFontTx/>
              <a:buChar char="•"/>
              <a:defRPr/>
            </a:pPr>
            <a:r>
              <a:rPr lang="en-US" sz="2400" b="1" dirty="0" smtClean="0">
                <a:solidFill>
                  <a:srgbClr val="002060"/>
                </a:solidFill>
                <a:latin typeface="Arial Narrow" pitchFamily="34" charset="0"/>
              </a:rPr>
              <a:t>The </a:t>
            </a:r>
            <a:r>
              <a:rPr lang="en-US" sz="2400" b="1" dirty="0">
                <a:solidFill>
                  <a:srgbClr val="002060"/>
                </a:solidFill>
                <a:latin typeface="Arial Narrow" pitchFamily="34" charset="0"/>
              </a:rPr>
              <a:t>“Law” has been defined by Black’s Law Dictionary as follows:    </a:t>
            </a: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“That which is laid down, ordained, or established.</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A rule or method according to which a phenomena or actions co-exist or follow each other.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in its generic sense, is a body of rules of action or conduct proscribed by controlling authority, and having binding legal force. …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is a solemn expression of the will of the supreme power of the state.”</a:t>
            </a: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r>
              <a:rPr lang="en-US" sz="2200" b="1" dirty="0">
                <a:solidFill>
                  <a:srgbClr val="002060"/>
                </a:solidFill>
                <a:latin typeface="Arial Narrow" pitchFamily="34" charset="0"/>
              </a:rPr>
              <a:t>Perhaps the simplest description of the Law, however, is that:</a:t>
            </a:r>
          </a:p>
          <a:p>
            <a:pPr marL="342900" indent="-342900">
              <a:spcBef>
                <a:spcPct val="20000"/>
              </a:spcBef>
              <a:defRPr/>
            </a:pPr>
            <a:r>
              <a:rPr lang="en-US" sz="2600" b="1" i="1" dirty="0">
                <a:solidFill>
                  <a:srgbClr val="C00000"/>
                </a:solidFill>
              </a:rPr>
              <a:t>  “Law is the Rules by which civilization is ordered.”</a:t>
            </a:r>
          </a:p>
        </p:txBody>
      </p:sp>
      <p:pic>
        <p:nvPicPr>
          <p:cNvPr id="15364" name="Picture 7" descr="myIMG_12"/>
          <p:cNvPicPr>
            <a:picLocks noChangeAspect="1" noChangeArrowheads="1" noCrop="1"/>
          </p:cNvPicPr>
          <p:nvPr/>
        </p:nvPicPr>
        <p:blipFill>
          <a:blip r:embed="rId3" cstate="print"/>
          <a:srcRect/>
          <a:stretch>
            <a:fillRect/>
          </a:stretch>
        </p:blipFill>
        <p:spPr bwMode="auto">
          <a:xfrm>
            <a:off x="5257800" y="1143000"/>
            <a:ext cx="1447800" cy="1447800"/>
          </a:xfrm>
          <a:prstGeom prst="rect">
            <a:avLst/>
          </a:prstGeom>
          <a:noFill/>
          <a:ln w="9525">
            <a:noFill/>
            <a:miter lim="800000"/>
            <a:headEnd/>
            <a:tailEnd/>
          </a:ln>
        </p:spPr>
      </p:pic>
      <p:pic>
        <p:nvPicPr>
          <p:cNvPr id="15365"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81800" y="1143000"/>
            <a:ext cx="1879600"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7B7C00C-44B9-4C93-A084-25E9CFC07697}" type="slidenum">
              <a:rPr lang="en-US" smtClean="0"/>
              <a:pPr>
                <a:defRPr/>
              </a:pPr>
              <a:t>18</a:t>
            </a:fld>
            <a:endParaRPr lang="en-US" dirty="0"/>
          </a:p>
        </p:txBody>
      </p:sp>
    </p:spTree>
    <p:extLst>
      <p:ext uri="{BB962C8B-B14F-4D97-AF65-F5344CB8AC3E}">
        <p14:creationId xmlns:p14="http://schemas.microsoft.com/office/powerpoint/2010/main" val="1394227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04800" y="1066800"/>
            <a:ext cx="8610600" cy="5257800"/>
          </a:xfrm>
          <a:prstGeom prst="rect">
            <a:avLst/>
          </a:prstGeom>
          <a:noFill/>
          <a:ln w="9525">
            <a:noFill/>
            <a:miter lim="800000"/>
            <a:headEnd/>
            <a:tailEnd/>
          </a:ln>
        </p:spPr>
        <p:txBody>
          <a:bodyPr/>
          <a:lstStyle/>
          <a:p>
            <a:pPr marL="342900" indent="-342900">
              <a:spcBef>
                <a:spcPct val="20000"/>
              </a:spcBef>
              <a:defRPr/>
            </a:pPr>
            <a:r>
              <a:rPr lang="en-US" sz="3400" b="1" i="1" dirty="0">
                <a:solidFill>
                  <a:srgbClr val="C00000"/>
                </a:solidFill>
                <a:latin typeface="Arial Narrow" pitchFamily="34" charset="0"/>
              </a:rPr>
              <a:t>The Chief Elements / Components of the Law are:</a:t>
            </a:r>
          </a:p>
          <a:p>
            <a:pPr marL="342900" indent="-342900">
              <a:spcBef>
                <a:spcPct val="20000"/>
              </a:spcBef>
              <a:defRPr/>
            </a:pPr>
            <a:r>
              <a:rPr lang="en-US" sz="1000" i="1" dirty="0"/>
              <a:t>  </a:t>
            </a:r>
          </a:p>
          <a:p>
            <a:pPr marL="342900" indent="-342900">
              <a:lnSpc>
                <a:spcPct val="150000"/>
              </a:lnSpc>
              <a:spcBef>
                <a:spcPct val="20000"/>
              </a:spcBef>
              <a:buFont typeface="Wingdings" pitchFamily="2" charset="2"/>
              <a:buChar char="Ø"/>
              <a:defRPr/>
            </a:pPr>
            <a:endParaRPr lang="en-US" sz="2400" i="1" dirty="0"/>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400" dirty="0">
              <a:solidFill>
                <a:srgbClr val="0033CC"/>
              </a:solidFill>
            </a:endParaRPr>
          </a:p>
          <a:p>
            <a:pPr marL="342900" indent="-342900">
              <a:spcBef>
                <a:spcPct val="20000"/>
              </a:spcBef>
              <a:buFontTx/>
              <a:buChar char="•"/>
              <a:defRPr/>
            </a:pPr>
            <a:r>
              <a:rPr lang="en-US" sz="2200" b="1" dirty="0">
                <a:solidFill>
                  <a:schemeClr val="tx1">
                    <a:lumMod val="75000"/>
                    <a:lumOff val="25000"/>
                  </a:schemeClr>
                </a:solidFill>
              </a:rPr>
              <a:t>Early laws were simply directives from a king or sovereign.</a:t>
            </a:r>
          </a:p>
          <a:p>
            <a:pPr marL="342900" indent="-342900">
              <a:spcBef>
                <a:spcPct val="20000"/>
              </a:spcBef>
              <a:buFontTx/>
              <a:buChar char="•"/>
              <a:defRPr/>
            </a:pPr>
            <a:endParaRPr lang="en-US" sz="600" b="1" dirty="0">
              <a:solidFill>
                <a:schemeClr val="tx1">
                  <a:lumMod val="75000"/>
                  <a:lumOff val="25000"/>
                </a:schemeClr>
              </a:solidFill>
            </a:endParaRPr>
          </a:p>
          <a:p>
            <a:pPr marL="342900" indent="-342900">
              <a:spcBef>
                <a:spcPct val="20000"/>
              </a:spcBef>
              <a:buFontTx/>
              <a:buChar char="•"/>
              <a:defRPr/>
            </a:pPr>
            <a:r>
              <a:rPr lang="en-US" sz="2200" b="1" dirty="0">
                <a:solidFill>
                  <a:schemeClr val="tx1">
                    <a:lumMod val="75000"/>
                    <a:lumOff val="25000"/>
                  </a:schemeClr>
                </a:solidFill>
              </a:rPr>
              <a:t>Modern Laws are Enacted by a Legislature</a:t>
            </a:r>
          </a:p>
          <a:p>
            <a:pPr marL="342900" indent="-342900">
              <a:spcBef>
                <a:spcPct val="20000"/>
              </a:spcBef>
              <a:defRPr/>
            </a:pPr>
            <a:r>
              <a:rPr lang="en-US" sz="2200" b="1" i="1" dirty="0">
                <a:solidFill>
                  <a:srgbClr val="C00000"/>
                </a:solidFill>
              </a:rPr>
              <a:t>      (In America that is </a:t>
            </a:r>
            <a:r>
              <a:rPr lang="en-US" sz="2200" b="1" i="1" dirty="0">
                <a:solidFill>
                  <a:srgbClr val="002060"/>
                </a:solidFill>
              </a:rPr>
              <a:t>Congress</a:t>
            </a:r>
            <a:r>
              <a:rPr lang="en-US" sz="2200" b="1" i="1" dirty="0">
                <a:solidFill>
                  <a:srgbClr val="C00000"/>
                </a:solidFill>
              </a:rPr>
              <a:t> for the Federal Government</a:t>
            </a:r>
          </a:p>
          <a:p>
            <a:pPr marL="342900" indent="-342900">
              <a:spcBef>
                <a:spcPct val="20000"/>
              </a:spcBef>
              <a:defRPr/>
            </a:pPr>
            <a:r>
              <a:rPr lang="en-US" sz="2200" b="1" i="1" dirty="0">
                <a:solidFill>
                  <a:srgbClr val="C00000"/>
                </a:solidFill>
              </a:rPr>
              <a:t>        and </a:t>
            </a:r>
            <a:r>
              <a:rPr lang="en-US" sz="2200" b="1" i="1" dirty="0">
                <a:solidFill>
                  <a:srgbClr val="002060"/>
                </a:solidFill>
              </a:rPr>
              <a:t>State Legislatures </a:t>
            </a:r>
            <a:r>
              <a:rPr lang="en-US" sz="2200" b="1" i="1" dirty="0">
                <a:solidFill>
                  <a:srgbClr val="C00000"/>
                </a:solidFill>
              </a:rPr>
              <a:t>for State Governments)</a:t>
            </a:r>
          </a:p>
        </p:txBody>
      </p:sp>
      <p:sp>
        <p:nvSpPr>
          <p:cNvPr id="16388" name="TextBox 3"/>
          <p:cNvSpPr txBox="1">
            <a:spLocks noChangeArrowheads="1"/>
          </p:cNvSpPr>
          <p:nvPr/>
        </p:nvSpPr>
        <p:spPr bwMode="auto">
          <a:xfrm>
            <a:off x="304800" y="1676400"/>
            <a:ext cx="8553450" cy="2529923"/>
          </a:xfrm>
          <a:prstGeom prst="rect">
            <a:avLst/>
          </a:prstGeom>
          <a:solidFill>
            <a:srgbClr val="FFFF00"/>
          </a:solidFill>
          <a:ln w="9525">
            <a:noFill/>
            <a:miter lim="800000"/>
            <a:headEnd/>
            <a:tailEnd/>
          </a:ln>
        </p:spPr>
        <p:txBody>
          <a:bodyPr wrap="square">
            <a:spAutoFit/>
          </a:bodyPr>
          <a:lstStyle/>
          <a:p>
            <a:pPr marL="342900" indent="-342900">
              <a:lnSpc>
                <a:spcPct val="150000"/>
              </a:lnSpc>
              <a:spcBef>
                <a:spcPct val="20000"/>
              </a:spcBef>
              <a:buFont typeface="Wingdings" pitchFamily="2" charset="2"/>
              <a:buChar char="Ø"/>
            </a:pPr>
            <a:r>
              <a:rPr lang="en-US" sz="2400" i="1" dirty="0"/>
              <a:t> </a:t>
            </a:r>
            <a:r>
              <a:rPr lang="en-US" sz="2400" b="1" i="1" dirty="0">
                <a:latin typeface="Arial Narrow" pitchFamily="34" charset="0"/>
              </a:rPr>
              <a:t>1. </a:t>
            </a:r>
            <a:r>
              <a:rPr lang="en-US" sz="2400" b="1" i="1" dirty="0">
                <a:solidFill>
                  <a:srgbClr val="002060"/>
                </a:solidFill>
                <a:latin typeface="Arial Narrow" pitchFamily="34" charset="0"/>
              </a:rPr>
              <a:t>Rules</a:t>
            </a:r>
          </a:p>
          <a:p>
            <a:pPr marL="342900" indent="-342900">
              <a:lnSpc>
                <a:spcPct val="150000"/>
              </a:lnSpc>
              <a:spcBef>
                <a:spcPct val="20000"/>
              </a:spcBef>
              <a:buFont typeface="Wingdings" pitchFamily="2" charset="2"/>
              <a:buChar char="Ø"/>
            </a:pPr>
            <a:r>
              <a:rPr lang="en-US" sz="2400" b="1" i="1" dirty="0">
                <a:latin typeface="Arial Narrow" pitchFamily="34" charset="0"/>
              </a:rPr>
              <a:t>  2. </a:t>
            </a:r>
            <a:r>
              <a:rPr lang="en-US" sz="2400" b="1" i="1" dirty="0">
                <a:solidFill>
                  <a:srgbClr val="002060"/>
                </a:solidFill>
                <a:latin typeface="Arial Narrow" pitchFamily="34" charset="0"/>
              </a:rPr>
              <a:t>Pronounced, laid down and/or issued by a controlling authority</a:t>
            </a:r>
            <a:r>
              <a:rPr lang="en-US" sz="2400" b="1" i="1" dirty="0">
                <a:latin typeface="Arial Narrow" pitchFamily="34" charset="0"/>
              </a:rPr>
              <a:t>;</a:t>
            </a:r>
          </a:p>
          <a:p>
            <a:pPr marL="342900" indent="-342900">
              <a:lnSpc>
                <a:spcPct val="150000"/>
              </a:lnSpc>
              <a:spcBef>
                <a:spcPct val="20000"/>
              </a:spcBef>
              <a:buFont typeface="Wingdings" pitchFamily="2" charset="2"/>
              <a:buChar char="Ø"/>
            </a:pPr>
            <a:r>
              <a:rPr lang="en-US" sz="2400" b="1" i="1" dirty="0">
                <a:latin typeface="Arial Narrow" pitchFamily="34" charset="0"/>
              </a:rPr>
              <a:t>  3. </a:t>
            </a:r>
            <a:r>
              <a:rPr lang="en-US" sz="2400" b="1" i="1" dirty="0">
                <a:solidFill>
                  <a:srgbClr val="002060"/>
                </a:solidFill>
                <a:latin typeface="Arial Narrow" pitchFamily="34" charset="0"/>
              </a:rPr>
              <a:t>That are consistent and lasting; and</a:t>
            </a:r>
          </a:p>
          <a:p>
            <a:pPr marL="342900" indent="-342900">
              <a:lnSpc>
                <a:spcPct val="150000"/>
              </a:lnSpc>
              <a:spcBef>
                <a:spcPct val="20000"/>
              </a:spcBef>
              <a:buFont typeface="Wingdings" pitchFamily="2" charset="2"/>
              <a:buChar char="Ø"/>
            </a:pPr>
            <a:r>
              <a:rPr lang="en-US" sz="2400" b="1" i="1" dirty="0">
                <a:latin typeface="Arial Narrow" pitchFamily="34" charset="0"/>
              </a:rPr>
              <a:t>  4. </a:t>
            </a:r>
            <a:r>
              <a:rPr lang="en-US" sz="2400" b="1" i="1" dirty="0">
                <a:solidFill>
                  <a:srgbClr val="002060"/>
                </a:solidFill>
                <a:latin typeface="Arial Narrow" pitchFamily="34" charset="0"/>
              </a:rPr>
              <a:t>That are enforceable and followed by the governed.</a:t>
            </a:r>
            <a:endParaRPr lang="en-US" sz="2400" dirty="0"/>
          </a:p>
        </p:txBody>
      </p:sp>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19</a:t>
            </a:fld>
            <a:endParaRPr lang="en-US" dirty="0"/>
          </a:p>
        </p:txBody>
      </p:sp>
    </p:spTree>
    <p:extLst>
      <p:ext uri="{BB962C8B-B14F-4D97-AF65-F5344CB8AC3E}">
        <p14:creationId xmlns:p14="http://schemas.microsoft.com/office/powerpoint/2010/main" val="325595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4492768"/>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Website: </a:t>
            </a:r>
            <a:r>
              <a:rPr lang="en-US" sz="1600" b="1" dirty="0" smtClean="0">
                <a:solidFill>
                  <a:srgbClr val="C00000"/>
                </a:solidFill>
              </a:rPr>
              <a:t>www.bobfarley.org</a:t>
            </a:r>
            <a:r>
              <a:rPr lang="en-US" sz="1600" b="1" dirty="0" smtClean="0">
                <a:solidFill>
                  <a:srgbClr val="002060"/>
                </a:solidFill>
              </a:rPr>
              <a:t> </a:t>
            </a:r>
            <a:endParaRPr lang="en-US" sz="1600" b="1" dirty="0" smtClean="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Your Biography: </a:t>
            </a:r>
            <a:r>
              <a:rPr lang="en-US" sz="1600" b="1" dirty="0" smtClean="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Property:  </a:t>
            </a:r>
            <a:r>
              <a:rPr lang="en-US" sz="1600" b="1" i="1" dirty="0" smtClean="0">
                <a:solidFill>
                  <a:srgbClr val="C00000"/>
                </a:solidFill>
              </a:rPr>
              <a:t>Is a collection of Rights, not a collection of things</a:t>
            </a:r>
          </a:p>
          <a:p>
            <a:pPr>
              <a:lnSpc>
                <a:spcPct val="95000"/>
              </a:lnSpc>
              <a:defRPr/>
            </a:pPr>
            <a:endParaRPr lang="en-US" sz="500" b="1" i="1" dirty="0">
              <a:solidFill>
                <a:srgbClr val="C00000"/>
              </a:solidFill>
            </a:endParaRPr>
          </a:p>
          <a:p>
            <a:pPr>
              <a:lnSpc>
                <a:spcPct val="95000"/>
              </a:lnSpc>
              <a:buFont typeface="Arial" pitchFamily="34" charset="0"/>
              <a:buChar char="•"/>
              <a:defRPr/>
            </a:pPr>
            <a:r>
              <a:rPr lang="en-US" sz="1600" b="1" i="1" dirty="0" smtClean="0">
                <a:solidFill>
                  <a:srgbClr val="002060"/>
                </a:solidFill>
              </a:rPr>
              <a:t> </a:t>
            </a:r>
            <a:r>
              <a:rPr lang="en-US" sz="1600" b="1" dirty="0" smtClean="0">
                <a:solidFill>
                  <a:srgbClr val="002060"/>
                </a:solidFill>
              </a:rPr>
              <a:t>What is a Right: </a:t>
            </a:r>
            <a:r>
              <a:rPr lang="en-US" sz="1600" b="1" i="1" dirty="0" smtClean="0">
                <a:solidFill>
                  <a:srgbClr val="C00000"/>
                </a:solidFill>
              </a:rPr>
              <a:t>The legally recognized ability to exercise power and control over an action or an object</a:t>
            </a:r>
          </a:p>
          <a:p>
            <a:pPr>
              <a:lnSpc>
                <a:spcPct val="95000"/>
              </a:lnSpc>
              <a:defRPr/>
            </a:pPr>
            <a:endParaRPr lang="en-US" sz="500" b="1" i="1" dirty="0" smtClean="0">
              <a:solidFill>
                <a:srgbClr val="C00000"/>
              </a:solidFill>
            </a:endParaRPr>
          </a:p>
          <a:p>
            <a:pPr>
              <a:lnSpc>
                <a:spcPct val="95000"/>
              </a:lnSpc>
              <a:buFont typeface="Arial" pitchFamily="34" charset="0"/>
              <a:buChar char="•"/>
              <a:defRPr/>
            </a:pPr>
            <a:r>
              <a:rPr lang="en-US" sz="1600" b="1" i="1" dirty="0" smtClean="0">
                <a:solidFill>
                  <a:srgbClr val="002060"/>
                </a:solidFill>
              </a:rPr>
              <a:t> </a:t>
            </a:r>
            <a:r>
              <a:rPr lang="en-US" sz="1600" b="1" dirty="0" smtClean="0">
                <a:solidFill>
                  <a:srgbClr val="002060"/>
                </a:solidFill>
              </a:rPr>
              <a:t>What is the Law:</a:t>
            </a:r>
            <a:r>
              <a:rPr lang="en-US" sz="1600" b="1" i="1" dirty="0" smtClean="0">
                <a:solidFill>
                  <a:srgbClr val="002060"/>
                </a:solidFill>
              </a:rPr>
              <a:t> </a:t>
            </a:r>
            <a:r>
              <a:rPr lang="en-US" sz="1600" b="1" i="1" dirty="0" smtClean="0">
                <a:solidFill>
                  <a:srgbClr val="C00000"/>
                </a:solidFill>
              </a:rPr>
              <a:t>Rules by which civilization in ordered.</a:t>
            </a:r>
          </a:p>
          <a:p>
            <a:pPr>
              <a:lnSpc>
                <a:spcPct val="95000"/>
              </a:lnSpc>
              <a:buFont typeface="Arial" pitchFamily="34" charset="0"/>
              <a:buChar char="•"/>
              <a:defRPr/>
            </a:pPr>
            <a:endParaRPr lang="en-US" sz="500" b="1" i="1" dirty="0" smtClean="0">
              <a:solidFill>
                <a:srgbClr val="C00000"/>
              </a:solidFill>
            </a:endParaRPr>
          </a:p>
          <a:p>
            <a:pPr>
              <a:lnSpc>
                <a:spcPct val="95000"/>
              </a:lnSpc>
              <a:buFont typeface="Arial" pitchFamily="34" charset="0"/>
              <a:buChar char="•"/>
              <a:defRPr/>
            </a:pPr>
            <a:r>
              <a:rPr lang="en-US" sz="1600" b="1" i="1" dirty="0" smtClean="0">
                <a:solidFill>
                  <a:srgbClr val="002060"/>
                </a:solidFill>
              </a:rPr>
              <a:t> Laws: </a:t>
            </a:r>
            <a:r>
              <a:rPr lang="en-US" sz="1600" b="1" i="1" dirty="0" smtClean="0">
                <a:solidFill>
                  <a:srgbClr val="C00000"/>
                </a:solidFill>
              </a:rPr>
              <a:t>Constitution</a:t>
            </a:r>
            <a:r>
              <a:rPr lang="en-US" sz="1600" b="1" i="1" dirty="0">
                <a:solidFill>
                  <a:srgbClr val="C00000"/>
                </a:solidFill>
              </a:rPr>
              <a:t>, Statutes, </a:t>
            </a:r>
            <a:r>
              <a:rPr lang="en-US" sz="1600" b="1" i="1" dirty="0" smtClean="0">
                <a:solidFill>
                  <a:srgbClr val="C00000"/>
                </a:solidFill>
              </a:rPr>
              <a:t>Case Law Regulations and Executive Orders</a:t>
            </a:r>
          </a:p>
          <a:p>
            <a:pPr>
              <a:lnSpc>
                <a:spcPct val="95000"/>
              </a:lnSpc>
              <a:defRPr/>
            </a:pPr>
            <a:r>
              <a:rPr lang="en-US" sz="500" b="1" i="1" dirty="0" smtClean="0">
                <a:solidFill>
                  <a:srgbClr val="C00000"/>
                </a:solidFill>
              </a:rPr>
              <a:t>  </a:t>
            </a: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Sovereignty: </a:t>
            </a:r>
            <a:r>
              <a:rPr lang="en-US" sz="1600" b="1" i="1" dirty="0" smtClean="0">
                <a:solidFill>
                  <a:srgbClr val="C00000"/>
                </a:solidFill>
              </a:rPr>
              <a:t>In the United States it vest in the People themselves.</a:t>
            </a:r>
            <a:r>
              <a:rPr lang="en-US" sz="1600" b="1" dirty="0" smtClean="0">
                <a:solidFill>
                  <a:srgbClr val="002060"/>
                </a:solidFill>
              </a:rPr>
              <a:t>  </a:t>
            </a:r>
            <a:endParaRPr lang="en-US" sz="1600" b="1" dirty="0">
              <a:solidFill>
                <a:srgbClr val="002060"/>
              </a:solidFill>
            </a:endParaRPr>
          </a:p>
          <a:p>
            <a:pPr>
              <a:lnSpc>
                <a:spcPct val="95000"/>
              </a:lnSpc>
              <a:buFont typeface="Arial" pitchFamily="34" charset="0"/>
              <a:buChar char="•"/>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Structure of Government:</a:t>
            </a:r>
            <a:endParaRPr lang="en-US" sz="1600" b="1" dirty="0">
              <a:solidFill>
                <a:srgbClr val="002060"/>
              </a:solidFill>
            </a:endParaRPr>
          </a:p>
          <a:p>
            <a:pPr marL="117475" algn="just">
              <a:lnSpc>
                <a:spcPct val="95000"/>
              </a:lnSpc>
              <a:buFont typeface="Wingdings" pitchFamily="2" charset="2"/>
              <a:buChar char="Ø"/>
              <a:defRPr/>
            </a:pPr>
            <a:r>
              <a:rPr lang="en-US" sz="1400" b="1" dirty="0">
                <a:solidFill>
                  <a:srgbClr val="002060"/>
                </a:solidFill>
              </a:rPr>
              <a:t> </a:t>
            </a:r>
            <a:r>
              <a:rPr lang="en-US" sz="1400" b="1" dirty="0" smtClean="0">
                <a:solidFill>
                  <a:srgbClr val="002060"/>
                </a:solidFill>
              </a:rPr>
              <a:t>Adams: Pre-Declaration “Thoughts on Government”</a:t>
            </a:r>
          </a:p>
          <a:p>
            <a:pPr marL="117475" algn="just">
              <a:lnSpc>
                <a:spcPct val="95000"/>
              </a:lnSpc>
              <a:buFont typeface="Wingdings" pitchFamily="2" charset="2"/>
              <a:buChar char="Ø"/>
              <a:defRPr/>
            </a:pPr>
            <a:r>
              <a:rPr lang="en-US" sz="1400" b="1" dirty="0" smtClean="0">
                <a:solidFill>
                  <a:srgbClr val="002060"/>
                </a:solidFill>
              </a:rPr>
              <a:t> Federal: President, Congress (Senate/House), Judiciary (Supreme Court)</a:t>
            </a:r>
          </a:p>
          <a:p>
            <a:pPr marL="117475" algn="just">
              <a:lnSpc>
                <a:spcPct val="95000"/>
              </a:lnSpc>
              <a:buFont typeface="Wingdings" pitchFamily="2" charset="2"/>
              <a:buChar char="Ø"/>
              <a:defRPr/>
            </a:pPr>
            <a:r>
              <a:rPr lang="en-US" sz="1400" b="1" dirty="0" smtClean="0">
                <a:solidFill>
                  <a:srgbClr val="002060"/>
                </a:solidFill>
              </a:rPr>
              <a:t> State: Governor, Legislature (Senate/Assembly), Judiciary (Court of Appeals)</a:t>
            </a:r>
          </a:p>
          <a:p>
            <a:pPr marL="117475" algn="just">
              <a:lnSpc>
                <a:spcPct val="95000"/>
              </a:lnSpc>
              <a:buFont typeface="Wingdings" pitchFamily="2" charset="2"/>
              <a:buChar char="Ø"/>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Founders: Devoted to Property Rights</a:t>
            </a:r>
          </a:p>
          <a:p>
            <a:pPr>
              <a:lnSpc>
                <a:spcPct val="95000"/>
              </a:lnSpc>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Exercise: How A Bill Becomes A Law</a:t>
            </a:r>
            <a:endParaRPr lang="en-US" sz="16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a:solidFill>
                  <a:srgbClr val="C00000"/>
                </a:solidFill>
              </a:rPr>
              <a:t>Priority 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smtClean="0">
                <a:solidFill>
                  <a:srgbClr val="0033CC"/>
                </a:solidFill>
              </a:rPr>
              <a:t>1. Constitution</a:t>
            </a:r>
            <a:r>
              <a:rPr lang="en-US" sz="3200" dirty="0">
                <a:solidFill>
                  <a:srgbClr val="0033CC"/>
                </a:solidFill>
              </a:rPr>
              <a:t>: </a:t>
            </a:r>
            <a:r>
              <a:rPr lang="en-US" sz="1600" b="1" dirty="0"/>
              <a:t>Established by Convention of Elected </a:t>
            </a:r>
            <a:r>
              <a:rPr lang="en-US" sz="1600" b="1" dirty="0" smtClean="0"/>
              <a:t>Delegates</a:t>
            </a:r>
          </a:p>
          <a:p>
            <a:pPr marL="514350" indent="-514350">
              <a:lnSpc>
                <a:spcPct val="80000"/>
              </a:lnSpc>
              <a:spcBef>
                <a:spcPct val="20000"/>
              </a:spcBef>
              <a:defRPr/>
            </a:pPr>
            <a:r>
              <a:rPr lang="en-US" sz="1600" b="1" dirty="0"/>
              <a:t> </a:t>
            </a:r>
            <a:r>
              <a:rPr lang="en-US" sz="1600" b="1" dirty="0" smtClean="0"/>
              <a:t>        to provide </a:t>
            </a:r>
            <a:r>
              <a:rPr lang="en-US" sz="1600" b="1" dirty="0"/>
              <a:t>governmental framework and protections of individual rights, </a:t>
            </a:r>
            <a:endParaRPr lang="en-US" sz="1600" b="1" dirty="0" smtClean="0"/>
          </a:p>
          <a:p>
            <a:pPr marL="514350" indent="-514350">
              <a:lnSpc>
                <a:spcPct val="80000"/>
              </a:lnSpc>
              <a:spcBef>
                <a:spcPct val="20000"/>
              </a:spcBef>
              <a:defRPr/>
            </a:pPr>
            <a:r>
              <a:rPr lang="en-US" sz="1600" b="1" dirty="0"/>
              <a:t> </a:t>
            </a:r>
            <a:r>
              <a:rPr lang="en-US" sz="1600" b="1" dirty="0" smtClean="0"/>
              <a:t>        they </a:t>
            </a:r>
            <a:r>
              <a:rPr lang="en-US" sz="1600" b="1" dirty="0"/>
              <a:t>are supreme to all other laws as interpreted by the Courts</a:t>
            </a:r>
          </a:p>
          <a:p>
            <a:pPr marL="342900" indent="-342900">
              <a:lnSpc>
                <a:spcPct val="80000"/>
              </a:lnSpc>
              <a:spcBef>
                <a:spcPct val="20000"/>
              </a:spcBef>
              <a:defRPr/>
            </a:pPr>
            <a:r>
              <a:rPr lang="en-US" sz="2800" b="1" dirty="0">
                <a:solidFill>
                  <a:srgbClr val="0033CC"/>
                </a:solidFill>
              </a:rPr>
              <a:t>2. Statute</a:t>
            </a:r>
            <a:r>
              <a:rPr lang="en-US" sz="3200" dirty="0">
                <a:solidFill>
                  <a:srgbClr val="0033CC"/>
                </a:solidFill>
              </a:rPr>
              <a:t>: </a:t>
            </a:r>
            <a:r>
              <a:rPr lang="en-US" sz="1600" b="1" dirty="0"/>
              <a:t>Laws passed (enacted) by an elected legislative body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Congress or State Legislature) and signed into law by the Executive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President or Governor).</a:t>
            </a:r>
          </a:p>
          <a:p>
            <a:pPr marL="342900" indent="-342900">
              <a:lnSpc>
                <a:spcPct val="80000"/>
              </a:lnSpc>
              <a:spcBef>
                <a:spcPct val="20000"/>
              </a:spcBef>
              <a:defRPr/>
            </a:pPr>
            <a:r>
              <a:rPr lang="en-US" sz="2800" b="1" dirty="0">
                <a:solidFill>
                  <a:srgbClr val="0033CC"/>
                </a:solidFill>
              </a:rPr>
              <a:t>3. Regulation</a:t>
            </a:r>
            <a:r>
              <a:rPr lang="en-US" sz="3200" dirty="0">
                <a:solidFill>
                  <a:srgbClr val="0033CC"/>
                </a:solidFill>
              </a:rPr>
              <a:t>: </a:t>
            </a:r>
            <a:r>
              <a:rPr lang="en-US" sz="1600" b="1" dirty="0"/>
              <a:t>Promulgated by government (Executive) agencies </a:t>
            </a:r>
            <a:endParaRPr lang="en-US" sz="1600" b="1" dirty="0" smtClean="0"/>
          </a:p>
          <a:p>
            <a:pPr marL="342900" indent="-342900">
              <a:lnSpc>
                <a:spcPct val="80000"/>
              </a:lnSpc>
              <a:spcBef>
                <a:spcPct val="20000"/>
              </a:spcBef>
              <a:defRPr/>
            </a:pPr>
            <a:r>
              <a:rPr lang="en-US" sz="1600" b="1" dirty="0"/>
              <a:t> </a:t>
            </a:r>
            <a:r>
              <a:rPr lang="en-US" sz="1600" b="1" dirty="0" smtClean="0"/>
              <a:t>      to </a:t>
            </a:r>
            <a:r>
              <a:rPr lang="en-US" sz="1600" b="1" dirty="0"/>
              <a:t>amplify or clarify their authority as provided in statute or constitution</a:t>
            </a:r>
            <a:r>
              <a:rPr lang="en-US" sz="1600" b="1" dirty="0" smtClean="0"/>
              <a:t>.</a:t>
            </a:r>
          </a:p>
          <a:p>
            <a:pPr marL="342900" indent="-342900">
              <a:lnSpc>
                <a:spcPct val="80000"/>
              </a:lnSpc>
              <a:spcBef>
                <a:spcPct val="20000"/>
              </a:spcBef>
              <a:defRPr/>
            </a:pPr>
            <a:endParaRPr lang="en-US" sz="1000" b="1" dirty="0"/>
          </a:p>
          <a:p>
            <a:pPr marL="342900" indent="-342900">
              <a:lnSpc>
                <a:spcPct val="80000"/>
              </a:lnSpc>
              <a:spcBef>
                <a:spcPct val="20000"/>
              </a:spcBef>
              <a:defRPr/>
            </a:pPr>
            <a:r>
              <a:rPr lang="en-US" sz="2800" b="1" dirty="0">
                <a:solidFill>
                  <a:srgbClr val="0033CC"/>
                </a:solidFill>
              </a:rPr>
              <a:t>4. Executive Order</a:t>
            </a:r>
            <a:r>
              <a:rPr lang="en-US" sz="1600" dirty="0">
                <a:solidFill>
                  <a:srgbClr val="0033CC"/>
                </a:solidFill>
              </a:rPr>
              <a:t>: </a:t>
            </a:r>
            <a:r>
              <a:rPr lang="en-US" sz="1600" b="1" dirty="0"/>
              <a:t>Issued by Executive (President or Governor) </a:t>
            </a:r>
            <a:endParaRPr lang="en-US" sz="1600" b="1" dirty="0" smtClean="0"/>
          </a:p>
          <a:p>
            <a:pPr marL="342900" indent="-342900">
              <a:lnSpc>
                <a:spcPct val="80000"/>
              </a:lnSpc>
              <a:spcBef>
                <a:spcPct val="20000"/>
              </a:spcBef>
              <a:defRPr/>
            </a:pPr>
            <a:r>
              <a:rPr lang="en-US" sz="1600" b="1" dirty="0"/>
              <a:t> </a:t>
            </a:r>
            <a:r>
              <a:rPr lang="en-US" sz="1600" b="1" dirty="0" smtClean="0"/>
              <a:t>      as </a:t>
            </a:r>
            <a:r>
              <a:rPr lang="en-US" sz="1600" b="1" dirty="0"/>
              <a:t>an instruction to their agencies on how to execute a procedure or law.</a:t>
            </a:r>
            <a:endParaRPr lang="en-US" sz="1600" b="1" dirty="0">
              <a:solidFill>
                <a:srgbClr val="006600"/>
              </a:solidFill>
            </a:endParaRPr>
          </a:p>
          <a:p>
            <a:pPr marL="342900" indent="-342900">
              <a:lnSpc>
                <a:spcPct val="80000"/>
              </a:lnSpc>
              <a:spcBef>
                <a:spcPct val="20000"/>
              </a:spcBef>
              <a:buFont typeface="Wingdings" pitchFamily="2" charset="2"/>
              <a:buChar char="v"/>
              <a:defRPr/>
            </a:pPr>
            <a:r>
              <a:rPr lang="en-US" sz="2800" b="1" dirty="0">
                <a:solidFill>
                  <a:srgbClr val="006600"/>
                </a:solidFill>
              </a:rPr>
              <a:t> </a:t>
            </a:r>
            <a:r>
              <a:rPr lang="en-US" sz="2800" b="1" i="1" dirty="0">
                <a:solidFill>
                  <a:srgbClr val="006600"/>
                </a:solidFill>
              </a:rPr>
              <a:t>Case Law or Common Law</a:t>
            </a:r>
            <a:r>
              <a:rPr lang="en-US" sz="3200" i="1" dirty="0">
                <a:solidFill>
                  <a:srgbClr val="006600"/>
                </a:solidFill>
              </a:rPr>
              <a:t> -</a:t>
            </a:r>
            <a:endParaRPr lang="en-US" sz="1600" b="1" dirty="0">
              <a:solidFill>
                <a:srgbClr val="006600"/>
              </a:solidFill>
            </a:endParaRPr>
          </a:p>
          <a:p>
            <a:pPr marL="342900" indent="-342900">
              <a:lnSpc>
                <a:spcPct val="80000"/>
              </a:lnSpc>
              <a:spcBef>
                <a:spcPct val="20000"/>
              </a:spcBef>
              <a:defRPr/>
            </a:pPr>
            <a:r>
              <a:rPr lang="en-US" sz="1600" b="1" dirty="0"/>
              <a:t>	Decisions issued by courts which provide legal rules by: </a:t>
            </a:r>
          </a:p>
          <a:p>
            <a:pPr marL="342900" indent="-342900">
              <a:lnSpc>
                <a:spcPct val="80000"/>
              </a:lnSpc>
              <a:spcBef>
                <a:spcPct val="20000"/>
              </a:spcBef>
              <a:defRPr/>
            </a:pPr>
            <a:r>
              <a:rPr lang="en-US" sz="1600" b="1" dirty="0"/>
              <a:t>	   1. Interpretation of a Constitution, Statute, Regulation or Executive Order, or </a:t>
            </a:r>
          </a:p>
          <a:p>
            <a:pPr marL="342900" indent="-342900">
              <a:lnSpc>
                <a:spcPct val="80000"/>
              </a:lnSpc>
              <a:spcBef>
                <a:spcPct val="20000"/>
              </a:spcBef>
              <a:defRPr/>
            </a:pPr>
            <a:r>
              <a:rPr lang="en-US" sz="1600" b="1" dirty="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20</a:t>
            </a:fld>
            <a:endParaRPr lang="en-US" dirty="0"/>
          </a:p>
        </p:txBody>
      </p:sp>
    </p:spTree>
    <p:extLst>
      <p:ext uri="{BB962C8B-B14F-4D97-AF65-F5344CB8AC3E}">
        <p14:creationId xmlns:p14="http://schemas.microsoft.com/office/powerpoint/2010/main" val="3154569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One : The Evolution of Rights</a:t>
            </a: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extLst>
      <p:ext uri="{BB962C8B-B14F-4D97-AF65-F5344CB8AC3E}">
        <p14:creationId xmlns:p14="http://schemas.microsoft.com/office/powerpoint/2010/main" val="114556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The Evolution of 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if you want to understand </a:t>
            </a:r>
            <a:r>
              <a:rPr lang="en-US" sz="2200" dirty="0">
                <a:solidFill>
                  <a:srgbClr val="002060"/>
                </a:solidFill>
              </a:rPr>
              <a:t> </a:t>
            </a:r>
            <a:r>
              <a:rPr lang="en-US" sz="2200" b="1" i="1" dirty="0"/>
              <a:t>Property </a:t>
            </a:r>
            <a:r>
              <a:rPr lang="en-US" sz="2200" b="1" i="1" dirty="0">
                <a:solidFill>
                  <a:srgbClr val="002060"/>
                </a:solidFill>
              </a:rPr>
              <a:t>you need to understand</a:t>
            </a:r>
            <a:r>
              <a:rPr lang="en-US" sz="2200" dirty="0">
                <a:solidFill>
                  <a:srgbClr val="002060"/>
                </a:solidFill>
              </a:rPr>
              <a:t> </a:t>
            </a:r>
            <a:r>
              <a:rPr lang="en-US" sz="2200" b="1" i="1" dirty="0">
                <a:solidFill>
                  <a:srgbClr val="006600"/>
                </a:solidFill>
              </a:rPr>
              <a:t>Rights.</a:t>
            </a:r>
          </a:p>
          <a:p>
            <a:pPr marL="342900" indent="-342900" algn="just">
              <a:lnSpc>
                <a:spcPct val="95000"/>
              </a:lnSpc>
            </a:pPr>
            <a:r>
              <a:rPr lang="en-US" sz="1000" dirty="0">
                <a:solidFill>
                  <a:srgbClr val="0033CC"/>
                </a:solidFill>
              </a:rPr>
              <a:t> </a:t>
            </a:r>
          </a:p>
          <a:p>
            <a:pPr marL="342900" indent="-342900" algn="just">
              <a:lnSpc>
                <a:spcPct val="95000"/>
              </a:lnSpc>
              <a:buFontTx/>
              <a:buChar char="•"/>
            </a:pPr>
            <a:r>
              <a:rPr lang="en-US" sz="2200" b="1" i="1" dirty="0">
                <a:solidFill>
                  <a:srgbClr val="002060"/>
                </a:solidFill>
              </a:rPr>
              <a:t>So lets begin our understanding into the true meaning of </a:t>
            </a:r>
            <a:r>
              <a:rPr lang="en-US" sz="2200" b="1" i="1" dirty="0"/>
              <a:t>property law, </a:t>
            </a:r>
            <a:r>
              <a:rPr lang="en-US" sz="2200" b="1" i="1" dirty="0">
                <a:solidFill>
                  <a:srgbClr val="002060"/>
                </a:solidFill>
              </a:rPr>
              <a:t>by performing a review of the evolution of </a:t>
            </a:r>
            <a:r>
              <a:rPr lang="en-US" sz="2200" b="1" i="1" dirty="0">
                <a:solidFill>
                  <a:srgbClr val="006600"/>
                </a:solidFill>
              </a:rPr>
              <a:t>Rights</a:t>
            </a:r>
            <a:r>
              <a:rPr lang="en-US" sz="2200" dirty="0">
                <a:solidFill>
                  <a:srgbClr val="0033CC"/>
                </a:solidFill>
              </a:rPr>
              <a:t>.  </a:t>
            </a:r>
            <a:r>
              <a:rPr lang="en-US" sz="2200" b="1" i="1" dirty="0">
                <a:solidFill>
                  <a:srgbClr val="002060"/>
                </a:solidFill>
              </a:rPr>
              <a:t>Where they came from and what they mean.</a:t>
            </a:r>
          </a:p>
          <a:p>
            <a:pPr marL="342900" indent="-342900" algn="just">
              <a:lnSpc>
                <a:spcPct val="95000"/>
              </a:lnSpc>
              <a:buFontTx/>
              <a:buChar char="•"/>
            </a:pPr>
            <a:endParaRPr lang="en-US" sz="1000" dirty="0">
              <a:solidFill>
                <a:srgbClr val="002060"/>
              </a:solidFill>
            </a:endParaRPr>
          </a:p>
          <a:p>
            <a:pPr marL="342900" indent="-342900">
              <a:lnSpc>
                <a:spcPct val="95000"/>
              </a:lnSpc>
              <a:buFontTx/>
              <a:buChar char="•"/>
            </a:pPr>
            <a:r>
              <a:rPr lang="en-US" sz="2200" b="1" i="1" dirty="0" smtClean="0">
                <a:solidFill>
                  <a:srgbClr val="002060"/>
                </a:solidFill>
              </a:rPr>
              <a:t>As we venture </a:t>
            </a:r>
            <a:r>
              <a:rPr lang="en-US" sz="2200" b="1" i="1" dirty="0">
                <a:solidFill>
                  <a:srgbClr val="002060"/>
                </a:solidFill>
              </a:rPr>
              <a:t>into our journey of understanding to explore the History of the Law.  Now we will examine that same history with respect to the concept of Rights.</a:t>
            </a:r>
          </a:p>
          <a:p>
            <a:pPr marL="342900" indent="-342900">
              <a:lnSpc>
                <a:spcPct val="95000"/>
              </a:lnSpc>
              <a:buFontTx/>
              <a:buChar char="•"/>
            </a:pPr>
            <a:endParaRPr lang="en-US" sz="1000" b="1" i="1" dirty="0">
              <a:solidFill>
                <a:srgbClr val="002060"/>
              </a:solidFill>
            </a:endParaRPr>
          </a:p>
          <a:p>
            <a:pPr marL="342900" indent="-342900">
              <a:lnSpc>
                <a:spcPct val="95000"/>
              </a:lnSpc>
              <a:buFontTx/>
              <a:buChar char="•"/>
            </a:pPr>
            <a:r>
              <a:rPr lang="en-US" sz="2200" b="1" i="1" dirty="0">
                <a:solidFill>
                  <a:srgbClr val="002060"/>
                </a:solidFill>
              </a:rPr>
              <a:t>For without the vehicle of the law</a:t>
            </a:r>
          </a:p>
          <a:p>
            <a:pPr marL="342900" indent="-342900">
              <a:lnSpc>
                <a:spcPct val="95000"/>
              </a:lnSpc>
            </a:pPr>
            <a:r>
              <a:rPr lang="en-US" sz="2200" b="1" i="1" dirty="0">
                <a:solidFill>
                  <a:srgbClr val="002060"/>
                </a:solidFill>
              </a:rPr>
              <a:t>	and the enforcement and protection its offers, </a:t>
            </a:r>
          </a:p>
          <a:p>
            <a:pPr marL="342900" indent="-342900">
              <a:lnSpc>
                <a:spcPct val="95000"/>
              </a:lnSpc>
            </a:pPr>
            <a:r>
              <a:rPr lang="en-US" sz="2200" b="1" i="1" dirty="0">
                <a:solidFill>
                  <a:srgbClr val="002060"/>
                </a:solidFill>
              </a:rPr>
              <a:t>	the legal concept of Rights </a:t>
            </a:r>
          </a:p>
          <a:p>
            <a:pPr marL="342900" indent="-342900">
              <a:lnSpc>
                <a:spcPct val="95000"/>
              </a:lnSpc>
            </a:pPr>
            <a:r>
              <a:rPr lang="en-US" sz="2200" b="1" i="1" dirty="0">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extLst>
      <p:ext uri="{BB962C8B-B14F-4D97-AF65-F5344CB8AC3E}">
        <p14:creationId xmlns:p14="http://schemas.microsoft.com/office/powerpoint/2010/main" val="1649951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Right</a:t>
            </a:r>
            <a:r>
              <a:rPr lang="en-US" sz="3400" b="1" dirty="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r>
              <a:rPr lang="en-US" sz="2400" dirty="0"/>
              <a:t>In order to properly view property as a collection of rights, exactly what a right is, and where it came from, </a:t>
            </a:r>
          </a:p>
          <a:p>
            <a:pPr algn="just">
              <a:lnSpc>
                <a:spcPct val="75000"/>
              </a:lnSpc>
              <a:defRPr/>
            </a:pPr>
            <a:r>
              <a:rPr lang="en-US" sz="2400" dirty="0"/>
              <a:t>needs to be understood.</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i="1" dirty="0">
                <a:solidFill>
                  <a:schemeClr val="tx1">
                    <a:lumMod val="75000"/>
                    <a:lumOff val="25000"/>
                  </a:schemeClr>
                </a:solidFill>
              </a:rPr>
              <a:t> </a:t>
            </a:r>
            <a:r>
              <a:rPr lang="en-US" i="1" dirty="0">
                <a:solidFill>
                  <a:schemeClr val="tx1">
                    <a:lumMod val="75000"/>
                    <a:lumOff val="25000"/>
                  </a:schemeClr>
                </a:solidFill>
              </a:rPr>
              <a:t>The legal concept of “right” is a relatively recent one, </a:t>
            </a:r>
            <a:r>
              <a:rPr lang="en-US" i="1" dirty="0" smtClean="0">
                <a:solidFill>
                  <a:schemeClr val="tx1">
                    <a:lumMod val="75000"/>
                    <a:lumOff val="25000"/>
                  </a:schemeClr>
                </a:solidFill>
              </a:rPr>
              <a:t>that </a:t>
            </a:r>
            <a:r>
              <a:rPr lang="en-US" i="1" dirty="0">
                <a:solidFill>
                  <a:schemeClr val="tx1">
                    <a:lumMod val="75000"/>
                    <a:lumOff val="25000"/>
                  </a:schemeClr>
                </a:solidFill>
              </a:rPr>
              <a:t>was </a:t>
            </a:r>
            <a:endParaRPr lang="en-US" i="1" dirty="0" smtClean="0">
              <a:solidFill>
                <a:schemeClr val="tx1">
                  <a:lumMod val="75000"/>
                  <a:lumOff val="25000"/>
                </a:schemeClr>
              </a:solidFill>
            </a:endParaRPr>
          </a:p>
          <a:p>
            <a:pPr algn="just">
              <a:lnSpc>
                <a:spcPct val="75000"/>
              </a:lnSpc>
              <a:defRPr/>
            </a:pPr>
            <a:r>
              <a:rPr lang="en-US" b="1" i="1" dirty="0" smtClean="0">
                <a:solidFill>
                  <a:srgbClr val="0070C0"/>
                </a:solidFill>
              </a:rPr>
              <a:t>not </a:t>
            </a:r>
            <a:r>
              <a:rPr lang="en-US" b="1" i="1" dirty="0">
                <a:solidFill>
                  <a:srgbClr val="0070C0"/>
                </a:solidFill>
              </a:rPr>
              <a:t>fundamentally expressed </a:t>
            </a:r>
            <a:r>
              <a:rPr lang="en-US" b="1" i="1" dirty="0" smtClean="0">
                <a:solidFill>
                  <a:srgbClr val="0070C0"/>
                </a:solidFill>
              </a:rPr>
              <a:t>until </a:t>
            </a:r>
            <a:r>
              <a:rPr lang="en-US" b="1" i="1" dirty="0">
                <a:solidFill>
                  <a:srgbClr val="0070C0"/>
                </a:solidFill>
              </a:rPr>
              <a:t>after the rise of English jurisprudence.</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i="1" dirty="0">
                <a:solidFill>
                  <a:schemeClr val="tx1">
                    <a:lumMod val="75000"/>
                    <a:lumOff val="25000"/>
                  </a:schemeClr>
                </a:solidFill>
              </a:rPr>
              <a:t> </a:t>
            </a:r>
            <a:r>
              <a:rPr lang="en-US" i="1" dirty="0">
                <a:solidFill>
                  <a:schemeClr val="tx1">
                    <a:lumMod val="75000"/>
                    <a:lumOff val="25000"/>
                  </a:schemeClr>
                </a:solidFill>
              </a:rPr>
              <a:t>Indeed, according to Susan Ford Wiltshire </a:t>
            </a:r>
          </a:p>
          <a:p>
            <a:pPr algn="just">
              <a:lnSpc>
                <a:spcPct val="75000"/>
              </a:lnSpc>
              <a:defRPr/>
            </a:pPr>
            <a:r>
              <a:rPr lang="en-US" i="1" dirty="0">
                <a:solidFill>
                  <a:schemeClr val="tx1">
                    <a:lumMod val="75000"/>
                    <a:lumOff val="25000"/>
                  </a:schemeClr>
                </a:solidFill>
              </a:rPr>
              <a:t>  (Chair of the Classical Studies Department of Vanderbilt University) </a:t>
            </a:r>
          </a:p>
          <a:p>
            <a:pPr algn="just">
              <a:lnSpc>
                <a:spcPct val="75000"/>
              </a:lnSpc>
              <a:defRPr/>
            </a:pPr>
            <a:endParaRPr lang="en-US" sz="600" b="1" i="1" dirty="0">
              <a:solidFill>
                <a:schemeClr val="tx1">
                  <a:lumMod val="75000"/>
                  <a:lumOff val="25000"/>
                </a:schemeClr>
              </a:solidFill>
            </a:endParaRPr>
          </a:p>
          <a:p>
            <a:pPr algn="just">
              <a:lnSpc>
                <a:spcPct val="75000"/>
              </a:lnSpc>
              <a:defRPr/>
            </a:pPr>
            <a:r>
              <a:rPr lang="en-US" sz="1600" b="1" i="1" dirty="0">
                <a:solidFill>
                  <a:schemeClr val="tx1">
                    <a:lumMod val="75000"/>
                    <a:lumOff val="25000"/>
                  </a:schemeClr>
                </a:solidFill>
              </a:rPr>
              <a:t>    </a:t>
            </a:r>
            <a:r>
              <a:rPr lang="en-US" sz="1600" b="1" i="1" dirty="0">
                <a:solidFill>
                  <a:srgbClr val="C00000"/>
                </a:solidFill>
              </a:rPr>
              <a:t>“Theories of rights assume a dignity of persons and a status of individuals </a:t>
            </a:r>
          </a:p>
          <a:p>
            <a:pPr algn="just">
              <a:lnSpc>
                <a:spcPct val="75000"/>
              </a:lnSpc>
              <a:defRPr/>
            </a:pPr>
            <a:r>
              <a:rPr lang="en-US" sz="1600" b="1" i="1" dirty="0">
                <a:solidFill>
                  <a:srgbClr val="C00000"/>
                </a:solidFill>
              </a:rPr>
              <a:t>      that did not exist in the classical world”.</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dirty="0">
                <a:solidFill>
                  <a:schemeClr val="tx1">
                    <a:lumMod val="75000"/>
                    <a:lumOff val="25000"/>
                  </a:schemeClr>
                </a:solidFill>
              </a:rPr>
              <a:t> </a:t>
            </a:r>
            <a:r>
              <a:rPr lang="en-US" dirty="0">
                <a:solidFill>
                  <a:schemeClr val="tx1">
                    <a:lumMod val="75000"/>
                    <a:lumOff val="25000"/>
                  </a:schemeClr>
                </a:solidFill>
              </a:rPr>
              <a:t>Prior to the predominance of English jurisprudence, </a:t>
            </a:r>
            <a:r>
              <a:rPr lang="en-US" b="1" dirty="0" smtClean="0">
                <a:solidFill>
                  <a:srgbClr val="0070C0"/>
                </a:solidFill>
              </a:rPr>
              <a:t>the </a:t>
            </a:r>
            <a:r>
              <a:rPr lang="en-US" b="1" dirty="0">
                <a:solidFill>
                  <a:srgbClr val="0070C0"/>
                </a:solidFill>
              </a:rPr>
              <a:t>legal status of an individual was determined </a:t>
            </a:r>
            <a:r>
              <a:rPr lang="en-US" b="1" dirty="0" smtClean="0">
                <a:solidFill>
                  <a:srgbClr val="0070C0"/>
                </a:solidFill>
              </a:rPr>
              <a:t>by </a:t>
            </a:r>
            <a:r>
              <a:rPr lang="en-US" b="1" dirty="0">
                <a:solidFill>
                  <a:srgbClr val="0070C0"/>
                </a:solidFill>
              </a:rPr>
              <a:t>their relationship with the state. </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dirty="0">
                <a:solidFill>
                  <a:schemeClr val="tx1">
                    <a:lumMod val="75000"/>
                    <a:lumOff val="25000"/>
                  </a:schemeClr>
                </a:solidFill>
              </a:rPr>
              <a:t> </a:t>
            </a:r>
            <a:r>
              <a:rPr lang="en-US" dirty="0">
                <a:solidFill>
                  <a:schemeClr val="tx1">
                    <a:lumMod val="75000"/>
                    <a:lumOff val="25000"/>
                  </a:schemeClr>
                </a:solidFill>
              </a:rPr>
              <a:t>As English jurisprudence developed however, </a:t>
            </a:r>
            <a:r>
              <a:rPr lang="en-US" dirty="0" smtClean="0">
                <a:solidFill>
                  <a:schemeClr val="tx1">
                    <a:lumMod val="75000"/>
                    <a:lumOff val="25000"/>
                  </a:schemeClr>
                </a:solidFill>
              </a:rPr>
              <a:t>with </a:t>
            </a:r>
            <a:r>
              <a:rPr lang="en-US" dirty="0">
                <a:solidFill>
                  <a:schemeClr val="tx1">
                    <a:lumMod val="75000"/>
                    <a:lumOff val="25000"/>
                  </a:schemeClr>
                </a:solidFill>
              </a:rPr>
              <a:t>both the events surrounding the </a:t>
            </a:r>
            <a:r>
              <a:rPr lang="en-US" b="1" dirty="0">
                <a:solidFill>
                  <a:srgbClr val="CC0000"/>
                </a:solidFill>
              </a:rPr>
              <a:t>Magna Carta </a:t>
            </a:r>
            <a:r>
              <a:rPr lang="en-US" dirty="0" smtClean="0">
                <a:solidFill>
                  <a:schemeClr val="tx1">
                    <a:lumMod val="75000"/>
                    <a:lumOff val="25000"/>
                  </a:schemeClr>
                </a:solidFill>
              </a:rPr>
              <a:t>and </a:t>
            </a:r>
            <a:r>
              <a:rPr lang="en-US" dirty="0">
                <a:solidFill>
                  <a:schemeClr val="tx1">
                    <a:lumMod val="75000"/>
                    <a:lumOff val="25000"/>
                  </a:schemeClr>
                </a:solidFill>
              </a:rPr>
              <a:t>the establishment of the </a:t>
            </a:r>
            <a:r>
              <a:rPr lang="en-US" b="1" dirty="0">
                <a:solidFill>
                  <a:srgbClr val="CC0000"/>
                </a:solidFill>
              </a:rPr>
              <a:t>Common law, </a:t>
            </a:r>
            <a:r>
              <a:rPr lang="en-US" dirty="0" smtClean="0">
                <a:solidFill>
                  <a:schemeClr val="tx1">
                    <a:lumMod val="75000"/>
                    <a:lumOff val="25000"/>
                  </a:schemeClr>
                </a:solidFill>
              </a:rPr>
              <a:t>the </a:t>
            </a:r>
            <a:r>
              <a:rPr lang="en-US" dirty="0">
                <a:solidFill>
                  <a:schemeClr val="tx1">
                    <a:lumMod val="75000"/>
                    <a:lumOff val="25000"/>
                  </a:schemeClr>
                </a:solidFill>
              </a:rPr>
              <a:t>law began to see a “slow transition from a state defined, </a:t>
            </a:r>
            <a:r>
              <a:rPr lang="en-US" dirty="0" smtClean="0">
                <a:solidFill>
                  <a:schemeClr val="tx1">
                    <a:lumMod val="75000"/>
                    <a:lumOff val="25000"/>
                  </a:schemeClr>
                </a:solidFill>
              </a:rPr>
              <a:t>to </a:t>
            </a:r>
            <a:r>
              <a:rPr lang="en-US" b="1" dirty="0">
                <a:solidFill>
                  <a:srgbClr val="0070C0"/>
                </a:solidFill>
              </a:rPr>
              <a:t>an individual-defined, political identity”, </a:t>
            </a:r>
          </a:p>
          <a:p>
            <a:pPr algn="just">
              <a:lnSpc>
                <a:spcPct val="75000"/>
              </a:lnSpc>
              <a:defRPr/>
            </a:pPr>
            <a:r>
              <a:rPr lang="en-US" dirty="0">
                <a:solidFill>
                  <a:schemeClr val="tx1">
                    <a:lumMod val="75000"/>
                    <a:lumOff val="25000"/>
                  </a:schemeClr>
                </a:solidFill>
              </a:rPr>
              <a:t>  driven primarily by a new belief in </a:t>
            </a:r>
            <a:r>
              <a:rPr lang="en-US" b="1" dirty="0">
                <a:solidFill>
                  <a:srgbClr val="C00000"/>
                </a:solidFill>
              </a:rPr>
              <a:t>the concept of natural law</a:t>
            </a:r>
            <a:r>
              <a:rPr lang="en-US" dirty="0">
                <a:solidFill>
                  <a:schemeClr val="tx1">
                    <a:lumMod val="75000"/>
                    <a:lumOff val="25000"/>
                  </a:schemeClr>
                </a:solidFill>
              </a:rPr>
              <a:t>.</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extLst>
      <p:ext uri="{BB962C8B-B14F-4D97-AF65-F5344CB8AC3E}">
        <p14:creationId xmlns:p14="http://schemas.microsoft.com/office/powerpoint/2010/main" val="243298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80000"/>
              </a:lnSpc>
              <a:spcBef>
                <a:spcPct val="20000"/>
              </a:spcBef>
              <a:buFontTx/>
              <a:buChar char="•"/>
              <a:defRPr/>
            </a:pPr>
            <a:endParaRPr lang="en-US" sz="600" dirty="0">
              <a:solidFill>
                <a:srgbClr val="0033CC"/>
              </a:solidFill>
            </a:endParaRPr>
          </a:p>
          <a:p>
            <a:pPr algn="just">
              <a:lnSpc>
                <a:spcPct val="80000"/>
              </a:lnSpc>
              <a:buFont typeface="Arial" pitchFamily="34" charset="0"/>
              <a:buChar char="•"/>
              <a:defRPr/>
            </a:pPr>
            <a:r>
              <a:rPr lang="en-US" sz="2200" b="1" dirty="0">
                <a:solidFill>
                  <a:srgbClr val="006600"/>
                </a:solidFill>
              </a:rPr>
              <a:t>   First Greece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dirty="0"/>
              <a:t>The first step toward </a:t>
            </a:r>
          </a:p>
          <a:p>
            <a:pPr algn="just">
              <a:lnSpc>
                <a:spcPct val="80000"/>
              </a:lnSpc>
              <a:defRPr/>
            </a:pPr>
            <a:r>
              <a:rPr lang="en-US" sz="2000" dirty="0"/>
              <a:t>   the development of the concept of rights </a:t>
            </a:r>
          </a:p>
          <a:p>
            <a:pPr algn="just">
              <a:lnSpc>
                <a:spcPct val="80000"/>
              </a:lnSpc>
              <a:defRPr/>
            </a:pPr>
            <a:r>
              <a:rPr lang="en-US" sz="2000" dirty="0"/>
              <a:t>   can be traced back to ancient Athens, </a:t>
            </a:r>
          </a:p>
          <a:p>
            <a:pPr algn="just">
              <a:lnSpc>
                <a:spcPct val="80000"/>
              </a:lnSpc>
              <a:defRPr/>
            </a:pPr>
            <a:r>
              <a:rPr lang="en-US" sz="2000" dirty="0"/>
              <a:t>   when the Greeks “invented </a:t>
            </a:r>
          </a:p>
          <a:p>
            <a:pPr algn="just">
              <a:lnSpc>
                <a:spcPct val="80000"/>
              </a:lnSpc>
              <a:defRPr/>
            </a:pPr>
            <a:r>
              <a:rPr lang="en-US" sz="2000" dirty="0"/>
              <a:t>   the revolutionary idea that </a:t>
            </a:r>
            <a:r>
              <a:rPr lang="en-US" sz="2000" b="1" dirty="0">
                <a:solidFill>
                  <a:srgbClr val="C00000"/>
                </a:solidFill>
              </a:rPr>
              <a:t>human beings </a:t>
            </a:r>
          </a:p>
          <a:p>
            <a:pPr algn="just">
              <a:lnSpc>
                <a:spcPct val="80000"/>
              </a:lnSpc>
              <a:defRPr/>
            </a:pPr>
            <a:r>
              <a:rPr lang="en-US" sz="2000" b="1" dirty="0">
                <a:solidFill>
                  <a:srgbClr val="C00000"/>
                </a:solidFill>
              </a:rPr>
              <a:t>   are capable of governing themselves </a:t>
            </a:r>
          </a:p>
          <a:p>
            <a:pPr algn="just">
              <a:lnSpc>
                <a:spcPct val="80000"/>
              </a:lnSpc>
              <a:defRPr/>
            </a:pPr>
            <a:r>
              <a:rPr lang="en-US" sz="2000" b="1" dirty="0">
                <a:solidFill>
                  <a:srgbClr val="C00000"/>
                </a:solidFill>
              </a:rPr>
              <a:t>   through laws of their own making”. </a:t>
            </a:r>
          </a:p>
          <a:p>
            <a:pPr algn="just">
              <a:lnSpc>
                <a:spcPct val="80000"/>
              </a:lnSpc>
              <a:defRPr/>
            </a:pPr>
            <a:endParaRPr lang="en-US" b="1" dirty="0">
              <a:solidFill>
                <a:srgbClr val="0033CC"/>
              </a:solidFill>
            </a:endParaRPr>
          </a:p>
          <a:p>
            <a:pPr lvl="6" algn="just">
              <a:lnSpc>
                <a:spcPct val="80000"/>
              </a:lnSpc>
              <a:buFont typeface="Arial" pitchFamily="34" charset="0"/>
              <a:buChar char="•"/>
              <a:defRPr/>
            </a:pPr>
            <a:r>
              <a:rPr lang="en-US" sz="2000" b="1" dirty="0" smtClean="0">
                <a:solidFill>
                  <a:srgbClr val="006600"/>
                </a:solidFill>
              </a:rPr>
              <a:t> </a:t>
            </a:r>
            <a:r>
              <a:rPr lang="en-US" sz="2200" b="1" dirty="0">
                <a:solidFill>
                  <a:srgbClr val="006600"/>
                </a:solidFill>
              </a:rPr>
              <a:t>Then Rome</a:t>
            </a:r>
          </a:p>
          <a:p>
            <a:pPr algn="just">
              <a:lnSpc>
                <a:spcPct val="80000"/>
              </a:lnSpc>
              <a:defRPr/>
            </a:pPr>
            <a:endParaRPr lang="en-US" sz="600" b="1" dirty="0">
              <a:solidFill>
                <a:srgbClr val="0033CC"/>
              </a:solidFill>
            </a:endParaRPr>
          </a:p>
          <a:p>
            <a:pPr algn="just">
              <a:lnSpc>
                <a:spcPct val="80000"/>
              </a:lnSpc>
              <a:defRPr/>
            </a:pPr>
            <a:r>
              <a:rPr lang="en-US" sz="2000" b="1" dirty="0">
                <a:solidFill>
                  <a:srgbClr val="002060"/>
                </a:solidFill>
              </a:rPr>
              <a:t>		  	 </a:t>
            </a:r>
            <a:r>
              <a:rPr lang="en-US" sz="2000" dirty="0"/>
              <a:t>Thereafter, the development of the concept </a:t>
            </a:r>
          </a:p>
          <a:p>
            <a:pPr algn="just">
              <a:lnSpc>
                <a:spcPct val="80000"/>
              </a:lnSpc>
              <a:defRPr/>
            </a:pPr>
            <a:r>
              <a:rPr lang="en-US" sz="2000" dirty="0"/>
              <a:t>			 of rights gained a significant boost, </a:t>
            </a:r>
          </a:p>
          <a:p>
            <a:pPr algn="just">
              <a:lnSpc>
                <a:spcPct val="80000"/>
              </a:lnSpc>
              <a:defRPr/>
            </a:pPr>
            <a:r>
              <a:rPr lang="en-US" sz="2000" dirty="0"/>
              <a:t>			 through the Romans </a:t>
            </a:r>
            <a:r>
              <a:rPr lang="en-US" sz="2000" dirty="0" smtClean="0"/>
              <a:t>and </a:t>
            </a:r>
            <a:r>
              <a:rPr lang="en-US" sz="2000" b="1" dirty="0">
                <a:solidFill>
                  <a:srgbClr val="C00000"/>
                </a:solidFill>
              </a:rPr>
              <a:t>their creation </a:t>
            </a:r>
            <a:endParaRPr lang="en-US" sz="2000" b="1" dirty="0" smtClean="0">
              <a:solidFill>
                <a:srgbClr val="C00000"/>
              </a:solidFill>
            </a:endParaRPr>
          </a:p>
          <a:p>
            <a:pPr algn="just">
              <a:lnSpc>
                <a:spcPct val="80000"/>
              </a:lnSpc>
              <a:defRPr/>
            </a:pPr>
            <a:r>
              <a:rPr lang="en-US" sz="2000" b="1" dirty="0">
                <a:solidFill>
                  <a:srgbClr val="C00000"/>
                </a:solidFill>
              </a:rPr>
              <a:t>	</a:t>
            </a:r>
            <a:r>
              <a:rPr lang="en-US" sz="2000" b="1" dirty="0" smtClean="0">
                <a:solidFill>
                  <a:srgbClr val="C00000"/>
                </a:solidFill>
              </a:rPr>
              <a:t>		 of </a:t>
            </a:r>
            <a:r>
              <a:rPr lang="en-US" sz="2000" b="1" dirty="0">
                <a:solidFill>
                  <a:srgbClr val="C00000"/>
                </a:solidFill>
              </a:rPr>
              <a:t>a complex </a:t>
            </a:r>
            <a:r>
              <a:rPr lang="en-US" sz="2000" b="1" dirty="0" smtClean="0">
                <a:solidFill>
                  <a:srgbClr val="C00000"/>
                </a:solidFill>
              </a:rPr>
              <a:t>and </a:t>
            </a:r>
            <a:r>
              <a:rPr lang="en-US" sz="2000" b="1" dirty="0">
                <a:solidFill>
                  <a:srgbClr val="C00000"/>
                </a:solidFill>
              </a:rPr>
              <a:t>sophisticated legal system. </a:t>
            </a:r>
          </a:p>
          <a:p>
            <a:pPr algn="just">
              <a:lnSpc>
                <a:spcPct val="80000"/>
              </a:lnSpc>
              <a:defRPr/>
            </a:pPr>
            <a:endParaRPr lang="en-US" dirty="0">
              <a:solidFill>
                <a:srgbClr val="0033CC"/>
              </a:solidFill>
            </a:endParaRPr>
          </a:p>
        </p:txBody>
      </p:sp>
      <p:pic>
        <p:nvPicPr>
          <p:cNvPr id="26628" name="Picture 5" descr="http://www.greecetaxi.gr/Philosophers/AthensDemocracy.jpg"/>
          <p:cNvPicPr>
            <a:picLocks noChangeAspect="1" noChangeArrowheads="1"/>
          </p:cNvPicPr>
          <p:nvPr/>
        </p:nvPicPr>
        <p:blipFill>
          <a:blip r:embed="rId3" cstate="print"/>
          <a:srcRect/>
          <a:stretch>
            <a:fillRect/>
          </a:stretch>
        </p:blipFill>
        <p:spPr bwMode="auto">
          <a:xfrm>
            <a:off x="5638800" y="2514600"/>
            <a:ext cx="2716213" cy="1912938"/>
          </a:xfrm>
          <a:prstGeom prst="rect">
            <a:avLst/>
          </a:prstGeom>
          <a:noFill/>
          <a:ln w="9525">
            <a:noFill/>
            <a:miter lim="800000"/>
            <a:headEnd/>
            <a:tailEnd/>
          </a:ln>
        </p:spPr>
      </p:pic>
      <p:pic>
        <p:nvPicPr>
          <p:cNvPr id="26629" name="Picture 7" descr="http://richardalamia.com/wp-content/uploads/2011/01/Roman-Senate.jpg"/>
          <p:cNvPicPr>
            <a:picLocks noChangeAspect="1" noChangeArrowheads="1"/>
          </p:cNvPicPr>
          <p:nvPr/>
        </p:nvPicPr>
        <p:blipFill>
          <a:blip r:embed="rId4" cstate="print"/>
          <a:srcRect/>
          <a:stretch>
            <a:fillRect/>
          </a:stretch>
        </p:blipFill>
        <p:spPr bwMode="auto">
          <a:xfrm>
            <a:off x="533400" y="4267200"/>
            <a:ext cx="2197100" cy="1609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extLst>
      <p:ext uri="{BB962C8B-B14F-4D97-AF65-F5344CB8AC3E}">
        <p14:creationId xmlns:p14="http://schemas.microsoft.com/office/powerpoint/2010/main" val="3124645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14400"/>
            <a:ext cx="8534400" cy="57912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1200" b="1" dirty="0"/>
          </a:p>
          <a:p>
            <a:pPr marL="342900" indent="-342900" algn="just">
              <a:lnSpc>
                <a:spcPct val="80000"/>
              </a:lnSpc>
              <a:spcBef>
                <a:spcPct val="20000"/>
              </a:spcBef>
              <a:defRPr/>
            </a:pPr>
            <a:r>
              <a:rPr lang="en-US" sz="1200" b="1" dirty="0">
                <a:solidFill>
                  <a:srgbClr val="002060"/>
                </a:solidFill>
              </a:rPr>
              <a:t>	</a:t>
            </a:r>
            <a:r>
              <a:rPr lang="en-US" sz="2400" b="1" dirty="0">
                <a:solidFill>
                  <a:srgbClr val="002060"/>
                </a:solidFill>
              </a:rPr>
              <a:t>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80000"/>
              </a:lnSpc>
              <a:spcBef>
                <a:spcPct val="20000"/>
              </a:spcBef>
              <a:buFontTx/>
              <a:buChar char="•"/>
              <a:defRPr/>
            </a:pPr>
            <a:endParaRPr lang="en-US" sz="600" dirty="0">
              <a:solidFill>
                <a:srgbClr val="0033CC"/>
              </a:solidFill>
            </a:endParaRPr>
          </a:p>
          <a:p>
            <a:pPr algn="just">
              <a:lnSpc>
                <a:spcPct val="80000"/>
              </a:lnSpc>
              <a:buFont typeface="Arial" pitchFamily="34" charset="0"/>
              <a:buChar char="•"/>
              <a:defRPr/>
            </a:pPr>
            <a:r>
              <a:rPr lang="en-US" sz="2200" b="1" dirty="0">
                <a:solidFill>
                  <a:srgbClr val="006600"/>
                </a:solidFill>
              </a:rPr>
              <a:t> </a:t>
            </a:r>
            <a:r>
              <a:rPr lang="en-US" sz="2200" b="1" dirty="0" smtClean="0">
                <a:solidFill>
                  <a:srgbClr val="006600"/>
                </a:solidFill>
              </a:rPr>
              <a:t>Then </a:t>
            </a:r>
            <a:r>
              <a:rPr lang="en-US" sz="2200" b="1" dirty="0">
                <a:solidFill>
                  <a:srgbClr val="006600"/>
                </a:solidFill>
              </a:rPr>
              <a:t>England   </a:t>
            </a:r>
          </a:p>
          <a:p>
            <a:pPr algn="just">
              <a:lnSpc>
                <a:spcPct val="80000"/>
              </a:lnSpc>
              <a:defRPr/>
            </a:pPr>
            <a:endParaRPr lang="en-US" sz="600" dirty="0">
              <a:solidFill>
                <a:srgbClr val="002060"/>
              </a:solidFill>
            </a:endParaRPr>
          </a:p>
          <a:p>
            <a:pPr algn="just">
              <a:lnSpc>
                <a:spcPct val="80000"/>
              </a:lnSpc>
              <a:defRPr/>
            </a:pPr>
            <a:r>
              <a:rPr lang="en-US" sz="2000" dirty="0">
                <a:solidFill>
                  <a:srgbClr val="002060"/>
                </a:solidFill>
              </a:rPr>
              <a:t>   </a:t>
            </a:r>
            <a:r>
              <a:rPr lang="en-US" sz="2000" dirty="0"/>
              <a:t>Despite this foundation, however, </a:t>
            </a:r>
          </a:p>
          <a:p>
            <a:pPr algn="just">
              <a:lnSpc>
                <a:spcPct val="80000"/>
              </a:lnSpc>
              <a:defRPr/>
            </a:pPr>
            <a:r>
              <a:rPr lang="en-US" sz="2000" dirty="0"/>
              <a:t>   </a:t>
            </a:r>
            <a:r>
              <a:rPr lang="en-US" sz="2000" b="1" dirty="0">
                <a:solidFill>
                  <a:srgbClr val="C00000"/>
                </a:solidFill>
              </a:rPr>
              <a:t>the concept of “right” that we know today, </a:t>
            </a:r>
          </a:p>
          <a:p>
            <a:pPr algn="just">
              <a:lnSpc>
                <a:spcPct val="80000"/>
              </a:lnSpc>
              <a:defRPr/>
            </a:pPr>
            <a:r>
              <a:rPr lang="en-US" sz="2000" dirty="0"/>
              <a:t>   did not begin to truly emerge, </a:t>
            </a:r>
          </a:p>
          <a:p>
            <a:pPr algn="just">
              <a:lnSpc>
                <a:spcPct val="80000"/>
              </a:lnSpc>
              <a:defRPr/>
            </a:pPr>
            <a:r>
              <a:rPr lang="en-US" sz="2000" dirty="0"/>
              <a:t>   until after the establishment </a:t>
            </a:r>
          </a:p>
          <a:p>
            <a:pPr algn="just">
              <a:lnSpc>
                <a:spcPct val="80000"/>
              </a:lnSpc>
              <a:defRPr/>
            </a:pPr>
            <a:r>
              <a:rPr lang="en-US" sz="2000" dirty="0"/>
              <a:t>   of </a:t>
            </a:r>
            <a:r>
              <a:rPr lang="en-US" sz="2000" b="1" dirty="0">
                <a:solidFill>
                  <a:srgbClr val="C00000"/>
                </a:solidFill>
              </a:rPr>
              <a:t>English jurisprudence, </a:t>
            </a:r>
          </a:p>
          <a:p>
            <a:pPr algn="just">
              <a:lnSpc>
                <a:spcPct val="80000"/>
              </a:lnSpc>
              <a:defRPr/>
            </a:pPr>
            <a:r>
              <a:rPr lang="en-US" sz="2000" dirty="0"/>
              <a:t>   and upon such time, as under its influence, </a:t>
            </a:r>
          </a:p>
          <a:p>
            <a:pPr algn="just">
              <a:lnSpc>
                <a:spcPct val="80000"/>
              </a:lnSpc>
              <a:defRPr/>
            </a:pPr>
            <a:r>
              <a:rPr lang="en-US" sz="2000" dirty="0"/>
              <a:t>   the unification of political thought </a:t>
            </a:r>
          </a:p>
          <a:p>
            <a:pPr algn="just">
              <a:lnSpc>
                <a:spcPct val="80000"/>
              </a:lnSpc>
              <a:defRPr/>
            </a:pPr>
            <a:r>
              <a:rPr lang="en-US" sz="2000" dirty="0"/>
              <a:t>   between </a:t>
            </a:r>
            <a:r>
              <a:rPr lang="en-US" sz="2000" b="1" dirty="0">
                <a:solidFill>
                  <a:srgbClr val="C00000"/>
                </a:solidFill>
              </a:rPr>
              <a:t>clerics and legal scholars </a:t>
            </a:r>
            <a:r>
              <a:rPr lang="en-US" sz="2000" dirty="0"/>
              <a:t>occurred, </a:t>
            </a:r>
          </a:p>
          <a:p>
            <a:pPr algn="just">
              <a:lnSpc>
                <a:spcPct val="80000"/>
              </a:lnSpc>
              <a:defRPr/>
            </a:pPr>
            <a:r>
              <a:rPr lang="en-US" sz="2000" dirty="0"/>
              <a:t>   to create the </a:t>
            </a:r>
            <a:r>
              <a:rPr lang="en-US" sz="2000" b="1" dirty="0">
                <a:solidFill>
                  <a:srgbClr val="C00000"/>
                </a:solidFill>
              </a:rPr>
              <a:t>concept of natural law. </a:t>
            </a:r>
          </a:p>
          <a:p>
            <a:pPr algn="just">
              <a:lnSpc>
                <a:spcPct val="80000"/>
              </a:lnSpc>
              <a:defRPr/>
            </a:pPr>
            <a:endParaRPr lang="en-US" sz="2000" b="1" dirty="0">
              <a:solidFill>
                <a:srgbClr val="002060"/>
              </a:solidFill>
            </a:endParaRPr>
          </a:p>
          <a:p>
            <a:pPr algn="just">
              <a:lnSpc>
                <a:spcPct val="80000"/>
              </a:lnSpc>
              <a:buFont typeface="Arial" pitchFamily="34" charset="0"/>
              <a:buChar char="•"/>
              <a:defRPr/>
            </a:pPr>
            <a:r>
              <a:rPr lang="en-US" sz="2200" b="1" dirty="0" smtClean="0">
                <a:solidFill>
                  <a:srgbClr val="006600"/>
                </a:solidFill>
              </a:rPr>
              <a:t> The </a:t>
            </a:r>
            <a:r>
              <a:rPr lang="en-US" sz="2200" b="1" dirty="0">
                <a:solidFill>
                  <a:srgbClr val="006600"/>
                </a:solidFill>
              </a:rPr>
              <a:t>Rise of Individual Rights</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dirty="0"/>
              <a:t>The 13th century was especially important </a:t>
            </a:r>
          </a:p>
          <a:p>
            <a:pPr algn="just">
              <a:lnSpc>
                <a:spcPct val="80000"/>
              </a:lnSpc>
              <a:defRPr/>
            </a:pPr>
            <a:r>
              <a:rPr lang="en-US" sz="2000" dirty="0"/>
              <a:t>   for the development of “rights” as we know them today.  </a:t>
            </a:r>
          </a:p>
          <a:p>
            <a:pPr algn="just">
              <a:lnSpc>
                <a:spcPct val="80000"/>
              </a:lnSpc>
              <a:defRPr/>
            </a:pPr>
            <a:endParaRPr lang="en-US" sz="600" dirty="0"/>
          </a:p>
          <a:p>
            <a:pPr algn="just">
              <a:lnSpc>
                <a:spcPct val="80000"/>
              </a:lnSpc>
              <a:defRPr/>
            </a:pPr>
            <a:r>
              <a:rPr lang="en-US" sz="2000" dirty="0"/>
              <a:t>   The first transformation occurred during the early middle ages,</a:t>
            </a:r>
          </a:p>
          <a:p>
            <a:pPr algn="just">
              <a:lnSpc>
                <a:spcPct val="80000"/>
              </a:lnSpc>
              <a:defRPr/>
            </a:pPr>
            <a:r>
              <a:rPr lang="en-US" sz="2000" dirty="0"/>
              <a:t>   which saw the replacement of a person’s classical legal status</a:t>
            </a:r>
          </a:p>
          <a:p>
            <a:pPr algn="just">
              <a:lnSpc>
                <a:spcPct val="80000"/>
              </a:lnSpc>
              <a:defRPr/>
            </a:pPr>
            <a:r>
              <a:rPr lang="en-US" sz="2000" dirty="0"/>
              <a:t>   through the state </a:t>
            </a:r>
            <a:r>
              <a:rPr lang="en-US" sz="2000" dirty="0" smtClean="0"/>
              <a:t>with </a:t>
            </a:r>
            <a:r>
              <a:rPr lang="en-US" sz="2000" dirty="0"/>
              <a:t>a new similar bind with the Roman </a:t>
            </a:r>
            <a:r>
              <a:rPr lang="en-US" sz="2000" dirty="0" smtClean="0"/>
              <a:t>Catholic</a:t>
            </a:r>
          </a:p>
          <a:p>
            <a:pPr algn="just">
              <a:lnSpc>
                <a:spcPct val="80000"/>
              </a:lnSpc>
              <a:defRPr/>
            </a:pPr>
            <a:r>
              <a:rPr lang="en-US" sz="2000" dirty="0"/>
              <a:t> </a:t>
            </a:r>
            <a:r>
              <a:rPr lang="en-US" sz="2000" dirty="0" smtClean="0"/>
              <a:t>  church.</a:t>
            </a:r>
            <a:endParaRPr lang="en-US" sz="2000" dirty="0"/>
          </a:p>
        </p:txBody>
      </p:sp>
      <p:pic>
        <p:nvPicPr>
          <p:cNvPr id="27652" name="Picture 4" descr="http://forloveofgodandcountry.files.wordpress.com/2011/06/magna-carta-2.jpg?w=640"/>
          <p:cNvPicPr>
            <a:picLocks noChangeAspect="1" noChangeArrowheads="1"/>
          </p:cNvPicPr>
          <p:nvPr/>
        </p:nvPicPr>
        <p:blipFill>
          <a:blip r:embed="rId3" cstate="print"/>
          <a:srcRect/>
          <a:stretch>
            <a:fillRect/>
          </a:stretch>
        </p:blipFill>
        <p:spPr bwMode="auto">
          <a:xfrm>
            <a:off x="6096000" y="2667000"/>
            <a:ext cx="2573338" cy="1828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extLst>
      <p:ext uri="{BB962C8B-B14F-4D97-AF65-F5344CB8AC3E}">
        <p14:creationId xmlns:p14="http://schemas.microsoft.com/office/powerpoint/2010/main" val="421092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defRPr/>
            </a:pPr>
            <a:endParaRPr lang="en-US" sz="1000" dirty="0" smtClean="0">
              <a:solidFill>
                <a:srgbClr val="0033CC"/>
              </a:solidFill>
            </a:endParaRPr>
          </a:p>
          <a:p>
            <a:pPr algn="just">
              <a:lnSpc>
                <a:spcPct val="80000"/>
              </a:lnSpc>
              <a:buFont typeface="Arial" pitchFamily="34" charset="0"/>
              <a:buChar char="•"/>
              <a:defRPr/>
            </a:pPr>
            <a:r>
              <a:rPr lang="en-US" sz="2000" b="1" dirty="0" smtClean="0">
                <a:solidFill>
                  <a:srgbClr val="006600"/>
                </a:solidFill>
              </a:rPr>
              <a:t> The </a:t>
            </a:r>
            <a:r>
              <a:rPr lang="en-US" sz="2000" b="1" dirty="0">
                <a:solidFill>
                  <a:srgbClr val="006600"/>
                </a:solidFill>
              </a:rPr>
              <a:t>Rise of Individual Rights - Continued</a:t>
            </a:r>
          </a:p>
          <a:p>
            <a:pPr algn="just">
              <a:lnSpc>
                <a:spcPct val="80000"/>
              </a:lnSpc>
              <a:defRPr/>
            </a:pPr>
            <a:endParaRPr lang="en-US" sz="500" b="1" dirty="0">
              <a:solidFill>
                <a:srgbClr val="002060"/>
              </a:solidFill>
            </a:endParaRPr>
          </a:p>
          <a:p>
            <a:pPr algn="just">
              <a:lnSpc>
                <a:spcPct val="80000"/>
              </a:lnSpc>
              <a:defRPr/>
            </a:pPr>
            <a:r>
              <a:rPr lang="en-US" dirty="0">
                <a:solidFill>
                  <a:srgbClr val="002060"/>
                </a:solidFill>
              </a:rPr>
              <a:t>  </a:t>
            </a:r>
            <a:r>
              <a:rPr lang="en-US" sz="2000" dirty="0" smtClean="0"/>
              <a:t>By </a:t>
            </a:r>
            <a:r>
              <a:rPr lang="en-US" sz="2000" dirty="0"/>
              <a:t>the time of the 13th century, </a:t>
            </a:r>
          </a:p>
          <a:p>
            <a:pPr algn="just">
              <a:lnSpc>
                <a:spcPct val="80000"/>
              </a:lnSpc>
              <a:defRPr/>
            </a:pPr>
            <a:r>
              <a:rPr lang="en-US" sz="2000" dirty="0"/>
              <a:t>  the establishment of English jurisprudence, </a:t>
            </a:r>
          </a:p>
          <a:p>
            <a:pPr algn="just">
              <a:lnSpc>
                <a:spcPct val="80000"/>
              </a:lnSpc>
              <a:defRPr/>
            </a:pPr>
            <a:r>
              <a:rPr lang="en-US" sz="2000" dirty="0"/>
              <a:t>  as influenced by the occurrence </a:t>
            </a:r>
          </a:p>
          <a:p>
            <a:pPr algn="just">
              <a:lnSpc>
                <a:spcPct val="80000"/>
              </a:lnSpc>
              <a:defRPr/>
            </a:pPr>
            <a:r>
              <a:rPr lang="en-US" sz="2000" dirty="0"/>
              <a:t>  of certain political and social events, </a:t>
            </a:r>
          </a:p>
          <a:p>
            <a:pPr algn="just">
              <a:lnSpc>
                <a:spcPct val="80000"/>
              </a:lnSpc>
              <a:defRPr/>
            </a:pPr>
            <a:r>
              <a:rPr lang="en-US" sz="2000" b="1" dirty="0"/>
              <a:t>  </a:t>
            </a:r>
            <a:r>
              <a:rPr lang="en-US" sz="2000" b="1" dirty="0">
                <a:solidFill>
                  <a:srgbClr val="C00000"/>
                </a:solidFill>
              </a:rPr>
              <a:t>(such as the establishment of the common law court system,</a:t>
            </a:r>
          </a:p>
          <a:p>
            <a:pPr algn="just">
              <a:lnSpc>
                <a:spcPct val="80000"/>
              </a:lnSpc>
              <a:defRPr/>
            </a:pPr>
            <a:r>
              <a:rPr lang="en-US" sz="2000" b="1" dirty="0">
                <a:solidFill>
                  <a:srgbClr val="C00000"/>
                </a:solidFill>
              </a:rPr>
              <a:t>   trial by jury, and the signing of the Magna </a:t>
            </a:r>
            <a:r>
              <a:rPr lang="en-US" sz="2000" b="1" dirty="0" err="1">
                <a:solidFill>
                  <a:srgbClr val="C00000"/>
                </a:solidFill>
              </a:rPr>
              <a:t>Carta</a:t>
            </a:r>
            <a:r>
              <a:rPr lang="en-US" sz="2000" b="1" dirty="0">
                <a:solidFill>
                  <a:srgbClr val="C00000"/>
                </a:solidFill>
              </a:rPr>
              <a:t>)</a:t>
            </a:r>
          </a:p>
          <a:p>
            <a:pPr algn="just">
              <a:lnSpc>
                <a:spcPct val="80000"/>
              </a:lnSpc>
              <a:defRPr/>
            </a:pPr>
            <a:r>
              <a:rPr lang="en-US" sz="2000" b="1" dirty="0">
                <a:solidFill>
                  <a:srgbClr val="002060"/>
                </a:solidFill>
              </a:rPr>
              <a:t>   </a:t>
            </a:r>
            <a:r>
              <a:rPr lang="en-US" sz="2000" dirty="0"/>
              <a:t>began to change this perspective.  </a:t>
            </a:r>
          </a:p>
          <a:p>
            <a:pPr algn="just">
              <a:lnSpc>
                <a:spcPct val="80000"/>
              </a:lnSpc>
              <a:defRPr/>
            </a:pPr>
            <a:endParaRPr lang="en-US" sz="600" b="1" dirty="0">
              <a:solidFill>
                <a:srgbClr val="002060"/>
              </a:solidFill>
            </a:endParaRPr>
          </a:p>
          <a:p>
            <a:pPr algn="just">
              <a:lnSpc>
                <a:spcPct val="80000"/>
              </a:lnSpc>
              <a:defRPr/>
            </a:pPr>
            <a:endParaRPr lang="en-US" sz="600" b="1" dirty="0">
              <a:solidFill>
                <a:srgbClr val="002060"/>
              </a:solidFill>
            </a:endParaRPr>
          </a:p>
          <a:p>
            <a:pPr algn="just">
              <a:lnSpc>
                <a:spcPct val="80000"/>
              </a:lnSpc>
              <a:buFont typeface="Arial" pitchFamily="34" charset="0"/>
              <a:buChar char="•"/>
              <a:defRPr/>
            </a:pPr>
            <a:r>
              <a:rPr lang="en-US" sz="2000" b="1" dirty="0" smtClean="0">
                <a:solidFill>
                  <a:srgbClr val="006600"/>
                </a:solidFill>
              </a:rPr>
              <a:t> The </a:t>
            </a:r>
            <a:r>
              <a:rPr lang="en-US" sz="2000" b="1" dirty="0">
                <a:solidFill>
                  <a:srgbClr val="006600"/>
                </a:solidFill>
              </a:rPr>
              <a:t>Age of Deep Thinkers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b="1" dirty="0" smtClean="0"/>
              <a:t> </a:t>
            </a:r>
            <a:r>
              <a:rPr lang="en-US" sz="2000" dirty="0"/>
              <a:t>Along with these political and social events,</a:t>
            </a:r>
          </a:p>
          <a:p>
            <a:pPr algn="just">
              <a:lnSpc>
                <a:spcPct val="80000"/>
              </a:lnSpc>
              <a:defRPr/>
            </a:pPr>
            <a:r>
              <a:rPr lang="en-US" sz="2000" dirty="0"/>
              <a:t>  came the rise of a new clerical-legal philosophy </a:t>
            </a:r>
          </a:p>
          <a:p>
            <a:pPr marL="457200" indent="-457200">
              <a:lnSpc>
                <a:spcPct val="80000"/>
              </a:lnSpc>
              <a:spcBef>
                <a:spcPct val="20000"/>
              </a:spcBef>
              <a:defRPr/>
            </a:pPr>
            <a:r>
              <a:rPr lang="en-US" sz="2000" b="1" dirty="0"/>
              <a:t>  </a:t>
            </a:r>
            <a:r>
              <a:rPr lang="en-US" sz="2000" b="1" dirty="0">
                <a:solidFill>
                  <a:srgbClr val="C00000"/>
                </a:solidFill>
              </a:rPr>
              <a:t>(Men like Thomas Aquinas, William Ockham and John Wycliffe</a:t>
            </a:r>
          </a:p>
          <a:p>
            <a:pPr algn="just">
              <a:lnSpc>
                <a:spcPct val="80000"/>
              </a:lnSpc>
              <a:defRPr/>
            </a:pPr>
            <a:r>
              <a:rPr lang="en-US" sz="2000" b="1" dirty="0">
                <a:solidFill>
                  <a:srgbClr val="C00000"/>
                </a:solidFill>
              </a:rPr>
              <a:t>    that started to impart human beings as instruments of God </a:t>
            </a:r>
          </a:p>
          <a:p>
            <a:pPr algn="just">
              <a:lnSpc>
                <a:spcPct val="80000"/>
              </a:lnSpc>
              <a:defRPr/>
            </a:pPr>
            <a:r>
              <a:rPr lang="en-US" sz="2000" b="1" dirty="0">
                <a:solidFill>
                  <a:srgbClr val="C00000"/>
                </a:solidFill>
              </a:rPr>
              <a:t>    with fundamental, individual natural rights).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dirty="0"/>
              <a:t>These developments proved earth shattering</a:t>
            </a:r>
          </a:p>
          <a:p>
            <a:pPr algn="just">
              <a:lnSpc>
                <a:spcPct val="80000"/>
              </a:lnSpc>
              <a:defRPr/>
            </a:pPr>
            <a:r>
              <a:rPr lang="en-US" sz="2000" dirty="0"/>
              <a:t>  and began to put mankind on the legal path to “rights”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extLst>
      <p:ext uri="{BB962C8B-B14F-4D97-AF65-F5344CB8AC3E}">
        <p14:creationId xmlns:p14="http://schemas.microsoft.com/office/powerpoint/2010/main" val="2893955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95000"/>
              </a:lnSpc>
              <a:spcBef>
                <a:spcPct val="20000"/>
              </a:spcBef>
              <a:defRPr/>
            </a:pPr>
            <a:r>
              <a:rPr lang="en-US" sz="3400" b="1" dirty="0">
                <a:solidFill>
                  <a:srgbClr val="C81204"/>
                </a:solidFill>
              </a:rPr>
              <a:t>             The Evolution of Rights</a:t>
            </a:r>
            <a:endParaRPr lang="en-US" sz="1000" b="1" i="1" dirty="0">
              <a:solidFill>
                <a:srgbClr val="002060"/>
              </a:solidFill>
            </a:endParaRPr>
          </a:p>
          <a:p>
            <a:pPr marL="457200" indent="-457200">
              <a:lnSpc>
                <a:spcPct val="95000"/>
              </a:lnSpc>
              <a:spcBef>
                <a:spcPct val="20000"/>
              </a:spcBef>
              <a:buFontTx/>
              <a:buAutoNum type="alphaUcPeriod"/>
              <a:defRPr/>
            </a:pPr>
            <a:r>
              <a:rPr lang="en-US" sz="2000" b="1" dirty="0">
                <a:solidFill>
                  <a:srgbClr val="002060"/>
                </a:solidFill>
              </a:rPr>
              <a:t>The Concept of Right</a:t>
            </a:r>
          </a:p>
          <a:p>
            <a:pPr marL="457200" indent="-457200">
              <a:lnSpc>
                <a:spcPct val="95000"/>
              </a:lnSpc>
              <a:spcBef>
                <a:spcPct val="20000"/>
              </a:spcBef>
              <a:defRPr/>
            </a:pPr>
            <a:r>
              <a:rPr lang="en-US" sz="2000" b="1" dirty="0"/>
              <a:t>   I. The Rise of English Jurisprudence</a:t>
            </a:r>
            <a:r>
              <a:rPr lang="en-US" sz="2000" b="1" dirty="0">
                <a:solidFill>
                  <a:srgbClr val="002060"/>
                </a:solidFill>
              </a:rPr>
              <a:t>	</a:t>
            </a:r>
          </a:p>
          <a:p>
            <a:pPr marL="457200" indent="-457200">
              <a:lnSpc>
                <a:spcPct val="95000"/>
              </a:lnSpc>
              <a:spcBef>
                <a:spcPct val="20000"/>
              </a:spcBef>
              <a:defRPr/>
            </a:pPr>
            <a:r>
              <a:rPr lang="en-US" sz="2000" b="1" dirty="0">
                <a:solidFill>
                  <a:schemeClr val="tx1">
                    <a:lumMod val="75000"/>
                    <a:lumOff val="25000"/>
                  </a:schemeClr>
                </a:solidFill>
              </a:rPr>
              <a:t>	1. Roman Law</a:t>
            </a:r>
          </a:p>
          <a:p>
            <a:pPr marL="457200" indent="-457200">
              <a:lnSpc>
                <a:spcPct val="95000"/>
              </a:lnSpc>
              <a:spcBef>
                <a:spcPct val="20000"/>
              </a:spcBef>
              <a:defRPr/>
            </a:pPr>
            <a:r>
              <a:rPr lang="en-US" sz="2000" b="1" dirty="0">
                <a:solidFill>
                  <a:schemeClr val="tx1">
                    <a:lumMod val="75000"/>
                    <a:lumOff val="25000"/>
                  </a:schemeClr>
                </a:solidFill>
              </a:rPr>
              <a:t>	2. The Development of English Common Law</a:t>
            </a:r>
          </a:p>
          <a:p>
            <a:pPr marL="457200" indent="-457200">
              <a:lnSpc>
                <a:spcPct val="95000"/>
              </a:lnSpc>
              <a:spcBef>
                <a:spcPct val="20000"/>
              </a:spcBef>
              <a:defRPr/>
            </a:pPr>
            <a:r>
              <a:rPr lang="en-US" sz="2000" b="1" dirty="0">
                <a:solidFill>
                  <a:schemeClr val="tx1">
                    <a:lumMod val="75000"/>
                    <a:lumOff val="25000"/>
                  </a:schemeClr>
                </a:solidFill>
              </a:rPr>
              <a:t>	3. The Magna </a:t>
            </a:r>
            <a:r>
              <a:rPr lang="en-US" sz="2000" b="1" dirty="0" err="1">
                <a:solidFill>
                  <a:schemeClr val="tx1">
                    <a:lumMod val="75000"/>
                    <a:lumOff val="25000"/>
                  </a:schemeClr>
                </a:solidFill>
              </a:rPr>
              <a:t>Carta</a:t>
            </a:r>
            <a:endParaRPr lang="en-US" sz="2000" b="1" dirty="0">
              <a:solidFill>
                <a:schemeClr val="tx1">
                  <a:lumMod val="75000"/>
                  <a:lumOff val="25000"/>
                </a:schemeClr>
              </a:solidFill>
            </a:endParaRPr>
          </a:p>
          <a:p>
            <a:pPr marL="457200" indent="-457200">
              <a:lnSpc>
                <a:spcPct val="95000"/>
              </a:lnSpc>
              <a:spcBef>
                <a:spcPct val="20000"/>
              </a:spcBef>
              <a:defRPr/>
            </a:pPr>
            <a:r>
              <a:rPr lang="en-US" sz="2000" b="1" dirty="0">
                <a:solidFill>
                  <a:schemeClr val="tx1">
                    <a:lumMod val="75000"/>
                    <a:lumOff val="25000"/>
                  </a:schemeClr>
                </a:solidFill>
              </a:rPr>
              <a:t>	4. Clerical Philosophy and the Recognition of Natural Law</a:t>
            </a:r>
          </a:p>
          <a:p>
            <a:pPr marL="457200" indent="-457200">
              <a:lnSpc>
                <a:spcPct val="95000"/>
              </a:lnSpc>
              <a:spcBef>
                <a:spcPct val="20000"/>
              </a:spcBef>
              <a:defRPr/>
            </a:pPr>
            <a:r>
              <a:rPr lang="en-US" sz="2000" b="1" i="1" dirty="0">
                <a:solidFill>
                  <a:srgbClr val="006600"/>
                </a:solidFill>
              </a:rPr>
              <a:t>		- Magna </a:t>
            </a:r>
            <a:r>
              <a:rPr lang="en-US" sz="2000" b="1" i="1" dirty="0" err="1">
                <a:solidFill>
                  <a:srgbClr val="006600"/>
                </a:solidFill>
              </a:rPr>
              <a:t>Carta</a:t>
            </a:r>
            <a:endParaRPr lang="en-US" sz="2000" b="1" i="1" dirty="0">
              <a:solidFill>
                <a:srgbClr val="006600"/>
              </a:solidFill>
            </a:endParaRPr>
          </a:p>
          <a:p>
            <a:pPr marL="457200" indent="-457200">
              <a:lnSpc>
                <a:spcPct val="95000"/>
              </a:lnSpc>
              <a:spcBef>
                <a:spcPct val="20000"/>
              </a:spcBef>
              <a:defRPr/>
            </a:pPr>
            <a:r>
              <a:rPr lang="en-US" sz="2000" b="1" i="1" dirty="0">
                <a:solidFill>
                  <a:srgbClr val="006600"/>
                </a:solidFill>
              </a:rPr>
              <a:t>		- 4</a:t>
            </a:r>
            <a:r>
              <a:rPr lang="en-US" sz="2000" b="1" i="1" baseline="30000" dirty="0">
                <a:solidFill>
                  <a:srgbClr val="006600"/>
                </a:solidFill>
              </a:rPr>
              <a:t>th</a:t>
            </a:r>
            <a:r>
              <a:rPr lang="en-US" sz="2000" b="1" i="1" dirty="0">
                <a:solidFill>
                  <a:srgbClr val="006600"/>
                </a:solidFill>
              </a:rPr>
              <a:t> Lateran Council</a:t>
            </a:r>
          </a:p>
          <a:p>
            <a:pPr marL="457200" indent="-457200">
              <a:lnSpc>
                <a:spcPct val="95000"/>
              </a:lnSpc>
              <a:spcBef>
                <a:spcPct val="20000"/>
              </a:spcBef>
              <a:defRPr/>
            </a:pPr>
            <a:r>
              <a:rPr lang="en-US" sz="2000" b="1" i="1" dirty="0">
                <a:solidFill>
                  <a:srgbClr val="006600"/>
                </a:solidFill>
              </a:rPr>
              <a:t>		- Thomas Aquinas</a:t>
            </a:r>
          </a:p>
          <a:p>
            <a:pPr marL="457200" indent="-457200">
              <a:lnSpc>
                <a:spcPct val="95000"/>
              </a:lnSpc>
              <a:spcBef>
                <a:spcPct val="20000"/>
              </a:spcBef>
              <a:defRPr/>
            </a:pPr>
            <a:r>
              <a:rPr lang="en-US" sz="2000" b="1" i="1" dirty="0">
                <a:solidFill>
                  <a:srgbClr val="006600"/>
                </a:solidFill>
              </a:rPr>
              <a:t>		- William Ockham</a:t>
            </a:r>
          </a:p>
          <a:p>
            <a:pPr marL="457200" indent="-457200">
              <a:lnSpc>
                <a:spcPct val="95000"/>
              </a:lnSpc>
              <a:spcBef>
                <a:spcPct val="20000"/>
              </a:spcBef>
              <a:defRPr/>
            </a:pPr>
            <a:r>
              <a:rPr lang="en-US" sz="2000" b="1" i="1" dirty="0">
                <a:solidFill>
                  <a:srgbClr val="006600"/>
                </a:solidFill>
              </a:rPr>
              <a:t>		- John Wycliffe</a:t>
            </a:r>
          </a:p>
          <a:p>
            <a:pPr marL="457200" indent="-457200">
              <a:lnSpc>
                <a:spcPct val="95000"/>
              </a:lnSpc>
              <a:spcBef>
                <a:spcPct val="20000"/>
              </a:spcBef>
              <a:defRPr/>
            </a:pPr>
            <a:r>
              <a:rPr lang="en-US" sz="2000" b="1" dirty="0">
                <a:solidFill>
                  <a:srgbClr val="002060"/>
                </a:solidFill>
              </a:rPr>
              <a:t>   </a:t>
            </a:r>
            <a:r>
              <a:rPr lang="en-US" sz="2000" b="1" dirty="0"/>
              <a:t>II. The Social Contract Theory</a:t>
            </a:r>
          </a:p>
          <a:p>
            <a:pPr marL="457200" indent="-457200">
              <a:lnSpc>
                <a:spcPct val="95000"/>
              </a:lnSpc>
              <a:spcBef>
                <a:spcPct val="20000"/>
              </a:spcBef>
              <a:defRPr/>
            </a:pPr>
            <a:r>
              <a:rPr lang="en-US" sz="2000" b="1" dirty="0"/>
              <a:t>   III. The Definition of Right</a:t>
            </a:r>
          </a:p>
          <a:p>
            <a:pPr marL="457200" indent="-457200">
              <a:lnSpc>
                <a:spcPct val="95000"/>
              </a:lnSpc>
              <a:spcBef>
                <a:spcPct val="20000"/>
              </a:spcBef>
              <a:defRPr/>
            </a:pPr>
            <a:r>
              <a:rPr lang="en-US" sz="2000" b="1" dirty="0"/>
              <a:t>   IV. John Locke and the Pronouncement of Property Rights </a:t>
            </a:r>
          </a:p>
          <a:p>
            <a:pPr marL="457200" indent="-457200">
              <a:lnSpc>
                <a:spcPct val="95000"/>
              </a:lnSpc>
              <a:spcBef>
                <a:spcPct val="20000"/>
              </a:spcBef>
              <a:defRPr/>
            </a:pPr>
            <a:r>
              <a:rPr lang="en-US" sz="2000" dirty="0">
                <a:solidFill>
                  <a:srgbClr val="0033CC"/>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extLst>
      <p:ext uri="{BB962C8B-B14F-4D97-AF65-F5344CB8AC3E}">
        <p14:creationId xmlns:p14="http://schemas.microsoft.com/office/powerpoint/2010/main" val="2759801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The Evolution of Rights</a:t>
            </a:r>
            <a:endParaRPr lang="en-US" sz="1000" b="1" i="1" dirty="0">
              <a:solidFill>
                <a:srgbClr val="FF0000"/>
              </a:solidFill>
            </a:endParaRPr>
          </a:p>
          <a:p>
            <a:pPr marL="342900" indent="-342900">
              <a:lnSpc>
                <a:spcPct val="75000"/>
              </a:lnSpc>
              <a:spcBef>
                <a:spcPct val="20000"/>
              </a:spcBef>
              <a:defRPr/>
            </a:pPr>
            <a:r>
              <a:rPr lang="en-US" sz="2000" b="1" dirty="0">
                <a:solidFill>
                  <a:srgbClr val="002060"/>
                </a:solidFill>
              </a:rPr>
              <a:t>B. The Definition of Right</a:t>
            </a:r>
            <a:r>
              <a:rPr lang="en-US" sz="2000" b="1" dirty="0">
                <a:solidFill>
                  <a:srgbClr val="0033CC"/>
                </a:solidFill>
              </a:rPr>
              <a:t>	</a:t>
            </a:r>
          </a:p>
          <a:p>
            <a:pPr>
              <a:lnSpc>
                <a:spcPct val="75000"/>
              </a:lnSpc>
              <a:defRPr/>
            </a:pPr>
            <a:endParaRPr lang="en-US" sz="1000" b="1" i="1" dirty="0">
              <a:solidFill>
                <a:srgbClr val="002060"/>
              </a:solidFill>
            </a:endParaRPr>
          </a:p>
          <a:p>
            <a:pPr algn="just">
              <a:lnSpc>
                <a:spcPct val="75000"/>
              </a:lnSpc>
              <a:defRPr/>
            </a:pPr>
            <a:r>
              <a:rPr lang="en-US" sz="1600" b="1" i="1" dirty="0"/>
              <a:t>When the legal concept of right became recognized under English jurisprudence, what exactly did they mean by the term “right”?  </a:t>
            </a:r>
          </a:p>
          <a:p>
            <a:pPr algn="just">
              <a:lnSpc>
                <a:spcPct val="75000"/>
              </a:lnSpc>
              <a:defRPr/>
            </a:pPr>
            <a:endParaRPr lang="en-US" sz="800" b="1" i="1" dirty="0"/>
          </a:p>
          <a:p>
            <a:pPr algn="just">
              <a:lnSpc>
                <a:spcPct val="75000"/>
              </a:lnSpc>
              <a:defRPr/>
            </a:pPr>
            <a:r>
              <a:rPr lang="en-US" sz="1600" b="1" i="1" dirty="0"/>
              <a:t>How could this idea, this term, be defined?</a:t>
            </a:r>
            <a:endParaRPr lang="en-US" sz="1000" b="1" i="1" dirty="0"/>
          </a:p>
          <a:p>
            <a:pPr algn="just">
              <a:lnSpc>
                <a:spcPct val="75000"/>
              </a:lnSpc>
              <a:defRPr/>
            </a:pPr>
            <a:endParaRPr lang="en-US" sz="800" b="1" i="1" dirty="0"/>
          </a:p>
          <a:p>
            <a:pPr algn="just">
              <a:lnSpc>
                <a:spcPct val="75000"/>
              </a:lnSpc>
              <a:defRPr/>
            </a:pPr>
            <a:r>
              <a:rPr lang="en-US" sz="1600" b="1" i="1" dirty="0"/>
              <a:t>According to William Blackstone, author of the famous Commentaries on the Law of England, a treatise often referred to as “the Bible of the Law”, the legal definition of the word “Right” represents the closest English translation of the Latin term “jus” (from which the term justice is derived), and essentially means: </a:t>
            </a:r>
            <a:endParaRPr lang="en-US" sz="1600" b="1" i="1" dirty="0" smtClean="0"/>
          </a:p>
          <a:p>
            <a:pPr algn="just">
              <a:lnSpc>
                <a:spcPct val="75000"/>
              </a:lnSpc>
              <a:defRPr/>
            </a:pPr>
            <a:endParaRPr lang="en-US" sz="1000" b="1" i="1" dirty="0"/>
          </a:p>
          <a:p>
            <a:pPr algn="just">
              <a:lnSpc>
                <a:spcPct val="75000"/>
              </a:lnSpc>
              <a:defRPr/>
            </a:pPr>
            <a:r>
              <a:rPr lang="en-US" sz="1600" b="1" i="1" dirty="0" smtClean="0">
                <a:solidFill>
                  <a:srgbClr val="C00000"/>
                </a:solidFill>
              </a:rPr>
              <a:t>			“</a:t>
            </a:r>
            <a:r>
              <a:rPr lang="en-US" sz="1600" b="1" i="1" dirty="0">
                <a:solidFill>
                  <a:srgbClr val="C00000"/>
                </a:solidFill>
              </a:rPr>
              <a:t>the abstract sense of law”.</a:t>
            </a:r>
            <a:endParaRPr lang="en-US" sz="1000" b="1" i="1" dirty="0">
              <a:solidFill>
                <a:srgbClr val="C00000"/>
              </a:solidFill>
            </a:endParaRPr>
          </a:p>
          <a:p>
            <a:pPr algn="just">
              <a:lnSpc>
                <a:spcPct val="75000"/>
              </a:lnSpc>
              <a:defRPr/>
            </a:pPr>
            <a:endParaRPr lang="en-US" sz="800" b="1" i="1" dirty="0">
              <a:solidFill>
                <a:srgbClr val="002060"/>
              </a:solidFill>
            </a:endParaRPr>
          </a:p>
          <a:p>
            <a:pPr algn="just">
              <a:lnSpc>
                <a:spcPct val="75000"/>
              </a:lnSpc>
              <a:defRPr/>
            </a:pPr>
            <a:r>
              <a:rPr lang="en-US" sz="1600" b="1" i="1" dirty="0"/>
              <a:t>For our purposes, however, perhaps the best and most effective understanding </a:t>
            </a:r>
          </a:p>
          <a:p>
            <a:pPr algn="just">
              <a:lnSpc>
                <a:spcPct val="75000"/>
              </a:lnSpc>
              <a:defRPr/>
            </a:pPr>
            <a:r>
              <a:rPr lang="en-US" sz="1600" b="1" i="1" dirty="0"/>
              <a:t>of what the term “Right” actually means, </a:t>
            </a:r>
          </a:p>
          <a:p>
            <a:pPr algn="just">
              <a:lnSpc>
                <a:spcPct val="75000"/>
              </a:lnSpc>
              <a:defRPr/>
            </a:pPr>
            <a:r>
              <a:rPr lang="en-US" sz="1600" b="1" i="1" dirty="0"/>
              <a:t>can be seen from the writings of the Scottish philosopher and legal commentator, James Mill.  </a:t>
            </a:r>
          </a:p>
          <a:p>
            <a:pPr algn="just">
              <a:lnSpc>
                <a:spcPct val="75000"/>
              </a:lnSpc>
              <a:defRPr/>
            </a:pPr>
            <a:endParaRPr lang="en-US" sz="800" b="1" i="1" dirty="0"/>
          </a:p>
          <a:p>
            <a:pPr algn="just">
              <a:lnSpc>
                <a:spcPct val="75000"/>
              </a:lnSpc>
              <a:defRPr/>
            </a:pPr>
            <a:r>
              <a:rPr lang="en-US" sz="1600" b="1" i="1" dirty="0"/>
              <a:t>Mill saw “rights” in terms of a claim based upon a legally justified expectation </a:t>
            </a:r>
          </a:p>
          <a:p>
            <a:pPr algn="just">
              <a:lnSpc>
                <a:spcPct val="75000"/>
              </a:lnSpc>
              <a:defRPr/>
            </a:pPr>
            <a:r>
              <a:rPr lang="en-US" sz="1600" b="1" i="1" dirty="0"/>
              <a:t>(which explains how rights progressed from the Rules of Roman law, to the public expectations produced from Common law decisions and the pronouncement of the Magna </a:t>
            </a:r>
            <a:r>
              <a:rPr lang="en-US" sz="1600" b="1" i="1" dirty="0" err="1"/>
              <a:t>Carta</a:t>
            </a:r>
            <a:r>
              <a:rPr lang="en-US" sz="1600" b="1" i="1" dirty="0"/>
              <a:t>, and then through the individualist centered citizenship of the clerical-legal philosophers). </a:t>
            </a:r>
          </a:p>
          <a:p>
            <a:pPr algn="just">
              <a:lnSpc>
                <a:spcPct val="75000"/>
              </a:lnSpc>
              <a:defRPr/>
            </a:pPr>
            <a:endParaRPr lang="en-US" sz="800" b="1" i="1" dirty="0"/>
          </a:p>
          <a:p>
            <a:pPr algn="just">
              <a:lnSpc>
                <a:spcPct val="75000"/>
              </a:lnSpc>
              <a:defRPr/>
            </a:pPr>
            <a:r>
              <a:rPr lang="en-US" sz="1600" b="1" i="1" dirty="0"/>
              <a:t>From Mill’s writings, a corresponding definition of the term “Right”, can accordingly be derived to be:</a:t>
            </a:r>
            <a:endParaRPr lang="en-US" sz="1000" b="1" i="1" dirty="0"/>
          </a:p>
          <a:p>
            <a:pPr algn="just">
              <a:lnSpc>
                <a:spcPct val="75000"/>
              </a:lnSpc>
              <a:defRPr/>
            </a:pPr>
            <a:endParaRPr lang="en-US" sz="1000" b="1" i="1" dirty="0">
              <a:solidFill>
                <a:srgbClr val="0033CC"/>
              </a:solidFill>
            </a:endParaRPr>
          </a:p>
          <a:p>
            <a:pPr algn="just">
              <a:lnSpc>
                <a:spcPct val="75000"/>
              </a:lnSpc>
              <a:defRPr/>
            </a:pPr>
            <a:r>
              <a:rPr lang="en-US" sz="2200" b="1" i="1" dirty="0">
                <a:solidFill>
                  <a:srgbClr val="C00000"/>
                </a:solidFill>
              </a:rPr>
              <a:t>“The legally recognized ability to exercise power and control over an action or object”. </a:t>
            </a: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extLst>
      <p:ext uri="{BB962C8B-B14F-4D97-AF65-F5344CB8AC3E}">
        <p14:creationId xmlns:p14="http://schemas.microsoft.com/office/powerpoint/2010/main" val="4117293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Two : The History of Anglo American Law</a:t>
            </a: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499693"/>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Importance of Property</a:t>
            </a: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The Evolution of Property Rights in Law</a:t>
            </a:r>
          </a:p>
          <a:p>
            <a:pPr>
              <a:lnSpc>
                <a:spcPct val="80000"/>
              </a:lnSpc>
              <a:defRPr/>
            </a:pPr>
            <a:r>
              <a:rPr lang="en-US" sz="2400" b="1" dirty="0">
                <a:solidFill>
                  <a:srgbClr val="002060"/>
                </a:solidFill>
              </a:rPr>
              <a:t>     </a:t>
            </a:r>
            <a:r>
              <a:rPr lang="en-US" sz="2400" b="1" i="1" dirty="0">
                <a:solidFill>
                  <a:srgbClr val="C00000"/>
                </a:solidFill>
              </a:rPr>
              <a:t>How the Law and Property are Intertwined</a:t>
            </a: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Anglo-American </a:t>
            </a:r>
            <a:r>
              <a:rPr lang="en-US" sz="2800" b="1" dirty="0">
                <a:solidFill>
                  <a:srgbClr val="002060"/>
                </a:solidFill>
              </a:rPr>
              <a:t>Legal History</a:t>
            </a:r>
          </a:p>
          <a:p>
            <a:pPr>
              <a:lnSpc>
                <a:spcPct val="80000"/>
              </a:lnSpc>
              <a:defRPr/>
            </a:pPr>
            <a:r>
              <a:rPr lang="en-US" sz="2400" b="1" i="1" dirty="0">
                <a:solidFill>
                  <a:srgbClr val="C00000"/>
                </a:solidFill>
              </a:rPr>
              <a:t>      How Property Rights Became a Fabric of Law </a:t>
            </a: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Blackstone and Colonial Perspective:</a:t>
            </a:r>
          </a:p>
          <a:p>
            <a:pPr>
              <a:lnSpc>
                <a:spcPct val="80000"/>
              </a:lnSpc>
              <a:defRPr/>
            </a:pPr>
            <a:r>
              <a:rPr lang="en-US" sz="2400" b="1" i="1" dirty="0">
                <a:solidFill>
                  <a:srgbClr val="C00000"/>
                </a:solidFill>
              </a:rPr>
              <a:t>     Making Property Rights Part of America </a:t>
            </a:r>
            <a:endParaRPr lang="en-US" sz="2400" b="1" i="1" dirty="0" smtClean="0">
              <a:solidFill>
                <a:srgbClr val="C0000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Property Rights in American Law:</a:t>
            </a:r>
          </a:p>
          <a:p>
            <a:pPr>
              <a:lnSpc>
                <a:spcPct val="80000"/>
              </a:lnSpc>
              <a:defRPr/>
            </a:pPr>
            <a:r>
              <a:rPr lang="en-US" sz="2400" b="1" i="1" dirty="0" smtClean="0">
                <a:solidFill>
                  <a:srgbClr val="C00000"/>
                </a:solidFill>
              </a:rPr>
              <a:t>     Life, Liberty and the Pursuit of … Property! </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7"/>
          <p:cNvSpPr>
            <a:spLocks noChangeArrowheads="1"/>
          </p:cNvSpPr>
          <p:nvPr/>
        </p:nvSpPr>
        <p:spPr bwMode="auto">
          <a:xfrm>
            <a:off x="381000" y="1295400"/>
            <a:ext cx="8607425" cy="5257800"/>
          </a:xfrm>
          <a:prstGeom prst="rect">
            <a:avLst/>
          </a:prstGeom>
          <a:noFill/>
          <a:ln w="9525">
            <a:noFill/>
            <a:miter lim="800000"/>
            <a:headEnd/>
            <a:tailEnd/>
          </a:ln>
        </p:spPr>
        <p:txBody>
          <a:bodyPr/>
          <a:lstStyle/>
          <a:p>
            <a:pPr marL="342900" indent="-342900">
              <a:spcBef>
                <a:spcPct val="20000"/>
              </a:spcBef>
            </a:pPr>
            <a:r>
              <a:rPr lang="en-US" sz="4000" b="1" i="1" dirty="0" smtClean="0"/>
              <a:t>What </a:t>
            </a:r>
            <a:r>
              <a:rPr lang="en-US" sz="4000" b="1" i="1" dirty="0"/>
              <a:t>is the</a:t>
            </a:r>
            <a:r>
              <a:rPr lang="en-US" sz="4000" dirty="0"/>
              <a:t> </a:t>
            </a:r>
            <a:r>
              <a:rPr lang="en-US" sz="4000" b="1" i="1" dirty="0"/>
              <a:t>“Law”?</a:t>
            </a:r>
          </a:p>
          <a:p>
            <a:pPr marL="342900" indent="-342900">
              <a:spcBef>
                <a:spcPct val="20000"/>
              </a:spcBef>
              <a:buFontTx/>
              <a:buChar char="•"/>
            </a:pPr>
            <a:endParaRPr lang="en-US" sz="400" dirty="0"/>
          </a:p>
          <a:p>
            <a:pPr marL="342900" indent="-342900">
              <a:spcBef>
                <a:spcPct val="20000"/>
              </a:spcBef>
              <a:buFontTx/>
              <a:buChar char="•"/>
            </a:pPr>
            <a:endParaRPr lang="en-US" sz="22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a:p>
          <a:p>
            <a:pPr marL="342900" indent="-342900">
              <a:spcBef>
                <a:spcPct val="20000"/>
              </a:spcBef>
              <a:buFontTx/>
              <a:buChar char="•"/>
            </a:pPr>
            <a:r>
              <a:rPr lang="en-US" sz="2200" dirty="0" smtClean="0"/>
              <a:t>Remember our simple definition:</a:t>
            </a:r>
            <a:endParaRPr lang="en-US" sz="1000" dirty="0"/>
          </a:p>
          <a:p>
            <a:pPr marL="342900" indent="-342900">
              <a:spcBef>
                <a:spcPct val="20000"/>
              </a:spcBef>
              <a:buFontTx/>
              <a:buChar char="•"/>
            </a:pPr>
            <a:endParaRPr lang="en-US" sz="1000" dirty="0">
              <a:solidFill>
                <a:srgbClr val="0033CC"/>
              </a:solidFill>
            </a:endParaRPr>
          </a:p>
          <a:p>
            <a:pPr marL="342900" indent="-342900">
              <a:lnSpc>
                <a:spcPct val="80000"/>
              </a:lnSpc>
              <a:spcBef>
                <a:spcPct val="20000"/>
              </a:spcBef>
            </a:pPr>
            <a:r>
              <a:rPr lang="en-US" sz="2200" b="1" i="1" dirty="0">
                <a:solidFill>
                  <a:srgbClr val="C00000"/>
                </a:solidFill>
              </a:rPr>
              <a:t>       </a:t>
            </a:r>
            <a:r>
              <a:rPr lang="en-US" sz="5400" b="1" i="1" dirty="0">
                <a:solidFill>
                  <a:srgbClr val="C00000"/>
                </a:solidFill>
              </a:rPr>
              <a:t>“Law is the Rules</a:t>
            </a:r>
          </a:p>
          <a:p>
            <a:pPr marL="342900" indent="-342900">
              <a:lnSpc>
                <a:spcPct val="80000"/>
              </a:lnSpc>
              <a:spcBef>
                <a:spcPct val="20000"/>
              </a:spcBef>
            </a:pPr>
            <a:r>
              <a:rPr lang="en-US" sz="5400" b="1" i="1" dirty="0">
                <a:solidFill>
                  <a:srgbClr val="C00000"/>
                </a:solidFill>
              </a:rPr>
              <a:t>    by which civilization</a:t>
            </a:r>
          </a:p>
          <a:p>
            <a:pPr marL="342900" indent="-342900">
              <a:lnSpc>
                <a:spcPct val="80000"/>
              </a:lnSpc>
              <a:spcBef>
                <a:spcPct val="20000"/>
              </a:spcBef>
            </a:pPr>
            <a:r>
              <a:rPr lang="en-US" sz="5400" b="1" i="1" dirty="0">
                <a:solidFill>
                  <a:srgbClr val="C00000"/>
                </a:solidFill>
              </a:rPr>
              <a:t>    is ordered.”</a:t>
            </a:r>
          </a:p>
        </p:txBody>
      </p:sp>
      <p:pic>
        <p:nvPicPr>
          <p:cNvPr id="23557" name="Picture 7" descr="myIMG_12"/>
          <p:cNvPicPr>
            <a:picLocks noChangeAspect="1" noChangeArrowheads="1" noCrop="1"/>
          </p:cNvPicPr>
          <p:nvPr/>
        </p:nvPicPr>
        <p:blipFill>
          <a:blip r:embed="rId3" cstate="print"/>
          <a:srcRect/>
          <a:stretch>
            <a:fillRect/>
          </a:stretch>
        </p:blipFill>
        <p:spPr bwMode="auto">
          <a:xfrm>
            <a:off x="5105400" y="1524000"/>
            <a:ext cx="1447800" cy="1447800"/>
          </a:xfrm>
          <a:prstGeom prst="rect">
            <a:avLst/>
          </a:prstGeom>
          <a:noFill/>
          <a:ln w="9525">
            <a:noFill/>
            <a:miter lim="800000"/>
            <a:headEnd/>
            <a:tailEnd/>
          </a:ln>
        </p:spPr>
      </p:pic>
      <p:pic>
        <p:nvPicPr>
          <p:cNvPr id="23558"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05600" y="1447800"/>
            <a:ext cx="1981200" cy="1485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Part One : The History of Anglo American Law</a:t>
            </a:r>
          </a:p>
          <a:p>
            <a:pPr marL="342900" indent="-342900">
              <a:spcBef>
                <a:spcPct val="20000"/>
              </a:spcBef>
            </a:pPr>
            <a:endParaRPr lang="en-US" sz="1000" b="1" dirty="0" smtClean="0">
              <a:solidFill>
                <a:srgbClr val="002060"/>
              </a:solidFill>
            </a:endParaRPr>
          </a:p>
          <a:p>
            <a:pPr marL="342900" indent="-342900">
              <a:spcBef>
                <a:spcPct val="20000"/>
              </a:spcBef>
              <a:buFont typeface="Arial" pitchFamily="34" charset="0"/>
              <a:buChar char="•"/>
            </a:pPr>
            <a:r>
              <a:rPr lang="en-US" sz="2400" dirty="0" smtClean="0"/>
              <a:t>So where do we begin our history?</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Simple, at the beginning.</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But before we start, like any great adventure,</a:t>
            </a:r>
          </a:p>
          <a:p>
            <a:pPr marL="342900" indent="-342900">
              <a:spcBef>
                <a:spcPct val="20000"/>
              </a:spcBef>
            </a:pPr>
            <a:r>
              <a:rPr lang="en-US" sz="2400" dirty="0" smtClean="0"/>
              <a:t>	we need a roadmap,</a:t>
            </a:r>
          </a:p>
          <a:p>
            <a:pPr marL="342900" indent="-342900">
              <a:spcBef>
                <a:spcPct val="20000"/>
              </a:spcBef>
            </a:pPr>
            <a:r>
              <a:rPr lang="en-US" sz="2400" dirty="0" smtClean="0"/>
              <a:t>	to tell us where we are going.</a:t>
            </a:r>
            <a:endParaRPr lang="en-US" sz="24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Roadmap to Legal History</a:t>
            </a:r>
          </a:p>
          <a:p>
            <a:pPr marL="342900" indent="-342900">
              <a:spcBef>
                <a:spcPct val="20000"/>
              </a:spcBef>
            </a:pPr>
            <a:endParaRPr lang="en-US" sz="1000" b="1" dirty="0" smtClean="0">
              <a:solidFill>
                <a:srgbClr val="002060"/>
              </a:solidFill>
            </a:endParaRPr>
          </a:p>
        </p:txBody>
      </p:sp>
      <p:pic>
        <p:nvPicPr>
          <p:cNvPr id="5" name="Picture 4" descr="Rome (753 B.tiff"/>
          <p:cNvPicPr>
            <a:picLocks/>
          </p:cNvPicPr>
          <p:nvPr/>
        </p:nvPicPr>
        <p:blipFill>
          <a:blip r:embed="rId3" cstate="print"/>
          <a:srcRect l="3636" t="3529" r="20000" b="2353"/>
          <a:stretch>
            <a:fillRect/>
          </a:stretch>
        </p:blipFill>
        <p:spPr>
          <a:xfrm>
            <a:off x="762000" y="1600200"/>
            <a:ext cx="7239000" cy="5029200"/>
          </a:xfrm>
          <a:prstGeom prst="rect">
            <a:avLst/>
          </a:prstGeom>
        </p:spPr>
      </p:pic>
      <p:sp>
        <p:nvSpPr>
          <p:cNvPr id="6" name="Slide Number Placeholder 5"/>
          <p:cNvSpPr>
            <a:spLocks noGrp="1"/>
          </p:cNvSpPr>
          <p:nvPr>
            <p:ph type="sldNum" sz="quarter" idx="12"/>
          </p:nvPr>
        </p:nvSpPr>
        <p:spPr/>
        <p:txBody>
          <a:bodyPr/>
          <a:lstStyle/>
          <a:p>
            <a:pPr>
              <a:defRPr/>
            </a:pPr>
            <a:fld id="{3C6A84E0-34A3-4E62-BC1D-5C5394D5BC60}"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8"/>
          <p:cNvSpPr txBox="1">
            <a:spLocks noChangeArrowheads="1"/>
          </p:cNvSpPr>
          <p:nvPr/>
        </p:nvSpPr>
        <p:spPr bwMode="auto">
          <a:xfrm>
            <a:off x="457200" y="990600"/>
            <a:ext cx="8305800" cy="5632311"/>
          </a:xfrm>
          <a:prstGeom prst="rect">
            <a:avLst/>
          </a:prstGeom>
          <a:noFill/>
          <a:ln w="9525">
            <a:noFill/>
            <a:miter lim="800000"/>
            <a:headEnd/>
            <a:tailEnd/>
          </a:ln>
        </p:spPr>
        <p:txBody>
          <a:bodyPr wrap="square">
            <a:spAutoFit/>
          </a:bodyPr>
          <a:lstStyle/>
          <a:p>
            <a:r>
              <a:rPr lang="en-US" sz="3600" b="1" i="1" dirty="0">
                <a:solidFill>
                  <a:srgbClr val="002060"/>
                </a:solidFill>
              </a:rPr>
              <a:t>So Where Do We Start?</a:t>
            </a:r>
          </a:p>
          <a:p>
            <a:endParaRPr lang="en-US" sz="400" dirty="0"/>
          </a:p>
          <a:p>
            <a:r>
              <a:rPr lang="en-US" sz="2400" dirty="0"/>
              <a:t>Where do we begin our adventure?</a:t>
            </a:r>
          </a:p>
          <a:p>
            <a:endParaRPr lang="en-US" sz="1500" dirty="0"/>
          </a:p>
          <a:p>
            <a:r>
              <a:rPr lang="en-US" sz="2400" dirty="0"/>
              <a:t>Where did the </a:t>
            </a:r>
            <a:r>
              <a:rPr lang="en-US" sz="2400" b="1" dirty="0"/>
              <a:t>Law</a:t>
            </a:r>
            <a:r>
              <a:rPr lang="en-US" sz="2400" dirty="0"/>
              <a:t> first begin, first start, first evolve?</a:t>
            </a: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r>
              <a:rPr lang="en-US" sz="2800" dirty="0"/>
              <a:t>Like the saying states:  </a:t>
            </a:r>
            <a:r>
              <a:rPr lang="en-US" sz="2800" b="1" dirty="0">
                <a:solidFill>
                  <a:srgbClr val="C00000"/>
                </a:solidFill>
              </a:rPr>
              <a:t>All Roads Lead to Rome</a:t>
            </a:r>
          </a:p>
        </p:txBody>
      </p:sp>
      <p:pic>
        <p:nvPicPr>
          <p:cNvPr id="24580" name="Picture 4" descr="Map of Roman Roads in Italy"/>
          <p:cNvPicPr>
            <a:picLocks noChangeAspect="1" noChangeArrowheads="1"/>
          </p:cNvPicPr>
          <p:nvPr/>
        </p:nvPicPr>
        <p:blipFill>
          <a:blip r:embed="rId2" cstate="print"/>
          <a:srcRect/>
          <a:stretch>
            <a:fillRect/>
          </a:stretch>
        </p:blipFill>
        <p:spPr bwMode="auto">
          <a:xfrm>
            <a:off x="3048000" y="2667000"/>
            <a:ext cx="2803525" cy="3254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81000" y="5105400"/>
            <a:ext cx="8458200" cy="1366838"/>
          </a:xfrm>
          <a:prstGeom prst="rect">
            <a:avLst/>
          </a:prstGeom>
          <a:noFill/>
          <a:ln w="9525">
            <a:noFill/>
            <a:miter lim="800000"/>
            <a:headEnd/>
            <a:tailEnd/>
          </a:ln>
        </p:spPr>
        <p:txBody>
          <a:bodyPr wrap="square">
            <a:spAutoFit/>
          </a:bodyPr>
          <a:lstStyle/>
          <a:p>
            <a:pPr>
              <a:spcBef>
                <a:spcPct val="20000"/>
              </a:spcBef>
            </a:pPr>
            <a:r>
              <a:rPr lang="en-US" dirty="0"/>
              <a:t>Roman Citizens were very well versed in the </a:t>
            </a:r>
            <a:r>
              <a:rPr lang="en-US" b="1" i="1" dirty="0"/>
              <a:t>law.  </a:t>
            </a:r>
          </a:p>
          <a:p>
            <a:pPr>
              <a:spcBef>
                <a:spcPct val="20000"/>
              </a:spcBef>
            </a:pPr>
            <a:r>
              <a:rPr lang="en-US" dirty="0"/>
              <a:t>They took it seriously and believed in its value and purpose.  </a:t>
            </a:r>
          </a:p>
          <a:p>
            <a:pPr>
              <a:spcBef>
                <a:spcPct val="20000"/>
              </a:spcBef>
            </a:pPr>
            <a:r>
              <a:rPr lang="en-US" b="1" i="1" dirty="0"/>
              <a:t>Like so many other Roman institutions it was developed as a tool.</a:t>
            </a:r>
            <a:r>
              <a:rPr lang="en-US" dirty="0"/>
              <a:t>  </a:t>
            </a:r>
          </a:p>
          <a:p>
            <a:pPr>
              <a:spcBef>
                <a:spcPct val="20000"/>
              </a:spcBef>
            </a:pPr>
            <a:r>
              <a:rPr lang="en-US" dirty="0"/>
              <a:t>A tool to </a:t>
            </a:r>
            <a:r>
              <a:rPr lang="en-US" b="1" i="1" dirty="0"/>
              <a:t>order their civilization </a:t>
            </a:r>
            <a:r>
              <a:rPr lang="en-US" dirty="0"/>
              <a:t>and conquests.</a:t>
            </a:r>
          </a:p>
        </p:txBody>
      </p:sp>
      <p:graphicFrame>
        <p:nvGraphicFramePr>
          <p:cNvPr id="25602" name="Object 7"/>
          <p:cNvGraphicFramePr>
            <a:graphicFrameLocks noChangeAspect="1"/>
          </p:cNvGraphicFramePr>
          <p:nvPr/>
        </p:nvGraphicFramePr>
        <p:xfrm>
          <a:off x="4665518" y="1524000"/>
          <a:ext cx="4021282" cy="3276600"/>
        </p:xfrm>
        <a:graphic>
          <a:graphicData uri="http://schemas.openxmlformats.org/presentationml/2006/ole">
            <mc:AlternateContent xmlns:mc="http://schemas.openxmlformats.org/markup-compatibility/2006">
              <mc:Choice xmlns:v="urn:schemas-microsoft-com:vml" Requires="v">
                <p:oleObj spid="_x0000_s25613" name="PhotoStyler Image" r:id="rId4" imgW="3809524" imgH="2666667" progId="">
                  <p:embed/>
                </p:oleObj>
              </mc:Choice>
              <mc:Fallback>
                <p:oleObj name="PhotoStyler Image" r:id="rId4" imgW="3809524" imgH="2666667"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518" y="1524000"/>
                        <a:ext cx="402128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8"/>
          <p:cNvSpPr txBox="1">
            <a:spLocks noChangeArrowheads="1"/>
          </p:cNvSpPr>
          <p:nvPr/>
        </p:nvSpPr>
        <p:spPr bwMode="auto">
          <a:xfrm>
            <a:off x="381000" y="1066800"/>
            <a:ext cx="4267200" cy="4031873"/>
          </a:xfrm>
          <a:prstGeom prst="rect">
            <a:avLst/>
          </a:prstGeom>
          <a:noFill/>
          <a:ln w="9525">
            <a:noFill/>
            <a:miter lim="800000"/>
            <a:headEnd/>
            <a:tailEnd/>
          </a:ln>
        </p:spPr>
        <p:txBody>
          <a:bodyPr wrap="square">
            <a:spAutoFit/>
          </a:bodyPr>
          <a:lstStyle/>
          <a:p>
            <a:r>
              <a:rPr lang="en-US" sz="3600" b="1" i="1" dirty="0"/>
              <a:t>Rome</a:t>
            </a:r>
          </a:p>
          <a:p>
            <a:endParaRPr lang="en-US" sz="400" dirty="0"/>
          </a:p>
          <a:p>
            <a:r>
              <a:rPr lang="en-US" dirty="0"/>
              <a:t>The concept of a body of law</a:t>
            </a:r>
          </a:p>
          <a:p>
            <a:r>
              <a:rPr lang="en-US" b="1" i="1" dirty="0"/>
              <a:t>(Rules by which civilization is ordered) </a:t>
            </a:r>
            <a:r>
              <a:rPr lang="en-US" b="1" i="1" dirty="0" smtClean="0"/>
              <a:t> </a:t>
            </a:r>
            <a:r>
              <a:rPr lang="en-US" dirty="0" smtClean="0"/>
              <a:t>first </a:t>
            </a:r>
            <a:r>
              <a:rPr lang="en-US" dirty="0"/>
              <a:t>emerged in </a:t>
            </a:r>
            <a:r>
              <a:rPr lang="en-US" b="1" i="1" dirty="0"/>
              <a:t>Rome</a:t>
            </a:r>
            <a:r>
              <a:rPr lang="en-US" dirty="0"/>
              <a:t>.  </a:t>
            </a:r>
          </a:p>
          <a:p>
            <a:endParaRPr lang="en-US" sz="600" dirty="0"/>
          </a:p>
          <a:p>
            <a:r>
              <a:rPr lang="en-US" dirty="0"/>
              <a:t>For </a:t>
            </a:r>
            <a:r>
              <a:rPr lang="en-US" b="1" i="1" dirty="0"/>
              <a:t>Rome</a:t>
            </a:r>
            <a:r>
              <a:rPr lang="en-US" dirty="0"/>
              <a:t> was the first real society         to </a:t>
            </a:r>
            <a:r>
              <a:rPr lang="en-US" b="1" i="1" dirty="0"/>
              <a:t>embrace the idea of continuity.</a:t>
            </a:r>
          </a:p>
          <a:p>
            <a:endParaRPr lang="en-US" sz="600" b="1" i="1" dirty="0"/>
          </a:p>
          <a:p>
            <a:r>
              <a:rPr lang="en-US" dirty="0"/>
              <a:t>They were the first civilization to openly           recognize that the culture of </a:t>
            </a:r>
            <a:r>
              <a:rPr lang="en-US" b="1" i="1" dirty="0"/>
              <a:t>Rome</a:t>
            </a:r>
            <a:r>
              <a:rPr lang="en-US" dirty="0"/>
              <a:t> Itself was </a:t>
            </a:r>
            <a:r>
              <a:rPr lang="en-US" b="1" i="1" dirty="0"/>
              <a:t>greater and</a:t>
            </a:r>
            <a:r>
              <a:rPr lang="en-US" dirty="0"/>
              <a:t> </a:t>
            </a:r>
            <a:r>
              <a:rPr lang="en-US" b="1" i="1" dirty="0"/>
              <a:t>more eternal than any one king or emperor.</a:t>
            </a:r>
            <a:r>
              <a:rPr lang="en-US" dirty="0"/>
              <a:t>  </a:t>
            </a:r>
          </a:p>
          <a:p>
            <a:endParaRPr lang="en-US" sz="600" dirty="0"/>
          </a:p>
          <a:p>
            <a:r>
              <a:rPr lang="en-US" b="1" dirty="0"/>
              <a:t>Law became an extension of this view.</a:t>
            </a:r>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7"/>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lnSpc>
                <a:spcPct val="70000"/>
              </a:lnSpc>
              <a:spcBef>
                <a:spcPct val="20000"/>
              </a:spcBef>
            </a:pPr>
            <a:r>
              <a:rPr lang="en-US" sz="3200" b="1" i="1" dirty="0">
                <a:solidFill>
                  <a:srgbClr val="002060"/>
                </a:solidFill>
              </a:rPr>
              <a:t>Rome Continued:</a:t>
            </a:r>
          </a:p>
          <a:p>
            <a:pPr marL="342900" indent="-342900">
              <a:lnSpc>
                <a:spcPct val="70000"/>
              </a:lnSpc>
              <a:spcBef>
                <a:spcPct val="20000"/>
              </a:spcBef>
              <a:buFontTx/>
              <a:buChar char="•"/>
            </a:pPr>
            <a:endParaRPr lang="en-US" sz="1000" b="1" i="1" dirty="0">
              <a:latin typeface="Arial Narrow" pitchFamily="34" charset="0"/>
            </a:endParaRPr>
          </a:p>
          <a:p>
            <a:pPr marL="342900" indent="-342900">
              <a:lnSpc>
                <a:spcPct val="70000"/>
              </a:lnSpc>
              <a:spcBef>
                <a:spcPct val="20000"/>
              </a:spcBef>
              <a:buFontTx/>
              <a:buChar char="•"/>
            </a:pPr>
            <a:r>
              <a:rPr lang="en-US" sz="2400" b="1" i="1" dirty="0">
                <a:latin typeface="Arial Narrow" pitchFamily="34" charset="0"/>
              </a:rPr>
              <a:t>Rome</a:t>
            </a:r>
            <a:r>
              <a:rPr lang="en-US" sz="2400" b="1" dirty="0">
                <a:latin typeface="Arial Narrow" pitchFamily="34" charset="0"/>
              </a:rPr>
              <a:t> was an empire </a:t>
            </a:r>
          </a:p>
          <a:p>
            <a:pPr marL="342900" indent="-342900">
              <a:lnSpc>
                <a:spcPct val="70000"/>
              </a:lnSpc>
              <a:spcBef>
                <a:spcPct val="20000"/>
              </a:spcBef>
            </a:pPr>
            <a:r>
              <a:rPr lang="en-US" sz="2400" b="1" dirty="0">
                <a:latin typeface="Arial Narrow" pitchFamily="34" charset="0"/>
              </a:rPr>
              <a:t>	based upon trade and its military.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law helped both these institutions </a:t>
            </a:r>
          </a:p>
          <a:p>
            <a:pPr marL="342900" indent="-342900">
              <a:lnSpc>
                <a:spcPct val="70000"/>
              </a:lnSpc>
              <a:spcBef>
                <a:spcPct val="20000"/>
              </a:spcBef>
            </a:pPr>
            <a:r>
              <a:rPr lang="en-US" sz="2400" b="1" i="1" dirty="0">
                <a:latin typeface="Arial Narrow" pitchFamily="34" charset="0"/>
              </a:rPr>
              <a:t>	promote civilization</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across the then known world by: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instilling both consumer and </a:t>
            </a:r>
          </a:p>
          <a:p>
            <a:pPr marL="342900" indent="-342900">
              <a:lnSpc>
                <a:spcPct val="70000"/>
              </a:lnSpc>
              <a:spcBef>
                <a:spcPct val="20000"/>
              </a:spcBef>
            </a:pPr>
            <a:r>
              <a:rPr lang="en-US" sz="2400" b="1" i="1" dirty="0">
                <a:solidFill>
                  <a:srgbClr val="0070C0"/>
                </a:solidFill>
                <a:latin typeface="Arial Narrow" pitchFamily="34" charset="0"/>
              </a:rPr>
              <a:t>      merchant confidence</a:t>
            </a:r>
            <a:r>
              <a:rPr lang="en-US" sz="2400" b="1" dirty="0">
                <a:solidFill>
                  <a:srgbClr val="0070C0"/>
                </a:solidFill>
                <a:latin typeface="Arial Narrow" pitchFamily="34" charset="0"/>
              </a:rPr>
              <a:t> , and</a:t>
            </a:r>
            <a:endParaRPr lang="en-US" sz="300" b="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providing</a:t>
            </a:r>
            <a:r>
              <a:rPr lang="en-US" sz="2400" b="1" dirty="0">
                <a:solidFill>
                  <a:srgbClr val="0070C0"/>
                </a:solidFill>
                <a:latin typeface="Arial Narrow" pitchFamily="34" charset="0"/>
              </a:rPr>
              <a:t> a </a:t>
            </a:r>
            <a:r>
              <a:rPr lang="en-US" sz="2400" b="1" i="1" dirty="0">
                <a:solidFill>
                  <a:srgbClr val="0070C0"/>
                </a:solidFill>
                <a:latin typeface="Arial Narrow" pitchFamily="34" charset="0"/>
              </a:rPr>
              <a:t>consistent template </a:t>
            </a:r>
          </a:p>
          <a:p>
            <a:pPr marL="342900" indent="-342900">
              <a:lnSpc>
                <a:spcPct val="70000"/>
              </a:lnSpc>
              <a:spcBef>
                <a:spcPct val="20000"/>
              </a:spcBef>
            </a:pPr>
            <a:r>
              <a:rPr lang="en-US" sz="2400" b="1" i="1" dirty="0">
                <a:solidFill>
                  <a:srgbClr val="0070C0"/>
                </a:solidFill>
                <a:latin typeface="Arial Narrow" pitchFamily="34" charset="0"/>
              </a:rPr>
              <a:t>	for the governance and operation </a:t>
            </a:r>
          </a:p>
          <a:p>
            <a:pPr marL="342900" indent="-342900">
              <a:lnSpc>
                <a:spcPct val="70000"/>
              </a:lnSpc>
              <a:spcBef>
                <a:spcPct val="20000"/>
              </a:spcBef>
            </a:pPr>
            <a:r>
              <a:rPr lang="en-US" sz="2400" b="1" i="1" dirty="0">
                <a:solidFill>
                  <a:srgbClr val="0070C0"/>
                </a:solidFill>
                <a:latin typeface="Arial Narrow" pitchFamily="34" charset="0"/>
              </a:rPr>
              <a:t>	of conquered lands and peoples.  </a:t>
            </a: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a:t>
            </a:r>
            <a:r>
              <a:rPr lang="en-US" sz="2400" b="1" i="1" dirty="0">
                <a:latin typeface="Arial Narrow" pitchFamily="34" charset="0"/>
              </a:rPr>
              <a:t>Law of Rome</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often referred to as the</a:t>
            </a:r>
            <a:r>
              <a:rPr lang="en-US" sz="2400" b="1" i="1" dirty="0">
                <a:latin typeface="Arial Narrow" pitchFamily="34" charset="0"/>
              </a:rPr>
              <a:t> Code</a:t>
            </a:r>
            <a:r>
              <a:rPr lang="en-US" sz="2400" b="1" dirty="0">
                <a:latin typeface="Arial Narrow" pitchFamily="34" charset="0"/>
              </a:rPr>
              <a:t> due to its written history, </a:t>
            </a:r>
          </a:p>
          <a:p>
            <a:pPr marL="342900" indent="-342900">
              <a:lnSpc>
                <a:spcPct val="70000"/>
              </a:lnSpc>
              <a:spcBef>
                <a:spcPct val="20000"/>
              </a:spcBef>
            </a:pPr>
            <a:r>
              <a:rPr lang="en-US" sz="2400" b="1" dirty="0">
                <a:latin typeface="Arial Narrow" pitchFamily="34" charset="0"/>
              </a:rPr>
              <a:t>	helped to make the Roman Empire the Greatest of its Time.</a:t>
            </a:r>
          </a:p>
        </p:txBody>
      </p:sp>
      <p:pic>
        <p:nvPicPr>
          <p:cNvPr id="26629" name="Picture 5" descr="http://ecs.lewisham.gov.uk/youthspace/ca/roman%20home%20page/image8_4s.jpg"/>
          <p:cNvPicPr>
            <a:picLocks noChangeAspect="1" noChangeArrowheads="1"/>
          </p:cNvPicPr>
          <p:nvPr/>
        </p:nvPicPr>
        <p:blipFill>
          <a:blip r:embed="rId3" cstate="print"/>
          <a:srcRect/>
          <a:stretch>
            <a:fillRect/>
          </a:stretch>
        </p:blipFill>
        <p:spPr bwMode="auto">
          <a:xfrm>
            <a:off x="5638800" y="1295400"/>
            <a:ext cx="2939845" cy="1981200"/>
          </a:xfrm>
          <a:prstGeom prst="rect">
            <a:avLst/>
          </a:prstGeom>
          <a:noFill/>
          <a:ln w="9525">
            <a:noFill/>
            <a:miter lim="800000"/>
            <a:headEnd/>
            <a:tailEnd/>
          </a:ln>
        </p:spPr>
      </p:pic>
      <p:pic>
        <p:nvPicPr>
          <p:cNvPr id="26630" name="Picture 7" descr="http://a5.vox.com/6a00c2251cb0cff21900e398a531150001-320pi"/>
          <p:cNvPicPr>
            <a:picLocks noChangeAspect="1" noChangeArrowheads="1"/>
          </p:cNvPicPr>
          <p:nvPr/>
        </p:nvPicPr>
        <p:blipFill>
          <a:blip r:embed="rId4" cstate="print"/>
          <a:srcRect/>
          <a:stretch>
            <a:fillRect/>
          </a:stretch>
        </p:blipFill>
        <p:spPr bwMode="auto">
          <a:xfrm>
            <a:off x="5486400" y="3352800"/>
            <a:ext cx="3127111" cy="18907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457200" y="1066800"/>
            <a:ext cx="8382000" cy="5715000"/>
          </a:xfrm>
          <a:prstGeom prst="rect">
            <a:avLst/>
          </a:prstGeom>
          <a:noFill/>
          <a:ln w="9525">
            <a:noFill/>
            <a:miter lim="800000"/>
            <a:headEnd/>
            <a:tailEnd/>
          </a:ln>
        </p:spPr>
        <p:txBody>
          <a:bodyPr/>
          <a:lstStyle/>
          <a:p>
            <a:pPr marL="609600" indent="-609600">
              <a:spcBef>
                <a:spcPct val="20000"/>
              </a:spcBef>
            </a:pPr>
            <a:r>
              <a:rPr lang="en-US" sz="2600" b="1" dirty="0">
                <a:solidFill>
                  <a:srgbClr val="002060"/>
                </a:solidFill>
                <a:latin typeface="+mn-lt"/>
              </a:rPr>
              <a:t>Just what were these </a:t>
            </a:r>
            <a:r>
              <a:rPr lang="en-US" sz="2600" b="1" i="1" dirty="0">
                <a:solidFill>
                  <a:srgbClr val="002060"/>
                </a:solidFill>
                <a:latin typeface="+mn-lt"/>
              </a:rPr>
              <a:t>Roman</a:t>
            </a:r>
            <a:r>
              <a:rPr lang="en-US" sz="2600" b="1" dirty="0">
                <a:solidFill>
                  <a:srgbClr val="002060"/>
                </a:solidFill>
                <a:latin typeface="+mn-lt"/>
              </a:rPr>
              <a:t>  Legal Institutions?</a:t>
            </a:r>
          </a:p>
          <a:p>
            <a:pPr marL="609600" indent="-609600">
              <a:spcBef>
                <a:spcPct val="20000"/>
              </a:spcBef>
            </a:pPr>
            <a:r>
              <a:rPr lang="en-US" sz="3200" b="1" dirty="0">
                <a:solidFill>
                  <a:srgbClr val="0033CC"/>
                </a:solidFill>
                <a:latin typeface="Arial Narrow" pitchFamily="34" charset="0"/>
              </a:rPr>
              <a:t>        </a:t>
            </a:r>
            <a:r>
              <a:rPr lang="en-US" sz="3200" b="1" dirty="0">
                <a:solidFill>
                  <a:srgbClr val="008000"/>
                </a:solidFill>
                <a:latin typeface="Arial Narrow" pitchFamily="34" charset="0"/>
              </a:rPr>
              <a:t>(</a:t>
            </a:r>
            <a:r>
              <a:rPr lang="en-US" sz="2800" b="1" i="1" dirty="0">
                <a:solidFill>
                  <a:srgbClr val="008000"/>
                </a:solidFill>
                <a:latin typeface="Arial Narrow" pitchFamily="34" charset="0"/>
              </a:rPr>
              <a:t>The First Three Branch Government)</a:t>
            </a:r>
          </a:p>
          <a:p>
            <a:pPr marL="609600" indent="-609600">
              <a:spcBef>
                <a:spcPct val="20000"/>
              </a:spcBef>
            </a:pPr>
            <a:endParaRPr lang="en-US" sz="1000" b="1" dirty="0">
              <a:solidFill>
                <a:srgbClr val="0033CC"/>
              </a:solidFill>
              <a:latin typeface="Arial Narrow" pitchFamily="34" charset="0"/>
            </a:endParaRPr>
          </a:p>
          <a:p>
            <a:pPr marL="609600" indent="-609600">
              <a:spcBef>
                <a:spcPct val="20000"/>
              </a:spcBef>
              <a:buFontTx/>
              <a:buAutoNum type="arabicPeriod"/>
            </a:pPr>
            <a:r>
              <a:rPr lang="en-US" sz="3200" b="1" i="1" dirty="0">
                <a:latin typeface="Arial Narrow" pitchFamily="34" charset="0"/>
              </a:rPr>
              <a:t>Executive – The Emperor</a:t>
            </a:r>
          </a:p>
          <a:p>
            <a:pPr marL="609600" indent="-609600">
              <a:spcBef>
                <a:spcPct val="20000"/>
              </a:spcBef>
              <a:buFontTx/>
              <a:buAutoNum type="arabicPeriod"/>
            </a:pPr>
            <a:endParaRPr lang="en-US" sz="2000" b="1" i="1" dirty="0">
              <a:latin typeface="Arial Narrow" pitchFamily="34" charset="0"/>
            </a:endParaRPr>
          </a:p>
          <a:p>
            <a:pPr marL="609600" indent="-609600">
              <a:spcBef>
                <a:spcPct val="20000"/>
              </a:spcBef>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2. Legislative – The Senate</a:t>
            </a: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3. Judicial – The Courts</a:t>
            </a:r>
            <a:r>
              <a:rPr lang="en-US" sz="2200" b="1" dirty="0">
                <a:solidFill>
                  <a:srgbClr val="0033CC"/>
                </a:solidFill>
                <a:latin typeface="Arial Narrow" pitchFamily="34" charset="0"/>
              </a:rPr>
              <a:t> </a:t>
            </a:r>
          </a:p>
        </p:txBody>
      </p:sp>
      <p:pic>
        <p:nvPicPr>
          <p:cNvPr id="27652" name="Picture 9" descr="augustus"/>
          <p:cNvPicPr>
            <a:picLocks noChangeAspect="1" noChangeArrowheads="1"/>
          </p:cNvPicPr>
          <p:nvPr/>
        </p:nvPicPr>
        <p:blipFill>
          <a:blip r:embed="rId3" cstate="print"/>
          <a:srcRect/>
          <a:stretch>
            <a:fillRect/>
          </a:stretch>
        </p:blipFill>
        <p:spPr bwMode="auto">
          <a:xfrm>
            <a:off x="6858000" y="1752600"/>
            <a:ext cx="914400" cy="1295400"/>
          </a:xfrm>
          <a:prstGeom prst="rect">
            <a:avLst/>
          </a:prstGeom>
          <a:noFill/>
          <a:ln w="9525">
            <a:noFill/>
            <a:miter lim="800000"/>
            <a:headEnd/>
            <a:tailEnd/>
          </a:ln>
        </p:spPr>
      </p:pic>
      <p:pic>
        <p:nvPicPr>
          <p:cNvPr id="27653" name="Picture 11" descr="senate"/>
          <p:cNvPicPr>
            <a:picLocks noChangeAspect="1" noChangeArrowheads="1"/>
          </p:cNvPicPr>
          <p:nvPr/>
        </p:nvPicPr>
        <p:blipFill>
          <a:blip r:embed="rId4" cstate="print"/>
          <a:srcRect/>
          <a:stretch>
            <a:fillRect/>
          </a:stretch>
        </p:blipFill>
        <p:spPr bwMode="auto">
          <a:xfrm>
            <a:off x="6248400" y="3200400"/>
            <a:ext cx="2057400" cy="1600200"/>
          </a:xfrm>
          <a:prstGeom prst="rect">
            <a:avLst/>
          </a:prstGeom>
          <a:noFill/>
          <a:ln w="9525">
            <a:noFill/>
            <a:miter lim="800000"/>
            <a:headEnd/>
            <a:tailEnd/>
          </a:ln>
        </p:spPr>
      </p:pic>
      <p:pic>
        <p:nvPicPr>
          <p:cNvPr id="27654" name="Picture 13" descr="forum_2"/>
          <p:cNvPicPr>
            <a:picLocks noChangeAspect="1" noChangeArrowheads="1"/>
          </p:cNvPicPr>
          <p:nvPr/>
        </p:nvPicPr>
        <p:blipFill>
          <a:blip r:embed="rId5" cstate="print"/>
          <a:srcRect/>
          <a:stretch>
            <a:fillRect/>
          </a:stretch>
        </p:blipFill>
        <p:spPr bwMode="auto">
          <a:xfrm>
            <a:off x="6400800" y="5029200"/>
            <a:ext cx="1676400" cy="12414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7"/>
          <p:cNvSpPr>
            <a:spLocks noChangeArrowheads="1"/>
          </p:cNvSpPr>
          <p:nvPr/>
        </p:nvSpPr>
        <p:spPr bwMode="auto">
          <a:xfrm>
            <a:off x="381000" y="1143000"/>
            <a:ext cx="8382000" cy="5029200"/>
          </a:xfrm>
          <a:prstGeom prst="rect">
            <a:avLst/>
          </a:prstGeom>
          <a:noFill/>
          <a:ln w="9525">
            <a:noFill/>
            <a:miter lim="800000"/>
            <a:headEnd/>
            <a:tailEnd/>
          </a:ln>
        </p:spPr>
        <p:txBody>
          <a:bodyPr/>
          <a:lstStyle/>
          <a:p>
            <a:pPr marL="342900" indent="-342900">
              <a:lnSpc>
                <a:spcPct val="90000"/>
              </a:lnSpc>
              <a:spcBef>
                <a:spcPts val="0"/>
              </a:spcBef>
              <a:defRPr/>
            </a:pPr>
            <a:r>
              <a:rPr lang="en-US" sz="3600" b="1" i="1" dirty="0">
                <a:solidFill>
                  <a:srgbClr val="002060"/>
                </a:solidFill>
              </a:rPr>
              <a:t>Rome Continued</a:t>
            </a:r>
          </a:p>
          <a:p>
            <a:pPr marL="342900" indent="-342900">
              <a:lnSpc>
                <a:spcPct val="90000"/>
              </a:lnSpc>
              <a:spcBef>
                <a:spcPts val="0"/>
              </a:spcBef>
              <a:buFontTx/>
              <a:buChar char="•"/>
              <a:defRPr/>
            </a:pPr>
            <a:endParaRPr lang="en-US" sz="1000" dirty="0">
              <a:solidFill>
                <a:srgbClr val="0033CC"/>
              </a:solidFill>
              <a:latin typeface="Arial Narrow" pitchFamily="34" charset="0"/>
            </a:endParaRPr>
          </a:p>
          <a:p>
            <a:pPr marL="342900" indent="-342900">
              <a:lnSpc>
                <a:spcPct val="90000"/>
              </a:lnSpc>
              <a:spcBef>
                <a:spcPts val="0"/>
              </a:spcBef>
              <a:buFontTx/>
              <a:buChar char="•"/>
              <a:defRPr/>
            </a:pPr>
            <a:r>
              <a:rPr lang="en-US" sz="2400" i="1" dirty="0">
                <a:latin typeface="+mn-lt"/>
              </a:rPr>
              <a:t>Rome</a:t>
            </a:r>
            <a:r>
              <a:rPr lang="en-US" sz="2400" dirty="0">
                <a:latin typeface="+mn-lt"/>
              </a:rPr>
              <a:t> developed a </a:t>
            </a:r>
            <a:r>
              <a:rPr lang="en-US" sz="2400" b="1" dirty="0">
                <a:solidFill>
                  <a:srgbClr val="0070C0"/>
                </a:solidFill>
                <a:latin typeface="+mn-lt"/>
              </a:rPr>
              <a:t>quasi </a:t>
            </a:r>
            <a:r>
              <a:rPr lang="en-US" sz="2400" b="1" i="1" dirty="0">
                <a:solidFill>
                  <a:srgbClr val="0070C0"/>
                </a:solidFill>
                <a:latin typeface="+mn-lt"/>
              </a:rPr>
              <a:t>legislative body </a:t>
            </a:r>
          </a:p>
          <a:p>
            <a:pPr marL="342900" indent="-342900">
              <a:lnSpc>
                <a:spcPct val="90000"/>
              </a:lnSpc>
              <a:spcBef>
                <a:spcPts val="0"/>
              </a:spcBef>
              <a:defRPr/>
            </a:pPr>
            <a:r>
              <a:rPr lang="en-US" sz="2400" b="1" i="1" dirty="0">
                <a:solidFill>
                  <a:srgbClr val="0070C0"/>
                </a:solidFill>
                <a:latin typeface="+mn-lt"/>
              </a:rPr>
              <a:t>	known as the Senate</a:t>
            </a:r>
            <a:r>
              <a:rPr lang="en-US" sz="2400" dirty="0">
                <a:latin typeface="+mn-lt"/>
              </a:rPr>
              <a:t> </a:t>
            </a:r>
            <a:r>
              <a:rPr lang="en-US" sz="2400" i="1" dirty="0">
                <a:latin typeface="+mn-lt"/>
              </a:rPr>
              <a:t>(Started as representatives of the 100 most prominent families to advise the Emperor)</a:t>
            </a: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They also established </a:t>
            </a:r>
            <a:r>
              <a:rPr lang="en-US" sz="2400" b="1" i="1" dirty="0">
                <a:solidFill>
                  <a:srgbClr val="0070C0"/>
                </a:solidFill>
                <a:latin typeface="+mn-lt"/>
              </a:rPr>
              <a:t>a system of Courts</a:t>
            </a:r>
            <a:r>
              <a:rPr lang="en-US" sz="2400" b="1" dirty="0">
                <a:solidFill>
                  <a:srgbClr val="0070C0"/>
                </a:solidFill>
                <a:latin typeface="+mn-lt"/>
              </a:rPr>
              <a:t> </a:t>
            </a:r>
            <a:r>
              <a:rPr lang="en-US" sz="2400" dirty="0" smtClean="0">
                <a:latin typeface="+mn-lt"/>
              </a:rPr>
              <a:t>to </a:t>
            </a:r>
            <a:r>
              <a:rPr lang="en-US" sz="2400" dirty="0">
                <a:latin typeface="+mn-lt"/>
              </a:rPr>
              <a:t>arbitrate disputes. </a:t>
            </a:r>
            <a:r>
              <a:rPr lang="en-US" sz="2400" i="1" dirty="0">
                <a:latin typeface="+mn-lt"/>
              </a:rPr>
              <a:t>(Judges appointed by the Emperor)</a:t>
            </a:r>
            <a:endParaRPr lang="en-US" sz="2400" dirty="0">
              <a:latin typeface="+mn-lt"/>
            </a:endParaRP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 </a:t>
            </a:r>
            <a:r>
              <a:rPr lang="en-US" sz="2400" i="1" dirty="0">
                <a:latin typeface="+mn-lt"/>
              </a:rPr>
              <a:t>Roman</a:t>
            </a:r>
            <a:r>
              <a:rPr lang="en-US" sz="2400" dirty="0">
                <a:latin typeface="+mn-lt"/>
              </a:rPr>
              <a:t> </a:t>
            </a:r>
            <a:r>
              <a:rPr lang="en-US" sz="2400" b="1" dirty="0">
                <a:solidFill>
                  <a:srgbClr val="0070C0"/>
                </a:solidFill>
                <a:latin typeface="+mn-lt"/>
              </a:rPr>
              <a:t>concept of the </a:t>
            </a:r>
            <a:r>
              <a:rPr lang="en-US" sz="2400" b="1" i="1" dirty="0">
                <a:solidFill>
                  <a:srgbClr val="0070C0"/>
                </a:solidFill>
                <a:latin typeface="+mn-lt"/>
              </a:rPr>
              <a:t>Law</a:t>
            </a:r>
            <a:r>
              <a:rPr lang="en-US" sz="2400" b="1" dirty="0">
                <a:solidFill>
                  <a:srgbClr val="0070C0"/>
                </a:solidFill>
                <a:latin typeface="+mn-lt"/>
              </a:rPr>
              <a:t>, put down in </a:t>
            </a:r>
            <a:r>
              <a:rPr lang="en-US" sz="2400" b="1" i="1" dirty="0">
                <a:solidFill>
                  <a:srgbClr val="0070C0"/>
                </a:solidFill>
                <a:latin typeface="+mn-lt"/>
              </a:rPr>
              <a:t>Code</a:t>
            </a:r>
            <a:r>
              <a:rPr lang="en-US" sz="2400" dirty="0">
                <a:latin typeface="+mn-lt"/>
              </a:rPr>
              <a:t>, was still largely </a:t>
            </a:r>
            <a:r>
              <a:rPr lang="en-US" sz="2400" i="1" dirty="0">
                <a:latin typeface="+mn-lt"/>
              </a:rPr>
              <a:t>the edicts of the Emperor.  </a:t>
            </a:r>
          </a:p>
          <a:p>
            <a:pPr marL="342900" indent="-342900">
              <a:lnSpc>
                <a:spcPct val="90000"/>
              </a:lnSpc>
              <a:spcBef>
                <a:spcPts val="0"/>
              </a:spcBef>
              <a:buFontTx/>
              <a:buChar char="•"/>
              <a:defRPr/>
            </a:pPr>
            <a:endParaRPr lang="en-US" sz="1500" b="1" dirty="0">
              <a:latin typeface="+mn-lt"/>
            </a:endParaRPr>
          </a:p>
          <a:p>
            <a:pPr marL="342900" indent="-342900">
              <a:lnSpc>
                <a:spcPct val="90000"/>
              </a:lnSpc>
              <a:spcBef>
                <a:spcPts val="0"/>
              </a:spcBef>
              <a:buFontTx/>
              <a:buChar char="•"/>
              <a:defRPr/>
            </a:pPr>
            <a:r>
              <a:rPr lang="en-US" sz="2400" dirty="0">
                <a:latin typeface="+mn-lt"/>
              </a:rPr>
              <a:t>As such, any precedent was solely based upon the </a:t>
            </a:r>
            <a:r>
              <a:rPr lang="en-US" sz="2400" i="1" dirty="0">
                <a:latin typeface="+mn-lt"/>
              </a:rPr>
              <a:t>emperor’s</a:t>
            </a:r>
            <a:r>
              <a:rPr lang="en-US" sz="2400" dirty="0">
                <a:latin typeface="+mn-lt"/>
              </a:rPr>
              <a:t> respect for his predecessors.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81000" y="1066800"/>
            <a:ext cx="8382000" cy="540455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3600" b="1" i="1" dirty="0">
                <a:solidFill>
                  <a:srgbClr val="002060"/>
                </a:solidFill>
              </a:rPr>
              <a:t>Rome Continued</a:t>
            </a:r>
          </a:p>
          <a:p>
            <a:pPr marL="342900" indent="-342900">
              <a:lnSpc>
                <a:spcPct val="80000"/>
              </a:lnSpc>
              <a:spcBef>
                <a:spcPct val="20000"/>
              </a:spcBef>
              <a:buFontTx/>
              <a:buChar char="•"/>
            </a:pPr>
            <a:endParaRPr lang="en-US" sz="800" b="1" dirty="0">
              <a:solidFill>
                <a:srgbClr val="002060"/>
              </a:solidFill>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Through its law and the concept of continuity and respect for the legal principles established in the Empire, Rome became the center of civilization, wealth and Trade for the entire known world.</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b="1" dirty="0">
                <a:solidFill>
                  <a:srgbClr val="0070C0"/>
                </a:solidFill>
                <a:latin typeface="Arial Narrow" pitchFamily="34" charset="0"/>
              </a:rPr>
              <a:t>Roman Law and the Code it produced was centered upon property rights.</a:t>
            </a:r>
            <a:endParaRPr lang="en-US" sz="1000" b="1" dirty="0">
              <a:solidFill>
                <a:srgbClr val="0070C0"/>
              </a:solidFill>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These legally protected property rights allowed the Roman economy to flourish, businesses to develop, and trade to dominate all other nations and peoples.</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 </a:t>
            </a:r>
            <a:r>
              <a:rPr lang="en-US" sz="2200" i="1" dirty="0">
                <a:latin typeface="Arial Narrow" pitchFamily="34" charset="0"/>
              </a:rPr>
              <a:t>Roman</a:t>
            </a:r>
            <a:r>
              <a:rPr lang="en-US" sz="2200" dirty="0">
                <a:latin typeface="Arial Narrow" pitchFamily="34" charset="0"/>
              </a:rPr>
              <a:t> concept of the </a:t>
            </a:r>
            <a:r>
              <a:rPr lang="en-US" sz="2200" i="1" dirty="0">
                <a:latin typeface="Arial Narrow" pitchFamily="34" charset="0"/>
              </a:rPr>
              <a:t>Law</a:t>
            </a:r>
            <a:r>
              <a:rPr lang="en-US" sz="2200" dirty="0">
                <a:latin typeface="Arial Narrow" pitchFamily="34" charset="0"/>
              </a:rPr>
              <a:t>, invented corporations, established trade standards, punished those who did not respect property rights and recognized concepts such as ownership, possession, use, exclusion and transfer of private property.</a:t>
            </a:r>
            <a:endParaRPr lang="en-US" sz="1000" dirty="0">
              <a:latin typeface="Arial Narrow" pitchFamily="34" charset="0"/>
            </a:endParaRPr>
          </a:p>
          <a:p>
            <a:pPr marL="342900" indent="-342900">
              <a:lnSpc>
                <a:spcPct val="80000"/>
              </a:lnSpc>
              <a:spcBef>
                <a:spcPct val="20000"/>
              </a:spcBef>
              <a:buFontTx/>
              <a:buChar char="•"/>
            </a:pPr>
            <a:endParaRPr lang="en-US" sz="1000" dirty="0">
              <a:latin typeface="Arial Narrow" pitchFamily="34" charset="0"/>
            </a:endParaRPr>
          </a:p>
          <a:p>
            <a:pPr marL="342900" indent="-342900">
              <a:lnSpc>
                <a:spcPct val="80000"/>
              </a:lnSpc>
              <a:spcBef>
                <a:spcPct val="20000"/>
              </a:spcBef>
              <a:buFontTx/>
              <a:buChar char="•"/>
            </a:pPr>
            <a:r>
              <a:rPr lang="en-US" sz="2200" dirty="0">
                <a:latin typeface="Arial Narrow" pitchFamily="34" charset="0"/>
              </a:rPr>
              <a:t>Like the great architecture for which it is known, </a:t>
            </a:r>
            <a:r>
              <a:rPr lang="en-US" sz="2200" b="1" dirty="0">
                <a:solidFill>
                  <a:srgbClr val="0070C0"/>
                </a:solidFill>
                <a:latin typeface="Arial Narrow" pitchFamily="34" charset="0"/>
              </a:rPr>
              <a:t>Rome developed a system of law that was timeless and has lasted throughout the ages.</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7"/>
          <p:cNvSpPr>
            <a:spLocks noChangeArrowheads="1"/>
          </p:cNvSpPr>
          <p:nvPr/>
        </p:nvSpPr>
        <p:spPr bwMode="auto">
          <a:xfrm>
            <a:off x="381000" y="1371600"/>
            <a:ext cx="8305800" cy="5181600"/>
          </a:xfrm>
          <a:prstGeom prst="rect">
            <a:avLst/>
          </a:prstGeom>
          <a:noFill/>
          <a:ln w="9525">
            <a:noFill/>
            <a:miter lim="800000"/>
            <a:headEnd/>
            <a:tailEnd/>
          </a:ln>
        </p:spPr>
        <p:txBody>
          <a:bodyPr/>
          <a:lstStyle/>
          <a:p>
            <a:pPr marL="342900" indent="-342900">
              <a:spcBef>
                <a:spcPct val="20000"/>
              </a:spcBef>
              <a:defRPr/>
            </a:pPr>
            <a:r>
              <a:rPr lang="en-US" sz="4000" b="1" dirty="0">
                <a:solidFill>
                  <a:schemeClr val="accent2">
                    <a:lumMod val="75000"/>
                  </a:schemeClr>
                </a:solidFill>
                <a:latin typeface="Arial Narrow" pitchFamily="34" charset="0"/>
              </a:rPr>
              <a:t>So once again …</a:t>
            </a:r>
          </a:p>
          <a:p>
            <a:pPr marL="342900" indent="-342900">
              <a:spcBef>
                <a:spcPct val="20000"/>
              </a:spcBef>
              <a:defRPr/>
            </a:pPr>
            <a:r>
              <a:rPr lang="en-US" sz="4000" b="1" dirty="0">
                <a:solidFill>
                  <a:srgbClr val="C00000"/>
                </a:solidFill>
                <a:latin typeface="Arial Narrow" pitchFamily="34" charset="0"/>
              </a:rPr>
              <a:t>   Why is this important to Property Law?</a:t>
            </a:r>
          </a:p>
          <a:p>
            <a:pPr marL="342900" indent="-342900">
              <a:spcBef>
                <a:spcPct val="20000"/>
              </a:spcBef>
              <a:defRPr/>
            </a:pPr>
            <a:endParaRPr lang="en-US" sz="2000" b="1" dirty="0">
              <a:solidFill>
                <a:srgbClr val="C0000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Because History Counts in Law –</a:t>
            </a:r>
          </a:p>
          <a:p>
            <a:pPr marL="342900" indent="-342900">
              <a:spcBef>
                <a:spcPct val="20000"/>
              </a:spcBef>
              <a:defRPr/>
            </a:pPr>
            <a:endParaRPr lang="en-US" sz="2000" b="1" dirty="0">
              <a:solidFill>
                <a:srgbClr val="00206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	To know where we are</a:t>
            </a:r>
          </a:p>
          <a:p>
            <a:pPr marL="342900" indent="-342900">
              <a:spcBef>
                <a:spcPct val="20000"/>
              </a:spcBef>
              <a:defRPr/>
            </a:pPr>
            <a:r>
              <a:rPr lang="en-US" sz="4000" b="1" dirty="0">
                <a:solidFill>
                  <a:srgbClr val="002060"/>
                </a:solidFill>
                <a:latin typeface="Arial Narrow" pitchFamily="34" charset="0"/>
              </a:rPr>
              <a:t>		We need to know where we’ve been</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9E4174-A6D1-4830-B2F8-450508E6994C}" type="slidenum">
              <a:rPr lang="en-US" smtClean="0"/>
              <a:pPr>
                <a:defRPr/>
              </a:pPr>
              <a:t>4</a:t>
            </a:fld>
            <a:endParaRPr lang="en-US"/>
          </a:p>
        </p:txBody>
      </p:sp>
      <p:sp>
        <p:nvSpPr>
          <p:cNvPr id="3"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smtClean="0">
                <a:solidFill>
                  <a:srgbClr val="002060"/>
                </a:solidFill>
              </a:rPr>
              <a:t>It Was Always About Property</a:t>
            </a:r>
            <a:endParaRPr lang="en-US" sz="26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p:txBody>
      </p:sp>
      <p:pic>
        <p:nvPicPr>
          <p:cNvPr id="2050" name="Picture 2" descr="http://georgiainfo.galileo.usg.edu/gastudiesimages/Jamestown%201607.jpg"/>
          <p:cNvPicPr>
            <a:picLocks noChangeAspect="1" noChangeArrowheads="1"/>
          </p:cNvPicPr>
          <p:nvPr/>
        </p:nvPicPr>
        <p:blipFill>
          <a:blip r:embed="rId2" cstate="print"/>
          <a:srcRect/>
          <a:stretch>
            <a:fillRect/>
          </a:stretch>
        </p:blipFill>
        <p:spPr bwMode="auto">
          <a:xfrm>
            <a:off x="1066800" y="1676400"/>
            <a:ext cx="7086600" cy="471224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7"/>
          <p:cNvSpPr>
            <a:spLocks noChangeArrowheads="1"/>
          </p:cNvSpPr>
          <p:nvPr/>
        </p:nvSpPr>
        <p:spPr bwMode="auto">
          <a:xfrm>
            <a:off x="381000" y="1066800"/>
            <a:ext cx="8534400" cy="5410200"/>
          </a:xfrm>
          <a:prstGeom prst="rect">
            <a:avLst/>
          </a:prstGeom>
          <a:noFill/>
          <a:ln w="9525">
            <a:noFill/>
            <a:miter lim="800000"/>
            <a:headEnd/>
            <a:tailEnd/>
          </a:ln>
        </p:spPr>
        <p:txBody>
          <a:bodyPr/>
          <a:lstStyle/>
          <a:p>
            <a:pPr marL="342900" indent="-342900">
              <a:spcBef>
                <a:spcPct val="20000"/>
              </a:spcBef>
              <a:defRPr/>
            </a:pPr>
            <a:r>
              <a:rPr lang="en-US" sz="4000" b="1" dirty="0">
                <a:solidFill>
                  <a:srgbClr val="C00000"/>
                </a:solidFill>
                <a:latin typeface="Arial Narrow" pitchFamily="34" charset="0"/>
              </a:rPr>
              <a:t>So on to Gaul (England)</a:t>
            </a:r>
          </a:p>
          <a:p>
            <a:pPr marL="342900" indent="-342900">
              <a:spcBef>
                <a:spcPct val="20000"/>
              </a:spcBef>
              <a:defRPr/>
            </a:pPr>
            <a:endParaRPr lang="en-US" sz="600" b="1" dirty="0">
              <a:solidFill>
                <a:srgbClr val="C00000"/>
              </a:solidFill>
              <a:latin typeface="Arial Narrow" pitchFamily="34" charset="0"/>
            </a:endParaRPr>
          </a:p>
          <a:p>
            <a:pPr marL="342900" indent="-342900">
              <a:spcBef>
                <a:spcPct val="20000"/>
              </a:spcBef>
              <a:defRPr/>
            </a:pPr>
            <a:r>
              <a:rPr lang="en-US" sz="2200" b="1" dirty="0">
                <a:solidFill>
                  <a:schemeClr val="accent1">
                    <a:lumMod val="25000"/>
                  </a:schemeClr>
                </a:solidFill>
                <a:latin typeface="Arial Narrow" pitchFamily="34" charset="0"/>
              </a:rPr>
              <a:t>So Let’s Go to the Time of King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defRPr/>
            </a:pPr>
            <a:r>
              <a:rPr lang="en-US" sz="2200" b="1" dirty="0">
                <a:solidFill>
                  <a:srgbClr val="0033CC"/>
                </a:solidFill>
                <a:latin typeface="Arial Narrow" pitchFamily="34" charset="0"/>
              </a:rPr>
              <a:t>        </a:t>
            </a:r>
            <a:r>
              <a:rPr lang="en-US" sz="3600" b="1" dirty="0">
                <a:solidFill>
                  <a:srgbClr val="C00000"/>
                </a:solidFill>
                <a:latin typeface="Arial Narrow" pitchFamily="34" charset="0"/>
              </a:rPr>
              <a:t>Who was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buFontTx/>
              <a:buChar char="•"/>
              <a:defRPr/>
            </a:pPr>
            <a:r>
              <a:rPr lang="en-US" sz="2200" b="1" dirty="0">
                <a:solidFill>
                  <a:srgbClr val="002060"/>
                </a:solidFill>
                <a:latin typeface="Arial Narrow" pitchFamily="34" charset="0"/>
              </a:rPr>
              <a:t>A Roman Soldier</a:t>
            </a:r>
          </a:p>
          <a:p>
            <a:pPr marL="342900" indent="-342900">
              <a:spcBef>
                <a:spcPct val="20000"/>
              </a:spcBef>
              <a:buFontTx/>
              <a:buChar char="•"/>
              <a:defRPr/>
            </a:pPr>
            <a:r>
              <a:rPr lang="en-US" sz="2200" b="1" dirty="0">
                <a:solidFill>
                  <a:srgbClr val="002060"/>
                </a:solidFill>
                <a:latin typeface="Arial Narrow" pitchFamily="34" charset="0"/>
              </a:rPr>
              <a:t>King of Britain</a:t>
            </a:r>
          </a:p>
          <a:p>
            <a:pPr marL="342900" indent="-342900">
              <a:spcBef>
                <a:spcPct val="20000"/>
              </a:spcBef>
              <a:buFontTx/>
              <a:buChar char="•"/>
              <a:defRPr/>
            </a:pPr>
            <a:r>
              <a:rPr lang="en-US" sz="2200" b="1" dirty="0">
                <a:solidFill>
                  <a:srgbClr val="002060"/>
                </a:solidFill>
                <a:latin typeface="Arial Narrow" pitchFamily="34" charset="0"/>
              </a:rPr>
              <a:t>Promoter of the Roman Code</a:t>
            </a:r>
          </a:p>
          <a:p>
            <a:pPr marL="342900" indent="-342900">
              <a:spcBef>
                <a:spcPct val="20000"/>
              </a:spcBef>
              <a:buFontTx/>
              <a:buChar char="•"/>
              <a:defRPr/>
            </a:pPr>
            <a:r>
              <a:rPr lang="en-US" sz="2200" b="1" dirty="0">
                <a:solidFill>
                  <a:srgbClr val="002060"/>
                </a:solidFill>
                <a:latin typeface="Arial Narrow" pitchFamily="34" charset="0"/>
              </a:rPr>
              <a:t>Known for </a:t>
            </a:r>
          </a:p>
          <a:p>
            <a:pPr marL="342900" indent="-342900">
              <a:lnSpc>
                <a:spcPct val="70000"/>
              </a:lnSpc>
              <a:spcBef>
                <a:spcPct val="20000"/>
              </a:spcBef>
              <a:defRPr/>
            </a:pPr>
            <a:r>
              <a:rPr lang="en-US" sz="2200" b="1" dirty="0">
                <a:solidFill>
                  <a:srgbClr val="0033CC"/>
                </a:solidFill>
                <a:latin typeface="Arial Narrow" pitchFamily="34" charset="0"/>
              </a:rPr>
              <a:t>	- </a:t>
            </a:r>
            <a:r>
              <a:rPr lang="en-US" sz="2200" b="1" dirty="0">
                <a:solidFill>
                  <a:schemeClr val="accent1">
                    <a:lumMod val="25000"/>
                  </a:schemeClr>
                </a:solidFill>
                <a:latin typeface="Arial Narrow" pitchFamily="34" charset="0"/>
              </a:rPr>
              <a:t>Equality,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Rule of Law,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Freedom and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Military Strength</a:t>
            </a:r>
          </a:p>
          <a:p>
            <a:pPr marL="342900" indent="-342900">
              <a:spcBef>
                <a:spcPct val="20000"/>
              </a:spcBef>
              <a:buFontTx/>
              <a:buChar char="•"/>
              <a:defRPr/>
            </a:pPr>
            <a:endParaRPr lang="en-US" sz="2200" b="1" dirty="0">
              <a:solidFill>
                <a:srgbClr val="0033CC"/>
              </a:solidFill>
              <a:latin typeface="Arial Narrow" pitchFamily="34" charset="0"/>
            </a:endParaRPr>
          </a:p>
        </p:txBody>
      </p:sp>
      <p:pic>
        <p:nvPicPr>
          <p:cNvPr id="31749" name="Picture 4" descr="http://www.fairiesworld.com/weblog/wp-content/uploads/2007/11/Roger%20Federer%20as%20King%20Arthur.jpg"/>
          <p:cNvPicPr>
            <a:picLocks noChangeAspect="1" noChangeArrowheads="1"/>
          </p:cNvPicPr>
          <p:nvPr/>
        </p:nvPicPr>
        <p:blipFill>
          <a:blip r:embed="rId3" cstate="print"/>
          <a:srcRect/>
          <a:stretch>
            <a:fillRect/>
          </a:stretch>
        </p:blipFill>
        <p:spPr bwMode="auto">
          <a:xfrm>
            <a:off x="4876800" y="2286000"/>
            <a:ext cx="3707476"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http://www.missgien.net/arthurian/pix/earlybrit.jpg"/>
          <p:cNvPicPr>
            <a:picLocks noChangeAspect="1" noChangeArrowheads="1"/>
          </p:cNvPicPr>
          <p:nvPr/>
        </p:nvPicPr>
        <p:blipFill>
          <a:blip r:embed="rId3" cstate="print"/>
          <a:srcRect/>
          <a:stretch>
            <a:fillRect/>
          </a:stretch>
        </p:blipFill>
        <p:spPr bwMode="auto">
          <a:xfrm>
            <a:off x="6248400" y="1828800"/>
            <a:ext cx="2482612" cy="3276600"/>
          </a:xfrm>
          <a:prstGeom prst="rect">
            <a:avLst/>
          </a:prstGeom>
          <a:noFill/>
          <a:ln w="9525">
            <a:noFill/>
            <a:miter lim="800000"/>
            <a:headEnd/>
            <a:tailEnd/>
          </a:ln>
        </p:spPr>
      </p:pic>
      <p:sp>
        <p:nvSpPr>
          <p:cNvPr id="32772" name="Rectangle 8"/>
          <p:cNvSpPr>
            <a:spLocks noChangeArrowheads="1"/>
          </p:cNvSpPr>
          <p:nvPr/>
        </p:nvSpPr>
        <p:spPr bwMode="auto">
          <a:xfrm>
            <a:off x="381000" y="1066800"/>
            <a:ext cx="6019800" cy="5257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latin typeface="Arial Narrow" pitchFamily="34" charset="0"/>
              </a:rPr>
              <a:t>England: A Roman Heritage in the Law</a:t>
            </a:r>
          </a:p>
          <a:p>
            <a:pPr marL="342900" indent="-342900">
              <a:spcBef>
                <a:spcPct val="20000"/>
              </a:spcBef>
              <a:buFontTx/>
              <a:buChar char="•"/>
            </a:pPr>
            <a:endParaRPr lang="en-US" sz="2000" b="1" dirty="0">
              <a:solidFill>
                <a:srgbClr val="0033CC"/>
              </a:solidFill>
              <a:latin typeface="Arial Narrow" pitchFamily="34" charset="0"/>
            </a:endParaRPr>
          </a:p>
          <a:p>
            <a:pPr marL="342900" indent="-342900">
              <a:spcBef>
                <a:spcPct val="20000"/>
              </a:spcBef>
              <a:buFontTx/>
              <a:buChar char="•"/>
            </a:pPr>
            <a:r>
              <a:rPr lang="en-US" sz="2000" b="1" dirty="0">
                <a:latin typeface="Arial Narrow" pitchFamily="34" charset="0"/>
              </a:rPr>
              <a:t>The fact that England was conquered by the Romans instilled the philosophy of respect for the law.</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By the time the Roman Empire fell                                    and left England on its own to fend for itself,              the tradition of respect for the law,                                  had already taken hold for hundreds of years.</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Arthur as King, the embodiment of English pride and values, was a Roman Soldier, whose respect for the law was embodied by his oath and character.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304800" y="990600"/>
            <a:ext cx="8610600" cy="5791200"/>
          </a:xfrm>
          <a:prstGeom prst="rect">
            <a:avLst/>
          </a:prstGeom>
          <a:noFill/>
          <a:ln w="9525">
            <a:noFill/>
            <a:miter lim="800000"/>
            <a:headEnd/>
            <a:tailEnd/>
          </a:ln>
        </p:spPr>
        <p:txBody>
          <a:bodyPr/>
          <a:lstStyle/>
          <a:p>
            <a:pPr marL="342900" indent="-342900">
              <a:spcBef>
                <a:spcPct val="20000"/>
              </a:spcBef>
            </a:pPr>
            <a:r>
              <a:rPr lang="en-US" sz="3600" b="1" dirty="0">
                <a:solidFill>
                  <a:srgbClr val="002060"/>
                </a:solidFill>
                <a:latin typeface="Arial Narrow" pitchFamily="34" charset="0"/>
              </a:rPr>
              <a:t>England: A Roman Heritage in the Law</a:t>
            </a:r>
          </a:p>
          <a:p>
            <a:pPr marL="342900" indent="-342900">
              <a:spcBef>
                <a:spcPct val="20000"/>
              </a:spcBef>
              <a:buFontTx/>
              <a:buChar char="•"/>
            </a:pPr>
            <a:endParaRPr lang="en-US" sz="1000" b="1" dirty="0">
              <a:solidFill>
                <a:srgbClr val="0033CC"/>
              </a:solidFill>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Like many other former </a:t>
            </a:r>
            <a:r>
              <a:rPr lang="en-US" sz="2800" i="1" dirty="0">
                <a:latin typeface="Arial Narrow" pitchFamily="34" charset="0"/>
              </a:rPr>
              <a:t>Roman</a:t>
            </a:r>
            <a:r>
              <a:rPr lang="en-US" sz="2800" dirty="0">
                <a:latin typeface="Arial Narrow" pitchFamily="34" charset="0"/>
              </a:rPr>
              <a:t> colonies,</a:t>
            </a:r>
          </a:p>
          <a:p>
            <a:pPr marL="342900" indent="-342900">
              <a:lnSpc>
                <a:spcPct val="60000"/>
              </a:lnSpc>
              <a:spcBef>
                <a:spcPct val="20000"/>
              </a:spcBef>
            </a:pPr>
            <a:r>
              <a:rPr lang="en-US" sz="2800" i="1" dirty="0">
                <a:latin typeface="Arial Narrow" pitchFamily="34" charset="0"/>
              </a:rPr>
              <a:t>	England</a:t>
            </a:r>
            <a:r>
              <a:rPr lang="en-US" sz="2800" dirty="0">
                <a:latin typeface="Arial Narrow" pitchFamily="34" charset="0"/>
              </a:rPr>
              <a:t> began to develop its own system </a:t>
            </a:r>
          </a:p>
          <a:p>
            <a:pPr marL="342900" indent="-342900">
              <a:lnSpc>
                <a:spcPct val="60000"/>
              </a:lnSpc>
              <a:spcBef>
                <a:spcPct val="20000"/>
              </a:spcBef>
            </a:pPr>
            <a:r>
              <a:rPr lang="en-US" sz="2800" dirty="0">
                <a:latin typeface="Arial Narrow" pitchFamily="34" charset="0"/>
              </a:rPr>
              <a:t>	for making and enforcing the Law.</a:t>
            </a:r>
          </a:p>
          <a:p>
            <a:pPr marL="342900" indent="-342900">
              <a:spcBef>
                <a:spcPct val="20000"/>
              </a:spcBef>
              <a:buFontTx/>
              <a:buChar char="•"/>
            </a:pPr>
            <a:endParaRPr lang="en-US" sz="1000" dirty="0">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Although </a:t>
            </a:r>
            <a:r>
              <a:rPr lang="en-US" sz="2800" i="1" dirty="0">
                <a:latin typeface="Arial Narrow" pitchFamily="34" charset="0"/>
              </a:rPr>
              <a:t>largely rejecting the Roman Code </a:t>
            </a:r>
            <a:r>
              <a:rPr lang="en-US" sz="2800" dirty="0">
                <a:latin typeface="Arial Narrow" pitchFamily="34" charset="0"/>
              </a:rPr>
              <a:t>itself,</a:t>
            </a:r>
          </a:p>
          <a:p>
            <a:pPr marL="342900" indent="-342900">
              <a:lnSpc>
                <a:spcPct val="60000"/>
              </a:lnSpc>
              <a:spcBef>
                <a:spcPct val="20000"/>
              </a:spcBef>
            </a:pPr>
            <a:r>
              <a:rPr lang="en-US" sz="2800" dirty="0">
                <a:latin typeface="Arial Narrow" pitchFamily="34" charset="0"/>
              </a:rPr>
              <a:t>	</a:t>
            </a:r>
            <a:r>
              <a:rPr lang="en-US" sz="2800" b="1" dirty="0">
                <a:solidFill>
                  <a:srgbClr val="0070C0"/>
                </a:solidFill>
                <a:latin typeface="Arial Narrow" pitchFamily="34" charset="0"/>
              </a:rPr>
              <a:t>the </a:t>
            </a:r>
            <a:r>
              <a:rPr lang="en-US" sz="2800" b="1" i="1" dirty="0">
                <a:solidFill>
                  <a:srgbClr val="0070C0"/>
                </a:solidFill>
                <a:latin typeface="Arial Narrow" pitchFamily="34" charset="0"/>
              </a:rPr>
              <a:t>Roman</a:t>
            </a:r>
            <a:r>
              <a:rPr lang="en-US" sz="2800" b="1" dirty="0">
                <a:solidFill>
                  <a:srgbClr val="0070C0"/>
                </a:solidFill>
                <a:latin typeface="Arial Narrow" pitchFamily="34" charset="0"/>
              </a:rPr>
              <a:t> </a:t>
            </a:r>
            <a:r>
              <a:rPr lang="en-US" sz="2800" b="1" i="1" dirty="0">
                <a:solidFill>
                  <a:srgbClr val="0070C0"/>
                </a:solidFill>
                <a:latin typeface="Arial Narrow" pitchFamily="34" charset="0"/>
              </a:rPr>
              <a:t>template and idea </a:t>
            </a:r>
          </a:p>
          <a:p>
            <a:pPr marL="342900" indent="-342900">
              <a:lnSpc>
                <a:spcPct val="60000"/>
              </a:lnSpc>
              <a:spcBef>
                <a:spcPct val="20000"/>
              </a:spcBef>
            </a:pPr>
            <a:r>
              <a:rPr lang="en-US" sz="2800" b="1" i="1" dirty="0">
                <a:solidFill>
                  <a:srgbClr val="0070C0"/>
                </a:solidFill>
                <a:latin typeface="Arial Narrow" pitchFamily="34" charset="0"/>
              </a:rPr>
              <a:t>	of the Law being the basis for civilization</a:t>
            </a:r>
            <a:r>
              <a:rPr lang="en-US" sz="2800" b="1" dirty="0">
                <a:solidFill>
                  <a:srgbClr val="0070C0"/>
                </a:solidFill>
                <a:latin typeface="Arial Narrow" pitchFamily="34" charset="0"/>
              </a:rPr>
              <a:t>, </a:t>
            </a:r>
          </a:p>
          <a:p>
            <a:pPr marL="342900" indent="-342900">
              <a:lnSpc>
                <a:spcPct val="60000"/>
              </a:lnSpc>
              <a:spcBef>
                <a:spcPct val="20000"/>
              </a:spcBef>
            </a:pPr>
            <a:r>
              <a:rPr lang="en-US" sz="2800" b="1" dirty="0">
                <a:solidFill>
                  <a:srgbClr val="0070C0"/>
                </a:solidFill>
                <a:latin typeface="Arial Narrow" pitchFamily="34" charset="0"/>
              </a:rPr>
              <a:t>	and of its need for respect,</a:t>
            </a:r>
          </a:p>
          <a:p>
            <a:pPr marL="342900" indent="-342900">
              <a:lnSpc>
                <a:spcPct val="60000"/>
              </a:lnSpc>
              <a:spcBef>
                <a:spcPct val="20000"/>
              </a:spcBef>
            </a:pPr>
            <a:r>
              <a:rPr lang="en-US" sz="2800" b="1" i="1" dirty="0">
                <a:solidFill>
                  <a:srgbClr val="0070C0"/>
                </a:solidFill>
                <a:latin typeface="Arial Narrow" pitchFamily="34" charset="0"/>
              </a:rPr>
              <a:t>	was an unquestioned value of the English people</a:t>
            </a:r>
            <a:r>
              <a:rPr lang="en-US" sz="2800" b="1" dirty="0">
                <a:solidFill>
                  <a:srgbClr val="0070C0"/>
                </a:solidFill>
                <a:latin typeface="Arial Narrow" pitchFamily="34" charset="0"/>
              </a:rPr>
              <a:t>.  </a:t>
            </a:r>
          </a:p>
          <a:p>
            <a:pPr marL="342900" indent="-342900">
              <a:lnSpc>
                <a:spcPct val="60000"/>
              </a:lnSpc>
              <a:spcBef>
                <a:spcPct val="20000"/>
              </a:spcBef>
              <a:buFontTx/>
              <a:buChar char="•"/>
            </a:pPr>
            <a:endParaRPr lang="en-US" sz="1000" i="1" dirty="0">
              <a:latin typeface="Arial Narrow" pitchFamily="34" charset="0"/>
            </a:endParaRPr>
          </a:p>
          <a:p>
            <a:pPr marL="342900" indent="-342900">
              <a:lnSpc>
                <a:spcPct val="60000"/>
              </a:lnSpc>
              <a:spcBef>
                <a:spcPct val="20000"/>
              </a:spcBef>
              <a:buFontTx/>
              <a:buChar char="•"/>
            </a:pPr>
            <a:r>
              <a:rPr lang="en-US" sz="2800" b="1" i="1" dirty="0">
                <a:solidFill>
                  <a:srgbClr val="C00000"/>
                </a:solidFill>
                <a:latin typeface="Arial Narrow" pitchFamily="34" charset="0"/>
              </a:rPr>
              <a:t>Englishmen</a:t>
            </a:r>
            <a:r>
              <a:rPr lang="en-US" sz="2800" b="1" dirty="0">
                <a:solidFill>
                  <a:srgbClr val="0070C0"/>
                </a:solidFill>
                <a:latin typeface="Arial Narrow" pitchFamily="34" charset="0"/>
              </a:rPr>
              <a:t> </a:t>
            </a:r>
            <a:r>
              <a:rPr lang="en-US" sz="2800" dirty="0">
                <a:latin typeface="Arial Narrow" pitchFamily="34" charset="0"/>
              </a:rPr>
              <a:t>could disagree </a:t>
            </a:r>
          </a:p>
          <a:p>
            <a:pPr marL="342900" indent="-342900">
              <a:lnSpc>
                <a:spcPct val="60000"/>
              </a:lnSpc>
              <a:spcBef>
                <a:spcPct val="20000"/>
              </a:spcBef>
            </a:pPr>
            <a:r>
              <a:rPr lang="en-US" sz="2800" dirty="0">
                <a:latin typeface="Arial Narrow" pitchFamily="34" charset="0"/>
              </a:rPr>
              <a:t>	over who should make the law, </a:t>
            </a:r>
          </a:p>
          <a:p>
            <a:pPr marL="342900" indent="-342900">
              <a:lnSpc>
                <a:spcPct val="60000"/>
              </a:lnSpc>
              <a:spcBef>
                <a:spcPct val="20000"/>
              </a:spcBef>
            </a:pPr>
            <a:r>
              <a:rPr lang="en-US" sz="2800" dirty="0">
                <a:latin typeface="Arial Narrow" pitchFamily="34" charset="0"/>
              </a:rPr>
              <a:t>	or what laws should be made, </a:t>
            </a:r>
          </a:p>
          <a:p>
            <a:pPr marL="342900" indent="-342900">
              <a:lnSpc>
                <a:spcPct val="60000"/>
              </a:lnSpc>
              <a:spcBef>
                <a:spcPct val="20000"/>
              </a:spcBef>
            </a:pPr>
            <a:r>
              <a:rPr lang="en-US" sz="2800" dirty="0">
                <a:latin typeface="Arial Narrow" pitchFamily="34" charset="0"/>
              </a:rPr>
              <a:t>	but always </a:t>
            </a:r>
            <a:r>
              <a:rPr lang="en-US" sz="2800" b="1" i="1" dirty="0">
                <a:solidFill>
                  <a:srgbClr val="C00000"/>
                </a:solidFill>
                <a:latin typeface="Arial Narrow" pitchFamily="34" charset="0"/>
              </a:rPr>
              <a:t>held dear the concept of the Law itself.</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dirty="0">
                <a:solidFill>
                  <a:srgbClr val="002060"/>
                </a:solidFill>
                <a:latin typeface="Arial Narrow" pitchFamily="34" charset="0"/>
              </a:rPr>
              <a:t>England and America – Bound by Heritage and Law</a:t>
            </a:r>
          </a:p>
        </p:txBody>
      </p:sp>
      <p:pic>
        <p:nvPicPr>
          <p:cNvPr id="34820" name="Picture 7" descr="map_atlantic_north_track_names_60"/>
          <p:cNvPicPr>
            <a:picLocks noChangeAspect="1" noChangeArrowheads="1"/>
          </p:cNvPicPr>
          <p:nvPr/>
        </p:nvPicPr>
        <p:blipFill>
          <a:blip r:embed="rId3" cstate="print"/>
          <a:srcRect/>
          <a:stretch>
            <a:fillRect/>
          </a:stretch>
        </p:blipFill>
        <p:spPr bwMode="auto">
          <a:xfrm>
            <a:off x="1447800" y="1828800"/>
            <a:ext cx="6629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7"/>
          <p:cNvSpPr>
            <a:spLocks noChangeArrowheads="1"/>
          </p:cNvSpPr>
          <p:nvPr/>
        </p:nvSpPr>
        <p:spPr bwMode="auto">
          <a:xfrm>
            <a:off x="304800" y="1066800"/>
            <a:ext cx="8610600" cy="5105400"/>
          </a:xfrm>
          <a:prstGeom prst="rect">
            <a:avLst/>
          </a:prstGeom>
          <a:noFill/>
          <a:ln w="9525">
            <a:noFill/>
            <a:miter lim="800000"/>
            <a:headEnd/>
            <a:tailEnd/>
          </a:ln>
        </p:spPr>
        <p:txBody>
          <a:bodyPr/>
          <a:lstStyle/>
          <a:p>
            <a:pPr marL="342900" indent="-342900">
              <a:lnSpc>
                <a:spcPct val="90000"/>
              </a:lnSpc>
              <a:spcBef>
                <a:spcPts val="0"/>
              </a:spcBef>
            </a:pPr>
            <a:r>
              <a:rPr lang="en-US" sz="2800" b="1" dirty="0" smtClean="0">
                <a:solidFill>
                  <a:srgbClr val="002060"/>
                </a:solidFill>
                <a:latin typeface="Arial Narrow" pitchFamily="34" charset="0"/>
              </a:rPr>
              <a:t>To Understand American Law We Need to Know English Law</a:t>
            </a:r>
          </a:p>
          <a:p>
            <a:pPr marL="342900" indent="-342900">
              <a:lnSpc>
                <a:spcPct val="90000"/>
              </a:lnSpc>
              <a:spcBef>
                <a:spcPts val="0"/>
              </a:spcBef>
              <a:buFontTx/>
              <a:buChar char="•"/>
            </a:pPr>
            <a:endParaRPr lang="en-US" sz="2400" dirty="0">
              <a:latin typeface="Arial Narrow" pitchFamily="34" charset="0"/>
            </a:endParaRPr>
          </a:p>
          <a:p>
            <a:pPr marL="342900" indent="-342900">
              <a:lnSpc>
                <a:spcPct val="90000"/>
              </a:lnSpc>
              <a:spcBef>
                <a:spcPts val="0"/>
              </a:spcBef>
              <a:buFontTx/>
              <a:buChar char="•"/>
            </a:pPr>
            <a:r>
              <a:rPr lang="en-US" sz="2400" dirty="0" smtClean="0">
                <a:latin typeface="Arial Narrow" pitchFamily="34" charset="0"/>
              </a:rPr>
              <a:t>As </a:t>
            </a:r>
            <a:r>
              <a:rPr lang="en-US" sz="2400" dirty="0">
                <a:latin typeface="Arial Narrow" pitchFamily="34" charset="0"/>
              </a:rPr>
              <a:t>Professor Friedman opines, </a:t>
            </a:r>
            <a:r>
              <a:rPr lang="en-US" sz="2400" i="1" dirty="0" smtClean="0">
                <a:latin typeface="Arial Narrow" pitchFamily="34" charset="0"/>
              </a:rPr>
              <a:t>the </a:t>
            </a:r>
            <a:r>
              <a:rPr lang="en-US" sz="2400" i="1" dirty="0">
                <a:latin typeface="Arial Narrow" pitchFamily="34" charset="0"/>
              </a:rPr>
              <a:t>Law we know today as Americans </a:t>
            </a:r>
            <a:r>
              <a:rPr lang="en-US" sz="2400" i="1" dirty="0" smtClean="0">
                <a:latin typeface="Arial Narrow" pitchFamily="34" charset="0"/>
              </a:rPr>
              <a:t>is </a:t>
            </a:r>
            <a:r>
              <a:rPr lang="en-US" sz="2400" i="1" dirty="0">
                <a:latin typeface="Arial Narrow" pitchFamily="34" charset="0"/>
              </a:rPr>
              <a:t>descended from England.</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400" i="1" dirty="0">
                <a:latin typeface="Arial Narrow" pitchFamily="34" charset="0"/>
              </a:rPr>
              <a:t>England</a:t>
            </a:r>
            <a:r>
              <a:rPr lang="en-US" sz="2400" dirty="0">
                <a:latin typeface="Arial Narrow" pitchFamily="34" charset="0"/>
              </a:rPr>
              <a:t>, was a conquered colony of the </a:t>
            </a:r>
            <a:r>
              <a:rPr lang="en-US" sz="2400" i="1" dirty="0">
                <a:latin typeface="Arial Narrow" pitchFamily="34" charset="0"/>
              </a:rPr>
              <a:t>Romans</a:t>
            </a:r>
            <a:r>
              <a:rPr lang="en-US" sz="2400" dirty="0">
                <a:latin typeface="Arial Narrow" pitchFamily="34" charset="0"/>
              </a:rPr>
              <a:t>.</a:t>
            </a:r>
          </a:p>
          <a:p>
            <a:pPr marL="342900" indent="-342900">
              <a:lnSpc>
                <a:spcPct val="90000"/>
              </a:lnSpc>
              <a:spcBef>
                <a:spcPts val="0"/>
              </a:spcBef>
              <a:buFontTx/>
              <a:buChar char="•"/>
            </a:pPr>
            <a:endParaRPr lang="en-US" sz="1500" dirty="0">
              <a:latin typeface="Arial Narrow" pitchFamily="34" charset="0"/>
            </a:endParaRPr>
          </a:p>
          <a:p>
            <a:pPr marL="342900" indent="-342900">
              <a:lnSpc>
                <a:spcPct val="90000"/>
              </a:lnSpc>
              <a:spcBef>
                <a:spcPts val="0"/>
              </a:spcBef>
              <a:buFontTx/>
              <a:buChar char="•"/>
            </a:pPr>
            <a:r>
              <a:rPr lang="en-US" sz="2400" dirty="0">
                <a:latin typeface="Arial Narrow" pitchFamily="34" charset="0"/>
              </a:rPr>
              <a:t>As a result, England had nearly a millennium</a:t>
            </a:r>
          </a:p>
          <a:p>
            <a:pPr marL="342900" indent="-342900">
              <a:lnSpc>
                <a:spcPct val="90000"/>
              </a:lnSpc>
              <a:spcBef>
                <a:spcPts val="0"/>
              </a:spcBef>
            </a:pPr>
            <a:r>
              <a:rPr lang="en-US" sz="2400" dirty="0">
                <a:latin typeface="Arial Narrow" pitchFamily="34" charset="0"/>
              </a:rPr>
              <a:t>	of history of </a:t>
            </a:r>
            <a:r>
              <a:rPr lang="en-US" sz="2400" i="1" dirty="0">
                <a:latin typeface="Arial Narrow" pitchFamily="34" charset="0"/>
              </a:rPr>
              <a:t>respect</a:t>
            </a:r>
            <a:r>
              <a:rPr lang="en-US" sz="2400" dirty="0">
                <a:latin typeface="Arial Narrow" pitchFamily="34" charset="0"/>
              </a:rPr>
              <a:t> for a system of</a:t>
            </a:r>
            <a:r>
              <a:rPr lang="en-US" sz="2400" i="1" dirty="0">
                <a:latin typeface="Arial Narrow" pitchFamily="34" charset="0"/>
              </a:rPr>
              <a:t> Law</a:t>
            </a:r>
            <a:r>
              <a:rPr lang="en-US" sz="2400" dirty="0">
                <a:latin typeface="Arial Narrow" pitchFamily="34" charset="0"/>
              </a:rPr>
              <a:t>, </a:t>
            </a:r>
          </a:p>
          <a:p>
            <a:pPr marL="342900" indent="-342900">
              <a:lnSpc>
                <a:spcPct val="90000"/>
              </a:lnSpc>
              <a:spcBef>
                <a:spcPts val="0"/>
              </a:spcBef>
            </a:pPr>
            <a:r>
              <a:rPr lang="en-US" sz="2400" dirty="0">
                <a:latin typeface="Arial Narrow" pitchFamily="34" charset="0"/>
              </a:rPr>
              <a:t>	before the modern country even came of age.  </a:t>
            </a:r>
          </a:p>
          <a:p>
            <a:pPr marL="342900" indent="-342900">
              <a:lnSpc>
                <a:spcPct val="90000"/>
              </a:lnSpc>
              <a:spcBef>
                <a:spcPts val="0"/>
              </a:spcBef>
              <a:buFontTx/>
              <a:buChar char="•"/>
            </a:pPr>
            <a:endParaRPr lang="en-US" sz="1500" dirty="0">
              <a:latin typeface="Arial Narrow" pitchFamily="34" charset="0"/>
            </a:endParaRPr>
          </a:p>
          <a:p>
            <a:pPr marL="342900" indent="-342900">
              <a:lnSpc>
                <a:spcPct val="90000"/>
              </a:lnSpc>
              <a:spcBef>
                <a:spcPts val="0"/>
              </a:spcBef>
              <a:buFontTx/>
              <a:buChar char="•"/>
            </a:pPr>
            <a:r>
              <a:rPr lang="en-US" sz="2400" dirty="0">
                <a:latin typeface="Arial Narrow" pitchFamily="34" charset="0"/>
              </a:rPr>
              <a:t>That concept, became engrained </a:t>
            </a:r>
            <a:r>
              <a:rPr lang="en-US" sz="2400" dirty="0" smtClean="0">
                <a:latin typeface="Arial Narrow" pitchFamily="34" charset="0"/>
              </a:rPr>
              <a:t>in </a:t>
            </a:r>
            <a:r>
              <a:rPr lang="en-US" sz="2400" dirty="0">
                <a:latin typeface="Arial Narrow" pitchFamily="34" charset="0"/>
              </a:rPr>
              <a:t>the very nature and ideas                                     of the </a:t>
            </a:r>
            <a:r>
              <a:rPr lang="en-US" sz="2400" i="1" dirty="0">
                <a:latin typeface="Arial Narrow" pitchFamily="34" charset="0"/>
              </a:rPr>
              <a:t>English speaking peoples</a:t>
            </a:r>
            <a:r>
              <a:rPr lang="en-US" sz="2400" dirty="0">
                <a:latin typeface="Arial Narrow" pitchFamily="34" charset="0"/>
              </a:rPr>
              <a:t>,  </a:t>
            </a:r>
            <a:endParaRPr lang="en-US" sz="2400" dirty="0" smtClean="0">
              <a:latin typeface="Arial Narrow" pitchFamily="34" charset="0"/>
            </a:endParaRPr>
          </a:p>
          <a:p>
            <a:pPr marL="342900" indent="-342900">
              <a:lnSpc>
                <a:spcPct val="90000"/>
              </a:lnSpc>
              <a:spcBef>
                <a:spcPts val="0"/>
              </a:spcBef>
            </a:pPr>
            <a:r>
              <a:rPr lang="en-US" sz="2400" dirty="0">
                <a:latin typeface="Arial Narrow" pitchFamily="34" charset="0"/>
              </a:rPr>
              <a:t>	</a:t>
            </a:r>
            <a:r>
              <a:rPr lang="en-US" sz="2400" dirty="0" smtClean="0">
                <a:latin typeface="Arial Narrow" pitchFamily="34" charset="0"/>
              </a:rPr>
              <a:t>and </a:t>
            </a:r>
            <a:r>
              <a:rPr lang="en-US" sz="2400" dirty="0">
                <a:latin typeface="Arial Narrow" pitchFamily="34" charset="0"/>
              </a:rPr>
              <a:t>carries itself down to this very day.</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3"/>
          <p:cNvSpPr>
            <a:spLocks noChangeArrowheads="1"/>
          </p:cNvSpPr>
          <p:nvPr/>
        </p:nvSpPr>
        <p:spPr bwMode="auto">
          <a:xfrm>
            <a:off x="152400" y="1219200"/>
            <a:ext cx="7010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4000" b="1" dirty="0">
                <a:solidFill>
                  <a:srgbClr val="C00000"/>
                </a:solidFill>
                <a:latin typeface="Arial Narrow" pitchFamily="34" charset="0"/>
              </a:rPr>
              <a:t>Early English Legal History</a:t>
            </a:r>
            <a:endParaRPr lang="en-US" sz="1000" b="1" dirty="0">
              <a:solidFill>
                <a:srgbClr val="C00000"/>
              </a:solidFill>
              <a:latin typeface="Arial Narrow" pitchFamily="34" charset="0"/>
            </a:endParaRPr>
          </a:p>
          <a:p>
            <a:pPr marL="342900" indent="-342900">
              <a:lnSpc>
                <a:spcPct val="80000"/>
              </a:lnSpc>
              <a:spcBef>
                <a:spcPct val="20000"/>
              </a:spcBef>
              <a:buFontTx/>
              <a:buChar char="•"/>
              <a:defRPr/>
            </a:pPr>
            <a:endParaRPr lang="en-US" sz="1000" b="1" dirty="0">
              <a:solidFill>
                <a:srgbClr val="0033CC"/>
              </a:solidFill>
              <a:latin typeface="Arial Narrow" pitchFamily="34" charset="0"/>
            </a:endParaRPr>
          </a:p>
          <a:p>
            <a:pPr marL="342900" indent="-342900">
              <a:lnSpc>
                <a:spcPct val="80000"/>
              </a:lnSpc>
              <a:spcBef>
                <a:spcPct val="20000"/>
              </a:spcBef>
              <a:buFontTx/>
              <a:buChar char="•"/>
              <a:defRPr/>
            </a:pPr>
            <a:r>
              <a:rPr lang="en-US" sz="2800" dirty="0">
                <a:solidFill>
                  <a:srgbClr val="002060"/>
                </a:solidFill>
                <a:latin typeface="Arial Narrow" pitchFamily="34" charset="0"/>
              </a:rPr>
              <a:t>Remember, in the early years of its civilization, </a:t>
            </a:r>
            <a:r>
              <a:rPr lang="en-US" sz="2800" i="1" dirty="0">
                <a:latin typeface="Arial Narrow" pitchFamily="34" charset="0"/>
              </a:rPr>
              <a:t>England</a:t>
            </a:r>
            <a:r>
              <a:rPr lang="en-US" sz="2800" dirty="0">
                <a:solidFill>
                  <a:srgbClr val="0033CC"/>
                </a:solidFill>
                <a:latin typeface="Arial Narrow" pitchFamily="34" charset="0"/>
              </a:rPr>
              <a:t> </a:t>
            </a:r>
            <a:r>
              <a:rPr lang="en-US" sz="2800" dirty="0">
                <a:solidFill>
                  <a:srgbClr val="002060"/>
                </a:solidFill>
                <a:latin typeface="Arial Narrow" pitchFamily="34" charset="0"/>
              </a:rPr>
              <a:t>was a part of the </a:t>
            </a:r>
            <a:r>
              <a:rPr lang="en-US" sz="2800" i="1" dirty="0">
                <a:solidFill>
                  <a:srgbClr val="CC0000"/>
                </a:solidFill>
                <a:latin typeface="Arial Narrow" pitchFamily="34" charset="0"/>
              </a:rPr>
              <a:t>Roman Empire          </a:t>
            </a:r>
            <a:r>
              <a:rPr lang="en-US" sz="2800" i="1" dirty="0">
                <a:solidFill>
                  <a:srgbClr val="002060"/>
                </a:solidFill>
                <a:latin typeface="Arial Narrow" pitchFamily="34" charset="0"/>
              </a:rPr>
              <a:t> </a:t>
            </a:r>
            <a:r>
              <a:rPr lang="en-US" sz="2800" i="1" dirty="0">
                <a:solidFill>
                  <a:schemeClr val="accent5">
                    <a:lumMod val="50000"/>
                  </a:schemeClr>
                </a:solidFill>
                <a:latin typeface="Arial Narrow" pitchFamily="34" charset="0"/>
              </a:rPr>
              <a:t>(43 AD to 410 AD).</a:t>
            </a:r>
          </a:p>
          <a:p>
            <a:pPr marL="342900" indent="-342900">
              <a:lnSpc>
                <a:spcPct val="80000"/>
              </a:lnSpc>
              <a:spcBef>
                <a:spcPct val="20000"/>
              </a:spcBef>
              <a:buFontTx/>
              <a:buChar char="•"/>
              <a:defRPr/>
            </a:pPr>
            <a:r>
              <a:rPr lang="en-US" sz="2800" dirty="0">
                <a:solidFill>
                  <a:srgbClr val="002060"/>
                </a:solidFill>
                <a:latin typeface="Arial Narrow" pitchFamily="34" charset="0"/>
              </a:rPr>
              <a:t>After the </a:t>
            </a:r>
            <a:r>
              <a:rPr lang="en-US" sz="2800" dirty="0">
                <a:solidFill>
                  <a:srgbClr val="C00000"/>
                </a:solidFill>
                <a:latin typeface="Arial Narrow" pitchFamily="34" charset="0"/>
              </a:rPr>
              <a:t>Romans</a:t>
            </a:r>
            <a:r>
              <a:rPr lang="en-US" sz="2800" dirty="0">
                <a:solidFill>
                  <a:srgbClr val="0033CC"/>
                </a:solidFill>
                <a:latin typeface="Arial Narrow" pitchFamily="34" charset="0"/>
              </a:rPr>
              <a:t> </a:t>
            </a:r>
            <a:r>
              <a:rPr lang="en-US" sz="2800" dirty="0">
                <a:solidFill>
                  <a:srgbClr val="002060"/>
                </a:solidFill>
                <a:latin typeface="Arial Narrow" pitchFamily="34" charset="0"/>
              </a:rPr>
              <a:t>left, native </a:t>
            </a:r>
            <a:r>
              <a:rPr lang="en-US" sz="2800" dirty="0">
                <a:latin typeface="Arial Narrow" pitchFamily="34" charset="0"/>
              </a:rPr>
              <a:t>Englishmen</a:t>
            </a:r>
            <a:r>
              <a:rPr lang="en-US" sz="2800" dirty="0">
                <a:solidFill>
                  <a:srgbClr val="0033CC"/>
                </a:solidFill>
                <a:latin typeface="Arial Narrow" pitchFamily="34" charset="0"/>
              </a:rPr>
              <a:t>,                                                </a:t>
            </a:r>
            <a:r>
              <a:rPr lang="en-US" sz="2800" dirty="0">
                <a:solidFill>
                  <a:srgbClr val="002060"/>
                </a:solidFill>
                <a:latin typeface="Arial Narrow" pitchFamily="34" charset="0"/>
              </a:rPr>
              <a:t>who had been affiliated with </a:t>
            </a:r>
            <a:r>
              <a:rPr lang="en-US" sz="2800" dirty="0">
                <a:solidFill>
                  <a:srgbClr val="C00000"/>
                </a:solidFill>
                <a:latin typeface="Arial Narrow" pitchFamily="34" charset="0"/>
              </a:rPr>
              <a:t>Rome</a:t>
            </a:r>
            <a:r>
              <a:rPr lang="en-US" sz="2800" dirty="0">
                <a:solidFill>
                  <a:srgbClr val="0033CC"/>
                </a:solidFill>
                <a:latin typeface="Arial Narrow" pitchFamily="34" charset="0"/>
              </a:rPr>
              <a:t>,                     </a:t>
            </a:r>
            <a:r>
              <a:rPr lang="en-US" sz="2800" dirty="0">
                <a:solidFill>
                  <a:srgbClr val="002060"/>
                </a:solidFill>
                <a:latin typeface="Arial Narrow" pitchFamily="34" charset="0"/>
              </a:rPr>
              <a:t>such as soldiers, magistrates, or                                  local governors, took power.</a:t>
            </a:r>
          </a:p>
          <a:p>
            <a:pPr marL="342900" indent="-342900">
              <a:lnSpc>
                <a:spcPct val="80000"/>
              </a:lnSpc>
              <a:spcBef>
                <a:spcPct val="20000"/>
              </a:spcBef>
              <a:buFontTx/>
              <a:buChar char="•"/>
              <a:defRPr/>
            </a:pPr>
            <a:r>
              <a:rPr lang="en-US" sz="2800" dirty="0">
                <a:solidFill>
                  <a:srgbClr val="002060"/>
                </a:solidFill>
                <a:latin typeface="Arial Narrow" pitchFamily="34" charset="0"/>
              </a:rPr>
              <a:t>These men honored the </a:t>
            </a:r>
            <a:r>
              <a:rPr lang="en-US" sz="2800" i="1" dirty="0">
                <a:solidFill>
                  <a:srgbClr val="CC0000"/>
                </a:solidFill>
                <a:latin typeface="Arial Narrow" pitchFamily="34" charset="0"/>
              </a:rPr>
              <a:t>Roman</a:t>
            </a:r>
            <a:r>
              <a:rPr lang="en-US" sz="2800" dirty="0">
                <a:solidFill>
                  <a:srgbClr val="0033CC"/>
                </a:solidFill>
                <a:latin typeface="Arial Narrow" pitchFamily="34" charset="0"/>
              </a:rPr>
              <a:t> </a:t>
            </a:r>
            <a:r>
              <a:rPr lang="en-US" sz="2800" dirty="0">
                <a:solidFill>
                  <a:srgbClr val="002060"/>
                </a:solidFill>
                <a:latin typeface="Arial Narrow" pitchFamily="34" charset="0"/>
              </a:rPr>
              <a:t>tradition</a:t>
            </a:r>
            <a:r>
              <a:rPr lang="en-US" sz="2800" dirty="0">
                <a:solidFill>
                  <a:srgbClr val="0033CC"/>
                </a:solidFill>
                <a:latin typeface="Arial Narrow" pitchFamily="34" charset="0"/>
              </a:rPr>
              <a:t>              </a:t>
            </a:r>
            <a:r>
              <a:rPr lang="en-US" sz="2800" dirty="0">
                <a:solidFill>
                  <a:srgbClr val="002060"/>
                </a:solidFill>
                <a:latin typeface="Arial Narrow" pitchFamily="34" charset="0"/>
              </a:rPr>
              <a:t>of</a:t>
            </a:r>
            <a:r>
              <a:rPr lang="en-US" sz="2800" dirty="0">
                <a:solidFill>
                  <a:srgbClr val="0033CC"/>
                </a:solidFill>
                <a:latin typeface="Arial Narrow" pitchFamily="34" charset="0"/>
              </a:rPr>
              <a:t> </a:t>
            </a:r>
            <a:r>
              <a:rPr lang="en-US" sz="2800" i="1" dirty="0">
                <a:latin typeface="Arial Narrow" pitchFamily="34" charset="0"/>
              </a:rPr>
              <a:t>the Rule of Law.</a:t>
            </a:r>
          </a:p>
          <a:p>
            <a:pPr marL="342900" indent="-342900">
              <a:lnSpc>
                <a:spcPct val="80000"/>
              </a:lnSpc>
              <a:spcBef>
                <a:spcPct val="20000"/>
              </a:spcBef>
              <a:buFontTx/>
              <a:buChar char="•"/>
              <a:defRPr/>
            </a:pPr>
            <a:r>
              <a:rPr lang="en-US" sz="2800" dirty="0">
                <a:solidFill>
                  <a:srgbClr val="002060"/>
                </a:solidFill>
                <a:latin typeface="Arial Narrow" pitchFamily="34" charset="0"/>
              </a:rPr>
              <a:t>One such man was </a:t>
            </a:r>
            <a:r>
              <a:rPr lang="en-US" sz="2800" i="1" dirty="0">
                <a:solidFill>
                  <a:srgbClr val="CC0000"/>
                </a:solidFill>
                <a:latin typeface="Arial Narrow" pitchFamily="34" charset="0"/>
              </a:rPr>
              <a:t>Arthur</a:t>
            </a:r>
            <a:r>
              <a:rPr lang="en-US" sz="2800" dirty="0">
                <a:solidFill>
                  <a:srgbClr val="002060"/>
                </a:solidFill>
                <a:latin typeface="Arial Narrow" pitchFamily="34" charset="0"/>
              </a:rPr>
              <a:t>,                                                                   a former </a:t>
            </a:r>
            <a:r>
              <a:rPr lang="en-US" sz="2800" dirty="0">
                <a:solidFill>
                  <a:srgbClr val="C00000"/>
                </a:solidFill>
                <a:latin typeface="Arial Narrow" pitchFamily="34" charset="0"/>
              </a:rPr>
              <a:t>Roman</a:t>
            </a:r>
            <a:r>
              <a:rPr lang="en-US" sz="2800" dirty="0">
                <a:solidFill>
                  <a:srgbClr val="0033CC"/>
                </a:solidFill>
                <a:latin typeface="Arial Narrow" pitchFamily="34" charset="0"/>
              </a:rPr>
              <a:t> </a:t>
            </a:r>
            <a:r>
              <a:rPr lang="en-US" sz="2800" dirty="0">
                <a:solidFill>
                  <a:srgbClr val="002060"/>
                </a:solidFill>
                <a:latin typeface="Arial Narrow" pitchFamily="34" charset="0"/>
              </a:rPr>
              <a:t>Soldier,                                       upon whom the King Arthur legends                       are based</a:t>
            </a:r>
            <a:r>
              <a:rPr lang="en-US" sz="2300" dirty="0">
                <a:solidFill>
                  <a:srgbClr val="002060"/>
                </a:solidFill>
                <a:latin typeface="Arial Narrow" pitchFamily="34" charset="0"/>
              </a:rPr>
              <a:t>.</a:t>
            </a:r>
          </a:p>
        </p:txBody>
      </p:sp>
      <p:pic>
        <p:nvPicPr>
          <p:cNvPr id="39941" name="Picture 12" descr="T010061A"/>
          <p:cNvPicPr>
            <a:picLocks noChangeAspect="1" noChangeArrowheads="1"/>
          </p:cNvPicPr>
          <p:nvPr/>
        </p:nvPicPr>
        <p:blipFill>
          <a:blip r:embed="rId3" cstate="print"/>
          <a:srcRect/>
          <a:stretch>
            <a:fillRect/>
          </a:stretch>
        </p:blipFill>
        <p:spPr bwMode="auto">
          <a:xfrm>
            <a:off x="7162800" y="1752600"/>
            <a:ext cx="1771650" cy="1600200"/>
          </a:xfrm>
          <a:prstGeom prst="rect">
            <a:avLst/>
          </a:prstGeom>
          <a:noFill/>
          <a:ln w="9525">
            <a:noFill/>
            <a:miter lim="800000"/>
            <a:headEnd/>
            <a:tailEnd/>
          </a:ln>
        </p:spPr>
      </p:pic>
      <p:pic>
        <p:nvPicPr>
          <p:cNvPr id="39942" name="Picture 4" descr="http://www.totalchaos.uko2.co.uk/arth.jpg"/>
          <p:cNvPicPr>
            <a:picLocks noChangeAspect="1" noChangeArrowheads="1"/>
          </p:cNvPicPr>
          <p:nvPr/>
        </p:nvPicPr>
        <p:blipFill>
          <a:blip r:embed="rId4" cstate="print"/>
          <a:srcRect/>
          <a:stretch>
            <a:fillRect/>
          </a:stretch>
        </p:blipFill>
        <p:spPr bwMode="auto">
          <a:xfrm>
            <a:off x="6915150" y="3962400"/>
            <a:ext cx="2038350" cy="25431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81000" y="1143000"/>
            <a:ext cx="5562600" cy="51816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latin typeface="Arial Narrow" pitchFamily="34" charset="0"/>
              </a:rPr>
              <a:t>Understanding our Law</a:t>
            </a:r>
          </a:p>
          <a:p>
            <a:pPr marL="342900" indent="-342900">
              <a:lnSpc>
                <a:spcPct val="70000"/>
              </a:lnSpc>
              <a:spcBef>
                <a:spcPct val="20000"/>
              </a:spcBef>
            </a:pPr>
            <a:r>
              <a:rPr lang="en-US" sz="3600" b="1" dirty="0">
                <a:solidFill>
                  <a:srgbClr val="C00000"/>
                </a:solidFill>
                <a:latin typeface="Arial Narrow" pitchFamily="34" charset="0"/>
              </a:rPr>
              <a:t>through the prism </a:t>
            </a:r>
          </a:p>
          <a:p>
            <a:pPr marL="342900" indent="-342900">
              <a:lnSpc>
                <a:spcPct val="70000"/>
              </a:lnSpc>
              <a:spcBef>
                <a:spcPct val="20000"/>
              </a:spcBef>
            </a:pPr>
            <a:r>
              <a:rPr lang="en-US" sz="3600" b="1" dirty="0">
                <a:solidFill>
                  <a:srgbClr val="C00000"/>
                </a:solidFill>
                <a:latin typeface="Arial Narrow" pitchFamily="34" charset="0"/>
              </a:rPr>
              <a:t>of the Law of England </a:t>
            </a:r>
          </a:p>
          <a:p>
            <a:pPr marL="342900" indent="-342900">
              <a:spcBef>
                <a:spcPct val="20000"/>
              </a:spcBef>
              <a:buFontTx/>
              <a:buChar char="•"/>
            </a:pPr>
            <a:endParaRPr lang="en-US" sz="24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So to learn about the </a:t>
            </a:r>
            <a:r>
              <a:rPr lang="en-US" sz="2400" b="1" i="1" dirty="0">
                <a:latin typeface="Arial Narrow" pitchFamily="34" charset="0"/>
              </a:rPr>
              <a:t>Law of Property,</a:t>
            </a:r>
            <a:r>
              <a:rPr lang="en-US" sz="2400" b="1" dirty="0">
                <a:latin typeface="Arial Narrow" pitchFamily="34" charset="0"/>
              </a:rPr>
              <a:t>          where do we start?.  </a:t>
            </a:r>
          </a:p>
          <a:p>
            <a:pPr marL="342900" indent="-342900">
              <a:spcBef>
                <a:spcPct val="20000"/>
              </a:spcBef>
              <a:buFontTx/>
              <a:buChar char="•"/>
            </a:pPr>
            <a:r>
              <a:rPr lang="en-US" sz="2400" b="1" dirty="0">
                <a:latin typeface="Arial Narrow" pitchFamily="34" charset="0"/>
              </a:rPr>
              <a:t>Well a good place to start  as Americans,                      is </a:t>
            </a:r>
            <a:r>
              <a:rPr lang="en-US" sz="2400" b="1" i="1" dirty="0">
                <a:latin typeface="Arial Narrow" pitchFamily="34" charset="0"/>
              </a:rPr>
              <a:t>the first real battle for Property Rights               in England.  </a:t>
            </a:r>
          </a:p>
          <a:p>
            <a:pPr marL="342900" indent="-342900">
              <a:spcBef>
                <a:spcPct val="20000"/>
              </a:spcBef>
              <a:buFontTx/>
              <a:buChar char="•"/>
            </a:pPr>
            <a:r>
              <a:rPr lang="en-US" sz="2400" b="1" dirty="0">
                <a:latin typeface="Arial Narrow" pitchFamily="34" charset="0"/>
              </a:rPr>
              <a:t>And that my dear students was                the </a:t>
            </a:r>
            <a:r>
              <a:rPr lang="en-US" sz="2400" b="1" i="1" dirty="0">
                <a:latin typeface="Arial Narrow" pitchFamily="34" charset="0"/>
              </a:rPr>
              <a:t>Magna </a:t>
            </a:r>
            <a:r>
              <a:rPr lang="en-US" sz="2400" b="1" i="1" dirty="0" err="1">
                <a:latin typeface="Arial Narrow" pitchFamily="34" charset="0"/>
              </a:rPr>
              <a:t>Carta</a:t>
            </a:r>
            <a:r>
              <a:rPr lang="en-US" sz="2400" b="1" dirty="0">
                <a:latin typeface="Arial Narrow" pitchFamily="34" charset="0"/>
              </a:rPr>
              <a:t>.</a:t>
            </a:r>
          </a:p>
        </p:txBody>
      </p:sp>
      <p:pic>
        <p:nvPicPr>
          <p:cNvPr id="36868" name="Picture 12" descr="Image of Magna Carta">
            <a:hlinkClick r:id="rId3"/>
          </p:cNvPr>
          <p:cNvPicPr>
            <a:picLocks noChangeAspect="1" noChangeArrowheads="1"/>
          </p:cNvPicPr>
          <p:nvPr/>
        </p:nvPicPr>
        <p:blipFill>
          <a:blip r:embed="rId4" cstate="print"/>
          <a:srcRect/>
          <a:stretch>
            <a:fillRect/>
          </a:stretch>
        </p:blipFill>
        <p:spPr bwMode="auto">
          <a:xfrm>
            <a:off x="6172200" y="1447800"/>
            <a:ext cx="2381250" cy="4324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ChangeArrowheads="1"/>
          </p:cNvSpPr>
          <p:nvPr/>
        </p:nvSpPr>
        <p:spPr bwMode="auto">
          <a:xfrm>
            <a:off x="4495800" y="990600"/>
            <a:ext cx="4191000" cy="5334000"/>
          </a:xfrm>
          <a:prstGeom prst="rect">
            <a:avLst/>
          </a:prstGeom>
          <a:noFill/>
          <a:ln w="9525">
            <a:noFill/>
            <a:miter lim="800000"/>
            <a:headEnd/>
            <a:tailEnd/>
          </a:ln>
        </p:spPr>
        <p:txBody>
          <a:bodyPr/>
          <a:lstStyle/>
          <a:p>
            <a:pPr marL="342900" indent="-342900" algn="ctr">
              <a:spcBef>
                <a:spcPct val="20000"/>
              </a:spcBef>
            </a:pPr>
            <a:r>
              <a:rPr lang="en-US" sz="3500" b="1" dirty="0" smtClean="0">
                <a:solidFill>
                  <a:srgbClr val="002060"/>
                </a:solidFill>
                <a:latin typeface="Arial Narrow" pitchFamily="34" charset="0"/>
              </a:rPr>
              <a:t>1215</a:t>
            </a:r>
          </a:p>
          <a:p>
            <a:pPr marL="342900" indent="-342900">
              <a:spcBef>
                <a:spcPct val="20000"/>
              </a:spcBef>
              <a:buFontTx/>
              <a:buChar char="•"/>
            </a:pPr>
            <a:r>
              <a:rPr lang="en-US" sz="2400" b="1" dirty="0" smtClean="0">
                <a:latin typeface="Arial Narrow" pitchFamily="34" charset="0"/>
              </a:rPr>
              <a:t>The </a:t>
            </a:r>
            <a:r>
              <a:rPr lang="en-US" sz="2400" b="1" dirty="0">
                <a:latin typeface="Arial Narrow" pitchFamily="34" charset="0"/>
              </a:rPr>
              <a:t>year is 1215 A.D.</a:t>
            </a:r>
          </a:p>
          <a:p>
            <a:pPr marL="342900" indent="-342900">
              <a:spcBef>
                <a:spcPct val="20000"/>
              </a:spcBef>
              <a:buFontTx/>
              <a:buChar char="•"/>
            </a:pPr>
            <a:r>
              <a:rPr lang="en-US" sz="2400" b="1" dirty="0">
                <a:latin typeface="Arial Narrow" pitchFamily="34" charset="0"/>
              </a:rPr>
              <a:t>John  I  is on the throne</a:t>
            </a:r>
          </a:p>
          <a:p>
            <a:pPr marL="342900" indent="-342900">
              <a:spcBef>
                <a:spcPct val="20000"/>
              </a:spcBef>
              <a:buFontTx/>
              <a:buChar char="•"/>
            </a:pPr>
            <a:r>
              <a:rPr lang="en-US" sz="2400" b="1" dirty="0">
                <a:latin typeface="Arial Narrow" pitchFamily="34" charset="0"/>
              </a:rPr>
              <a:t>It is the time of the Crusades and all the known World has been at War</a:t>
            </a:r>
          </a:p>
          <a:p>
            <a:pPr marL="342900" indent="-342900">
              <a:spcBef>
                <a:spcPct val="20000"/>
              </a:spcBef>
              <a:buFontTx/>
              <a:buChar char="•"/>
            </a:pPr>
            <a:r>
              <a:rPr lang="en-US" sz="2400" b="1" dirty="0">
                <a:latin typeface="Arial Narrow" pitchFamily="34" charset="0"/>
              </a:rPr>
              <a:t>800 years had passed since the fall of the </a:t>
            </a:r>
            <a:r>
              <a:rPr lang="en-US" sz="2400" b="1" i="1" dirty="0">
                <a:latin typeface="Arial Narrow" pitchFamily="34" charset="0"/>
              </a:rPr>
              <a:t>Roman Empire  </a:t>
            </a:r>
            <a:r>
              <a:rPr lang="en-US" sz="2400" b="1" dirty="0">
                <a:latin typeface="Arial Narrow" pitchFamily="34" charset="0"/>
              </a:rPr>
              <a:t>and occupied</a:t>
            </a:r>
            <a:r>
              <a:rPr lang="en-US" sz="2400" b="1" i="1" dirty="0">
                <a:latin typeface="Arial Narrow" pitchFamily="34" charset="0"/>
              </a:rPr>
              <a:t> England </a:t>
            </a:r>
            <a:r>
              <a:rPr lang="en-US" sz="2400" b="1" dirty="0">
                <a:latin typeface="Arial Narrow" pitchFamily="34" charset="0"/>
              </a:rPr>
              <a:t>to the time of</a:t>
            </a:r>
            <a:r>
              <a:rPr lang="en-US" sz="2400" b="1" i="1" dirty="0">
                <a:latin typeface="Arial Narrow" pitchFamily="34" charset="0"/>
              </a:rPr>
              <a:t> 1215.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And nearly 800 years have passed since that time until the present day.</a:t>
            </a:r>
          </a:p>
        </p:txBody>
      </p:sp>
      <p:pic>
        <p:nvPicPr>
          <p:cNvPr id="37892" name="Picture 7" descr="king_john_lackland"/>
          <p:cNvPicPr>
            <a:picLocks noChangeAspect="1" noChangeArrowheads="1"/>
          </p:cNvPicPr>
          <p:nvPr/>
        </p:nvPicPr>
        <p:blipFill>
          <a:blip r:embed="rId3" cstate="print"/>
          <a:srcRect/>
          <a:stretch>
            <a:fillRect/>
          </a:stretch>
        </p:blipFill>
        <p:spPr bwMode="auto">
          <a:xfrm>
            <a:off x="609600" y="1219200"/>
            <a:ext cx="3733800" cy="4729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457200" y="1066800"/>
            <a:ext cx="51054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latin typeface="Arial Narrow" pitchFamily="34" charset="0"/>
              </a:rPr>
              <a:t>Medieval England</a:t>
            </a:r>
            <a:endParaRPr lang="en-US" sz="1200" b="1" dirty="0">
              <a:solidFill>
                <a:srgbClr val="C00000"/>
              </a:solidFill>
              <a:latin typeface="Arial Narrow" pitchFamily="34" charset="0"/>
            </a:endParaRPr>
          </a:p>
          <a:p>
            <a:pPr marL="342900" indent="-342900">
              <a:spcBef>
                <a:spcPct val="20000"/>
              </a:spcBef>
              <a:buFontTx/>
              <a:buChar char="•"/>
            </a:pPr>
            <a:endParaRPr lang="en-US" sz="12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The times are tumultuous</a:t>
            </a:r>
          </a:p>
          <a:p>
            <a:pPr marL="342900" indent="-342900">
              <a:spcBef>
                <a:spcPct val="20000"/>
              </a:spcBef>
              <a:buFontTx/>
              <a:buChar char="•"/>
            </a:pPr>
            <a:r>
              <a:rPr lang="en-US" sz="2400" b="1" i="1" dirty="0">
                <a:latin typeface="Arial Narrow" pitchFamily="34" charset="0"/>
              </a:rPr>
              <a:t>England </a:t>
            </a:r>
            <a:r>
              <a:rPr lang="en-US" sz="2400" b="1" dirty="0">
                <a:latin typeface="Arial Narrow" pitchFamily="34" charset="0"/>
              </a:rPr>
              <a:t>faces many challenges, both economic and security.</a:t>
            </a:r>
            <a:r>
              <a:rPr lang="en-US" sz="2400" b="1" i="1" dirty="0">
                <a:latin typeface="Arial Narrow" pitchFamily="34" charset="0"/>
              </a:rPr>
              <a:t>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The country is really not yet a nation, but is struggling to gain an identity.</a:t>
            </a:r>
          </a:p>
          <a:p>
            <a:pPr marL="342900" indent="-342900">
              <a:spcBef>
                <a:spcPct val="20000"/>
              </a:spcBef>
              <a:buFontTx/>
              <a:buChar char="•"/>
            </a:pPr>
            <a:r>
              <a:rPr lang="en-US" sz="2400" b="1" dirty="0">
                <a:latin typeface="Arial Narrow" pitchFamily="34" charset="0"/>
              </a:rPr>
              <a:t>It’s the age of knights and kings, castles and swords.</a:t>
            </a:r>
          </a:p>
          <a:p>
            <a:pPr marL="342900" indent="-342900">
              <a:spcBef>
                <a:spcPct val="20000"/>
              </a:spcBef>
              <a:buFontTx/>
              <a:buChar char="•"/>
            </a:pPr>
            <a:r>
              <a:rPr lang="en-US" sz="2400" b="1" dirty="0">
                <a:latin typeface="Arial Narrow" pitchFamily="34" charset="0"/>
              </a:rPr>
              <a:t>To truly understand the times, however, lets review a bit                       of </a:t>
            </a:r>
            <a:r>
              <a:rPr lang="en-US" sz="2400" b="1" i="1" dirty="0">
                <a:latin typeface="Arial Narrow" pitchFamily="34" charset="0"/>
              </a:rPr>
              <a:t>England’s</a:t>
            </a:r>
            <a:r>
              <a:rPr lang="en-US" sz="2400" b="1" dirty="0">
                <a:latin typeface="Arial Narrow" pitchFamily="34" charset="0"/>
              </a:rPr>
              <a:t> history.</a:t>
            </a:r>
          </a:p>
        </p:txBody>
      </p:sp>
      <p:pic>
        <p:nvPicPr>
          <p:cNvPr id="38916" name="Picture 9" descr="em_bolsover_01"/>
          <p:cNvPicPr>
            <a:picLocks noChangeAspect="1" noChangeArrowheads="1"/>
          </p:cNvPicPr>
          <p:nvPr/>
        </p:nvPicPr>
        <p:blipFill>
          <a:blip r:embed="rId3" cstate="print"/>
          <a:srcRect/>
          <a:stretch>
            <a:fillRect/>
          </a:stretch>
        </p:blipFill>
        <p:spPr bwMode="auto">
          <a:xfrm>
            <a:off x="5486400" y="2286000"/>
            <a:ext cx="3352800"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381000" y="990600"/>
            <a:ext cx="7315200" cy="5486400"/>
          </a:xfrm>
          <a:prstGeom prst="rect">
            <a:avLst/>
          </a:prstGeom>
          <a:noFill/>
          <a:ln w="9525">
            <a:noFill/>
            <a:miter lim="800000"/>
            <a:headEnd/>
            <a:tailEnd/>
          </a:ln>
        </p:spPr>
        <p:txBody>
          <a:bodyPr/>
          <a:lstStyle/>
          <a:p>
            <a:pPr marL="342900" indent="-342900">
              <a:lnSpc>
                <a:spcPct val="70000"/>
              </a:lnSpc>
              <a:spcBef>
                <a:spcPct val="20000"/>
              </a:spcBef>
            </a:pPr>
            <a:endParaRPr lang="en-US" sz="200" b="1" dirty="0">
              <a:solidFill>
                <a:srgbClr val="C00000"/>
              </a:solidFill>
              <a:latin typeface="Arial Narrow" pitchFamily="34" charset="0"/>
            </a:endParaRPr>
          </a:p>
          <a:p>
            <a:pPr marL="342900" indent="-342900">
              <a:lnSpc>
                <a:spcPct val="70000"/>
              </a:lnSpc>
              <a:spcBef>
                <a:spcPct val="20000"/>
              </a:spcBef>
            </a:pPr>
            <a:r>
              <a:rPr lang="en-US" sz="4000" b="1" dirty="0">
                <a:solidFill>
                  <a:srgbClr val="C00000"/>
                </a:solidFill>
                <a:latin typeface="Arial Narrow" pitchFamily="34" charset="0"/>
              </a:rPr>
              <a:t>The Saxons Take Control</a:t>
            </a:r>
            <a:endParaRPr lang="en-US" sz="1000" b="1" dirty="0">
              <a:solidFill>
                <a:srgbClr val="C00000"/>
              </a:solidFill>
              <a:latin typeface="Arial Narrow" pitchFamily="34" charset="0"/>
            </a:endParaRPr>
          </a:p>
          <a:p>
            <a:pPr marL="342900" indent="-342900">
              <a:lnSpc>
                <a:spcPct val="70000"/>
              </a:lnSpc>
              <a:spcBef>
                <a:spcPct val="20000"/>
              </a:spcBef>
            </a:pPr>
            <a:endParaRPr lang="en-US" sz="1000" b="1" dirty="0">
              <a:solidFill>
                <a:srgbClr val="C00000"/>
              </a:solidFill>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These English leaders, who were heavily </a:t>
            </a:r>
          </a:p>
          <a:p>
            <a:pPr marL="342900" indent="-342900">
              <a:lnSpc>
                <a:spcPct val="70000"/>
              </a:lnSpc>
              <a:spcBef>
                <a:spcPct val="20000"/>
              </a:spcBef>
            </a:pPr>
            <a:r>
              <a:rPr lang="en-US" sz="2600" b="1" dirty="0">
                <a:latin typeface="Arial Narrow" pitchFamily="34" charset="0"/>
              </a:rPr>
              <a:t>	influenced by Roman tradition and culture,       </a:t>
            </a:r>
          </a:p>
          <a:p>
            <a:pPr marL="342900" indent="-342900">
              <a:lnSpc>
                <a:spcPct val="70000"/>
              </a:lnSpc>
              <a:spcBef>
                <a:spcPct val="20000"/>
              </a:spcBef>
            </a:pPr>
            <a:r>
              <a:rPr lang="en-US" sz="2600" b="1" dirty="0">
                <a:latin typeface="Arial Narrow" pitchFamily="34" charset="0"/>
              </a:rPr>
              <a:t>	only ruled, however, for a brief time.</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Around 500 AD, Viking based </a:t>
            </a:r>
            <a:r>
              <a:rPr lang="en-US" sz="2600" b="1" i="1" dirty="0">
                <a:latin typeface="Arial Narrow" pitchFamily="34" charset="0"/>
              </a:rPr>
              <a:t>Saxon</a:t>
            </a:r>
            <a:r>
              <a:rPr lang="en-US" sz="2600" b="1" dirty="0">
                <a:latin typeface="Arial Narrow" pitchFamily="34" charset="0"/>
              </a:rPr>
              <a:t> tribes</a:t>
            </a:r>
          </a:p>
          <a:p>
            <a:pPr marL="342900" indent="-342900">
              <a:lnSpc>
                <a:spcPct val="70000"/>
              </a:lnSpc>
              <a:spcBef>
                <a:spcPct val="20000"/>
              </a:spcBef>
            </a:pPr>
            <a:r>
              <a:rPr lang="en-US" sz="2600" b="1" dirty="0">
                <a:latin typeface="Arial Narrow" pitchFamily="34" charset="0"/>
              </a:rPr>
              <a:t>	invaded </a:t>
            </a:r>
            <a:r>
              <a:rPr lang="en-US" sz="2600" b="1" i="1" dirty="0">
                <a:latin typeface="Arial Narrow" pitchFamily="34" charset="0"/>
              </a:rPr>
              <a:t>England </a:t>
            </a:r>
            <a:r>
              <a:rPr lang="en-US" sz="2600" b="1" dirty="0">
                <a:latin typeface="Arial Narrow" pitchFamily="34" charset="0"/>
              </a:rPr>
              <a:t>and began to occupy </a:t>
            </a:r>
          </a:p>
          <a:p>
            <a:pPr marL="342900" indent="-342900">
              <a:lnSpc>
                <a:spcPct val="70000"/>
              </a:lnSpc>
              <a:spcBef>
                <a:spcPct val="20000"/>
              </a:spcBef>
            </a:pPr>
            <a:r>
              <a:rPr lang="en-US" sz="2600" b="1" dirty="0">
                <a:latin typeface="Arial Narrow" pitchFamily="34" charset="0"/>
              </a:rPr>
              <a:t>	the country.</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By 1066 these Anglo-Saxon tribes,</a:t>
            </a:r>
          </a:p>
          <a:p>
            <a:pPr marL="342900" indent="-342900">
              <a:lnSpc>
                <a:spcPct val="70000"/>
              </a:lnSpc>
              <a:spcBef>
                <a:spcPct val="20000"/>
              </a:spcBef>
            </a:pPr>
            <a:r>
              <a:rPr lang="en-US" sz="2600" b="1" dirty="0">
                <a:latin typeface="Arial Narrow" pitchFamily="34" charset="0"/>
              </a:rPr>
              <a:t>	who by such date were residents of England</a:t>
            </a:r>
          </a:p>
          <a:p>
            <a:pPr marL="342900" indent="-342900">
              <a:lnSpc>
                <a:spcPct val="70000"/>
              </a:lnSpc>
              <a:spcBef>
                <a:spcPct val="20000"/>
              </a:spcBef>
            </a:pPr>
            <a:r>
              <a:rPr lang="en-US" sz="2600" b="1" dirty="0">
                <a:latin typeface="Arial Narrow" pitchFamily="34" charset="0"/>
              </a:rPr>
              <a:t>	for 500 years, were led by </a:t>
            </a:r>
            <a:r>
              <a:rPr lang="en-US" sz="2600" b="1" i="1" dirty="0">
                <a:latin typeface="Arial Narrow" pitchFamily="34" charset="0"/>
              </a:rPr>
              <a:t>King Harold</a:t>
            </a:r>
            <a:r>
              <a:rPr lang="en-US" sz="2600" b="1" dirty="0">
                <a:latin typeface="Arial Narrow" pitchFamily="34" charset="0"/>
              </a:rPr>
              <a:t>.</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i="1" dirty="0">
                <a:latin typeface="Arial Narrow" pitchFamily="34" charset="0"/>
              </a:rPr>
              <a:t>Harold</a:t>
            </a:r>
            <a:r>
              <a:rPr lang="en-US" sz="2600" b="1" dirty="0">
                <a:latin typeface="Arial Narrow" pitchFamily="34" charset="0"/>
              </a:rPr>
              <a:t> had loose control over the country</a:t>
            </a:r>
          </a:p>
          <a:p>
            <a:pPr marL="342900" indent="-342900">
              <a:lnSpc>
                <a:spcPct val="70000"/>
              </a:lnSpc>
              <a:spcBef>
                <a:spcPct val="20000"/>
              </a:spcBef>
            </a:pPr>
            <a:r>
              <a:rPr lang="en-US" sz="2600" b="1" dirty="0">
                <a:latin typeface="Arial Narrow" pitchFamily="34" charset="0"/>
              </a:rPr>
              <a:t>	with his strongest hold over the region</a:t>
            </a:r>
          </a:p>
          <a:p>
            <a:pPr marL="342900" indent="-342900">
              <a:lnSpc>
                <a:spcPct val="70000"/>
              </a:lnSpc>
              <a:spcBef>
                <a:spcPct val="20000"/>
              </a:spcBef>
            </a:pPr>
            <a:r>
              <a:rPr lang="en-US" sz="2600" b="1" dirty="0">
                <a:latin typeface="Arial Narrow" pitchFamily="34" charset="0"/>
              </a:rPr>
              <a:t>	now known as London.</a:t>
            </a:r>
            <a:endParaRPr lang="en-US" sz="2600" b="1" i="1" dirty="0">
              <a:latin typeface="Arial Narrow" pitchFamily="34" charset="0"/>
            </a:endParaRPr>
          </a:p>
        </p:txBody>
      </p:sp>
      <p:pic>
        <p:nvPicPr>
          <p:cNvPr id="40964" name="Picture 10" descr="HaroldKing"/>
          <p:cNvPicPr>
            <a:picLocks noChangeAspect="1" noChangeArrowheads="1"/>
          </p:cNvPicPr>
          <p:nvPr/>
        </p:nvPicPr>
        <p:blipFill>
          <a:blip r:embed="rId3" cstate="print"/>
          <a:srcRect/>
          <a:stretch>
            <a:fillRect/>
          </a:stretch>
        </p:blipFill>
        <p:spPr bwMode="auto">
          <a:xfrm>
            <a:off x="6705600" y="3810000"/>
            <a:ext cx="2133600" cy="2670175"/>
          </a:xfrm>
          <a:prstGeom prst="rect">
            <a:avLst/>
          </a:prstGeom>
          <a:noFill/>
          <a:ln w="9525">
            <a:noFill/>
            <a:miter lim="800000"/>
            <a:headEnd/>
            <a:tailEnd/>
          </a:ln>
        </p:spPr>
      </p:pic>
      <p:pic>
        <p:nvPicPr>
          <p:cNvPr id="40965" name="Picture 4" descr="http://www.heritage-history.com/books/morris/english/zpage018.gif"/>
          <p:cNvPicPr>
            <a:picLocks noChangeAspect="1" noChangeArrowheads="1"/>
          </p:cNvPicPr>
          <p:nvPr/>
        </p:nvPicPr>
        <p:blipFill>
          <a:blip r:embed="rId4" cstate="print"/>
          <a:srcRect/>
          <a:stretch>
            <a:fillRect/>
          </a:stretch>
        </p:blipFill>
        <p:spPr bwMode="auto">
          <a:xfrm>
            <a:off x="6705600" y="1065213"/>
            <a:ext cx="2081213" cy="25066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382000" cy="5410200"/>
          </a:xfrm>
          <a:prstGeom prst="rect">
            <a:avLst/>
          </a:prstGeom>
          <a:noFill/>
          <a:ln w="9525">
            <a:noFill/>
            <a:miter lim="800000"/>
            <a:headEnd/>
            <a:tailEnd/>
          </a:ln>
        </p:spPr>
        <p:txBody>
          <a:bodyPr/>
          <a:lstStyle/>
          <a:p>
            <a:pPr marL="342900" indent="-342900">
              <a:spcBef>
                <a:spcPct val="20000"/>
              </a:spcBef>
            </a:pPr>
            <a:r>
              <a:rPr lang="en-US" sz="2900" b="1" dirty="0">
                <a:solidFill>
                  <a:srgbClr val="002060"/>
                </a:solidFill>
              </a:rPr>
              <a:t>The Evolution of Property Rights and the Law</a:t>
            </a:r>
          </a:p>
          <a:p>
            <a:pPr marL="342900" indent="-342900">
              <a:spcBef>
                <a:spcPct val="20000"/>
              </a:spcBef>
              <a:buFontTx/>
              <a:buChar char="•"/>
            </a:pPr>
            <a:endParaRPr lang="en-US" sz="1500" dirty="0">
              <a:solidFill>
                <a:srgbClr val="0033CC"/>
              </a:solidFill>
            </a:endParaRPr>
          </a:p>
          <a:p>
            <a:pPr marL="342900" indent="-342900">
              <a:spcBef>
                <a:spcPct val="20000"/>
              </a:spcBef>
              <a:buFontTx/>
              <a:buChar char="•"/>
            </a:pPr>
            <a:r>
              <a:rPr lang="en-US" sz="2000" dirty="0"/>
              <a:t>This is a </a:t>
            </a:r>
            <a:r>
              <a:rPr lang="en-US" sz="2000" dirty="0" smtClean="0"/>
              <a:t>survey of the History of Anglo American Law</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smtClean="0"/>
              <a:t>But this as this is a course in the law of property, </a:t>
            </a:r>
            <a:r>
              <a:rPr lang="en-US" sz="2000" dirty="0"/>
              <a:t>you may have questioned:</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a:t>Why should we learn </a:t>
            </a:r>
            <a:r>
              <a:rPr lang="en-US" sz="2000" dirty="0" smtClean="0"/>
              <a:t>about: </a:t>
            </a:r>
          </a:p>
          <a:p>
            <a:pPr marL="800100" lvl="1" indent="-342900">
              <a:spcBef>
                <a:spcPct val="20000"/>
              </a:spcBef>
              <a:buFontTx/>
              <a:buChar char="•"/>
            </a:pPr>
            <a:r>
              <a:rPr lang="en-US" sz="2000" b="1" dirty="0" smtClean="0"/>
              <a:t>Roman Codes,</a:t>
            </a:r>
            <a:r>
              <a:rPr lang="en-US" sz="2000" dirty="0" smtClean="0"/>
              <a:t> </a:t>
            </a:r>
          </a:p>
          <a:p>
            <a:pPr marL="800100" lvl="1" indent="-342900">
              <a:spcBef>
                <a:spcPct val="20000"/>
              </a:spcBef>
              <a:buFontTx/>
              <a:buChar char="•"/>
            </a:pPr>
            <a:r>
              <a:rPr lang="en-US" sz="2000" b="1" i="1" dirty="0" smtClean="0"/>
              <a:t>The British Monarchy and Common </a:t>
            </a:r>
            <a:r>
              <a:rPr lang="en-US" sz="2000" b="1" i="1" dirty="0"/>
              <a:t>Law</a:t>
            </a:r>
            <a:r>
              <a:rPr lang="en-US" sz="2000" dirty="0"/>
              <a:t>, </a:t>
            </a:r>
            <a:endParaRPr lang="en-US" sz="2000" dirty="0" smtClean="0"/>
          </a:p>
          <a:p>
            <a:pPr marL="800100" lvl="1" indent="-342900">
              <a:spcBef>
                <a:spcPct val="20000"/>
              </a:spcBef>
              <a:buFontTx/>
              <a:buChar char="•"/>
            </a:pPr>
            <a:r>
              <a:rPr lang="en-US" sz="2000" b="1" i="1" dirty="0" smtClean="0"/>
              <a:t>Colonial </a:t>
            </a:r>
            <a:r>
              <a:rPr lang="en-US" sz="2000" b="1" i="1" dirty="0"/>
              <a:t>Legislatures</a:t>
            </a:r>
            <a:r>
              <a:rPr lang="en-US" sz="2000" dirty="0"/>
              <a:t>, </a:t>
            </a:r>
            <a:r>
              <a:rPr lang="en-US" sz="2000" dirty="0" smtClean="0"/>
              <a:t>and </a:t>
            </a:r>
          </a:p>
          <a:p>
            <a:pPr marL="800100" lvl="1" indent="-342900">
              <a:spcBef>
                <a:spcPct val="20000"/>
              </a:spcBef>
              <a:buFontTx/>
              <a:buChar char="•"/>
            </a:pPr>
            <a:r>
              <a:rPr lang="en-US" sz="2000" b="1" dirty="0" smtClean="0"/>
              <a:t>The </a:t>
            </a:r>
            <a:r>
              <a:rPr lang="en-US" sz="2000" b="1" dirty="0"/>
              <a:t>formation of </a:t>
            </a:r>
            <a:r>
              <a:rPr lang="en-US" sz="2000" b="1" i="1" dirty="0"/>
              <a:t>Constitutions</a:t>
            </a:r>
            <a:r>
              <a:rPr lang="en-US" sz="2000" b="1" dirty="0"/>
              <a:t> and </a:t>
            </a:r>
            <a:r>
              <a:rPr lang="en-US" sz="2000" b="1" i="1" dirty="0"/>
              <a:t>State </a:t>
            </a:r>
            <a:r>
              <a:rPr lang="en-US" sz="2000" b="1" i="1" dirty="0" smtClean="0"/>
              <a:t>Legislatures?</a:t>
            </a:r>
            <a:r>
              <a:rPr lang="en-US" sz="2000" dirty="0" smtClean="0"/>
              <a:t> </a:t>
            </a:r>
            <a:endParaRPr lang="en-US" sz="1000" dirty="0"/>
          </a:p>
          <a:p>
            <a:pPr marL="342900" indent="-342900">
              <a:spcBef>
                <a:spcPct val="20000"/>
              </a:spcBef>
            </a:pPr>
            <a:r>
              <a:rPr lang="en-US" sz="1000" dirty="0"/>
              <a:t> </a:t>
            </a:r>
          </a:p>
          <a:p>
            <a:pPr marL="342900" indent="-342900">
              <a:spcBef>
                <a:spcPct val="20000"/>
              </a:spcBef>
              <a:buFontTx/>
              <a:buChar char="•"/>
            </a:pPr>
            <a:r>
              <a:rPr lang="en-US" sz="2000" dirty="0"/>
              <a:t>Is this not a course on land transactions, mortgages, </a:t>
            </a:r>
            <a:r>
              <a:rPr lang="en-US" sz="2000" dirty="0" err="1"/>
              <a:t>bailments</a:t>
            </a:r>
            <a:r>
              <a:rPr lang="en-US" sz="2000" dirty="0"/>
              <a:t>, gifts and real and rental property relationships? </a:t>
            </a:r>
            <a:r>
              <a:rPr lang="en-US" sz="1000" dirty="0"/>
              <a:t> </a:t>
            </a:r>
          </a:p>
          <a:p>
            <a:pPr marL="342900" indent="-342900">
              <a:spcBef>
                <a:spcPct val="20000"/>
              </a:spcBef>
              <a:buFontTx/>
              <a:buChar char="•"/>
            </a:pPr>
            <a:endParaRPr lang="en-US" sz="1000" dirty="0"/>
          </a:p>
          <a:p>
            <a:pPr marL="342900" indent="-342900">
              <a:spcBef>
                <a:spcPct val="20000"/>
              </a:spcBef>
              <a:buFontTx/>
              <a:buChar char="•"/>
            </a:pPr>
            <a:r>
              <a:rPr lang="en-US" sz="2000" dirty="0"/>
              <a:t>What does the heck does the first have to do with the second?</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988" name="Rectangle 3"/>
          <p:cNvSpPr>
            <a:spLocks noChangeArrowheads="1"/>
          </p:cNvSpPr>
          <p:nvPr/>
        </p:nvSpPr>
        <p:spPr bwMode="auto">
          <a:xfrm>
            <a:off x="3505200" y="1143000"/>
            <a:ext cx="5257800" cy="5410200"/>
          </a:xfrm>
          <a:prstGeom prst="rect">
            <a:avLst/>
          </a:prstGeom>
          <a:noFill/>
          <a:ln w="9525">
            <a:noFill/>
            <a:miter lim="800000"/>
            <a:headEnd/>
            <a:tailEnd/>
          </a:ln>
        </p:spPr>
        <p:txBody>
          <a:bodyPr/>
          <a:lstStyle/>
          <a:p>
            <a:pPr marL="342900" indent="-342900">
              <a:spcBef>
                <a:spcPct val="20000"/>
              </a:spcBef>
            </a:pPr>
            <a:r>
              <a:rPr lang="en-US" sz="3600" b="1" i="1" dirty="0">
                <a:solidFill>
                  <a:srgbClr val="CC0000"/>
                </a:solidFill>
                <a:latin typeface="Arial Narrow" pitchFamily="34" charset="0"/>
              </a:rPr>
              <a:t>Enter William the Conqueror</a:t>
            </a:r>
          </a:p>
          <a:p>
            <a:pPr marL="342900" indent="-342900">
              <a:spcBef>
                <a:spcPct val="20000"/>
              </a:spcBef>
              <a:buFontTx/>
              <a:buChar char="•"/>
            </a:pPr>
            <a:endParaRPr lang="en-US" sz="500" b="1" i="1" dirty="0">
              <a:solidFill>
                <a:srgbClr val="CC0000"/>
              </a:solidFill>
              <a:latin typeface="Arial Narrow" pitchFamily="34" charset="0"/>
            </a:endParaRPr>
          </a:p>
          <a:p>
            <a:pPr marL="342900" indent="-342900">
              <a:lnSpc>
                <a:spcPct val="70000"/>
              </a:lnSpc>
              <a:spcBef>
                <a:spcPct val="20000"/>
              </a:spcBef>
              <a:buFontTx/>
              <a:buChar char="•"/>
            </a:pPr>
            <a:r>
              <a:rPr lang="en-US" sz="2200" b="1" i="1" dirty="0">
                <a:latin typeface="Arial Narrow" pitchFamily="34" charset="0"/>
              </a:rPr>
              <a:t>In 1066, William the Conqueror, a man of Viking decedent, had just returned from the crusades as a knight.</a:t>
            </a:r>
          </a:p>
          <a:p>
            <a:pPr marL="342900" indent="-342900">
              <a:lnSpc>
                <a:spcPct val="70000"/>
              </a:lnSpc>
              <a:spcBef>
                <a:spcPct val="20000"/>
              </a:spcBef>
              <a:buFontTx/>
              <a:buChar char="•"/>
            </a:pPr>
            <a:r>
              <a:rPr lang="en-US" sz="2200" b="1" i="1" dirty="0">
                <a:latin typeface="Arial Narrow" pitchFamily="34" charset="0"/>
              </a:rPr>
              <a:t>The illegitimate son of a French Nobleman, with little prospects from a feudal farming society,  he decided to leave his home in Normandy, France, to seek fame, riches and adventure.</a:t>
            </a:r>
          </a:p>
          <a:p>
            <a:pPr marL="342900" indent="-342900">
              <a:lnSpc>
                <a:spcPct val="70000"/>
              </a:lnSpc>
              <a:spcBef>
                <a:spcPct val="20000"/>
              </a:spcBef>
              <a:buFontTx/>
              <a:buChar char="•"/>
            </a:pPr>
            <a:r>
              <a:rPr lang="en-US" sz="2200" b="1" i="1" dirty="0">
                <a:latin typeface="Arial Narrow" pitchFamily="34" charset="0"/>
              </a:rPr>
              <a:t>An experienced soldier, he had an idea: To raid and conquer, the nearby Island of Brittan, across the English Channel.</a:t>
            </a:r>
          </a:p>
          <a:p>
            <a:pPr marL="342900" indent="-342900">
              <a:lnSpc>
                <a:spcPct val="80000"/>
              </a:lnSpc>
              <a:spcBef>
                <a:spcPct val="20000"/>
              </a:spcBef>
              <a:buFontTx/>
              <a:buChar char="•"/>
            </a:pPr>
            <a:r>
              <a:rPr lang="en-US" sz="2200" b="1" i="1" dirty="0">
                <a:latin typeface="Arial Narrow" pitchFamily="34" charset="0"/>
              </a:rPr>
              <a:t>A natural born leader,                                          William raised a substantial army                            from towns nearby his Norman village             and sailed across the Channel,                        seeking to recreate the glory                               of his Viking heritage. </a:t>
            </a:r>
          </a:p>
        </p:txBody>
      </p:sp>
      <p:pic>
        <p:nvPicPr>
          <p:cNvPr id="41989" name="Picture 10" descr="dhm121"/>
          <p:cNvPicPr>
            <a:picLocks noChangeAspect="1" noChangeArrowheads="1"/>
          </p:cNvPicPr>
          <p:nvPr/>
        </p:nvPicPr>
        <p:blipFill>
          <a:blip r:embed="rId3" cstate="print"/>
          <a:srcRect l="10034" r="10034"/>
          <a:stretch>
            <a:fillRect/>
          </a:stretch>
        </p:blipFill>
        <p:spPr bwMode="auto">
          <a:xfrm>
            <a:off x="457200" y="1752600"/>
            <a:ext cx="3108841" cy="4571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457200" y="990600"/>
            <a:ext cx="5257800" cy="5410200"/>
          </a:xfrm>
          <a:prstGeom prst="rect">
            <a:avLst/>
          </a:prstGeom>
          <a:noFill/>
          <a:ln w="9525">
            <a:noFill/>
            <a:miter lim="800000"/>
            <a:headEnd/>
            <a:tailEnd/>
          </a:ln>
        </p:spPr>
        <p:txBody>
          <a:bodyPr/>
          <a:lstStyle/>
          <a:p>
            <a:pPr marL="342900" indent="-342900">
              <a:spcBef>
                <a:spcPts val="0"/>
              </a:spcBef>
            </a:pPr>
            <a:r>
              <a:rPr lang="en-US" sz="4000" b="1" i="1" dirty="0">
                <a:solidFill>
                  <a:srgbClr val="C00000"/>
                </a:solidFill>
                <a:latin typeface="Arial Narrow" pitchFamily="34" charset="0"/>
              </a:rPr>
              <a:t>William Conquers</a:t>
            </a:r>
          </a:p>
          <a:p>
            <a:pPr marL="342900" indent="-342900">
              <a:lnSpc>
                <a:spcPct val="90000"/>
              </a:lnSpc>
              <a:spcBef>
                <a:spcPts val="0"/>
              </a:spcBef>
              <a:buFontTx/>
              <a:buChar char="•"/>
            </a:pPr>
            <a:r>
              <a:rPr lang="en-US" sz="2000" b="1" i="1" dirty="0">
                <a:latin typeface="Arial Narrow" pitchFamily="34" charset="0"/>
              </a:rPr>
              <a:t>He did just that.</a:t>
            </a:r>
          </a:p>
          <a:p>
            <a:pPr marL="342900" indent="-342900">
              <a:lnSpc>
                <a:spcPct val="90000"/>
              </a:lnSpc>
              <a:spcBef>
                <a:spcPts val="0"/>
              </a:spcBef>
              <a:buFontTx/>
              <a:buChar char="•"/>
            </a:pPr>
            <a:r>
              <a:rPr lang="en-US" sz="2000" b="1" i="1" dirty="0">
                <a:latin typeface="Arial Narrow" pitchFamily="34" charset="0"/>
              </a:rPr>
              <a:t>Confronting the ruling Anglo-Saxon armies        at Hastings, England,                                      William’s forces defeated the defenders,               killing their King Harold                                          with an arrow through his eye. </a:t>
            </a:r>
          </a:p>
          <a:p>
            <a:pPr marL="342900" indent="-342900">
              <a:lnSpc>
                <a:spcPct val="90000"/>
              </a:lnSpc>
              <a:spcBef>
                <a:spcPts val="0"/>
              </a:spcBef>
              <a:buFontTx/>
              <a:buChar char="•"/>
            </a:pPr>
            <a:r>
              <a:rPr lang="en-US" sz="2000" b="1" i="1" dirty="0">
                <a:latin typeface="Arial Narrow" pitchFamily="34" charset="0"/>
              </a:rPr>
              <a:t>Organizing England,                                                     and consolidating his power                           throughout his new country,                                                        William proved to be a fine administrator, treating the people with a firm but fair hand.  </a:t>
            </a:r>
          </a:p>
          <a:p>
            <a:pPr marL="342900" indent="-342900">
              <a:lnSpc>
                <a:spcPct val="90000"/>
              </a:lnSpc>
              <a:spcBef>
                <a:spcPts val="0"/>
              </a:spcBef>
              <a:buFontTx/>
              <a:buChar char="•"/>
            </a:pPr>
            <a:r>
              <a:rPr lang="en-US" sz="2000" b="1" i="1" dirty="0">
                <a:latin typeface="Arial Narrow" pitchFamily="34" charset="0"/>
              </a:rPr>
              <a:t>During his reign                                                   he built the famed tower of London                            and began to transform his new capital                        into a true city.                                                 </a:t>
            </a:r>
          </a:p>
          <a:p>
            <a:pPr marL="342900" indent="-342900">
              <a:lnSpc>
                <a:spcPct val="90000"/>
              </a:lnSpc>
              <a:spcBef>
                <a:spcPts val="0"/>
              </a:spcBef>
              <a:buFontTx/>
              <a:buChar char="•"/>
            </a:pPr>
            <a:r>
              <a:rPr lang="en-US" sz="2000" b="1" i="1" dirty="0">
                <a:latin typeface="Arial Narrow" pitchFamily="34" charset="0"/>
              </a:rPr>
              <a:t>Upon his death in 1087, he left the throne to </a:t>
            </a:r>
            <a:endParaRPr lang="en-US" sz="2000" b="1" i="1" dirty="0" smtClean="0">
              <a:latin typeface="Arial Narrow" pitchFamily="34" charset="0"/>
            </a:endParaRPr>
          </a:p>
          <a:p>
            <a:pPr marL="342900" indent="-342900">
              <a:lnSpc>
                <a:spcPct val="90000"/>
              </a:lnSpc>
              <a:spcBef>
                <a:spcPts val="0"/>
              </a:spcBef>
            </a:pPr>
            <a:r>
              <a:rPr lang="en-US" sz="2000" b="1" i="1" dirty="0">
                <a:latin typeface="Arial Narrow" pitchFamily="34" charset="0"/>
              </a:rPr>
              <a:t> </a:t>
            </a:r>
            <a:r>
              <a:rPr lang="en-US" sz="2000" b="1" i="1" dirty="0" smtClean="0">
                <a:latin typeface="Arial Narrow" pitchFamily="34" charset="0"/>
              </a:rPr>
              <a:t>     his </a:t>
            </a:r>
            <a:r>
              <a:rPr lang="en-US" sz="2000" b="1" i="1" dirty="0">
                <a:latin typeface="Arial Narrow" pitchFamily="34" charset="0"/>
              </a:rPr>
              <a:t>nephew Stephen.</a:t>
            </a:r>
          </a:p>
        </p:txBody>
      </p:sp>
      <p:pic>
        <p:nvPicPr>
          <p:cNvPr id="43012" name="Picture 6" descr="Willem De Veroveraar"/>
          <p:cNvPicPr>
            <a:picLocks noChangeAspect="1" noChangeArrowheads="1"/>
          </p:cNvPicPr>
          <p:nvPr/>
        </p:nvPicPr>
        <p:blipFill>
          <a:blip r:embed="rId3" cstate="print"/>
          <a:srcRect/>
          <a:stretch>
            <a:fillRect/>
          </a:stretch>
        </p:blipFill>
        <p:spPr bwMode="auto">
          <a:xfrm>
            <a:off x="5562600" y="1295400"/>
            <a:ext cx="3167062" cy="4848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4036" name="Rectangle 7"/>
          <p:cNvSpPr>
            <a:spLocks noChangeArrowheads="1"/>
          </p:cNvSpPr>
          <p:nvPr/>
        </p:nvSpPr>
        <p:spPr bwMode="auto">
          <a:xfrm>
            <a:off x="381000" y="1066800"/>
            <a:ext cx="5638800" cy="5410200"/>
          </a:xfrm>
          <a:prstGeom prst="rect">
            <a:avLst/>
          </a:prstGeom>
          <a:noFill/>
          <a:ln w="9525">
            <a:noFill/>
            <a:miter lim="800000"/>
            <a:headEnd/>
            <a:tailEnd/>
          </a:ln>
        </p:spPr>
        <p:txBody>
          <a:bodyPr/>
          <a:lstStyle/>
          <a:p>
            <a:pPr marL="342900" indent="-342900">
              <a:lnSpc>
                <a:spcPct val="80000"/>
              </a:lnSpc>
              <a:spcBef>
                <a:spcPct val="20000"/>
              </a:spcBef>
            </a:pPr>
            <a:r>
              <a:rPr lang="en-US" sz="3600" b="1" i="1" dirty="0">
                <a:solidFill>
                  <a:srgbClr val="CC0000"/>
                </a:solidFill>
                <a:latin typeface="Arial Narrow" pitchFamily="34" charset="0"/>
              </a:rPr>
              <a:t>The Aftermath of William</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After the reign of Stephen, in 1154 </a:t>
            </a:r>
          </a:p>
          <a:p>
            <a:pPr marL="342900" indent="-342900">
              <a:lnSpc>
                <a:spcPct val="70000"/>
              </a:lnSpc>
              <a:spcBef>
                <a:spcPct val="20000"/>
              </a:spcBef>
            </a:pPr>
            <a:r>
              <a:rPr lang="en-US" b="1" i="1" dirty="0">
                <a:latin typeface="Arial Narrow" pitchFamily="34" charset="0"/>
              </a:rPr>
              <a:t>	Henry the Second, and his Wife Eleanor of Aquitaine,</a:t>
            </a:r>
          </a:p>
          <a:p>
            <a:pPr marL="342900" indent="-342900">
              <a:lnSpc>
                <a:spcPct val="70000"/>
              </a:lnSpc>
              <a:spcBef>
                <a:spcPct val="20000"/>
              </a:spcBef>
            </a:pPr>
            <a:r>
              <a:rPr lang="en-US" b="1" i="1" dirty="0">
                <a:latin typeface="Arial Narrow" pitchFamily="34" charset="0"/>
              </a:rPr>
              <a:t>	took over England, Normandy, and Aquitaine </a:t>
            </a:r>
          </a:p>
          <a:p>
            <a:pPr marL="342900" indent="-342900">
              <a:lnSpc>
                <a:spcPct val="70000"/>
              </a:lnSpc>
              <a:spcBef>
                <a:spcPct val="20000"/>
              </a:spcBef>
            </a:pPr>
            <a:r>
              <a:rPr lang="en-US" b="1" i="1" dirty="0">
                <a:latin typeface="Arial Narrow" pitchFamily="34" charset="0"/>
              </a:rPr>
              <a:t>	(which belonged to Eleanor) </a:t>
            </a:r>
          </a:p>
          <a:p>
            <a:pPr marL="342900" indent="-342900">
              <a:lnSpc>
                <a:spcPct val="70000"/>
              </a:lnSpc>
              <a:spcBef>
                <a:spcPct val="20000"/>
              </a:spcBef>
            </a:pPr>
            <a:r>
              <a:rPr lang="en-US" b="1" i="1" dirty="0">
                <a:latin typeface="Arial Narrow" pitchFamily="34" charset="0"/>
              </a:rPr>
              <a:t>	comprising not only England </a:t>
            </a:r>
          </a:p>
          <a:p>
            <a:pPr marL="342900" indent="-342900">
              <a:lnSpc>
                <a:spcPct val="70000"/>
              </a:lnSpc>
              <a:spcBef>
                <a:spcPct val="20000"/>
              </a:spcBef>
            </a:pPr>
            <a:r>
              <a:rPr lang="en-US" b="1" i="1" dirty="0">
                <a:latin typeface="Arial Narrow" pitchFamily="34" charset="0"/>
              </a:rPr>
              <a:t>	but also half of modern France as well. </a:t>
            </a:r>
          </a:p>
          <a:p>
            <a:pPr marL="342900" indent="-342900">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Henry was a strong king. </a:t>
            </a:r>
          </a:p>
          <a:p>
            <a:pPr marL="342900" indent="-342900">
              <a:lnSpc>
                <a:spcPct val="70000"/>
              </a:lnSpc>
              <a:spcBef>
                <a:spcPct val="20000"/>
              </a:spcBef>
            </a:pPr>
            <a:r>
              <a:rPr lang="en-US" b="1" i="1" dirty="0">
                <a:latin typeface="Arial Narrow" pitchFamily="34" charset="0"/>
              </a:rPr>
              <a:t>	He also spent time organizing England, </a:t>
            </a:r>
          </a:p>
          <a:p>
            <a:pPr marL="342900" indent="-342900">
              <a:lnSpc>
                <a:spcPct val="70000"/>
              </a:lnSpc>
              <a:spcBef>
                <a:spcPct val="20000"/>
              </a:spcBef>
            </a:pPr>
            <a:r>
              <a:rPr lang="en-US" b="1" i="1" dirty="0">
                <a:latin typeface="Arial Narrow" pitchFamily="34" charset="0"/>
              </a:rPr>
              <a:t>	as well as fighting against the French, </a:t>
            </a:r>
          </a:p>
          <a:p>
            <a:pPr marL="342900" indent="-342900">
              <a:lnSpc>
                <a:spcPct val="70000"/>
              </a:lnSpc>
              <a:spcBef>
                <a:spcPct val="20000"/>
              </a:spcBef>
            </a:pPr>
            <a:r>
              <a:rPr lang="en-US" b="1" i="1" dirty="0">
                <a:latin typeface="Arial Narrow" pitchFamily="34" charset="0"/>
              </a:rPr>
              <a:t>	as well as against his Wife </a:t>
            </a:r>
          </a:p>
          <a:p>
            <a:pPr marL="342900" indent="-342900">
              <a:lnSpc>
                <a:spcPct val="70000"/>
              </a:lnSpc>
              <a:spcBef>
                <a:spcPct val="20000"/>
              </a:spcBef>
            </a:pPr>
            <a:r>
              <a:rPr lang="en-US" b="1" i="1" dirty="0">
                <a:latin typeface="Arial Narrow" pitchFamily="34" charset="0"/>
              </a:rPr>
              <a:t>	who actually led a rebellion against him.</a:t>
            </a:r>
          </a:p>
          <a:p>
            <a:pPr marL="342900" indent="-342900">
              <a:lnSpc>
                <a:spcPct val="80000"/>
              </a:lnSpc>
              <a:spcBef>
                <a:spcPct val="20000"/>
              </a:spcBef>
            </a:pPr>
            <a:endParaRPr lang="en-US" sz="600" b="1" i="1" dirty="0">
              <a:latin typeface="Arial Narrow" pitchFamily="34" charset="0"/>
            </a:endParaRPr>
          </a:p>
          <a:p>
            <a:pPr marL="342900" indent="-342900">
              <a:spcBef>
                <a:spcPct val="20000"/>
              </a:spcBef>
              <a:buFontTx/>
              <a:buChar char="•"/>
            </a:pPr>
            <a:r>
              <a:rPr lang="en-US" b="1" i="1" dirty="0">
                <a:latin typeface="Arial Narrow" pitchFamily="34" charset="0"/>
              </a:rPr>
              <a:t>When Henry died, he left the throne to his son Richard.  </a:t>
            </a:r>
          </a:p>
          <a:p>
            <a:pPr marL="342900" indent="-342900">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Richard, known popularly as Richard the Lionhearted, was a handsome, noble and brave.  </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Leading English forces for the 3</a:t>
            </a:r>
            <a:r>
              <a:rPr lang="en-US" b="1" i="1" baseline="30000" dirty="0">
                <a:latin typeface="Arial Narrow" pitchFamily="34" charset="0"/>
              </a:rPr>
              <a:t>rd</a:t>
            </a:r>
            <a:r>
              <a:rPr lang="en-US" b="1" i="1" dirty="0">
                <a:latin typeface="Arial Narrow" pitchFamily="34" charset="0"/>
              </a:rPr>
              <a:t> Crusade,                         Richard left his younger brother John in charge               during his absence.</a:t>
            </a:r>
          </a:p>
        </p:txBody>
      </p:sp>
      <p:pic>
        <p:nvPicPr>
          <p:cNvPr id="44037" name="Picture 9" descr="HEN"/>
          <p:cNvPicPr>
            <a:picLocks noChangeAspect="1" noChangeArrowheads="1"/>
          </p:cNvPicPr>
          <p:nvPr/>
        </p:nvPicPr>
        <p:blipFill>
          <a:blip r:embed="rId3" cstate="print"/>
          <a:srcRect/>
          <a:stretch>
            <a:fillRect/>
          </a:stretch>
        </p:blipFill>
        <p:spPr bwMode="auto">
          <a:xfrm>
            <a:off x="5715000" y="1295400"/>
            <a:ext cx="2833688" cy="1807858"/>
          </a:xfrm>
          <a:prstGeom prst="rect">
            <a:avLst/>
          </a:prstGeom>
          <a:noFill/>
          <a:ln w="9525">
            <a:noFill/>
            <a:miter lim="800000"/>
            <a:headEnd/>
            <a:tailEnd/>
          </a:ln>
        </p:spPr>
      </p:pic>
      <p:pic>
        <p:nvPicPr>
          <p:cNvPr id="44038" name="Picture 11" descr="lionhearted"/>
          <p:cNvPicPr>
            <a:picLocks noChangeAspect="1" noChangeArrowheads="1"/>
          </p:cNvPicPr>
          <p:nvPr/>
        </p:nvPicPr>
        <p:blipFill>
          <a:blip r:embed="rId4" cstate="print"/>
          <a:srcRect/>
          <a:stretch>
            <a:fillRect/>
          </a:stretch>
        </p:blipFill>
        <p:spPr bwMode="auto">
          <a:xfrm>
            <a:off x="6096000" y="3657600"/>
            <a:ext cx="2200275" cy="2428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5060" name="Rectangle 3"/>
          <p:cNvSpPr>
            <a:spLocks noChangeArrowheads="1"/>
          </p:cNvSpPr>
          <p:nvPr/>
        </p:nvSpPr>
        <p:spPr bwMode="auto">
          <a:xfrm>
            <a:off x="381000" y="1143000"/>
            <a:ext cx="4876800" cy="5410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latin typeface="Arial Narrow" pitchFamily="34" charset="0"/>
              </a:rPr>
              <a:t>The Reign of John I</a:t>
            </a:r>
          </a:p>
          <a:p>
            <a:pPr marL="342900" indent="-342900" algn="just">
              <a:spcBef>
                <a:spcPct val="20000"/>
              </a:spcBef>
              <a:buFontTx/>
              <a:buChar char="•"/>
            </a:pPr>
            <a:r>
              <a:rPr lang="en-US" b="1" dirty="0">
                <a:latin typeface="Arial Narrow" pitchFamily="34" charset="0"/>
              </a:rPr>
              <a:t>When times turn bad, leaders get vilified.</a:t>
            </a:r>
          </a:p>
          <a:p>
            <a:pPr marL="342900" indent="-342900" algn="just">
              <a:spcBef>
                <a:spcPct val="20000"/>
              </a:spcBef>
              <a:buFontTx/>
              <a:buChar char="•"/>
            </a:pPr>
            <a:r>
              <a:rPr lang="en-US" b="1" dirty="0">
                <a:latin typeface="Arial Narrow" pitchFamily="34" charset="0"/>
              </a:rPr>
              <a:t>We may remember John from the stories of </a:t>
            </a:r>
            <a:r>
              <a:rPr lang="en-US" b="1" i="1" dirty="0">
                <a:latin typeface="Arial Narrow" pitchFamily="34" charset="0"/>
              </a:rPr>
              <a:t>Robin Hood, </a:t>
            </a:r>
            <a:r>
              <a:rPr lang="en-US" b="1" dirty="0">
                <a:latin typeface="Arial Narrow" pitchFamily="34" charset="0"/>
              </a:rPr>
              <a:t>whereby the bad John rules with corruption while the good Richard is away fighting for God and Country.</a:t>
            </a:r>
          </a:p>
          <a:p>
            <a:pPr marL="342900" indent="-342900" algn="just">
              <a:spcBef>
                <a:spcPct val="20000"/>
              </a:spcBef>
              <a:buFontTx/>
              <a:buChar char="•"/>
            </a:pPr>
            <a:r>
              <a:rPr lang="en-US" b="1" dirty="0">
                <a:latin typeface="Arial Narrow" pitchFamily="34" charset="0"/>
              </a:rPr>
              <a:t>We may also remember his mother, Eleanor, as the evil Dark Haired Queen from the story of </a:t>
            </a:r>
            <a:r>
              <a:rPr lang="en-US" b="1" i="1" dirty="0">
                <a:latin typeface="Arial Narrow" pitchFamily="34" charset="0"/>
              </a:rPr>
              <a:t>Snow White.  </a:t>
            </a:r>
            <a:r>
              <a:rPr lang="en-US" b="1" dirty="0">
                <a:latin typeface="Arial Narrow" pitchFamily="34" charset="0"/>
              </a:rPr>
              <a:t>Richard, of course, was </a:t>
            </a:r>
            <a:r>
              <a:rPr lang="en-US" b="1" i="1" dirty="0">
                <a:latin typeface="Arial Narrow" pitchFamily="34" charset="0"/>
              </a:rPr>
              <a:t>Prince Charming.</a:t>
            </a:r>
          </a:p>
          <a:p>
            <a:pPr marL="342900" indent="-342900" algn="just">
              <a:spcBef>
                <a:spcPct val="20000"/>
              </a:spcBef>
              <a:buFontTx/>
              <a:buChar char="•"/>
            </a:pPr>
            <a:r>
              <a:rPr lang="en-US" b="1" dirty="0">
                <a:latin typeface="Arial Narrow" pitchFamily="34" charset="0"/>
              </a:rPr>
              <a:t>While Richard was away, John was forced to levy heavy and oppressive taxes to pay for the Crusade as well as his brother’s ransom due to capture.  A man with bad political instincts, his Court was filled with the corrupt and incapable.</a:t>
            </a:r>
            <a:r>
              <a:rPr lang="en-US" b="1" i="1" dirty="0">
                <a:latin typeface="Arial Narrow" pitchFamily="34" charset="0"/>
              </a:rPr>
              <a:t>  </a:t>
            </a:r>
          </a:p>
        </p:txBody>
      </p:sp>
      <p:pic>
        <p:nvPicPr>
          <p:cNvPr id="45061" name="Picture 6" descr="windsor_john"/>
          <p:cNvPicPr>
            <a:picLocks noChangeAspect="1" noChangeArrowheads="1"/>
          </p:cNvPicPr>
          <p:nvPr/>
        </p:nvPicPr>
        <p:blipFill>
          <a:blip r:embed="rId3" cstate="print"/>
          <a:srcRect/>
          <a:stretch>
            <a:fillRect/>
          </a:stretch>
        </p:blipFill>
        <p:spPr bwMode="auto">
          <a:xfrm>
            <a:off x="5410200" y="1828800"/>
            <a:ext cx="3333750"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381000" y="990600"/>
            <a:ext cx="8763000" cy="54102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John’s Ineptitude and Bad Luck</a:t>
            </a:r>
          </a:p>
          <a:p>
            <a:pPr marL="342900" indent="-342900">
              <a:spcBef>
                <a:spcPct val="20000"/>
              </a:spcBef>
            </a:pPr>
            <a:endParaRPr lang="en-US" sz="700" b="1" i="1" dirty="0">
              <a:solidFill>
                <a:srgbClr val="CC0000"/>
              </a:solidFill>
              <a:latin typeface="Arial Narrow" pitchFamily="34" charset="0"/>
            </a:endParaRPr>
          </a:p>
          <a:p>
            <a:pPr marL="342900" indent="-342900">
              <a:lnSpc>
                <a:spcPct val="110000"/>
              </a:lnSpc>
              <a:spcBef>
                <a:spcPct val="20000"/>
              </a:spcBef>
              <a:buFontTx/>
              <a:buChar char="•"/>
            </a:pPr>
            <a:r>
              <a:rPr lang="en-US" sz="1900" b="1" i="1" dirty="0">
                <a:latin typeface="Arial Narrow" pitchFamily="34" charset="0"/>
              </a:rPr>
              <a:t>In 1199, Richard, who had briefly returned to the throne, died.</a:t>
            </a:r>
          </a:p>
          <a:p>
            <a:pPr marL="342900" indent="-342900">
              <a:lnSpc>
                <a:spcPct val="80000"/>
              </a:lnSpc>
              <a:spcBef>
                <a:spcPct val="20000"/>
              </a:spcBef>
              <a:buFontTx/>
              <a:buChar char="•"/>
            </a:pPr>
            <a:r>
              <a:rPr lang="en-US" sz="1900" b="1" i="1" dirty="0">
                <a:latin typeface="Arial Narrow" pitchFamily="34" charset="0"/>
              </a:rPr>
              <a:t>Richard’s last few years had been blessed with good harvests                                                and no war.  </a:t>
            </a:r>
          </a:p>
          <a:p>
            <a:pPr marL="342900" indent="-342900">
              <a:lnSpc>
                <a:spcPct val="110000"/>
              </a:lnSpc>
              <a:spcBef>
                <a:spcPct val="20000"/>
              </a:spcBef>
              <a:buFontTx/>
              <a:buChar char="•"/>
            </a:pPr>
            <a:r>
              <a:rPr lang="en-US" sz="1900" b="1" i="1" dirty="0">
                <a:latin typeface="Arial Narrow" pitchFamily="34" charset="0"/>
              </a:rPr>
              <a:t>Upon Richard’s death John once again assumed the role of King.</a:t>
            </a:r>
          </a:p>
          <a:p>
            <a:pPr marL="342900" indent="-342900">
              <a:lnSpc>
                <a:spcPct val="80000"/>
              </a:lnSpc>
              <a:spcBef>
                <a:spcPct val="20000"/>
              </a:spcBef>
              <a:buFontTx/>
              <a:buChar char="•"/>
            </a:pPr>
            <a:r>
              <a:rPr lang="en-US" sz="1900" b="1" i="1" dirty="0">
                <a:latin typeface="Arial Narrow" pitchFamily="34" charset="0"/>
              </a:rPr>
              <a:t>Almost immediately, John once again presided over bad times.                                                          </a:t>
            </a:r>
          </a:p>
          <a:p>
            <a:pPr marL="342900" indent="-342900">
              <a:lnSpc>
                <a:spcPct val="80000"/>
              </a:lnSpc>
              <a:spcBef>
                <a:spcPct val="20000"/>
              </a:spcBef>
              <a:buFontTx/>
              <a:buChar char="•"/>
            </a:pPr>
            <a:r>
              <a:rPr lang="en-US" sz="1900" b="1" i="1" dirty="0">
                <a:latin typeface="Arial Narrow" pitchFamily="34" charset="0"/>
              </a:rPr>
              <a:t>The economy crashed, France repeatedly attacked, and war returned to the country. </a:t>
            </a:r>
          </a:p>
          <a:p>
            <a:pPr marL="342900" indent="-342900">
              <a:lnSpc>
                <a:spcPct val="80000"/>
              </a:lnSpc>
              <a:spcBef>
                <a:spcPct val="20000"/>
              </a:spcBef>
              <a:buFontTx/>
              <a:buChar char="•"/>
            </a:pPr>
            <a:r>
              <a:rPr lang="en-US" sz="1900" b="1" i="1" dirty="0">
                <a:latin typeface="Arial Narrow" pitchFamily="34" charset="0"/>
              </a:rPr>
              <a:t>Taxes were oppressive, corruption became rampant, and things fell into chaos.</a:t>
            </a:r>
          </a:p>
          <a:p>
            <a:pPr marL="342900" indent="-342900">
              <a:spcBef>
                <a:spcPct val="20000"/>
              </a:spcBef>
              <a:buFontTx/>
              <a:buChar char="•"/>
            </a:pPr>
            <a:r>
              <a:rPr lang="en-US" sz="1900" b="1" i="1" dirty="0">
                <a:latin typeface="Arial Narrow" pitchFamily="34" charset="0"/>
              </a:rPr>
              <a:t>Under the feudal system over which John ruled, the king was the unquestioned authority (The Devine Right of Kings).  Landed Barons were vassals to the king, and their wealth was shared in tribute to him.</a:t>
            </a:r>
          </a:p>
          <a:p>
            <a:pPr marL="342900" indent="-342900">
              <a:lnSpc>
                <a:spcPct val="110000"/>
              </a:lnSpc>
              <a:spcBef>
                <a:spcPct val="20000"/>
              </a:spcBef>
              <a:buFontTx/>
              <a:buChar char="•"/>
            </a:pPr>
            <a:r>
              <a:rPr lang="en-US" sz="1900" b="1" i="1" dirty="0">
                <a:latin typeface="Arial Narrow" pitchFamily="34" charset="0"/>
              </a:rPr>
              <a:t>By 1215, John’s reign began to weigh to strongly upon the English people.  </a:t>
            </a:r>
          </a:p>
          <a:p>
            <a:pPr marL="342900" indent="-342900">
              <a:lnSpc>
                <a:spcPct val="110000"/>
              </a:lnSpc>
              <a:spcBef>
                <a:spcPct val="20000"/>
              </a:spcBef>
              <a:buFontTx/>
              <a:buChar char="•"/>
            </a:pPr>
            <a:r>
              <a:rPr lang="en-US" sz="1900" b="1" i="1" dirty="0">
                <a:latin typeface="Arial Narrow" pitchFamily="34" charset="0"/>
              </a:rPr>
              <a:t>In addition to being a bad leader, John appears as a nasty, suspicious kind of person.</a:t>
            </a:r>
          </a:p>
          <a:p>
            <a:pPr marL="342900" indent="-342900">
              <a:lnSpc>
                <a:spcPct val="80000"/>
              </a:lnSpc>
              <a:spcBef>
                <a:spcPct val="20000"/>
              </a:spcBef>
              <a:buFontTx/>
              <a:buChar char="•"/>
            </a:pPr>
            <a:r>
              <a:rPr lang="en-US" sz="1900" b="1" i="1" dirty="0">
                <a:latin typeface="Arial Narrow" pitchFamily="34" charset="0"/>
              </a:rPr>
              <a:t> Worst of all John suffered by comparison.  Compared to Philippe Augustus, who was king of France at the same time, John looked weak, corrupt and inept.</a:t>
            </a:r>
          </a:p>
        </p:txBody>
      </p:sp>
      <p:pic>
        <p:nvPicPr>
          <p:cNvPr id="46084" name="Picture 7" descr="http://www.thepeerage.com/102006_001.jpg"/>
          <p:cNvPicPr>
            <a:picLocks noChangeAspect="1" noChangeArrowheads="1"/>
          </p:cNvPicPr>
          <p:nvPr/>
        </p:nvPicPr>
        <p:blipFill>
          <a:blip r:embed="rId3" cstate="print"/>
          <a:srcRect/>
          <a:stretch>
            <a:fillRect/>
          </a:stretch>
        </p:blipFill>
        <p:spPr bwMode="auto">
          <a:xfrm>
            <a:off x="7086600" y="533400"/>
            <a:ext cx="1671358"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08" name="Rectangle 11"/>
          <p:cNvSpPr>
            <a:spLocks noChangeArrowheads="1"/>
          </p:cNvSpPr>
          <p:nvPr/>
        </p:nvSpPr>
        <p:spPr bwMode="auto">
          <a:xfrm>
            <a:off x="304800" y="1066800"/>
            <a:ext cx="8610600" cy="5334000"/>
          </a:xfrm>
          <a:prstGeom prst="rect">
            <a:avLst/>
          </a:prstGeom>
          <a:noFill/>
          <a:ln w="9525">
            <a:noFill/>
            <a:miter lim="800000"/>
            <a:headEnd/>
            <a:tailEnd/>
          </a:ln>
        </p:spPr>
        <p:txBody>
          <a:bodyPr/>
          <a:lstStyle/>
          <a:p>
            <a:pPr marL="342900" indent="-342900">
              <a:spcBef>
                <a:spcPct val="20000"/>
              </a:spcBef>
            </a:pPr>
            <a:r>
              <a:rPr lang="en-US" sz="2800" b="1" i="1" dirty="0">
                <a:solidFill>
                  <a:srgbClr val="C00000"/>
                </a:solidFill>
                <a:latin typeface="Arial Narrow" pitchFamily="34" charset="0"/>
              </a:rPr>
              <a:t>      </a:t>
            </a:r>
            <a:r>
              <a:rPr lang="en-US" sz="4000" b="1" i="1" dirty="0">
                <a:solidFill>
                  <a:srgbClr val="C00000"/>
                </a:solidFill>
                <a:latin typeface="Arial Narrow" pitchFamily="34" charset="0"/>
              </a:rPr>
              <a:t>The Coming Storm of the Rebellion</a:t>
            </a:r>
          </a:p>
          <a:p>
            <a:pPr marL="342900" indent="-342900">
              <a:spcBef>
                <a:spcPct val="20000"/>
              </a:spcBef>
              <a:buFontTx/>
              <a:buChar char="•"/>
            </a:pPr>
            <a:r>
              <a:rPr lang="en-US" sz="1900" b="1" i="1" dirty="0">
                <a:latin typeface="Arial Narrow" pitchFamily="34" charset="0"/>
              </a:rPr>
              <a:t>In the constant battle between France and England,                                                                  King Philippe of France chose to support the claims of Arthur, John’s nephew,                   to inherit the throne of Normandy. </a:t>
            </a:r>
          </a:p>
          <a:p>
            <a:pPr marL="342900" indent="-342900">
              <a:spcBef>
                <a:spcPct val="20000"/>
              </a:spcBef>
              <a:buFontTx/>
              <a:buChar char="•"/>
            </a:pPr>
            <a:r>
              <a:rPr lang="en-US" sz="1900" b="1" i="1" dirty="0">
                <a:latin typeface="Arial Narrow" pitchFamily="34" charset="0"/>
              </a:rPr>
              <a:t>John tried to solve this problem by capturing Arthur and having him killed,                             but this murder understandably upset the lords of Normandy and Anjou. </a:t>
            </a:r>
          </a:p>
          <a:p>
            <a:pPr marL="342900" indent="-342900">
              <a:spcBef>
                <a:spcPct val="20000"/>
              </a:spcBef>
              <a:buFontTx/>
              <a:buChar char="•"/>
            </a:pPr>
            <a:r>
              <a:rPr lang="en-US" sz="1900" b="1" i="1" dirty="0">
                <a:latin typeface="Arial Narrow" pitchFamily="34" charset="0"/>
              </a:rPr>
              <a:t>They decided they would rather be ruled by Philippe than by John,                                              and so they agreed to fight on Philippe's side in a war with England.  </a:t>
            </a:r>
          </a:p>
          <a:p>
            <a:pPr marL="342900" indent="-342900">
              <a:spcBef>
                <a:spcPct val="20000"/>
              </a:spcBef>
              <a:buFontTx/>
              <a:buChar char="•"/>
            </a:pPr>
            <a:r>
              <a:rPr lang="en-US" sz="1900" b="1" i="1" dirty="0">
                <a:latin typeface="Arial Narrow" pitchFamily="34" charset="0"/>
              </a:rPr>
              <a:t>By 1204 John’s forces lost most of his land in France.</a:t>
            </a:r>
          </a:p>
          <a:p>
            <a:pPr marL="342900" indent="-342900">
              <a:spcBef>
                <a:spcPct val="20000"/>
              </a:spcBef>
              <a:buFontTx/>
              <a:buChar char="•"/>
            </a:pPr>
            <a:r>
              <a:rPr lang="en-US" sz="1900" b="1" i="1" dirty="0">
                <a:latin typeface="Arial Narrow" pitchFamily="34" charset="0"/>
              </a:rPr>
              <a:t>It is interesting to note, that this loss really began to unite England as a people,                      but not behind John.  For once the French land was lost, the English really began to think of themselves as different from the French people.  </a:t>
            </a:r>
          </a:p>
          <a:p>
            <a:pPr marL="342900" indent="-342900">
              <a:spcBef>
                <a:spcPct val="20000"/>
              </a:spcBef>
              <a:buFontTx/>
              <a:buChar char="•"/>
            </a:pPr>
            <a:r>
              <a:rPr lang="en-US" sz="1900" b="1" i="1" dirty="0">
                <a:latin typeface="Arial Narrow" pitchFamily="34" charset="0"/>
              </a:rPr>
              <a:t>It was also about this time that English first started to really take shape as the language of England. (Before John, all the lords in England all spoke French.) </a:t>
            </a:r>
          </a:p>
          <a:p>
            <a:pPr marL="342900" indent="-342900" algn="just">
              <a:spcBef>
                <a:spcPct val="20000"/>
              </a:spcBef>
              <a:spcAft>
                <a:spcPts val="475"/>
              </a:spcAft>
              <a:buFontTx/>
              <a:buChar char="•"/>
            </a:pPr>
            <a:r>
              <a:rPr lang="en-US" sz="1900" b="1" i="1" dirty="0">
                <a:latin typeface="Arial Narrow" pitchFamily="34" charset="0"/>
              </a:rPr>
              <a:t>By 1215 the people of property, desperate to protect their interests, had had enough.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 y="1295400"/>
            <a:ext cx="4724400" cy="52578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Enough is Enough</a:t>
            </a:r>
          </a:p>
          <a:p>
            <a:pPr marL="342900" indent="-342900">
              <a:spcBef>
                <a:spcPct val="20000"/>
              </a:spcBef>
            </a:pPr>
            <a:endParaRPr lang="en-US" sz="1000" b="1" i="1" dirty="0">
              <a:solidFill>
                <a:srgbClr val="CC0000"/>
              </a:solidFill>
              <a:latin typeface="Arial Narrow" pitchFamily="34" charset="0"/>
            </a:endParaRPr>
          </a:p>
          <a:p>
            <a:pPr marL="342900" indent="-342900">
              <a:spcBef>
                <a:spcPct val="20000"/>
              </a:spcBef>
              <a:buFontTx/>
              <a:buChar char="•"/>
            </a:pPr>
            <a:r>
              <a:rPr lang="en-US" sz="2000" b="1" i="1" dirty="0">
                <a:latin typeface="Arial Narrow" pitchFamily="34" charset="0"/>
              </a:rPr>
              <a:t>By 1215 the Barons (Lords) of England had endured enough.  </a:t>
            </a:r>
          </a:p>
          <a:p>
            <a:pPr marL="342900" indent="-342900">
              <a:spcBef>
                <a:spcPct val="20000"/>
              </a:spcBef>
              <a:buFontTx/>
              <a:buChar char="•"/>
            </a:pPr>
            <a:r>
              <a:rPr lang="en-US" sz="2000" b="1" i="1" dirty="0">
                <a:latin typeface="Arial Narrow" pitchFamily="34" charset="0"/>
              </a:rPr>
              <a:t>Fearful that France would invade                      and impoverish them                                           by seizing their lands and wealth,                          they raised an army                                              to rebel against the King.               </a:t>
            </a:r>
          </a:p>
          <a:p>
            <a:pPr marL="342900" indent="-342900">
              <a:spcBef>
                <a:spcPct val="20000"/>
              </a:spcBef>
              <a:buFontTx/>
              <a:buChar char="•"/>
            </a:pPr>
            <a:r>
              <a:rPr lang="en-US" sz="2000" b="1" i="1" dirty="0">
                <a:latin typeface="Arial Narrow" pitchFamily="34" charset="0"/>
              </a:rPr>
              <a:t>On June 15, 1215,                                         their forces confronted King John            at Runnymede,                                          and forced him to put his seal                    on the Magna </a:t>
            </a:r>
            <a:r>
              <a:rPr lang="en-US" sz="2000" b="1" i="1" dirty="0" err="1">
                <a:latin typeface="Arial Narrow" pitchFamily="34" charset="0"/>
              </a:rPr>
              <a:t>Carta</a:t>
            </a:r>
            <a:r>
              <a:rPr lang="en-US" sz="2000" b="1" i="1" dirty="0">
                <a:latin typeface="Arial Narrow" pitchFamily="34" charset="0"/>
              </a:rPr>
              <a:t> (the Great Charter).</a:t>
            </a:r>
          </a:p>
        </p:txBody>
      </p:sp>
      <p:pic>
        <p:nvPicPr>
          <p:cNvPr id="48132" name="Picture 14" descr="a5_runnymeade"/>
          <p:cNvPicPr>
            <a:picLocks noChangeAspect="1" noChangeArrowheads="1"/>
          </p:cNvPicPr>
          <p:nvPr/>
        </p:nvPicPr>
        <p:blipFill>
          <a:blip r:embed="rId3" cstate="print"/>
          <a:srcRect/>
          <a:stretch>
            <a:fillRect/>
          </a:stretch>
        </p:blipFill>
        <p:spPr bwMode="auto">
          <a:xfrm>
            <a:off x="5029200" y="1981200"/>
            <a:ext cx="37338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9156" name="Rectangle 3"/>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ts val="0"/>
              </a:spcBef>
            </a:pPr>
            <a:r>
              <a:rPr lang="en-US" sz="4000" b="1" i="1" dirty="0">
                <a:solidFill>
                  <a:srgbClr val="CC0000"/>
                </a:solidFill>
                <a:latin typeface="Arial Narrow" pitchFamily="34" charset="0"/>
              </a:rPr>
              <a:t>The Magna </a:t>
            </a:r>
            <a:r>
              <a:rPr lang="en-US" sz="4000" b="1" i="1" dirty="0" err="1">
                <a:solidFill>
                  <a:srgbClr val="CC0000"/>
                </a:solidFill>
                <a:latin typeface="Arial Narrow" pitchFamily="34" charset="0"/>
              </a:rPr>
              <a:t>Carta</a:t>
            </a:r>
            <a:r>
              <a:rPr lang="en-US" sz="4000" b="1" i="1" dirty="0">
                <a:solidFill>
                  <a:srgbClr val="CC0000"/>
                </a:solidFill>
                <a:latin typeface="Arial Narrow" pitchFamily="34" charset="0"/>
              </a:rPr>
              <a:t> is Signed</a:t>
            </a:r>
          </a:p>
          <a:p>
            <a:pPr marL="342900" indent="-342900">
              <a:lnSpc>
                <a:spcPct val="90000"/>
              </a:lnSpc>
              <a:spcBef>
                <a:spcPts val="0"/>
              </a:spcBef>
              <a:buFontTx/>
              <a:buChar char="•"/>
            </a:pPr>
            <a:endParaRPr lang="en-US" sz="1000" b="1" i="1" dirty="0">
              <a:solidFill>
                <a:srgbClr val="0033CC"/>
              </a:solidFill>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Magna </a:t>
            </a:r>
            <a:r>
              <a:rPr lang="en-US" sz="2000" i="1" dirty="0" err="1">
                <a:latin typeface="Arial Narrow" pitchFamily="34" charset="0"/>
              </a:rPr>
              <a:t>Carta</a:t>
            </a:r>
            <a:r>
              <a:rPr lang="en-US" sz="2000" i="1" dirty="0">
                <a:latin typeface="Arial Narrow" pitchFamily="34" charset="0"/>
              </a:rPr>
              <a:t> established one of the foremost foundations of modern British law. </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US Constitution and its Amendments (the Bill of Rights) viewed it as a guiding document for the further expansion of the rights and liberties of the people and the limitation of the power of government. </a:t>
            </a:r>
            <a:endParaRPr lang="en-US" sz="2000" i="1" dirty="0" smtClean="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1000" b="1" i="1" dirty="0">
              <a:solidFill>
                <a:srgbClr val="002060"/>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buFont typeface="Arial" charset="0"/>
              <a:buChar char="•"/>
            </a:pPr>
            <a:r>
              <a:rPr lang="en-US" sz="2100" i="1" dirty="0">
                <a:latin typeface="Arial Narrow" pitchFamily="34" charset="0"/>
              </a:rPr>
              <a:t>Due to the nature of the feudal society, it did not abolish involuntary servitude.</a:t>
            </a:r>
          </a:p>
        </p:txBody>
      </p:sp>
      <p:sp>
        <p:nvSpPr>
          <p:cNvPr id="49157" name="TextBox 4"/>
          <p:cNvSpPr txBox="1">
            <a:spLocks noChangeArrowheads="1"/>
          </p:cNvSpPr>
          <p:nvPr/>
        </p:nvSpPr>
        <p:spPr bwMode="auto">
          <a:xfrm>
            <a:off x="457200" y="3200400"/>
            <a:ext cx="8382000" cy="2400300"/>
          </a:xfrm>
          <a:prstGeom prst="rect">
            <a:avLst/>
          </a:prstGeom>
          <a:solidFill>
            <a:srgbClr val="FFFF00"/>
          </a:solidFill>
          <a:ln w="9525">
            <a:noFill/>
            <a:miter lim="800000"/>
            <a:headEnd/>
            <a:tailEnd/>
          </a:ln>
        </p:spPr>
        <p:txBody>
          <a:bodyPr>
            <a:spAutoFit/>
          </a:bodyPr>
          <a:lstStyle/>
          <a:p>
            <a:pPr marL="342900" indent="-342900">
              <a:lnSpc>
                <a:spcPct val="90000"/>
              </a:lnSpc>
              <a:spcBef>
                <a:spcPct val="20000"/>
              </a:spcBef>
              <a:buFontTx/>
              <a:buChar char="•"/>
            </a:pPr>
            <a:r>
              <a:rPr lang="en-US" sz="2000" b="1" i="1" dirty="0">
                <a:solidFill>
                  <a:srgbClr val="002060"/>
                </a:solidFill>
                <a:latin typeface="Arial Narrow" pitchFamily="34" charset="0"/>
              </a:rPr>
              <a:t>Containing 63 clauses, this landmark document:</a:t>
            </a:r>
          </a:p>
          <a:p>
            <a:pPr marL="342900" indent="-342900">
              <a:lnSpc>
                <a:spcPct val="90000"/>
              </a:lnSpc>
              <a:spcBef>
                <a:spcPct val="20000"/>
              </a:spcBef>
            </a:pPr>
            <a:r>
              <a:rPr lang="en-US" sz="2000" b="1" i="1" dirty="0">
                <a:solidFill>
                  <a:srgbClr val="0033CC"/>
                </a:solidFill>
                <a:latin typeface="Arial Narrow" pitchFamily="34" charset="0"/>
              </a:rPr>
              <a:t> 	</a:t>
            </a:r>
            <a:r>
              <a:rPr lang="en-US" sz="2000" b="1" i="1" dirty="0">
                <a:solidFill>
                  <a:schemeClr val="tx2"/>
                </a:solidFill>
                <a:latin typeface="Arial Narrow" pitchFamily="34" charset="0"/>
              </a:rPr>
              <a:t>- Created a council to the King (a forerunner to parliament),</a:t>
            </a:r>
          </a:p>
          <a:p>
            <a:pPr marL="342900" indent="-342900">
              <a:lnSpc>
                <a:spcPct val="90000"/>
              </a:lnSpc>
              <a:spcBef>
                <a:spcPct val="20000"/>
              </a:spcBef>
            </a:pPr>
            <a:r>
              <a:rPr lang="en-US" sz="2000" b="1" i="1" dirty="0">
                <a:solidFill>
                  <a:schemeClr val="tx2"/>
                </a:solidFill>
                <a:latin typeface="Arial Narrow" pitchFamily="34" charset="0"/>
              </a:rPr>
              <a:t>	- Promised all freemen access to courts and a fair trial,</a:t>
            </a:r>
          </a:p>
          <a:p>
            <a:pPr marL="342900" indent="-342900">
              <a:lnSpc>
                <a:spcPct val="90000"/>
              </a:lnSpc>
              <a:spcBef>
                <a:spcPct val="20000"/>
              </a:spcBef>
            </a:pPr>
            <a:r>
              <a:rPr lang="en-US" sz="2000" b="1" i="1" dirty="0">
                <a:solidFill>
                  <a:schemeClr val="tx2"/>
                </a:solidFill>
                <a:latin typeface="Arial Narrow" pitchFamily="34" charset="0"/>
              </a:rPr>
              <a:t>	- Specified many property rights from infringement by the king and his agents,</a:t>
            </a:r>
          </a:p>
          <a:p>
            <a:pPr marL="342900" indent="-342900">
              <a:lnSpc>
                <a:spcPct val="90000"/>
              </a:lnSpc>
              <a:spcBef>
                <a:spcPct val="20000"/>
              </a:spcBef>
            </a:pPr>
            <a:r>
              <a:rPr lang="en-US" sz="2000" b="1" i="1" dirty="0">
                <a:solidFill>
                  <a:schemeClr val="tx2"/>
                </a:solidFill>
                <a:latin typeface="Arial Narrow" pitchFamily="34" charset="0"/>
              </a:rPr>
              <a:t>	- Eliminated unfair fines and punishments,</a:t>
            </a:r>
          </a:p>
          <a:p>
            <a:pPr marL="342900" indent="-342900">
              <a:lnSpc>
                <a:spcPct val="90000"/>
              </a:lnSpc>
              <a:spcBef>
                <a:spcPct val="20000"/>
              </a:spcBef>
            </a:pPr>
            <a:r>
              <a:rPr lang="en-US" sz="2000" b="1" i="1" dirty="0">
                <a:solidFill>
                  <a:schemeClr val="tx2"/>
                </a:solidFill>
                <a:latin typeface="Arial Narrow" pitchFamily="34" charset="0"/>
              </a:rPr>
              <a:t>	- Gave certain legal powers to the Catholic Church, and</a:t>
            </a:r>
          </a:p>
          <a:p>
            <a:pPr marL="342900" indent="-342900">
              <a:lnSpc>
                <a:spcPct val="90000"/>
              </a:lnSpc>
              <a:spcBef>
                <a:spcPct val="20000"/>
              </a:spcBef>
            </a:pPr>
            <a:r>
              <a:rPr lang="en-US" sz="2000" b="1" i="1" dirty="0">
                <a:solidFill>
                  <a:schemeClr val="tx2"/>
                </a:solidFill>
                <a:latin typeface="Arial Narrow" pitchFamily="34" charset="0"/>
              </a:rPr>
              <a:t>	- Addressed many lesser issues.</a:t>
            </a:r>
            <a:r>
              <a:rPr lang="en-US" sz="2000" b="1" i="1" dirty="0">
                <a:solidFill>
                  <a:srgbClr val="0033CC"/>
                </a:solidFill>
                <a:latin typeface="Arial Narrow" pitchFamily="34" charset="0"/>
              </a:rPr>
              <a:t> </a:t>
            </a:r>
            <a:endParaRPr lang="en-US" dirty="0"/>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Magna </a:t>
            </a:r>
            <a:r>
              <a:rPr lang="en-US" sz="4000" b="1" dirty="0" err="1">
                <a:solidFill>
                  <a:srgbClr val="C00000"/>
                </a:solidFill>
              </a:rPr>
              <a:t>Carta</a:t>
            </a:r>
            <a:r>
              <a:rPr lang="en-US" sz="4000" b="1" dirty="0">
                <a:solidFill>
                  <a:srgbClr val="C00000"/>
                </a:solidFill>
              </a:rPr>
              <a:t> Today</a:t>
            </a:r>
          </a:p>
          <a:p>
            <a:pPr marL="342900" indent="-342900">
              <a:spcBef>
                <a:spcPct val="20000"/>
              </a:spcBef>
              <a:buFontTx/>
              <a:buChar char="•"/>
            </a:pPr>
            <a:r>
              <a:rPr lang="en-US" sz="2000" dirty="0"/>
              <a:t>Today a copy of the </a:t>
            </a:r>
            <a:r>
              <a:rPr lang="en-US" sz="2000" b="1" i="1" dirty="0"/>
              <a:t>Magna </a:t>
            </a:r>
            <a:r>
              <a:rPr lang="en-US" sz="2000" b="1" i="1" dirty="0" err="1"/>
              <a:t>Carta</a:t>
            </a:r>
            <a:r>
              <a:rPr lang="en-US" sz="2000" dirty="0"/>
              <a:t>                                                                can be seen on display in Washington D.C.,                                             due to a loan to the national archives</a:t>
            </a:r>
          </a:p>
          <a:p>
            <a:pPr marL="342900" indent="-342900">
              <a:spcBef>
                <a:spcPct val="20000"/>
              </a:spcBef>
              <a:buFontTx/>
              <a:buChar char="•"/>
            </a:pPr>
            <a:r>
              <a:rPr lang="en-US" sz="2000" dirty="0"/>
              <a:t>It is but another example                                                                                         of how </a:t>
            </a:r>
            <a:r>
              <a:rPr lang="en-US" sz="2000" b="1" i="1" dirty="0"/>
              <a:t>property rights </a:t>
            </a:r>
            <a:r>
              <a:rPr lang="en-US" sz="2000" dirty="0"/>
              <a:t>and the </a:t>
            </a:r>
            <a:r>
              <a:rPr lang="en-US" sz="2000" b="1" i="1" dirty="0"/>
              <a:t>Law</a:t>
            </a:r>
            <a:r>
              <a:rPr lang="en-US" sz="2000" dirty="0"/>
              <a:t>                                                                                                 have an intertwined history.</a:t>
            </a:r>
          </a:p>
          <a:p>
            <a:pPr marL="342900" indent="-342900">
              <a:spcBef>
                <a:spcPct val="20000"/>
              </a:spcBef>
              <a:buFontTx/>
              <a:buChar char="•"/>
            </a:pPr>
            <a:r>
              <a:rPr lang="en-US" sz="2000" dirty="0"/>
              <a:t>If it were not for their fear                                                                     of losing their </a:t>
            </a:r>
            <a:r>
              <a:rPr lang="en-US" sz="2000" b="1" i="1" dirty="0"/>
              <a:t>property rights,</a:t>
            </a:r>
            <a:r>
              <a:rPr lang="en-US" sz="2000" dirty="0"/>
              <a:t>                                                        the landed barons of </a:t>
            </a:r>
            <a:r>
              <a:rPr lang="en-US" sz="2000" b="1" i="1" dirty="0"/>
              <a:t>England</a:t>
            </a:r>
            <a:r>
              <a:rPr lang="en-US" sz="2000" dirty="0"/>
              <a:t>                                                    would never have rebelled against the King.  </a:t>
            </a:r>
          </a:p>
          <a:p>
            <a:pPr marL="342900" indent="-342900">
              <a:spcBef>
                <a:spcPct val="20000"/>
              </a:spcBef>
              <a:buFontTx/>
              <a:buChar char="•"/>
            </a:pPr>
            <a:r>
              <a:rPr lang="en-US" sz="2000" dirty="0"/>
              <a:t>It was the protection of these                                                                               </a:t>
            </a:r>
            <a:r>
              <a:rPr lang="en-US" sz="2000" b="1" i="1" dirty="0"/>
              <a:t>property rights</a:t>
            </a:r>
            <a:r>
              <a:rPr lang="en-US" sz="2000" dirty="0"/>
              <a:t> that led to the establishment                                                                       of the first constitutional document of </a:t>
            </a:r>
            <a:r>
              <a:rPr lang="en-US" sz="2000" b="1" i="1" dirty="0"/>
              <a:t>England</a:t>
            </a:r>
            <a:r>
              <a:rPr lang="en-US" sz="2000" dirty="0"/>
              <a:t>,                                                upon which </a:t>
            </a:r>
            <a:r>
              <a:rPr lang="en-US" sz="2000" b="1" i="1" dirty="0"/>
              <a:t>our rights and laws are based</a:t>
            </a:r>
            <a:r>
              <a:rPr lang="en-US" sz="2000" dirty="0"/>
              <a:t>.</a:t>
            </a:r>
          </a:p>
        </p:txBody>
      </p:sp>
      <p:pic>
        <p:nvPicPr>
          <p:cNvPr id="50180" name="Picture 7" descr="http://www.thedctraveler.com/wp-content/uploads/2007/09/magna-carta-at-the-national-archives.jpg"/>
          <p:cNvPicPr>
            <a:picLocks noChangeAspect="1" noChangeArrowheads="1"/>
          </p:cNvPicPr>
          <p:nvPr/>
        </p:nvPicPr>
        <p:blipFill>
          <a:blip r:embed="rId3" cstate="print"/>
          <a:srcRect/>
          <a:stretch>
            <a:fillRect/>
          </a:stretch>
        </p:blipFill>
        <p:spPr bwMode="auto">
          <a:xfrm>
            <a:off x="6248400" y="2057400"/>
            <a:ext cx="2457450"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04" name="Rectangle 7"/>
          <p:cNvSpPr>
            <a:spLocks noChangeArrowheads="1"/>
          </p:cNvSpPr>
          <p:nvPr/>
        </p:nvSpPr>
        <p:spPr bwMode="auto">
          <a:xfrm>
            <a:off x="304800" y="1066800"/>
            <a:ext cx="86106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Effects of the Magna </a:t>
            </a:r>
            <a:r>
              <a:rPr lang="en-US" sz="4000" b="1" dirty="0" err="1">
                <a:solidFill>
                  <a:srgbClr val="C00000"/>
                </a:solidFill>
              </a:rPr>
              <a:t>Carta</a:t>
            </a:r>
            <a:endParaRPr lang="en-US" sz="1000" b="1" dirty="0">
              <a:solidFill>
                <a:srgbClr val="C0000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Since the time of the </a:t>
            </a:r>
            <a:r>
              <a:rPr lang="en-US" sz="2400" b="1" i="1" dirty="0"/>
              <a:t>Magna </a:t>
            </a:r>
            <a:r>
              <a:rPr lang="en-US" sz="2400" b="1" i="1" dirty="0" err="1"/>
              <a:t>Carta</a:t>
            </a:r>
            <a:r>
              <a:rPr lang="en-US" sz="2400" b="1" i="1" dirty="0"/>
              <a:t>                                            </a:t>
            </a:r>
            <a:r>
              <a:rPr lang="en-US" sz="2400" dirty="0"/>
              <a:t> our system of modern </a:t>
            </a:r>
            <a:r>
              <a:rPr lang="en-US" sz="2400" b="1" i="1" dirty="0"/>
              <a:t>Anglo-American Law</a:t>
            </a:r>
            <a:r>
              <a:rPr lang="en-US" sz="2400" dirty="0"/>
              <a:t>                           has evolved to flow from three sources.</a:t>
            </a:r>
          </a:p>
          <a:p>
            <a:pPr marL="342900" indent="-342900">
              <a:spcBef>
                <a:spcPct val="20000"/>
              </a:spcBef>
            </a:pPr>
            <a:endParaRPr lang="en-US" sz="1000" dirty="0"/>
          </a:p>
          <a:p>
            <a:pPr marL="342900" indent="-342900">
              <a:spcBef>
                <a:spcPct val="20000"/>
              </a:spcBef>
            </a:pPr>
            <a:r>
              <a:rPr lang="en-US" sz="2800" b="1" dirty="0"/>
              <a:t>  1. Constitutional Law</a:t>
            </a:r>
          </a:p>
          <a:p>
            <a:pPr marL="342900" indent="-342900">
              <a:spcBef>
                <a:spcPct val="20000"/>
              </a:spcBef>
            </a:pPr>
            <a:r>
              <a:rPr lang="en-US" sz="2800" b="1" dirty="0"/>
              <a:t>  2. Statutes (Laws made by Elected Legislatures)</a:t>
            </a:r>
          </a:p>
          <a:p>
            <a:pPr marL="342900" indent="-342900">
              <a:spcBef>
                <a:spcPct val="20000"/>
              </a:spcBef>
            </a:pPr>
            <a:r>
              <a:rPr lang="en-US" sz="2800" b="1" dirty="0"/>
              <a:t>  3. Case Law (Laws made by Judges).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382000" cy="5410200"/>
          </a:xfrm>
          <a:prstGeom prst="rect">
            <a:avLst/>
          </a:prstGeom>
          <a:noFill/>
          <a:ln w="9525">
            <a:noFill/>
            <a:miter lim="800000"/>
            <a:headEnd/>
            <a:tailEnd/>
          </a:ln>
        </p:spPr>
        <p:txBody>
          <a:bodyPr/>
          <a:lstStyle/>
          <a:p>
            <a:pPr marL="342900" indent="-342900">
              <a:spcBef>
                <a:spcPct val="20000"/>
              </a:spcBef>
            </a:pPr>
            <a:r>
              <a:rPr lang="en-US" sz="2900" b="1" dirty="0">
                <a:solidFill>
                  <a:srgbClr val="002060"/>
                </a:solidFill>
              </a:rPr>
              <a:t>The Evolution of Property Rights and the Law</a:t>
            </a:r>
          </a:p>
          <a:p>
            <a:pPr marL="342900" indent="-342900">
              <a:spcBef>
                <a:spcPct val="20000"/>
              </a:spcBef>
              <a:buFontTx/>
              <a:buChar char="•"/>
            </a:pPr>
            <a:endParaRPr lang="en-US" sz="1500" dirty="0">
              <a:solidFill>
                <a:srgbClr val="0033CC"/>
              </a:solidFill>
            </a:endParaRPr>
          </a:p>
          <a:p>
            <a:pPr marL="342900" indent="-342900">
              <a:spcBef>
                <a:spcPct val="20000"/>
              </a:spcBef>
              <a:buFontTx/>
              <a:buChar char="•"/>
            </a:pPr>
            <a:r>
              <a:rPr lang="en-US" sz="2000" dirty="0"/>
              <a:t>This is a concept not for the intellectually lazy.</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a:t>Indeed from first </a:t>
            </a:r>
            <a:r>
              <a:rPr lang="en-US" sz="2000" dirty="0" smtClean="0"/>
              <a:t>blush, you may not grasp the reason why we must learn about the history of Anglo American Law to understand property.</a:t>
            </a:r>
          </a:p>
          <a:p>
            <a:pPr marL="342900" indent="-342900">
              <a:spcBef>
                <a:spcPct val="20000"/>
              </a:spcBef>
              <a:buFontTx/>
              <a:buChar char="•"/>
            </a:pPr>
            <a:endParaRPr lang="en-US" sz="1000" dirty="0"/>
          </a:p>
          <a:p>
            <a:pPr marL="342900" indent="-342900">
              <a:spcBef>
                <a:spcPts val="0"/>
              </a:spcBef>
              <a:buFontTx/>
              <a:buChar char="•"/>
            </a:pPr>
            <a:r>
              <a:rPr lang="en-US" sz="2000" dirty="0" smtClean="0"/>
              <a:t>The simple answer is that to truly understand the law of property,</a:t>
            </a:r>
          </a:p>
          <a:p>
            <a:pPr marL="342900" indent="-342900">
              <a:spcBef>
                <a:spcPts val="0"/>
              </a:spcBef>
            </a:pPr>
            <a:r>
              <a:rPr lang="en-US" sz="2000" dirty="0" smtClean="0"/>
              <a:t>	</a:t>
            </a:r>
            <a:r>
              <a:rPr lang="en-US" sz="2000" b="1" dirty="0" smtClean="0">
                <a:solidFill>
                  <a:srgbClr val="FF0000"/>
                </a:solidFill>
              </a:rPr>
              <a:t>we must understand the law itself,</a:t>
            </a:r>
          </a:p>
          <a:p>
            <a:pPr marL="342900" indent="-342900">
              <a:spcBef>
                <a:spcPts val="0"/>
              </a:spcBef>
            </a:pPr>
            <a:r>
              <a:rPr lang="en-US" sz="2000" b="1" dirty="0" smtClean="0">
                <a:solidFill>
                  <a:srgbClr val="FF0000"/>
                </a:solidFill>
              </a:rPr>
              <a:t>	</a:t>
            </a:r>
            <a:r>
              <a:rPr lang="en-US" sz="2000" b="1" dirty="0" smtClean="0">
                <a:solidFill>
                  <a:srgbClr val="0070C0"/>
                </a:solidFill>
              </a:rPr>
              <a:t>for property and the law are intertwined,</a:t>
            </a:r>
          </a:p>
          <a:p>
            <a:pPr marL="342900" indent="-342900">
              <a:spcBef>
                <a:spcPts val="0"/>
              </a:spcBef>
            </a:pPr>
            <a:r>
              <a:rPr lang="en-US" sz="2000" b="1" dirty="0" smtClean="0">
                <a:solidFill>
                  <a:srgbClr val="FF0000"/>
                </a:solidFill>
              </a:rPr>
              <a:t>	with each developing from the other.</a:t>
            </a:r>
          </a:p>
          <a:p>
            <a:pPr marL="342900" indent="-342900">
              <a:spcBef>
                <a:spcPts val="0"/>
              </a:spcBef>
            </a:pPr>
            <a:endParaRPr lang="en-US" sz="1000" dirty="0" smtClean="0"/>
          </a:p>
          <a:p>
            <a:pPr marL="342900" indent="-342900" algn="just">
              <a:spcBef>
                <a:spcPts val="0"/>
              </a:spcBef>
              <a:buFontTx/>
              <a:buChar char="•"/>
            </a:pPr>
            <a:r>
              <a:rPr lang="en-US" sz="2000" dirty="0" smtClean="0"/>
              <a:t>So </a:t>
            </a:r>
            <a:r>
              <a:rPr lang="en-US" b="1" dirty="0" smtClean="0">
                <a:solidFill>
                  <a:srgbClr val="FF0000"/>
                </a:solidFill>
              </a:rPr>
              <a:t>if we want to understand property, we need to understand the law</a:t>
            </a:r>
            <a:r>
              <a:rPr lang="en-US" sz="2000" dirty="0" smtClean="0"/>
              <a:t>.</a:t>
            </a:r>
          </a:p>
          <a:p>
            <a:pPr marL="342900" indent="-342900" algn="just">
              <a:spcBef>
                <a:spcPts val="0"/>
              </a:spcBef>
              <a:buFontTx/>
              <a:buChar char="•"/>
            </a:pPr>
            <a:endParaRPr lang="en-US" sz="700" dirty="0"/>
          </a:p>
          <a:p>
            <a:pPr marL="342900" indent="-342900" algn="just">
              <a:spcBef>
                <a:spcPts val="0"/>
              </a:spcBef>
              <a:buFontTx/>
              <a:buChar char="•"/>
            </a:pPr>
            <a:r>
              <a:rPr lang="en-US" b="1" dirty="0" smtClean="0">
                <a:solidFill>
                  <a:srgbClr val="0070C0"/>
                </a:solidFill>
              </a:rPr>
              <a:t>If we want to understand the law, we need to know how it developed. </a:t>
            </a:r>
            <a:r>
              <a:rPr lang="en-US" sz="2000" dirty="0" smtClean="0"/>
              <a:t>Thus a understanding of property, requires a review of legal history.</a:t>
            </a:r>
          </a:p>
          <a:p>
            <a:pPr marL="342900" indent="-342900">
              <a:spcBef>
                <a:spcPts val="0"/>
              </a:spcBef>
            </a:pPr>
            <a:endParaRPr lang="en-US" sz="1000" dirty="0" smtClean="0"/>
          </a:p>
          <a:p>
            <a:pPr marL="342900" indent="-342900">
              <a:spcBef>
                <a:spcPts val="0"/>
              </a:spcBef>
              <a:buFont typeface="Arial" pitchFamily="34" charset="0"/>
              <a:buChar char="•"/>
            </a:pPr>
            <a:r>
              <a:rPr lang="en-US" sz="2000" dirty="0" smtClean="0"/>
              <a:t>Once we grasp the legal history, the difficult concepts of property law,</a:t>
            </a:r>
          </a:p>
          <a:p>
            <a:pPr marL="342900" indent="-342900">
              <a:spcBef>
                <a:spcPts val="0"/>
              </a:spcBef>
            </a:pPr>
            <a:r>
              <a:rPr lang="en-US" sz="2000" dirty="0" smtClean="0"/>
              <a:t>	all start to make sense and fall into place.</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7"/>
          <p:cNvSpPr>
            <a:spLocks noChangeArrowheads="1"/>
          </p:cNvSpPr>
          <p:nvPr/>
        </p:nvSpPr>
        <p:spPr bwMode="auto">
          <a:xfrm>
            <a:off x="381000" y="1524000"/>
            <a:ext cx="8382000" cy="44958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Constitutions</a:t>
            </a: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Constitutions establish the framework of Government.  </a:t>
            </a:r>
          </a:p>
          <a:p>
            <a:pPr marL="342900" indent="-342900">
              <a:spcBef>
                <a:spcPct val="20000"/>
              </a:spcBef>
              <a:buFontTx/>
              <a:buChar char="•"/>
            </a:pPr>
            <a:endParaRPr lang="en-US" sz="700" dirty="0"/>
          </a:p>
          <a:p>
            <a:pPr marL="342900" indent="-342900">
              <a:spcBef>
                <a:spcPct val="20000"/>
              </a:spcBef>
              <a:buFontTx/>
              <a:buChar char="•"/>
            </a:pPr>
            <a:r>
              <a:rPr lang="en-US" sz="2400" dirty="0"/>
              <a:t>Under the British system they flow from the </a:t>
            </a:r>
            <a:r>
              <a:rPr lang="en-US" sz="2400" b="1" i="1" dirty="0"/>
              <a:t>Magna </a:t>
            </a:r>
            <a:r>
              <a:rPr lang="en-US" sz="2400" b="1" i="1" dirty="0" err="1"/>
              <a:t>Carta</a:t>
            </a:r>
            <a:r>
              <a:rPr lang="en-US" sz="2400" dirty="0"/>
              <a:t> and then a Series of other similar King issued charters.</a:t>
            </a:r>
          </a:p>
          <a:p>
            <a:pPr marL="342900" indent="-342900">
              <a:spcBef>
                <a:spcPct val="20000"/>
              </a:spcBef>
              <a:buFontTx/>
              <a:buChar char="•"/>
            </a:pPr>
            <a:endParaRPr lang="en-US" sz="1000" dirty="0"/>
          </a:p>
          <a:p>
            <a:pPr marL="342900" indent="-342900">
              <a:spcBef>
                <a:spcPct val="20000"/>
              </a:spcBef>
              <a:buFontTx/>
              <a:buChar char="•"/>
            </a:pPr>
            <a:r>
              <a:rPr lang="en-US" sz="2400" dirty="0"/>
              <a:t>The </a:t>
            </a:r>
            <a:r>
              <a:rPr lang="en-US" sz="2400" b="1" i="1" dirty="0"/>
              <a:t>United States Constitution</a:t>
            </a:r>
            <a:r>
              <a:rPr lang="en-US" sz="2400" dirty="0"/>
              <a:t>, the first of its kind,           arose out of our of representational government,             through </a:t>
            </a:r>
            <a:r>
              <a:rPr lang="en-US" sz="2400" b="1" i="1" dirty="0"/>
              <a:t>adoption </a:t>
            </a:r>
            <a:r>
              <a:rPr lang="en-US" sz="2400" dirty="0"/>
              <a:t>by a convention of elected delegates                            and then </a:t>
            </a:r>
            <a:r>
              <a:rPr lang="en-US" sz="2400" b="1" i="1" dirty="0"/>
              <a:t>ratification</a:t>
            </a:r>
            <a:r>
              <a:rPr lang="en-US" sz="2400" dirty="0"/>
              <a:t> by elected state legislatures.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7"/>
          <p:cNvSpPr>
            <a:spLocks noChangeArrowheads="1"/>
          </p:cNvSpPr>
          <p:nvPr/>
        </p:nvSpPr>
        <p:spPr bwMode="auto">
          <a:xfrm>
            <a:off x="457200" y="1066800"/>
            <a:ext cx="83820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Statutes</a:t>
            </a:r>
          </a:p>
          <a:p>
            <a:pPr marL="342900" indent="-342900">
              <a:spcBef>
                <a:spcPct val="20000"/>
              </a:spcBef>
              <a:buFontTx/>
              <a:buChar char="•"/>
            </a:pPr>
            <a:endParaRPr lang="en-US" sz="600" b="1" i="1" dirty="0"/>
          </a:p>
          <a:p>
            <a:pPr marL="342900" indent="-342900">
              <a:lnSpc>
                <a:spcPct val="80000"/>
              </a:lnSpc>
              <a:spcBef>
                <a:spcPct val="20000"/>
              </a:spcBef>
              <a:buFontTx/>
              <a:buChar char="•"/>
            </a:pPr>
            <a:r>
              <a:rPr lang="en-US" sz="2400" b="1" i="1" dirty="0"/>
              <a:t>Statutes</a:t>
            </a:r>
            <a:r>
              <a:rPr lang="en-US" sz="2400" dirty="0"/>
              <a:t> in </a:t>
            </a:r>
            <a:r>
              <a:rPr lang="en-US" sz="2400" b="1" i="1" dirty="0"/>
              <a:t>England</a:t>
            </a:r>
            <a:r>
              <a:rPr lang="en-US" sz="2400" dirty="0"/>
              <a:t> came from </a:t>
            </a:r>
            <a:r>
              <a:rPr lang="en-US" sz="2400" b="1" i="1" dirty="0"/>
              <a:t>Parliament</a:t>
            </a:r>
            <a:r>
              <a:rPr lang="en-US" sz="2400" dirty="0"/>
              <a:t>,                                an elected national legislature,                                           which evolved from the council established                              under the </a:t>
            </a:r>
            <a:r>
              <a:rPr lang="en-US" sz="2400" b="1" i="1" dirty="0"/>
              <a:t>Magna </a:t>
            </a:r>
            <a:r>
              <a:rPr lang="en-US" sz="2400" b="1" i="1" dirty="0" err="1"/>
              <a:t>Carta</a:t>
            </a:r>
            <a:r>
              <a:rPr lang="en-US" sz="2400" dirty="0"/>
              <a:t>.</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400" dirty="0"/>
              <a:t>In the </a:t>
            </a:r>
            <a:r>
              <a:rPr lang="en-US" sz="2400" b="1" i="1" dirty="0"/>
              <a:t>United States</a:t>
            </a:r>
            <a:r>
              <a:rPr lang="en-US" sz="2400" dirty="0"/>
              <a:t>, </a:t>
            </a:r>
            <a:r>
              <a:rPr lang="en-US" sz="2400" b="1" i="1" dirty="0"/>
              <a:t>Statutes</a:t>
            </a:r>
            <a:r>
              <a:rPr lang="en-US" sz="2400" dirty="0"/>
              <a:t> came from (first colonial  then state) </a:t>
            </a:r>
            <a:r>
              <a:rPr lang="en-US" sz="2400" b="1" i="1" dirty="0"/>
              <a:t>legislatures</a:t>
            </a:r>
            <a:r>
              <a:rPr lang="en-US" sz="2400" dirty="0"/>
              <a:t>, and after the ratification of the federal constitution, from </a:t>
            </a:r>
            <a:r>
              <a:rPr lang="en-US" sz="2400" b="1" i="1" dirty="0"/>
              <a:t>Congress</a:t>
            </a:r>
            <a:r>
              <a:rPr lang="en-US" sz="2400" dirty="0"/>
              <a:t> (our national legislature) as well.</a:t>
            </a:r>
            <a:endParaRPr lang="en-US" sz="1000" dirty="0"/>
          </a:p>
          <a:p>
            <a:pPr marL="342900" indent="-342900">
              <a:lnSpc>
                <a:spcPct val="80000"/>
              </a:lnSpc>
              <a:spcBef>
                <a:spcPct val="20000"/>
              </a:spcBef>
              <a:buFontTx/>
              <a:buChar char="•"/>
            </a:pPr>
            <a:endParaRPr lang="en-US" sz="1000" dirty="0"/>
          </a:p>
          <a:p>
            <a:pPr marL="342900" indent="-342900">
              <a:lnSpc>
                <a:spcPct val="80000"/>
              </a:lnSpc>
              <a:spcBef>
                <a:spcPct val="20000"/>
              </a:spcBef>
              <a:buFontTx/>
              <a:buChar char="•"/>
            </a:pPr>
            <a:r>
              <a:rPr lang="en-US" sz="2400" dirty="0"/>
              <a:t>In our country we have a </a:t>
            </a:r>
            <a:r>
              <a:rPr lang="en-US" sz="2400" b="1" i="1" dirty="0"/>
              <a:t>federal system</a:t>
            </a:r>
            <a:r>
              <a:rPr lang="en-US" sz="2400" dirty="0"/>
              <a:t>:</a:t>
            </a:r>
          </a:p>
          <a:p>
            <a:pPr marL="800100" lvl="1" indent="-342900">
              <a:lnSpc>
                <a:spcPct val="80000"/>
              </a:lnSpc>
              <a:spcBef>
                <a:spcPct val="20000"/>
              </a:spcBef>
              <a:buFontTx/>
              <a:buChar char="•"/>
            </a:pPr>
            <a:r>
              <a:rPr lang="en-US" sz="2400" i="1" dirty="0"/>
              <a:t>Where </a:t>
            </a:r>
            <a:r>
              <a:rPr lang="en-US" sz="2400" b="1" i="1" dirty="0"/>
              <a:t>Congress</a:t>
            </a:r>
            <a:r>
              <a:rPr lang="en-US" sz="2400" i="1" dirty="0"/>
              <a:t> enacts statutes (of limited subject matter jurisdiction) for the entire nation, and</a:t>
            </a:r>
          </a:p>
          <a:p>
            <a:pPr marL="800100" lvl="1" indent="-342900">
              <a:lnSpc>
                <a:spcPct val="80000"/>
              </a:lnSpc>
              <a:spcBef>
                <a:spcPct val="20000"/>
              </a:spcBef>
              <a:buFontTx/>
              <a:buChar char="•"/>
            </a:pPr>
            <a:r>
              <a:rPr lang="en-US" sz="2400" i="1" dirty="0"/>
              <a:t>Where </a:t>
            </a:r>
            <a:r>
              <a:rPr lang="en-US" sz="2400" b="1" i="1" dirty="0"/>
              <a:t>state legislatures</a:t>
            </a:r>
            <a:r>
              <a:rPr lang="en-US" sz="2400" i="1" dirty="0"/>
              <a:t> enact statutes (of more general jurisdiction) for the people of their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1066800"/>
            <a:ext cx="84582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Case or Common Law</a:t>
            </a:r>
          </a:p>
          <a:p>
            <a:pPr marL="342900" indent="-342900">
              <a:spcBef>
                <a:spcPct val="20000"/>
              </a:spcBef>
            </a:pPr>
            <a:endParaRPr lang="en-US" sz="600" b="1" i="1" dirty="0"/>
          </a:p>
          <a:p>
            <a:pPr marL="342900" indent="-342900">
              <a:spcBef>
                <a:spcPct val="20000"/>
              </a:spcBef>
              <a:buFontTx/>
              <a:buChar char="•"/>
            </a:pPr>
            <a:r>
              <a:rPr lang="en-US" sz="2200" b="1" i="1" dirty="0"/>
              <a:t>Case (or common) law</a:t>
            </a:r>
            <a:r>
              <a:rPr lang="en-US" sz="2200" dirty="0"/>
              <a:t> in </a:t>
            </a:r>
            <a:r>
              <a:rPr lang="en-US" sz="2200" b="1" i="1" dirty="0"/>
              <a:t>England</a:t>
            </a:r>
            <a:r>
              <a:rPr lang="en-US" sz="2200" dirty="0"/>
              <a:t> came from the </a:t>
            </a:r>
            <a:r>
              <a:rPr lang="en-US" sz="2200" b="1" i="1" dirty="0"/>
              <a:t>Royal Courts</a:t>
            </a:r>
            <a:r>
              <a:rPr lang="en-US" sz="2200" dirty="0"/>
              <a:t>. Decisions of judges, reported and published with respect to specific cases.</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In the </a:t>
            </a:r>
            <a:r>
              <a:rPr lang="en-US" sz="2200" b="1" i="1" dirty="0"/>
              <a:t>United States</a:t>
            </a:r>
            <a:r>
              <a:rPr lang="en-US" sz="2200" dirty="0"/>
              <a:t> we have </a:t>
            </a:r>
            <a:r>
              <a:rPr lang="en-US" sz="2200" b="1" i="1" dirty="0"/>
              <a:t>Federal and State Courts</a:t>
            </a:r>
            <a:r>
              <a:rPr lang="en-US" sz="2200" dirty="0"/>
              <a:t>.</a:t>
            </a:r>
            <a:endParaRPr lang="en-US" sz="1000" dirty="0"/>
          </a:p>
          <a:p>
            <a:pPr marL="342900" indent="-342900">
              <a:spcBef>
                <a:spcPct val="20000"/>
              </a:spcBef>
              <a:buFontTx/>
              <a:buChar char="•"/>
            </a:pPr>
            <a:endParaRPr lang="en-US" sz="1000" dirty="0"/>
          </a:p>
          <a:p>
            <a:pPr marL="800100" lvl="1" indent="-342900">
              <a:spcBef>
                <a:spcPct val="20000"/>
              </a:spcBef>
              <a:buFontTx/>
              <a:buChar char="•"/>
            </a:pPr>
            <a:r>
              <a:rPr lang="en-US" sz="2300" b="1" i="1" dirty="0"/>
              <a:t>Federal:</a:t>
            </a:r>
            <a:r>
              <a:rPr lang="en-US" sz="2300" dirty="0"/>
              <a:t> US Supreme Court, US Court of Appeals, and the Federal District Courts</a:t>
            </a:r>
            <a:endParaRPr lang="en-US" sz="1000" dirty="0"/>
          </a:p>
          <a:p>
            <a:pPr marL="800100" lvl="1" indent="-342900">
              <a:spcBef>
                <a:spcPct val="20000"/>
              </a:spcBef>
              <a:buFontTx/>
              <a:buChar char="•"/>
            </a:pPr>
            <a:endParaRPr lang="en-US" sz="1000" dirty="0"/>
          </a:p>
          <a:p>
            <a:pPr marL="800100" lvl="1" indent="-342900">
              <a:spcBef>
                <a:spcPct val="20000"/>
              </a:spcBef>
              <a:buFontTx/>
              <a:buChar char="•"/>
            </a:pPr>
            <a:r>
              <a:rPr lang="en-US" sz="2300" b="1" i="1" dirty="0"/>
              <a:t>New York State:</a:t>
            </a:r>
            <a:r>
              <a:rPr lang="en-US" sz="2300" dirty="0"/>
              <a:t> Court of Appeals, Appellate Division of the Supreme Court, and the Supreme Court (located in each County of the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1215: Fourth Lateran Counsel</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b="1" dirty="0" smtClean="0"/>
              <a:t>In 1215 Pope Innocent III convened the Fourth Lateran Council to Determine Church Policy on a </a:t>
            </a:r>
            <a:r>
              <a:rPr lang="en-US" sz="2200" b="1" dirty="0" err="1" smtClean="0"/>
              <a:t>nunber</a:t>
            </a:r>
            <a:r>
              <a:rPr lang="en-US" sz="2200" b="1" dirty="0" smtClean="0"/>
              <a:t> of issues</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solidFill>
                  <a:srgbClr val="C00000"/>
                </a:solidFill>
              </a:rPr>
              <a:t>This Council Recommended:</a:t>
            </a:r>
            <a:endParaRPr lang="en-US" sz="1000" dirty="0">
              <a:solidFill>
                <a:srgbClr val="C00000"/>
              </a:solidFill>
            </a:endParaRPr>
          </a:p>
          <a:p>
            <a:pPr marL="800100" lvl="1" indent="-342900">
              <a:spcBef>
                <a:spcPct val="20000"/>
              </a:spcBef>
              <a:buFontTx/>
              <a:buChar char="•"/>
            </a:pPr>
            <a:r>
              <a:rPr lang="en-US" sz="2300" b="1" i="1" dirty="0" smtClean="0">
                <a:solidFill>
                  <a:srgbClr val="0070C0"/>
                </a:solidFill>
              </a:rPr>
              <a:t>Ending Trial by Combat – Where Parties would actually fight to determine guilt or liability</a:t>
            </a:r>
          </a:p>
          <a:p>
            <a:pPr marL="800100" lvl="1" indent="-342900">
              <a:spcBef>
                <a:spcPct val="20000"/>
              </a:spcBef>
              <a:buFontTx/>
              <a:buChar char="•"/>
            </a:pPr>
            <a:r>
              <a:rPr lang="en-US" sz="2300" b="1" i="1" dirty="0" smtClean="0">
                <a:solidFill>
                  <a:srgbClr val="0070C0"/>
                </a:solidFill>
              </a:rPr>
              <a:t>Ending Trial by Ordeal – Where Defendants would be physically challenged to determine guilt or liability</a:t>
            </a:r>
            <a:r>
              <a:rPr lang="en-US" sz="2300" dirty="0" smtClean="0">
                <a:solidFill>
                  <a:srgbClr val="0070C0"/>
                </a:solidFill>
              </a:rPr>
              <a:t>.</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t>This Council thereby helped to lead the way to reform the judicial systems across the world.</a:t>
            </a:r>
            <a:endParaRPr lang="en-US" sz="1000" dirty="0" smtClean="0"/>
          </a:p>
          <a:p>
            <a:pPr marL="800100" lvl="1" indent="-342900">
              <a:spcBef>
                <a:spcPct val="20000"/>
              </a:spcBef>
              <a:buFontTx/>
              <a:buChar char="•"/>
            </a:pP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Evolution of English Law</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dirty="0" smtClean="0"/>
              <a:t>From 1215 until the English Civil War in 1642 and the Glorious Revolution in 1688, the English Common Law was the force that developed most of the law in England</a:t>
            </a:r>
          </a:p>
          <a:p>
            <a:pPr marL="342900" indent="-342900">
              <a:spcBef>
                <a:spcPct val="20000"/>
              </a:spcBef>
              <a:buFontTx/>
              <a:buChar char="•"/>
            </a:pPr>
            <a:r>
              <a:rPr lang="en-US" sz="2200" dirty="0" smtClean="0"/>
              <a:t>With the challenges to the Monarchy in the English Civil War and the Glorious Revolution (conflicts basically arising out of religious controversies) the law </a:t>
            </a:r>
            <a:r>
              <a:rPr lang="en-US" sz="2200" b="1" dirty="0" smtClean="0">
                <a:solidFill>
                  <a:srgbClr val="0070C0"/>
                </a:solidFill>
              </a:rPr>
              <a:t>of England began to transform away from the monarchy and toward Parliament.</a:t>
            </a:r>
          </a:p>
          <a:p>
            <a:pPr marL="342900" indent="-342900">
              <a:spcBef>
                <a:spcPct val="20000"/>
              </a:spcBef>
              <a:buFontTx/>
              <a:buChar char="•"/>
            </a:pPr>
            <a:r>
              <a:rPr lang="en-US" sz="2200" b="1" dirty="0" smtClean="0">
                <a:solidFill>
                  <a:srgbClr val="C00000"/>
                </a:solidFill>
              </a:rPr>
              <a:t>The Rise of Parliament resulted in the rise of statutes, as this body began to codify rules and enact more and more English Law.</a:t>
            </a:r>
          </a:p>
          <a:p>
            <a:pPr marL="342900" indent="-342900">
              <a:spcBef>
                <a:spcPct val="20000"/>
              </a:spcBef>
              <a:buFontTx/>
              <a:buChar char="•"/>
            </a:pPr>
            <a:r>
              <a:rPr lang="en-US" sz="2200" dirty="0" smtClean="0"/>
              <a:t>This rise in statutes would bring on conflict in the British Colonies, especially in America.</a:t>
            </a: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066800"/>
            <a:ext cx="8686800" cy="5486400"/>
          </a:xfrm>
          <a:prstGeom prst="rect">
            <a:avLst/>
          </a:prstGeom>
          <a:noFill/>
          <a:ln w="9525">
            <a:noFill/>
            <a:miter lim="800000"/>
            <a:headEnd/>
            <a:tailEnd/>
          </a:ln>
        </p:spPr>
        <p:txBody>
          <a:bodyPr/>
          <a:lstStyle/>
          <a:p>
            <a:pPr marL="342900" indent="-342900" algn="just">
              <a:lnSpc>
                <a:spcPct val="80000"/>
              </a:lnSpc>
              <a:spcBef>
                <a:spcPct val="20000"/>
              </a:spcBef>
            </a:pPr>
            <a:r>
              <a:rPr lang="en-US" sz="4000" b="1" dirty="0">
                <a:solidFill>
                  <a:srgbClr val="C00000"/>
                </a:solidFill>
              </a:rPr>
              <a:t>English Colonial America</a:t>
            </a:r>
            <a:endParaRPr lang="en-US" sz="1000" b="1" dirty="0">
              <a:solidFill>
                <a:srgbClr val="C00000"/>
              </a:solidFill>
            </a:endParaRPr>
          </a:p>
          <a:p>
            <a:pPr marL="342900" indent="-342900" algn="just">
              <a:lnSpc>
                <a:spcPct val="80000"/>
              </a:lnSpc>
              <a:spcBef>
                <a:spcPct val="20000"/>
              </a:spcBef>
              <a:buFontTx/>
              <a:buChar char="•"/>
            </a:pPr>
            <a:endParaRPr lang="en-US" sz="1000" dirty="0">
              <a:solidFill>
                <a:srgbClr val="0033CC"/>
              </a:solidFill>
            </a:endParaRPr>
          </a:p>
          <a:p>
            <a:pPr marL="342900" indent="-342900" algn="just">
              <a:lnSpc>
                <a:spcPct val="80000"/>
              </a:lnSpc>
              <a:spcBef>
                <a:spcPct val="20000"/>
              </a:spcBef>
              <a:buFontTx/>
              <a:buChar char="•"/>
            </a:pPr>
            <a:r>
              <a:rPr lang="en-US" sz="2200" dirty="0"/>
              <a:t>The </a:t>
            </a:r>
            <a:r>
              <a:rPr lang="en-US" sz="2200" b="1" i="1" dirty="0"/>
              <a:t>law</a:t>
            </a:r>
            <a:r>
              <a:rPr lang="en-US" sz="2200" dirty="0"/>
              <a:t> of </a:t>
            </a:r>
            <a:r>
              <a:rPr lang="en-US" sz="2200" b="1" i="1" dirty="0"/>
              <a:t>early America</a:t>
            </a:r>
            <a:r>
              <a:rPr lang="en-US" sz="2200" dirty="0"/>
              <a:t> </a:t>
            </a:r>
          </a:p>
          <a:p>
            <a:pPr marL="342900" indent="-342900" algn="just">
              <a:lnSpc>
                <a:spcPct val="80000"/>
              </a:lnSpc>
              <a:spcBef>
                <a:spcPct val="20000"/>
              </a:spcBef>
            </a:pPr>
            <a:r>
              <a:rPr lang="en-US" sz="2200" dirty="0"/>
              <a:t>     was based largely upon the </a:t>
            </a:r>
            <a:r>
              <a:rPr lang="en-US" sz="2200" b="1" i="1" dirty="0"/>
              <a:t>law</a:t>
            </a:r>
            <a:r>
              <a:rPr lang="en-US" sz="2200" dirty="0"/>
              <a:t> of </a:t>
            </a:r>
            <a:r>
              <a:rPr lang="en-US" sz="2200" b="1" i="1" dirty="0"/>
              <a:t>England.</a:t>
            </a:r>
          </a:p>
          <a:p>
            <a:pPr marL="342900" indent="-342900" algn="just">
              <a:lnSpc>
                <a:spcPct val="80000"/>
              </a:lnSpc>
              <a:spcBef>
                <a:spcPct val="20000"/>
              </a:spcBef>
            </a:pPr>
            <a:endParaRPr lang="en-US" sz="700" b="1" i="1" dirty="0"/>
          </a:p>
          <a:p>
            <a:pPr marL="342900" indent="-342900" algn="just">
              <a:spcBef>
                <a:spcPct val="20000"/>
              </a:spcBef>
              <a:buFontTx/>
              <a:buChar char="•"/>
            </a:pPr>
            <a:r>
              <a:rPr lang="en-US" sz="2200" dirty="0"/>
              <a:t>We were, of course prior to the Revolution, </a:t>
            </a:r>
            <a:r>
              <a:rPr lang="en-US" sz="2200" b="1" i="1" dirty="0"/>
              <a:t>English subjects</a:t>
            </a:r>
            <a:r>
              <a:rPr lang="en-US" sz="2200" dirty="0"/>
              <a:t>.</a:t>
            </a:r>
          </a:p>
          <a:p>
            <a:pPr marL="342900" indent="-342900" algn="just">
              <a:spcBef>
                <a:spcPct val="20000"/>
              </a:spcBef>
              <a:buFontTx/>
              <a:buChar char="•"/>
            </a:pPr>
            <a:endParaRPr lang="en-US" sz="700" dirty="0"/>
          </a:p>
          <a:p>
            <a:pPr marL="342900" indent="-342900">
              <a:spcBef>
                <a:spcPct val="20000"/>
              </a:spcBef>
              <a:buFontTx/>
              <a:buChar char="•"/>
            </a:pPr>
            <a:r>
              <a:rPr lang="en-US" sz="2200" dirty="0"/>
              <a:t>Our founders initially spoke of redressing their grievances           under a format of the </a:t>
            </a:r>
            <a:r>
              <a:rPr lang="en-US" sz="2200" b="1" i="1" dirty="0">
                <a:solidFill>
                  <a:srgbClr val="0070C0"/>
                </a:solidFill>
              </a:rPr>
              <a:t>“Rights of Englishmen”</a:t>
            </a:r>
          </a:p>
          <a:p>
            <a:pPr marL="342900" indent="-342900" algn="just">
              <a:spcBef>
                <a:spcPct val="20000"/>
              </a:spcBef>
              <a:buFontTx/>
              <a:buChar char="•"/>
            </a:pPr>
            <a:endParaRPr lang="en-US" sz="700" dirty="0"/>
          </a:p>
          <a:p>
            <a:pPr marL="342900" indent="-342900">
              <a:lnSpc>
                <a:spcPct val="80000"/>
              </a:lnSpc>
              <a:spcBef>
                <a:spcPct val="20000"/>
              </a:spcBef>
              <a:buFontTx/>
              <a:buChar char="•"/>
            </a:pPr>
            <a:r>
              <a:rPr lang="en-US" sz="2200" dirty="0"/>
              <a:t>In Colonial America, there was very little </a:t>
            </a:r>
            <a:r>
              <a:rPr lang="en-US" sz="2200" b="1" i="1" dirty="0"/>
              <a:t>statutory law</a:t>
            </a:r>
            <a:r>
              <a:rPr lang="en-US" sz="2200" dirty="0"/>
              <a:t>,                       and even after the US and State Constitutions,                               most law was still based upon </a:t>
            </a:r>
            <a:r>
              <a:rPr lang="en-US" sz="2200" b="1" i="1" dirty="0">
                <a:solidFill>
                  <a:srgbClr val="C00000"/>
                </a:solidFill>
              </a:rPr>
              <a:t>English Court precedent.</a:t>
            </a:r>
            <a:r>
              <a:rPr lang="en-US" sz="2200" dirty="0">
                <a:solidFill>
                  <a:srgbClr val="C00000"/>
                </a:solidFill>
              </a:rPr>
              <a:t>   </a:t>
            </a:r>
            <a:r>
              <a:rPr lang="en-US" sz="2200" dirty="0"/>
              <a:t>Indeed statutes were looked upon with a skeptical eye.</a:t>
            </a:r>
          </a:p>
          <a:p>
            <a:pPr marL="342900" indent="-342900" algn="just">
              <a:lnSpc>
                <a:spcPct val="80000"/>
              </a:lnSpc>
              <a:spcBef>
                <a:spcPct val="20000"/>
              </a:spcBef>
              <a:buFontTx/>
              <a:buChar char="•"/>
            </a:pPr>
            <a:endParaRPr lang="en-US" sz="700" dirty="0"/>
          </a:p>
          <a:p>
            <a:pPr marL="342900" indent="-342900">
              <a:lnSpc>
                <a:spcPct val="80000"/>
              </a:lnSpc>
              <a:spcBef>
                <a:spcPct val="20000"/>
              </a:spcBef>
              <a:buFontTx/>
              <a:buChar char="•"/>
            </a:pPr>
            <a:r>
              <a:rPr lang="en-US" sz="2200" dirty="0"/>
              <a:t>For it should be remembered that the                                                       </a:t>
            </a:r>
            <a:r>
              <a:rPr lang="en-US" sz="2200" b="1" i="1" dirty="0">
                <a:solidFill>
                  <a:srgbClr val="0070C0"/>
                </a:solidFill>
              </a:rPr>
              <a:t>Quartering Act, Stamp Act and the Townsend Acts</a:t>
            </a:r>
            <a:r>
              <a:rPr lang="en-US" sz="2200" dirty="0">
                <a:solidFill>
                  <a:srgbClr val="0070C0"/>
                </a:solidFill>
              </a:rPr>
              <a:t>              </a:t>
            </a:r>
            <a:r>
              <a:rPr lang="en-US" sz="2200" dirty="0"/>
              <a:t>were all statutes, and an igniting reason for the Revolution                 to occur in the first place.</a:t>
            </a:r>
            <a:r>
              <a:rPr lang="en-US" sz="2400" dirty="0"/>
              <a:t>   </a:t>
            </a:r>
          </a:p>
        </p:txBody>
      </p:sp>
      <p:pic>
        <p:nvPicPr>
          <p:cNvPr id="55300" name="Picture 6" descr="american-flag.jpeg"/>
          <p:cNvPicPr>
            <a:picLocks noChangeAspect="1" noChangeArrowheads="1"/>
          </p:cNvPicPr>
          <p:nvPr/>
        </p:nvPicPr>
        <p:blipFill>
          <a:blip r:embed="rId3" cstate="print"/>
          <a:srcRect/>
          <a:stretch>
            <a:fillRect/>
          </a:stretch>
        </p:blipFill>
        <p:spPr bwMode="auto">
          <a:xfrm>
            <a:off x="6553200" y="1676400"/>
            <a:ext cx="1143000" cy="708025"/>
          </a:xfrm>
          <a:prstGeom prst="rect">
            <a:avLst/>
          </a:prstGeom>
          <a:noFill/>
          <a:ln w="9525">
            <a:noFill/>
            <a:miter lim="800000"/>
            <a:headEnd/>
            <a:tailEnd/>
          </a:ln>
        </p:spPr>
      </p:pic>
      <p:pic>
        <p:nvPicPr>
          <p:cNvPr id="55301" name="Picture 8" descr="http://bonusaires.com/anonymous-union-jack-5000572.jpg"/>
          <p:cNvPicPr>
            <a:picLocks noChangeAspect="1" noChangeArrowheads="1"/>
          </p:cNvPicPr>
          <p:nvPr/>
        </p:nvPicPr>
        <p:blipFill>
          <a:blip r:embed="rId4" cstate="print"/>
          <a:srcRect/>
          <a:stretch>
            <a:fillRect/>
          </a:stretch>
        </p:blipFill>
        <p:spPr bwMode="auto">
          <a:xfrm>
            <a:off x="7772400" y="1676400"/>
            <a:ext cx="99060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Don’t Tread on Me</a:t>
            </a:r>
          </a:p>
          <a:p>
            <a:pPr marL="342900" indent="-342900">
              <a:lnSpc>
                <a:spcPct val="80000"/>
              </a:lnSpc>
              <a:spcBef>
                <a:spcPct val="20000"/>
              </a:spcBef>
              <a:buFontTx/>
              <a:buChar char="•"/>
            </a:pPr>
            <a:r>
              <a:rPr lang="en-US" sz="2200" dirty="0"/>
              <a:t>Early </a:t>
            </a:r>
            <a:r>
              <a:rPr lang="en-US" sz="2200" b="1" i="1" dirty="0"/>
              <a:t>Americans</a:t>
            </a:r>
            <a:r>
              <a:rPr lang="en-US" sz="2200" dirty="0"/>
              <a:t> were practical sorts.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They wanted the Government to deliver the mail,                            defend the shores, </a:t>
            </a:r>
            <a:r>
              <a:rPr lang="en-US" sz="2200" b="1" i="1" dirty="0">
                <a:solidFill>
                  <a:srgbClr val="0070C0"/>
                </a:solidFill>
              </a:rPr>
              <a:t>PROTECT MY PROPERTY                     RIGHTS</a:t>
            </a:r>
            <a:r>
              <a:rPr lang="en-US" sz="2200" dirty="0">
                <a:solidFill>
                  <a:srgbClr val="0070C0"/>
                </a:solidFill>
              </a:rPr>
              <a:t>, </a:t>
            </a:r>
            <a:r>
              <a:rPr lang="en-US" sz="2200" dirty="0"/>
              <a:t>and stay the heck out of my life.</a:t>
            </a:r>
          </a:p>
          <a:p>
            <a:pPr marL="342900" indent="-342900">
              <a:spcBef>
                <a:spcPct val="20000"/>
              </a:spcBef>
              <a:buFontTx/>
              <a:buChar char="•"/>
            </a:pPr>
            <a:endParaRPr lang="en-US" sz="700" dirty="0"/>
          </a:p>
          <a:p>
            <a:pPr marL="342900" indent="-342900">
              <a:lnSpc>
                <a:spcPct val="80000"/>
              </a:lnSpc>
              <a:spcBef>
                <a:spcPct val="20000"/>
              </a:spcBef>
              <a:buFontTx/>
              <a:buChar char="•"/>
            </a:pPr>
            <a:r>
              <a:rPr lang="en-US" sz="2200" dirty="0"/>
              <a:t>That is why most of the early statutes,                                             and the vast majority of case law decisions,                                         were </a:t>
            </a:r>
            <a:r>
              <a:rPr lang="en-US" sz="2200" b="1" i="1" dirty="0"/>
              <a:t>about property</a:t>
            </a:r>
            <a:r>
              <a:rPr lang="en-US" sz="2200" dirty="0"/>
              <a:t>.</a:t>
            </a:r>
          </a:p>
          <a:p>
            <a:pPr marL="342900" indent="-342900">
              <a:spcBef>
                <a:spcPct val="20000"/>
              </a:spcBef>
              <a:buFontTx/>
              <a:buChar char="•"/>
            </a:pPr>
            <a:endParaRPr lang="en-US" sz="700" b="1" i="1" dirty="0"/>
          </a:p>
          <a:p>
            <a:pPr marL="342900" indent="-342900">
              <a:lnSpc>
                <a:spcPct val="80000"/>
              </a:lnSpc>
              <a:spcBef>
                <a:spcPct val="20000"/>
              </a:spcBef>
              <a:buFontTx/>
              <a:buChar char="•"/>
            </a:pPr>
            <a:r>
              <a:rPr lang="en-US" sz="2200" b="1" i="1" dirty="0"/>
              <a:t>Property</a:t>
            </a:r>
            <a:r>
              <a:rPr lang="en-US" sz="2200" dirty="0"/>
              <a:t> in </a:t>
            </a:r>
            <a:r>
              <a:rPr lang="en-US" sz="2200" b="1" i="1" dirty="0"/>
              <a:t>England</a:t>
            </a:r>
            <a:r>
              <a:rPr lang="en-US" sz="2200" dirty="0"/>
              <a:t> was power.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It was the </a:t>
            </a:r>
            <a:r>
              <a:rPr lang="en-US" sz="2200" b="1" i="1" dirty="0"/>
              <a:t>property class</a:t>
            </a:r>
            <a:r>
              <a:rPr lang="en-US" sz="2200" dirty="0"/>
              <a:t> that </a:t>
            </a:r>
            <a:r>
              <a:rPr lang="en-US" sz="2200" b="1" i="1" dirty="0"/>
              <a:t>litigated</a:t>
            </a:r>
            <a:r>
              <a:rPr lang="en-US" sz="2200" dirty="0"/>
              <a:t>, about their </a:t>
            </a:r>
            <a:r>
              <a:rPr lang="en-US" sz="2200" b="1" i="1" dirty="0"/>
              <a:t>property rights</a:t>
            </a:r>
            <a:r>
              <a:rPr lang="en-US" sz="2200" dirty="0"/>
              <a:t>, and it was </a:t>
            </a:r>
            <a:r>
              <a:rPr lang="en-US" sz="2200" b="1" i="1" dirty="0"/>
              <a:t>these disputes that made the law.</a:t>
            </a:r>
          </a:p>
          <a:p>
            <a:pPr marL="342900" indent="-342900">
              <a:lnSpc>
                <a:spcPct val="80000"/>
              </a:lnSpc>
              <a:spcBef>
                <a:spcPct val="20000"/>
              </a:spcBef>
              <a:buFontTx/>
              <a:buChar char="•"/>
            </a:pPr>
            <a:endParaRPr lang="en-US" sz="700" b="1" i="1" dirty="0"/>
          </a:p>
          <a:p>
            <a:pPr marL="342900" indent="-342900">
              <a:lnSpc>
                <a:spcPct val="80000"/>
              </a:lnSpc>
              <a:spcBef>
                <a:spcPct val="20000"/>
              </a:spcBef>
              <a:buFontTx/>
              <a:buChar char="•"/>
            </a:pPr>
            <a:r>
              <a:rPr lang="en-US" sz="2200" dirty="0"/>
              <a:t>So too in </a:t>
            </a:r>
            <a:r>
              <a:rPr lang="en-US" sz="2200" b="1" i="1" dirty="0"/>
              <a:t>America</a:t>
            </a:r>
            <a:r>
              <a:rPr lang="en-US" sz="2200" dirty="0"/>
              <a:t>.  Although land was much more plentiful here than back in </a:t>
            </a:r>
            <a:r>
              <a:rPr lang="en-US" sz="2200" b="1" i="1" dirty="0"/>
              <a:t>England</a:t>
            </a:r>
            <a:r>
              <a:rPr lang="en-US" sz="2200" dirty="0"/>
              <a:t> (one of the main reasons for immigration) </a:t>
            </a:r>
            <a:r>
              <a:rPr lang="en-US" sz="2200" b="1" i="1" dirty="0"/>
              <a:t>property (especially land) meant life</a:t>
            </a:r>
            <a:r>
              <a:rPr lang="en-US" sz="2200" dirty="0"/>
              <a:t>.  We were an agrarian society, where </a:t>
            </a:r>
            <a:r>
              <a:rPr lang="en-US" sz="2200" b="1" i="1" dirty="0"/>
              <a:t>land translated into food and wealth.</a:t>
            </a:r>
            <a:r>
              <a:rPr lang="en-US" sz="2200" dirty="0"/>
              <a:t> </a:t>
            </a:r>
            <a:endParaRPr lang="en-US" sz="2400" dirty="0"/>
          </a:p>
        </p:txBody>
      </p:sp>
      <p:pic>
        <p:nvPicPr>
          <p:cNvPr id="56324" name="Picture 6" descr="http://academic.brooklyn.cuny.edu/history/dfg/amrv/yoeman.jpg"/>
          <p:cNvPicPr>
            <a:picLocks noChangeAspect="1" noChangeArrowheads="1"/>
          </p:cNvPicPr>
          <p:nvPr/>
        </p:nvPicPr>
        <p:blipFill>
          <a:blip r:embed="rId3" cstate="print"/>
          <a:srcRect/>
          <a:stretch>
            <a:fillRect/>
          </a:stretch>
        </p:blipFill>
        <p:spPr bwMode="auto">
          <a:xfrm>
            <a:off x="6781800" y="1295400"/>
            <a:ext cx="1954213" cy="2933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04800" y="990600"/>
            <a:ext cx="86106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smtClean="0">
                <a:solidFill>
                  <a:srgbClr val="C00000"/>
                </a:solidFill>
              </a:rPr>
              <a:t>The Development of American Law</a:t>
            </a:r>
            <a:endParaRPr lang="en-US" sz="1000" b="1" dirty="0">
              <a:solidFill>
                <a:srgbClr val="C00000"/>
              </a:solidFill>
            </a:endParaRPr>
          </a:p>
          <a:p>
            <a:pPr marL="342900" indent="-342900">
              <a:lnSpc>
                <a:spcPct val="70000"/>
              </a:lnSpc>
              <a:spcBef>
                <a:spcPct val="20000"/>
              </a:spcBef>
              <a:buFontTx/>
              <a:buChar char="•"/>
            </a:pPr>
            <a:endParaRPr lang="en-US" sz="1600" dirty="0">
              <a:solidFill>
                <a:srgbClr val="0033CC"/>
              </a:solidFill>
            </a:endParaRPr>
          </a:p>
          <a:p>
            <a:r>
              <a:rPr lang="en-US" sz="1600" dirty="0" smtClean="0"/>
              <a:t>1776 	American Colonies declare Independence</a:t>
            </a:r>
          </a:p>
          <a:p>
            <a:r>
              <a:rPr lang="en-US" sz="1600" dirty="0" smtClean="0"/>
              <a:t>1777 	Articles of Confederation proposed</a:t>
            </a:r>
          </a:p>
          <a:p>
            <a:r>
              <a:rPr lang="en-US" sz="1600" dirty="0" smtClean="0"/>
              <a:t>1783 	British and Americans sign the Treaty of Paris, awarding America its Independence.</a:t>
            </a:r>
          </a:p>
          <a:p>
            <a:r>
              <a:rPr lang="en-US" sz="1600" dirty="0" smtClean="0"/>
              <a:t>1787 	Colonies convene a Constitutional Convention in Philadelphia</a:t>
            </a:r>
          </a:p>
          <a:p>
            <a:r>
              <a:rPr lang="en-US" sz="1600" dirty="0" smtClean="0"/>
              <a:t>1788 	New York is the last state to ratify the Constitution (NC and RI ratify in 1789 and 90)</a:t>
            </a:r>
          </a:p>
          <a:p>
            <a:r>
              <a:rPr lang="en-US" sz="1600" dirty="0" smtClean="0"/>
              <a:t>1789 	Newly Elected Federal Government Takes Office</a:t>
            </a:r>
          </a:p>
          <a:p>
            <a:r>
              <a:rPr lang="en-US" sz="1600" dirty="0" smtClean="0"/>
              <a:t>1791 	Bill of Rights Ratified</a:t>
            </a:r>
          </a:p>
          <a:p>
            <a:r>
              <a:rPr lang="en-US" sz="1600" dirty="0" smtClean="0"/>
              <a:t>1803 	</a:t>
            </a:r>
            <a:r>
              <a:rPr lang="en-US" sz="1600" dirty="0" err="1" smtClean="0"/>
              <a:t>Marbury</a:t>
            </a:r>
            <a:r>
              <a:rPr lang="en-US" sz="1600" dirty="0" smtClean="0"/>
              <a:t> v. Madison establishes the Doctrine of Judicial Review</a:t>
            </a:r>
          </a:p>
          <a:p>
            <a:r>
              <a:rPr lang="en-US" sz="1600" dirty="0" smtClean="0"/>
              <a:t>1833 	Certain States advance the Doctrine of Nullification</a:t>
            </a:r>
          </a:p>
          <a:p>
            <a:r>
              <a:rPr lang="en-US" sz="1600" dirty="0" smtClean="0"/>
              <a:t>1857 	</a:t>
            </a:r>
            <a:r>
              <a:rPr lang="en-US" sz="1600" dirty="0" err="1" smtClean="0"/>
              <a:t>Dred</a:t>
            </a:r>
            <a:r>
              <a:rPr lang="en-US" sz="1600" dirty="0" smtClean="0"/>
              <a:t> Scott v. Sanford declares slaves property </a:t>
            </a:r>
          </a:p>
          <a:p>
            <a:r>
              <a:rPr lang="en-US" sz="1600" dirty="0" smtClean="0"/>
              <a:t>1865 	13</a:t>
            </a:r>
            <a:r>
              <a:rPr lang="en-US" sz="1600" baseline="30000" dirty="0" smtClean="0"/>
              <a:t>th</a:t>
            </a:r>
            <a:r>
              <a:rPr lang="en-US" sz="1600" dirty="0" smtClean="0"/>
              <a:t> Amendment Ratified</a:t>
            </a:r>
          </a:p>
          <a:p>
            <a:r>
              <a:rPr lang="en-US" sz="1600" dirty="0" smtClean="0"/>
              <a:t>1913 	16</a:t>
            </a:r>
            <a:r>
              <a:rPr lang="en-US" sz="1600" baseline="30000" dirty="0" smtClean="0"/>
              <a:t>th</a:t>
            </a:r>
            <a:r>
              <a:rPr lang="en-US" sz="1600" dirty="0" smtClean="0"/>
              <a:t> and 17</a:t>
            </a:r>
            <a:r>
              <a:rPr lang="en-US" sz="1600" baseline="30000" dirty="0" smtClean="0"/>
              <a:t>th</a:t>
            </a:r>
            <a:r>
              <a:rPr lang="en-US" sz="1600" dirty="0" smtClean="0"/>
              <a:t> Amendments Ratified, and Federal Reserve Established</a:t>
            </a:r>
          </a:p>
          <a:p>
            <a:r>
              <a:rPr lang="en-US" sz="1600" dirty="0" smtClean="0"/>
              <a:t>1942 	Supreme Court decides Ex Parte </a:t>
            </a:r>
            <a:r>
              <a:rPr lang="en-US" sz="1600" dirty="0" err="1" smtClean="0"/>
              <a:t>Quirin</a:t>
            </a:r>
            <a:endParaRPr lang="en-US" sz="1600" dirty="0" smtClean="0"/>
          </a:p>
          <a:p>
            <a:r>
              <a:rPr lang="en-US" sz="1600" dirty="0" smtClean="0"/>
              <a:t>1942 	Supreme Court decides </a:t>
            </a:r>
            <a:r>
              <a:rPr lang="en-US" sz="1600" dirty="0" err="1" smtClean="0"/>
              <a:t>Wickard</a:t>
            </a:r>
            <a:r>
              <a:rPr lang="en-US" sz="1600" dirty="0" smtClean="0"/>
              <a:t> v. </a:t>
            </a:r>
            <a:r>
              <a:rPr lang="en-US" sz="1600" dirty="0" err="1" smtClean="0"/>
              <a:t>Filburn</a:t>
            </a:r>
            <a:endParaRPr lang="en-US" sz="1600" dirty="0" smtClean="0"/>
          </a:p>
          <a:p>
            <a:r>
              <a:rPr lang="en-US" sz="1600" dirty="0" smtClean="0"/>
              <a:t>1954 	Supreme Court decides Brown v. Board of Education</a:t>
            </a:r>
          </a:p>
          <a:p>
            <a:r>
              <a:rPr lang="en-US" sz="1600" dirty="0" smtClean="0"/>
              <a:t>1992 	27</a:t>
            </a:r>
            <a:r>
              <a:rPr lang="en-US" sz="1600" baseline="30000" dirty="0" smtClean="0"/>
              <a:t>th</a:t>
            </a:r>
            <a:r>
              <a:rPr lang="en-US" sz="1600" dirty="0" smtClean="0"/>
              <a:t> Amendment Ratified </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7"/>
          <p:cNvSpPr>
            <a:spLocks noChangeArrowheads="1"/>
          </p:cNvSpPr>
          <p:nvPr/>
        </p:nvSpPr>
        <p:spPr bwMode="auto">
          <a:xfrm>
            <a:off x="304800" y="1066800"/>
            <a:ext cx="8610600" cy="2362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Mr. Blackstone</a:t>
            </a:r>
            <a:endParaRPr lang="en-US" sz="1000" b="1" dirty="0">
              <a:solidFill>
                <a:srgbClr val="C00000"/>
              </a:solidFill>
            </a:endParaRPr>
          </a:p>
          <a:p>
            <a:pPr marL="342900" indent="-342900">
              <a:spcBef>
                <a:spcPct val="20000"/>
              </a:spcBef>
              <a:buFontTx/>
              <a:buChar char="•"/>
            </a:pPr>
            <a:endParaRPr lang="en-US" sz="1000" dirty="0"/>
          </a:p>
          <a:p>
            <a:pPr marL="342900" indent="-342900">
              <a:spcBef>
                <a:spcPct val="20000"/>
              </a:spcBef>
              <a:buFontTx/>
              <a:buChar char="•"/>
            </a:pPr>
            <a:r>
              <a:rPr lang="en-US" sz="2200" dirty="0"/>
              <a:t>But with communication slow, with courts far apart and their decisions not available to the masses, what could be done?</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Enter </a:t>
            </a:r>
            <a:r>
              <a:rPr lang="en-US" sz="2200" b="1" i="1" dirty="0"/>
              <a:t>Blackstone</a:t>
            </a:r>
            <a:r>
              <a:rPr lang="en-US" sz="2200" dirty="0"/>
              <a:t> and his </a:t>
            </a:r>
            <a:r>
              <a:rPr lang="en-US" sz="2200" b="1" i="1" dirty="0"/>
              <a:t>Commentaries on the Law</a:t>
            </a:r>
            <a:r>
              <a:rPr lang="en-US" sz="2200" dirty="0"/>
              <a:t>:</a:t>
            </a:r>
          </a:p>
          <a:p>
            <a:pPr marL="342900" indent="-342900">
              <a:spcBef>
                <a:spcPct val="20000"/>
              </a:spcBef>
            </a:pPr>
            <a:endParaRPr lang="en-US" sz="2400" dirty="0">
              <a:solidFill>
                <a:srgbClr val="0033CC"/>
              </a:solidFill>
            </a:endParaRPr>
          </a:p>
          <a:p>
            <a:pPr marL="342900" indent="-342900">
              <a:spcBef>
                <a:spcPct val="20000"/>
              </a:spcBef>
            </a:pPr>
            <a:r>
              <a:rPr lang="en-US" sz="2400" dirty="0">
                <a:solidFill>
                  <a:srgbClr val="0033CC"/>
                </a:solidFill>
              </a:rPr>
              <a:t>   </a:t>
            </a:r>
          </a:p>
        </p:txBody>
      </p:sp>
      <p:pic>
        <p:nvPicPr>
          <p:cNvPr id="57349" name="Picture 9" descr="Sir William Blackstone"/>
          <p:cNvPicPr>
            <a:picLocks noChangeAspect="1" noChangeArrowheads="1"/>
          </p:cNvPicPr>
          <p:nvPr/>
        </p:nvPicPr>
        <p:blipFill>
          <a:blip r:embed="rId3" cstate="print"/>
          <a:srcRect/>
          <a:stretch>
            <a:fillRect/>
          </a:stretch>
        </p:blipFill>
        <p:spPr bwMode="auto">
          <a:xfrm>
            <a:off x="3200400" y="3429000"/>
            <a:ext cx="2362200" cy="2835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80000"/>
              </a:lnSpc>
              <a:spcBef>
                <a:spcPct val="20000"/>
              </a:spcBef>
            </a:pPr>
            <a:r>
              <a:rPr lang="en-US" sz="4000" b="1" i="1" dirty="0">
                <a:solidFill>
                  <a:srgbClr val="CC0000"/>
                </a:solidFill>
              </a:rPr>
              <a:t>Blackstone’s Commentaries</a:t>
            </a:r>
            <a:endParaRPr lang="en-US" sz="1000" b="1" i="1" dirty="0">
              <a:solidFill>
                <a:srgbClr val="CC0000"/>
              </a:solidFill>
            </a:endParaRPr>
          </a:p>
          <a:p>
            <a:pPr marL="342900" indent="-342900">
              <a:lnSpc>
                <a:spcPct val="80000"/>
              </a:lnSpc>
              <a:spcBef>
                <a:spcPct val="20000"/>
              </a:spcBef>
            </a:pPr>
            <a:endParaRPr lang="en-US" sz="1000" b="1" i="1" dirty="0">
              <a:solidFill>
                <a:srgbClr val="CC0000"/>
              </a:solidFill>
            </a:endParaRPr>
          </a:p>
          <a:p>
            <a:pPr marL="342900" indent="-342900">
              <a:lnSpc>
                <a:spcPct val="70000"/>
              </a:lnSpc>
              <a:spcBef>
                <a:spcPct val="20000"/>
              </a:spcBef>
              <a:buFontTx/>
              <a:buChar char="•"/>
            </a:pPr>
            <a:r>
              <a:rPr lang="en-US" sz="2400" b="1" i="1" dirty="0"/>
              <a:t>Sir William Blackstone</a:t>
            </a:r>
            <a:r>
              <a:rPr lang="en-US" sz="2400" dirty="0"/>
              <a:t>                                                          was an </a:t>
            </a:r>
            <a:r>
              <a:rPr lang="en-US" sz="2400" b="1" i="1" dirty="0"/>
              <a:t>jurist and professor</a:t>
            </a:r>
            <a:r>
              <a:rPr lang="en-US" sz="2400" dirty="0"/>
              <a:t>                                                       who produced the historical and analytic                                  </a:t>
            </a:r>
            <a:r>
              <a:rPr lang="en-US" sz="2400" b="1" i="1" dirty="0"/>
              <a:t>treatise on the law</a:t>
            </a:r>
            <a:r>
              <a:rPr lang="en-US" sz="2400" dirty="0"/>
              <a:t> known as                                        </a:t>
            </a:r>
            <a:r>
              <a:rPr lang="en-US" sz="2400" b="1" i="1" dirty="0"/>
              <a:t>Commentaries on the Law of England.</a:t>
            </a:r>
            <a:r>
              <a:rPr lang="en-US" sz="1000" b="1" i="1" dirty="0"/>
              <a:t> </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First published in four volumes                                                             between 1765 and 1769.                                                                  It had an extraordinary success.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A baseline </a:t>
            </a:r>
            <a:r>
              <a:rPr lang="en-US" sz="2400" b="1" i="1" dirty="0"/>
              <a:t>“Bible of the law”</a:t>
            </a:r>
            <a:r>
              <a:rPr lang="en-US" sz="2400" dirty="0"/>
              <a:t> of his time,                         these famous </a:t>
            </a:r>
            <a:r>
              <a:rPr lang="en-US" sz="2400" b="1" i="1" dirty="0"/>
              <a:t>Commentaries</a:t>
            </a:r>
            <a:r>
              <a:rPr lang="en-US" sz="2400" dirty="0"/>
              <a:t>                                             still remain an important source                                                on classical views of the common law                                     and its principles.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It was </a:t>
            </a:r>
            <a:r>
              <a:rPr lang="en-US" sz="2400" b="1" i="1" dirty="0"/>
              <a:t>used</a:t>
            </a:r>
            <a:r>
              <a:rPr lang="en-US" sz="2400" dirty="0"/>
              <a:t> not only through out</a:t>
            </a:r>
            <a:r>
              <a:rPr lang="en-US" sz="2400" b="1" i="1" dirty="0"/>
              <a:t> England</a:t>
            </a:r>
            <a:r>
              <a:rPr lang="en-US" sz="2400" dirty="0"/>
              <a:t>                        but through out the </a:t>
            </a:r>
            <a:r>
              <a:rPr lang="en-US" sz="2400" b="1" i="1" dirty="0"/>
              <a:t>United States</a:t>
            </a:r>
            <a:r>
              <a:rPr lang="en-US" sz="2400" dirty="0"/>
              <a:t> as well.</a:t>
            </a:r>
          </a:p>
        </p:txBody>
      </p:sp>
      <p:pic>
        <p:nvPicPr>
          <p:cNvPr id="58372" name="Picture 6" descr="http://local.law.umn.edu/7cent/images/LAW018.jpg"/>
          <p:cNvPicPr>
            <a:picLocks noChangeAspect="1" noChangeArrowheads="1"/>
          </p:cNvPicPr>
          <p:nvPr/>
        </p:nvPicPr>
        <p:blipFill>
          <a:blip r:embed="rId3" cstate="print"/>
          <a:srcRect/>
          <a:stretch>
            <a:fillRect/>
          </a:stretch>
        </p:blipFill>
        <p:spPr bwMode="auto">
          <a:xfrm>
            <a:off x="6705600" y="1524000"/>
            <a:ext cx="2005013" cy="2819400"/>
          </a:xfrm>
          <a:prstGeom prst="rect">
            <a:avLst/>
          </a:prstGeom>
          <a:noFill/>
          <a:ln w="9525">
            <a:noFill/>
            <a:miter lim="800000"/>
            <a:headEnd/>
            <a:tailEnd/>
          </a:ln>
        </p:spPr>
      </p:pic>
      <p:pic>
        <p:nvPicPr>
          <p:cNvPr id="58373" name="Picture 8" descr="http://images.easyart.com/i/prints/rw/en_easyart/lg/3/6/Sir-William-Blackstone--Restrike-Etching--Sir-Joshua-Reynolds-36624.jpg"/>
          <p:cNvPicPr>
            <a:picLocks noChangeAspect="1" noChangeArrowheads="1"/>
          </p:cNvPicPr>
          <p:nvPr/>
        </p:nvPicPr>
        <p:blipFill>
          <a:blip r:embed="rId4" cstate="print"/>
          <a:srcRect/>
          <a:stretch>
            <a:fillRect/>
          </a:stretch>
        </p:blipFill>
        <p:spPr bwMode="auto">
          <a:xfrm>
            <a:off x="7086600" y="4495800"/>
            <a:ext cx="1468868"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smtClean="0">
                <a:solidFill>
                  <a:srgbClr val="002060"/>
                </a:solidFill>
              </a:rPr>
              <a:t>What do Rights, Law and Constitutions have to do with Property?</a:t>
            </a:r>
            <a:endParaRPr lang="en-US" sz="3000" dirty="0">
              <a:solidFill>
                <a:srgbClr val="002060"/>
              </a:solidFill>
            </a:endParaRPr>
          </a:p>
          <a:p>
            <a:endParaRPr lang="en-US" sz="2000" dirty="0"/>
          </a:p>
          <a:p>
            <a:pPr>
              <a:buFont typeface="Arial" pitchFamily="34" charset="0"/>
              <a:buChar char="•"/>
            </a:pPr>
            <a:r>
              <a:rPr lang="en-US" sz="2000" dirty="0" smtClean="0"/>
              <a:t> Our next two classes might seem like they have nothing to do with property, but let me assure you dear students, they have absolutely everything to do with property.</a:t>
            </a:r>
          </a:p>
          <a:p>
            <a:pPr>
              <a:buFont typeface="Arial" pitchFamily="34" charset="0"/>
              <a:buChar char="•"/>
            </a:pPr>
            <a:endParaRPr lang="en-US" sz="1600" dirty="0"/>
          </a:p>
          <a:p>
            <a:pPr>
              <a:buFont typeface="Arial" pitchFamily="34" charset="0"/>
              <a:buChar char="•"/>
            </a:pPr>
            <a:r>
              <a:rPr lang="en-US" sz="2000" dirty="0" smtClean="0"/>
              <a:t> To </a:t>
            </a:r>
            <a:r>
              <a:rPr lang="en-US" sz="2000" dirty="0"/>
              <a:t>truly understand property, it is necessary to think of it in terms of a collection of rights, not a collection of things. </a:t>
            </a:r>
            <a:endParaRPr lang="en-US" sz="2000" dirty="0" smtClean="0"/>
          </a:p>
          <a:p>
            <a:pPr>
              <a:buFont typeface="Arial" pitchFamily="34" charset="0"/>
              <a:buChar char="•"/>
            </a:pPr>
            <a:endParaRPr lang="en-US" sz="1600" dirty="0"/>
          </a:p>
          <a:p>
            <a:pPr>
              <a:buFont typeface="Arial" pitchFamily="34" charset="0"/>
              <a:buChar char="•"/>
            </a:pPr>
            <a:r>
              <a:rPr lang="en-US" sz="2000" dirty="0" smtClean="0"/>
              <a:t> To truly understand rights, one must understand the law that protects those rights. </a:t>
            </a:r>
          </a:p>
          <a:p>
            <a:pPr>
              <a:buFont typeface="Arial" pitchFamily="34" charset="0"/>
              <a:buChar char="•"/>
            </a:pPr>
            <a:endParaRPr lang="en-US" sz="1600" dirty="0"/>
          </a:p>
          <a:p>
            <a:pPr>
              <a:buFont typeface="Arial" pitchFamily="34" charset="0"/>
              <a:buChar char="•"/>
            </a:pPr>
            <a:r>
              <a:rPr lang="en-US" sz="2000" dirty="0" smtClean="0"/>
              <a:t> To truly understand the law, one must understand the constitutions under which the law maintains its framework.</a:t>
            </a:r>
          </a:p>
          <a:p>
            <a:endParaRPr lang="en-US" sz="1600" dirty="0" smtClean="0"/>
          </a:p>
          <a:p>
            <a:pPr>
              <a:buFont typeface="Arial" pitchFamily="34" charset="0"/>
              <a:buChar char="•"/>
            </a:pPr>
            <a:r>
              <a:rPr lang="en-US" sz="2000" dirty="0"/>
              <a:t> </a:t>
            </a:r>
            <a:r>
              <a:rPr lang="en-US" sz="2000" dirty="0" smtClean="0"/>
              <a:t>Accordingly Rights, Law and Constitutions are the three pillars upon which property is supported.</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a:t>
            </a:fld>
            <a:endParaRPr lang="en-US" dirty="0"/>
          </a:p>
        </p:txBody>
      </p:sp>
    </p:spTree>
    <p:extLst>
      <p:ext uri="{BB962C8B-B14F-4D97-AF65-F5344CB8AC3E}">
        <p14:creationId xmlns:p14="http://schemas.microsoft.com/office/powerpoint/2010/main" val="16328184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81000" y="1066800"/>
            <a:ext cx="8686800" cy="56388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American Jurisprudence</a:t>
            </a:r>
            <a:endParaRPr lang="en-US" sz="1000" b="1" dirty="0">
              <a:solidFill>
                <a:srgbClr val="C00000"/>
              </a:solidFill>
            </a:endParaRPr>
          </a:p>
          <a:p>
            <a:pPr marL="342900" indent="-342900">
              <a:lnSpc>
                <a:spcPct val="80000"/>
              </a:lnSpc>
              <a:spcBef>
                <a:spcPct val="20000"/>
              </a:spcBef>
              <a:buFont typeface="Arial" charset="0"/>
              <a:buChar char="•"/>
            </a:pPr>
            <a:endParaRPr lang="en-US" sz="1000" b="1" i="1" dirty="0">
              <a:solidFill>
                <a:schemeClr val="tx2"/>
              </a:solidFill>
            </a:endParaRPr>
          </a:p>
          <a:p>
            <a:pPr marL="342900" indent="-342900">
              <a:lnSpc>
                <a:spcPct val="80000"/>
              </a:lnSpc>
              <a:spcBef>
                <a:spcPct val="20000"/>
              </a:spcBef>
              <a:buFont typeface="Arial" charset="0"/>
              <a:buChar char="•"/>
            </a:pPr>
            <a:r>
              <a:rPr lang="en-US" sz="2400" b="1" i="1" dirty="0">
                <a:solidFill>
                  <a:schemeClr val="tx2"/>
                </a:solidFill>
              </a:rPr>
              <a:t>Both British and American law</a:t>
            </a:r>
          </a:p>
          <a:p>
            <a:pPr marL="342900" indent="-342900">
              <a:lnSpc>
                <a:spcPct val="80000"/>
              </a:lnSpc>
              <a:spcBef>
                <a:spcPct val="20000"/>
              </a:spcBef>
            </a:pPr>
            <a:r>
              <a:rPr lang="en-US" sz="2400" b="1" i="1" dirty="0">
                <a:solidFill>
                  <a:schemeClr val="tx2"/>
                </a:solidFill>
              </a:rPr>
              <a:t>	depended heavily upon custom </a:t>
            </a:r>
          </a:p>
          <a:p>
            <a:pPr marL="342900" indent="-342900">
              <a:lnSpc>
                <a:spcPct val="80000"/>
              </a:lnSpc>
              <a:spcBef>
                <a:spcPct val="20000"/>
              </a:spcBef>
            </a:pPr>
            <a:r>
              <a:rPr lang="en-US" sz="2400" b="1" i="1" dirty="0">
                <a:solidFill>
                  <a:schemeClr val="tx2"/>
                </a:solidFill>
              </a:rPr>
              <a:t>	as well as precedent</a:t>
            </a:r>
          </a:p>
          <a:p>
            <a:pPr marL="342900" indent="-342900">
              <a:lnSpc>
                <a:spcPct val="80000"/>
              </a:lnSpc>
              <a:spcBef>
                <a:spcPct val="20000"/>
              </a:spcBef>
            </a:pPr>
            <a:r>
              <a:rPr lang="en-US" sz="2400" b="1" i="1" dirty="0">
                <a:solidFill>
                  <a:schemeClr val="tx2"/>
                </a:solidFill>
              </a:rPr>
              <a:t>	to decide cases</a:t>
            </a:r>
            <a:r>
              <a:rPr lang="en-US" sz="2400" dirty="0">
                <a:solidFill>
                  <a:srgbClr val="0033CC"/>
                </a:solidFill>
              </a:rPr>
              <a:t>.</a:t>
            </a:r>
            <a:endParaRPr lang="en-US" sz="1000" dirty="0">
              <a:solidFill>
                <a:srgbClr val="0033CC"/>
              </a:solidFill>
            </a:endParaRPr>
          </a:p>
          <a:p>
            <a:pPr marL="342900" indent="-342900">
              <a:lnSpc>
                <a:spcPct val="80000"/>
              </a:lnSpc>
              <a:spcBef>
                <a:spcPct val="20000"/>
              </a:spcBef>
            </a:pPr>
            <a:r>
              <a:rPr lang="en-US" sz="1000" dirty="0"/>
              <a:t>  </a:t>
            </a:r>
          </a:p>
          <a:p>
            <a:pPr marL="342900" indent="-342900">
              <a:lnSpc>
                <a:spcPct val="80000"/>
              </a:lnSpc>
              <a:spcBef>
                <a:spcPct val="20000"/>
              </a:spcBef>
              <a:buFont typeface="Arial" charset="0"/>
              <a:buChar char="•"/>
            </a:pPr>
            <a:r>
              <a:rPr lang="en-US" sz="2400" b="1" dirty="0"/>
              <a:t>What was customary, necessary, </a:t>
            </a:r>
          </a:p>
          <a:p>
            <a:pPr marL="342900" indent="-342900">
              <a:lnSpc>
                <a:spcPct val="80000"/>
              </a:lnSpc>
              <a:spcBef>
                <a:spcPct val="20000"/>
              </a:spcBef>
            </a:pPr>
            <a:r>
              <a:rPr lang="en-US" sz="2400" b="1" dirty="0"/>
              <a:t>	practical and popular </a:t>
            </a:r>
          </a:p>
          <a:p>
            <a:pPr marL="342900" indent="-342900">
              <a:lnSpc>
                <a:spcPct val="80000"/>
              </a:lnSpc>
              <a:spcBef>
                <a:spcPct val="20000"/>
              </a:spcBef>
            </a:pPr>
            <a:r>
              <a:rPr lang="en-US" sz="2400" b="1" dirty="0"/>
              <a:t>	found its way into the law</a:t>
            </a:r>
          </a:p>
          <a:p>
            <a:pPr marL="342900" indent="-342900">
              <a:lnSpc>
                <a:spcPct val="80000"/>
              </a:lnSpc>
              <a:spcBef>
                <a:spcPct val="20000"/>
              </a:spcBef>
            </a:pPr>
            <a:r>
              <a:rPr lang="en-US" sz="2400" b="1" dirty="0"/>
              <a:t>	by way of reported court decisions.</a:t>
            </a:r>
            <a:endParaRPr lang="en-US" sz="1000" b="1" dirty="0"/>
          </a:p>
          <a:p>
            <a:pPr marL="342900" indent="-342900">
              <a:lnSpc>
                <a:spcPct val="80000"/>
              </a:lnSpc>
              <a:spcBef>
                <a:spcPct val="20000"/>
              </a:spcBef>
              <a:buFontTx/>
              <a:buChar char="•"/>
            </a:pPr>
            <a:endParaRPr lang="en-US" sz="1000" b="1" dirty="0"/>
          </a:p>
          <a:p>
            <a:pPr marL="342900" indent="-342900">
              <a:lnSpc>
                <a:spcPct val="80000"/>
              </a:lnSpc>
              <a:spcBef>
                <a:spcPct val="20000"/>
              </a:spcBef>
              <a:buFontTx/>
              <a:buChar char="•"/>
            </a:pPr>
            <a:r>
              <a:rPr lang="en-US" sz="2400" b="1" dirty="0"/>
              <a:t>With elected judges and empanelled juries </a:t>
            </a:r>
          </a:p>
          <a:p>
            <a:pPr marL="342900" indent="-342900">
              <a:lnSpc>
                <a:spcPct val="80000"/>
              </a:lnSpc>
              <a:spcBef>
                <a:spcPct val="20000"/>
              </a:spcBef>
            </a:pPr>
            <a:r>
              <a:rPr lang="en-US" sz="2400" b="1" dirty="0"/>
              <a:t>	this reflection of society </a:t>
            </a:r>
          </a:p>
          <a:p>
            <a:pPr marL="342900" indent="-342900">
              <a:lnSpc>
                <a:spcPct val="80000"/>
              </a:lnSpc>
              <a:spcBef>
                <a:spcPct val="20000"/>
              </a:spcBef>
            </a:pPr>
            <a:r>
              <a:rPr lang="en-US" sz="2400" b="1" dirty="0"/>
              <a:t>	came to be placed in its law.</a:t>
            </a:r>
          </a:p>
          <a:p>
            <a:pPr marL="342900" indent="-342900">
              <a:lnSpc>
                <a:spcPct val="80000"/>
              </a:lnSpc>
              <a:spcBef>
                <a:spcPct val="20000"/>
              </a:spcBef>
              <a:buFontTx/>
              <a:buChar char="•"/>
            </a:pPr>
            <a:endParaRPr lang="en-US" sz="600" dirty="0">
              <a:solidFill>
                <a:srgbClr val="0033CC"/>
              </a:solidFill>
            </a:endParaRPr>
          </a:p>
        </p:txBody>
      </p:sp>
      <p:pic>
        <p:nvPicPr>
          <p:cNvPr id="60420" name="Picture 6" descr="http://www.abelincoln.com/images/orginals/1-18_lg.jpg"/>
          <p:cNvPicPr>
            <a:picLocks noChangeAspect="1" noChangeArrowheads="1"/>
          </p:cNvPicPr>
          <p:nvPr/>
        </p:nvPicPr>
        <p:blipFill>
          <a:blip r:embed="rId3" cstate="print"/>
          <a:srcRect l="9599" t="7692" r="3841" b="15385"/>
          <a:stretch>
            <a:fillRect/>
          </a:stretch>
        </p:blipFill>
        <p:spPr bwMode="auto">
          <a:xfrm>
            <a:off x="6324600" y="1600200"/>
            <a:ext cx="2336149" cy="259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Courts </a:t>
            </a:r>
            <a:r>
              <a:rPr lang="en-US" sz="2400" b="1" dirty="0"/>
              <a:t>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Equity </a:t>
            </a:r>
            <a:r>
              <a:rPr lang="en-US" sz="2400" b="1" dirty="0"/>
              <a:t>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lnSpc>
                <a:spcPct val="90000"/>
              </a:lnSpc>
              <a:spcBef>
                <a:spcPts val="0"/>
              </a:spcBef>
            </a:pPr>
            <a:r>
              <a:rPr lang="en-US" sz="3600" b="1" dirty="0">
                <a:solidFill>
                  <a:srgbClr val="C00000"/>
                </a:solidFill>
              </a:rPr>
              <a:t>      Most Lawsuits in Early America</a:t>
            </a:r>
          </a:p>
          <a:p>
            <a:pPr marL="342900" indent="-342900">
              <a:lnSpc>
                <a:spcPct val="90000"/>
              </a:lnSpc>
              <a:spcBef>
                <a:spcPts val="0"/>
              </a:spcBef>
            </a:pPr>
            <a:r>
              <a:rPr lang="en-US" sz="3600" b="1" dirty="0">
                <a:solidFill>
                  <a:srgbClr val="C00000"/>
                </a:solidFill>
              </a:rPr>
              <a:t>          Involved Property Rights</a:t>
            </a:r>
          </a:p>
          <a:p>
            <a:pPr marL="342900" indent="-342900">
              <a:lnSpc>
                <a:spcPct val="90000"/>
              </a:lnSpc>
              <a:spcBef>
                <a:spcPts val="0"/>
              </a:spcBef>
            </a:pPr>
            <a:endParaRPr lang="en-US" sz="1200" dirty="0">
              <a:solidFill>
                <a:srgbClr val="0033CC"/>
              </a:solidFill>
            </a:endParaRPr>
          </a:p>
          <a:p>
            <a:pPr marL="342900" indent="-342900">
              <a:lnSpc>
                <a:spcPct val="90000"/>
              </a:lnSpc>
              <a:spcBef>
                <a:spcPts val="0"/>
              </a:spcBef>
              <a:buFontTx/>
              <a:buChar char="•"/>
            </a:pPr>
            <a:r>
              <a:rPr lang="en-US" sz="2400" dirty="0"/>
              <a:t>Regardless of the claim, until the later part of the 20</a:t>
            </a:r>
            <a:r>
              <a:rPr lang="en-US" sz="2400" baseline="30000" dirty="0"/>
              <a:t>th</a:t>
            </a:r>
            <a:r>
              <a:rPr lang="en-US" sz="2400" dirty="0"/>
              <a:t> century, litigation was rare and utilized almost exclusively,                    by the wealthy over serious disputes.</a:t>
            </a:r>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r>
              <a:rPr lang="en-US" sz="2400" b="1" i="1" dirty="0"/>
              <a:t>Most often these issues were over property</a:t>
            </a:r>
            <a:r>
              <a:rPr lang="en-US" sz="2400" dirty="0"/>
              <a: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As a result,</a:t>
            </a:r>
            <a:r>
              <a:rPr lang="en-US" sz="2400" b="1" i="1" dirty="0"/>
              <a:t> Property rights</a:t>
            </a:r>
            <a:r>
              <a:rPr lang="en-US" sz="2400" dirty="0"/>
              <a:t> decided the </a:t>
            </a:r>
            <a:r>
              <a:rPr lang="en-US" sz="2400" b="1" i="1" dirty="0"/>
              <a:t>law</a:t>
            </a:r>
            <a:r>
              <a:rPr lang="en-US" sz="2400" dirty="0"/>
              <a:t>,                             shaped the </a:t>
            </a:r>
            <a:r>
              <a:rPr lang="en-US" sz="2400" b="1" i="1" dirty="0"/>
              <a:t>law,</a:t>
            </a:r>
            <a:r>
              <a:rPr lang="en-US" sz="2400" dirty="0"/>
              <a:t>                                                                         and were shaped and formed by it.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Therefore it can therefore easily be seen</a:t>
            </a:r>
          </a:p>
          <a:p>
            <a:pPr marL="342900" indent="-342900">
              <a:lnSpc>
                <a:spcPct val="90000"/>
              </a:lnSpc>
              <a:spcBef>
                <a:spcPts val="0"/>
              </a:spcBef>
            </a:pPr>
            <a:r>
              <a:rPr lang="en-US" sz="2400" dirty="0"/>
              <a:t>	that </a:t>
            </a:r>
            <a:r>
              <a:rPr lang="en-US" sz="2400" b="1" i="1" dirty="0"/>
              <a:t>most law involving property rights is state law</a:t>
            </a:r>
            <a:r>
              <a:rPr lang="en-US" sz="2400" dirty="0"/>
              <a:t>, </a:t>
            </a:r>
            <a:r>
              <a:rPr lang="en-US" sz="2400" dirty="0" smtClean="0"/>
              <a:t>and that </a:t>
            </a:r>
            <a:r>
              <a:rPr lang="en-US" sz="2400" b="1" i="1" dirty="0"/>
              <a:t>property and the law evolved together</a:t>
            </a:r>
            <a:r>
              <a:rPr lang="en-US" sz="2400" dirty="0"/>
              <a:t>                        </a:t>
            </a:r>
          </a:p>
          <a:p>
            <a:pPr marL="342900" indent="-342900">
              <a:lnSpc>
                <a:spcPct val="90000"/>
              </a:lnSpc>
              <a:spcBef>
                <a:spcPts val="0"/>
              </a:spcBef>
            </a:pPr>
            <a:r>
              <a:rPr lang="en-US" sz="2400" dirty="0"/>
              <a:t>	and are intertwined.   </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rPr>
              <a:t>The Rise of Legislation</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t>As America grew in its separation from England,</a:t>
            </a:r>
          </a:p>
          <a:p>
            <a:pPr marL="342900" indent="-342900">
              <a:lnSpc>
                <a:spcPct val="70000"/>
              </a:lnSpc>
              <a:spcBef>
                <a:spcPct val="20000"/>
              </a:spcBef>
            </a:pPr>
            <a:r>
              <a:rPr lang="en-US" sz="2200" dirty="0"/>
              <a:t>	and its young state legislatures began to deliver</a:t>
            </a:r>
          </a:p>
          <a:p>
            <a:pPr marL="342900" indent="-342900">
              <a:lnSpc>
                <a:spcPct val="70000"/>
              </a:lnSpc>
              <a:spcBef>
                <a:spcPct val="20000"/>
              </a:spcBef>
            </a:pPr>
            <a:r>
              <a:rPr lang="en-US" sz="2200" dirty="0"/>
              <a:t>	on the representational needs of their constituents,</a:t>
            </a:r>
          </a:p>
          <a:p>
            <a:pPr marL="342900" indent="-342900">
              <a:lnSpc>
                <a:spcPct val="70000"/>
              </a:lnSpc>
              <a:spcBef>
                <a:spcPct val="20000"/>
              </a:spcBef>
            </a:pPr>
            <a:r>
              <a:rPr lang="en-US" sz="2200" dirty="0"/>
              <a:t>	our national aversion to statutes began to ease.</a:t>
            </a:r>
          </a:p>
          <a:p>
            <a:pPr marL="342900" indent="-342900">
              <a:lnSpc>
                <a:spcPct val="70000"/>
              </a:lnSpc>
              <a:spcBef>
                <a:spcPct val="20000"/>
              </a:spcBef>
              <a:buFontTx/>
              <a:buChar char="•"/>
            </a:pPr>
            <a:endParaRPr lang="en-US" sz="1200" dirty="0"/>
          </a:p>
          <a:p>
            <a:pPr marL="342900" indent="-342900">
              <a:lnSpc>
                <a:spcPct val="70000"/>
              </a:lnSpc>
              <a:spcBef>
                <a:spcPct val="20000"/>
              </a:spcBef>
              <a:buFontTx/>
              <a:buChar char="•"/>
            </a:pPr>
            <a:r>
              <a:rPr lang="en-US" sz="2200" dirty="0"/>
              <a:t>As a result, after the turn of the 19</a:t>
            </a:r>
            <a:r>
              <a:rPr lang="en-US" sz="2200" baseline="30000" dirty="0"/>
              <a:t>th</a:t>
            </a:r>
            <a:r>
              <a:rPr lang="en-US" sz="2200" dirty="0"/>
              <a:t> century, </a:t>
            </a:r>
          </a:p>
          <a:p>
            <a:pPr marL="342900" indent="-342900">
              <a:lnSpc>
                <a:spcPct val="70000"/>
              </a:lnSpc>
              <a:spcBef>
                <a:spcPct val="20000"/>
              </a:spcBef>
            </a:pPr>
            <a:r>
              <a:rPr lang="en-US" sz="2200" dirty="0"/>
              <a:t>	state legislatures began to become more active,</a:t>
            </a:r>
          </a:p>
          <a:p>
            <a:pPr marL="342900" indent="-342900">
              <a:lnSpc>
                <a:spcPct val="70000"/>
              </a:lnSpc>
              <a:spcBef>
                <a:spcPct val="20000"/>
              </a:spcBef>
            </a:pPr>
            <a:r>
              <a:rPr lang="en-US" sz="2200" dirty="0"/>
              <a:t>	gradually enacting more laws through codification</a:t>
            </a:r>
          </a:p>
          <a:p>
            <a:pPr marL="342900" indent="-342900">
              <a:lnSpc>
                <a:spcPct val="70000"/>
              </a:lnSpc>
              <a:spcBef>
                <a:spcPct val="20000"/>
              </a:spcBef>
            </a:pPr>
            <a:r>
              <a:rPr lang="en-US" sz="2200" dirty="0"/>
              <a:t>	(statutory enactment) then was developed through</a:t>
            </a:r>
          </a:p>
          <a:p>
            <a:pPr marL="342900" indent="-342900">
              <a:lnSpc>
                <a:spcPct val="70000"/>
              </a:lnSpc>
              <a:spcBef>
                <a:spcPct val="20000"/>
              </a:spcBef>
            </a:pPr>
            <a:r>
              <a:rPr lang="en-US" sz="2200" dirty="0"/>
              <a:t>	case law by litigation.</a:t>
            </a:r>
          </a:p>
          <a:p>
            <a:pPr marL="342900" indent="-342900">
              <a:lnSpc>
                <a:spcPct val="70000"/>
              </a:lnSpc>
              <a:spcBef>
                <a:spcPct val="20000"/>
              </a:spcBef>
            </a:pPr>
            <a:endParaRPr lang="en-US" sz="600" dirty="0"/>
          </a:p>
          <a:p>
            <a:pPr marL="342900" indent="-342900">
              <a:lnSpc>
                <a:spcPct val="70000"/>
              </a:lnSpc>
              <a:spcBef>
                <a:spcPct val="20000"/>
              </a:spcBef>
            </a:pPr>
            <a:endParaRPr lang="en-US" sz="600" dirty="0"/>
          </a:p>
          <a:p>
            <a:pPr marL="342900" indent="-342900">
              <a:lnSpc>
                <a:spcPct val="70000"/>
              </a:lnSpc>
              <a:spcBef>
                <a:spcPct val="20000"/>
              </a:spcBef>
              <a:buFontTx/>
              <a:buChar char="•"/>
            </a:pPr>
            <a:r>
              <a:rPr lang="en-US" sz="2200" b="1" i="1" dirty="0"/>
              <a:t>Property rights</a:t>
            </a:r>
            <a:r>
              <a:rPr lang="en-US" sz="2200" dirty="0"/>
              <a:t> as in court decisions, became a major concern </a:t>
            </a:r>
          </a:p>
          <a:p>
            <a:pPr marL="342900" indent="-342900">
              <a:lnSpc>
                <a:spcPct val="70000"/>
              </a:lnSpc>
              <a:spcBef>
                <a:spcPct val="20000"/>
              </a:spcBef>
            </a:pPr>
            <a:r>
              <a:rPr lang="en-US" sz="2200" dirty="0"/>
              <a:t>	of state legislatures, and as such, incumbent with this growth in</a:t>
            </a:r>
          </a:p>
          <a:p>
            <a:pPr marL="342900" indent="-342900">
              <a:lnSpc>
                <a:spcPct val="70000"/>
              </a:lnSpc>
              <a:spcBef>
                <a:spcPct val="20000"/>
              </a:spcBef>
            </a:pPr>
            <a:r>
              <a:rPr lang="en-US" sz="2200" dirty="0"/>
              <a:t>	statutory enactments, a significant body of statutes regarding</a:t>
            </a:r>
          </a:p>
          <a:p>
            <a:pPr marL="342900" indent="-342900">
              <a:lnSpc>
                <a:spcPct val="70000"/>
              </a:lnSpc>
              <a:spcBef>
                <a:spcPct val="20000"/>
              </a:spcBef>
            </a:pPr>
            <a:r>
              <a:rPr lang="en-US" sz="2200" dirty="0"/>
              <a:t>	property rights joined that already in place under the common law</a:t>
            </a:r>
          </a:p>
        </p:txBody>
      </p:sp>
      <p:pic>
        <p:nvPicPr>
          <p:cNvPr id="63492" name="Picture 4" descr="Assembly Chamber Groined Ceilings"/>
          <p:cNvPicPr>
            <a:picLocks noChangeAspect="1" noChangeArrowheads="1"/>
          </p:cNvPicPr>
          <p:nvPr/>
        </p:nvPicPr>
        <p:blipFill>
          <a:blip r:embed="rId3" cstate="print"/>
          <a:srcRect/>
          <a:stretch>
            <a:fillRect/>
          </a:stretch>
        </p:blipFill>
        <p:spPr bwMode="auto">
          <a:xfrm>
            <a:off x="7086600" y="1752600"/>
            <a:ext cx="171347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152400" y="1066800"/>
            <a:ext cx="8915400" cy="5486400"/>
          </a:xfrm>
          <a:prstGeom prst="rect">
            <a:avLst/>
          </a:prstGeom>
          <a:noFill/>
          <a:ln w="9525">
            <a:noFill/>
            <a:miter lim="800000"/>
            <a:headEnd/>
            <a:tailEnd/>
          </a:ln>
        </p:spPr>
        <p:txBody>
          <a:bodyPr/>
          <a:lstStyle/>
          <a:p>
            <a:pPr marL="342900" indent="-342900">
              <a:lnSpc>
                <a:spcPct val="70000"/>
              </a:lnSpc>
              <a:spcBef>
                <a:spcPct val="20000"/>
              </a:spcBef>
            </a:pPr>
            <a:r>
              <a:rPr lang="en-US" sz="3600" b="1" dirty="0" smtClean="0">
                <a:solidFill>
                  <a:srgbClr val="C00000"/>
                </a:solidFill>
              </a:rPr>
              <a:t>  Use </a:t>
            </a:r>
            <a:r>
              <a:rPr lang="en-US" sz="3600" b="1" dirty="0">
                <a:solidFill>
                  <a:srgbClr val="C00000"/>
                </a:solidFill>
              </a:rPr>
              <a:t>Both Belts and Suspenders</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solidFill>
                  <a:srgbClr val="002060"/>
                </a:solidFill>
              </a:rPr>
              <a:t>Today Property Rights are protected via two</a:t>
            </a:r>
          </a:p>
          <a:p>
            <a:pPr marL="342900" indent="-342900">
              <a:lnSpc>
                <a:spcPct val="70000"/>
              </a:lnSpc>
              <a:spcBef>
                <a:spcPct val="20000"/>
              </a:spcBef>
            </a:pPr>
            <a:r>
              <a:rPr lang="en-US" sz="2200" dirty="0">
                <a:solidFill>
                  <a:srgbClr val="002060"/>
                </a:solidFill>
              </a:rPr>
              <a:t>	mechanisms in the law – case (common law) and</a:t>
            </a:r>
          </a:p>
          <a:p>
            <a:pPr marL="342900" indent="-342900">
              <a:lnSpc>
                <a:spcPct val="70000"/>
              </a:lnSpc>
              <a:spcBef>
                <a:spcPct val="20000"/>
              </a:spcBef>
            </a:pPr>
            <a:r>
              <a:rPr lang="en-US" sz="2200" dirty="0">
                <a:solidFill>
                  <a:srgbClr val="002060"/>
                </a:solidFill>
              </a:rPr>
              <a:t>	statutes enacted by the state legislature.</a:t>
            </a:r>
          </a:p>
          <a:p>
            <a:pPr marL="342900" indent="-342900">
              <a:lnSpc>
                <a:spcPct val="70000"/>
              </a:lnSpc>
              <a:spcBef>
                <a:spcPct val="20000"/>
              </a:spcBef>
              <a:buFontTx/>
              <a:buChar char="•"/>
            </a:pPr>
            <a:endParaRPr lang="en-US" sz="1200" dirty="0">
              <a:solidFill>
                <a:srgbClr val="002060"/>
              </a:solidFill>
            </a:endParaRPr>
          </a:p>
          <a:p>
            <a:pPr marL="342900" indent="-342900">
              <a:lnSpc>
                <a:spcPct val="70000"/>
              </a:lnSpc>
              <a:spcBef>
                <a:spcPct val="20000"/>
              </a:spcBef>
              <a:buFontTx/>
              <a:buChar char="•"/>
            </a:pPr>
            <a:r>
              <a:rPr lang="en-US" sz="2200" dirty="0">
                <a:solidFill>
                  <a:srgbClr val="002060"/>
                </a:solidFill>
              </a:rPr>
              <a:t>In New York State, a line of case law dating back</a:t>
            </a:r>
          </a:p>
          <a:p>
            <a:pPr marL="342900" indent="-342900">
              <a:lnSpc>
                <a:spcPct val="70000"/>
              </a:lnSpc>
              <a:spcBef>
                <a:spcPct val="20000"/>
              </a:spcBef>
            </a:pPr>
            <a:r>
              <a:rPr lang="en-US" sz="2200" dirty="0">
                <a:solidFill>
                  <a:srgbClr val="002060"/>
                </a:solidFill>
              </a:rPr>
              <a:t>	from colonial times protects private property rights.</a:t>
            </a: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buFontTx/>
              <a:buChar char="•"/>
            </a:pPr>
            <a:r>
              <a:rPr lang="en-US" sz="2200" dirty="0">
                <a:solidFill>
                  <a:srgbClr val="002060"/>
                </a:solidFill>
              </a:rPr>
              <a:t>Additionally, a series of state statutes, enacted by </a:t>
            </a:r>
          </a:p>
          <a:p>
            <a:pPr marL="342900" indent="-342900">
              <a:lnSpc>
                <a:spcPct val="70000"/>
              </a:lnSpc>
              <a:spcBef>
                <a:spcPct val="20000"/>
              </a:spcBef>
            </a:pPr>
            <a:r>
              <a:rPr lang="en-US" sz="2200" dirty="0">
                <a:solidFill>
                  <a:srgbClr val="002060"/>
                </a:solidFill>
              </a:rPr>
              <a:t>	the New York State legislature, also provides a</a:t>
            </a:r>
          </a:p>
          <a:p>
            <a:pPr marL="342900" indent="-342900">
              <a:lnSpc>
                <a:spcPct val="70000"/>
              </a:lnSpc>
              <a:spcBef>
                <a:spcPct val="20000"/>
              </a:spcBef>
            </a:pPr>
            <a:r>
              <a:rPr lang="en-US" sz="2200" dirty="0">
                <a:solidFill>
                  <a:srgbClr val="002060"/>
                </a:solidFill>
              </a:rPr>
              <a:t>	wide array of property protections for personal</a:t>
            </a:r>
          </a:p>
          <a:p>
            <a:pPr marL="342900" indent="-342900">
              <a:lnSpc>
                <a:spcPct val="70000"/>
              </a:lnSpc>
              <a:spcBef>
                <a:spcPct val="20000"/>
              </a:spcBef>
            </a:pPr>
            <a:r>
              <a:rPr lang="en-US" sz="2200" dirty="0">
                <a:solidFill>
                  <a:srgbClr val="002060"/>
                </a:solidFill>
              </a:rPr>
              <a:t>	property rights.</a:t>
            </a:r>
          </a:p>
          <a:p>
            <a:pPr marL="342900" indent="-342900">
              <a:lnSpc>
                <a:spcPct val="70000"/>
              </a:lnSpc>
              <a:spcBef>
                <a:spcPct val="20000"/>
              </a:spcBef>
            </a:pPr>
            <a:endParaRPr lang="en-US" sz="2200" dirty="0">
              <a:solidFill>
                <a:srgbClr val="002060"/>
              </a:solidFill>
            </a:endParaRPr>
          </a:p>
          <a:p>
            <a:pPr marL="342900" indent="-342900">
              <a:lnSpc>
                <a:spcPct val="70000"/>
              </a:lnSpc>
              <a:spcBef>
                <a:spcPct val="20000"/>
              </a:spcBef>
              <a:buFont typeface="Arial" charset="0"/>
              <a:buChar char="•"/>
            </a:pPr>
            <a:r>
              <a:rPr lang="en-US" sz="2200" dirty="0">
                <a:solidFill>
                  <a:srgbClr val="002060"/>
                </a:solidFill>
              </a:rPr>
              <a:t>Lastly, the New York State and United States Constitutions</a:t>
            </a:r>
          </a:p>
          <a:p>
            <a:pPr marL="342900" indent="-342900">
              <a:lnSpc>
                <a:spcPct val="70000"/>
              </a:lnSpc>
              <a:spcBef>
                <a:spcPct val="20000"/>
              </a:spcBef>
            </a:pPr>
            <a:r>
              <a:rPr lang="en-US" sz="2200" dirty="0">
                <a:solidFill>
                  <a:srgbClr val="002060"/>
                </a:solidFill>
              </a:rPr>
              <a:t>	also protect many private and public property rights</a:t>
            </a:r>
          </a:p>
          <a:p>
            <a:pPr marL="342900" indent="-342900">
              <a:lnSpc>
                <a:spcPct val="70000"/>
              </a:lnSpc>
              <a:spcBef>
                <a:spcPct val="20000"/>
              </a:spcBef>
            </a:pPr>
            <a:r>
              <a:rPr lang="en-US" sz="2200" dirty="0">
                <a:solidFill>
                  <a:srgbClr val="002060"/>
                </a:solidFill>
              </a:rPr>
              <a:t>	providing a three tier protection level for every citizen</a:t>
            </a:r>
            <a:r>
              <a:rPr lang="en-US" sz="2200" dirty="0" smtClean="0">
                <a:solidFill>
                  <a:srgbClr val="002060"/>
                </a:solidFill>
              </a:rPr>
              <a:t>.</a:t>
            </a:r>
          </a:p>
          <a:p>
            <a:pPr marL="342900" indent="-342900">
              <a:lnSpc>
                <a:spcPct val="70000"/>
              </a:lnSpc>
              <a:spcBef>
                <a:spcPct val="20000"/>
              </a:spcBef>
            </a:pPr>
            <a:endParaRPr lang="en-US" sz="2200" dirty="0" smtClean="0">
              <a:solidFill>
                <a:srgbClr val="002060"/>
              </a:solidFill>
            </a:endParaRPr>
          </a:p>
          <a:p>
            <a:pPr marL="342900" indent="-342900">
              <a:lnSpc>
                <a:spcPct val="70000"/>
              </a:lnSpc>
              <a:spcBef>
                <a:spcPct val="20000"/>
              </a:spcBef>
              <a:buFont typeface="Arial" pitchFamily="34" charset="0"/>
              <a:buChar char="•"/>
            </a:pPr>
            <a:r>
              <a:rPr lang="en-US" sz="2200" dirty="0" smtClean="0">
                <a:solidFill>
                  <a:srgbClr val="002060"/>
                </a:solidFill>
              </a:rPr>
              <a:t>Accordingly nearly all property law is state law.</a:t>
            </a:r>
            <a:endParaRPr lang="en-US" sz="2200" dirty="0">
              <a:solidFill>
                <a:srgbClr val="002060"/>
              </a:solidFill>
            </a:endParaRPr>
          </a:p>
          <a:p>
            <a:pPr marL="342900" indent="-342900">
              <a:lnSpc>
                <a:spcPct val="70000"/>
              </a:lnSpc>
              <a:spcBef>
                <a:spcPct val="20000"/>
              </a:spcBef>
            </a:pPr>
            <a:endParaRPr lang="en-US" sz="22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a:solidFill>
                  <a:srgbClr val="002060"/>
                </a:solidFill>
              </a:rPr>
              <a:t>Property is a Fundamental Right</a:t>
            </a:r>
            <a:endParaRPr lang="en-US" sz="3000" dirty="0">
              <a:solidFill>
                <a:srgbClr val="002060"/>
              </a:solidFill>
            </a:endParaRPr>
          </a:p>
          <a:p>
            <a:endParaRPr lang="en-US" sz="2000" dirty="0"/>
          </a:p>
          <a:p>
            <a:pPr>
              <a:buFont typeface="Arial" pitchFamily="34" charset="0"/>
              <a:buChar char="•"/>
            </a:pPr>
            <a:r>
              <a:rPr lang="en-US" sz="2000" dirty="0" smtClean="0"/>
              <a:t> Property </a:t>
            </a:r>
            <a:r>
              <a:rPr lang="en-US" sz="2000" dirty="0"/>
              <a:t>is a foundational element of all </a:t>
            </a:r>
            <a:r>
              <a:rPr lang="en-US" sz="2000" dirty="0" smtClean="0"/>
              <a:t>law.</a:t>
            </a:r>
          </a:p>
          <a:p>
            <a:pPr>
              <a:buFont typeface="Arial" pitchFamily="34" charset="0"/>
              <a:buChar char="•"/>
            </a:pPr>
            <a:endParaRPr lang="en-US" sz="1600" dirty="0"/>
          </a:p>
          <a:p>
            <a:pPr>
              <a:buFont typeface="Arial" pitchFamily="34" charset="0"/>
              <a:buChar char="•"/>
            </a:pPr>
            <a:r>
              <a:rPr lang="en-US" sz="2000" dirty="0" smtClean="0"/>
              <a:t> To </a:t>
            </a:r>
            <a:r>
              <a:rPr lang="en-US" sz="2000" dirty="0"/>
              <a:t>truly understand property, it is necessary to think of it in terms of a collection of rights, not a collection of things. </a:t>
            </a:r>
            <a:endParaRPr lang="en-US" sz="2000" dirty="0" smtClean="0"/>
          </a:p>
          <a:p>
            <a:pPr>
              <a:buFont typeface="Arial" pitchFamily="34" charset="0"/>
              <a:buChar char="•"/>
            </a:pPr>
            <a:endParaRPr lang="en-US" sz="1600" dirty="0"/>
          </a:p>
          <a:p>
            <a:pPr>
              <a:buFont typeface="Arial" pitchFamily="34" charset="0"/>
              <a:buChar char="•"/>
            </a:pPr>
            <a:r>
              <a:rPr lang="en-US" sz="2000" dirty="0" smtClean="0"/>
              <a:t> Property </a:t>
            </a:r>
            <a:r>
              <a:rPr lang="en-US" sz="2000" dirty="0"/>
              <a:t>rights are the very lynchpin of our </a:t>
            </a:r>
            <a:r>
              <a:rPr lang="en-US" sz="2000" dirty="0" smtClean="0"/>
              <a:t>liberty:  They </a:t>
            </a:r>
            <a:r>
              <a:rPr lang="en-US" sz="2000" dirty="0"/>
              <a:t>form a fundamental element of our freedom.  </a:t>
            </a:r>
            <a:endParaRPr lang="en-US" sz="2000" dirty="0" smtClean="0"/>
          </a:p>
          <a:p>
            <a:pPr>
              <a:buFont typeface="Arial" pitchFamily="34" charset="0"/>
              <a:buChar char="•"/>
            </a:pPr>
            <a:endParaRPr lang="en-US" sz="1600" dirty="0"/>
          </a:p>
          <a:p>
            <a:pPr>
              <a:buFont typeface="Arial" pitchFamily="34" charset="0"/>
              <a:buChar char="•"/>
            </a:pPr>
            <a:r>
              <a:rPr lang="en-US" sz="2000" dirty="0" smtClean="0"/>
              <a:t> Under </a:t>
            </a:r>
            <a:r>
              <a:rPr lang="en-US" sz="2000" dirty="0"/>
              <a:t>our system of laws, property rights reside in the </a:t>
            </a:r>
            <a:r>
              <a:rPr lang="en-US" sz="2000" dirty="0" smtClean="0"/>
              <a:t>individual</a:t>
            </a:r>
            <a:r>
              <a:rPr lang="en-US" sz="2000" dirty="0"/>
              <a:t>:</a:t>
            </a:r>
            <a:r>
              <a:rPr lang="en-US" sz="2000" dirty="0" smtClean="0"/>
              <a:t> </a:t>
            </a:r>
            <a:r>
              <a:rPr lang="en-US" sz="2000" dirty="0"/>
              <a:t>They are personal and unique. </a:t>
            </a:r>
            <a:endParaRPr lang="en-US" sz="2000" dirty="0" smtClean="0"/>
          </a:p>
          <a:p>
            <a:pPr>
              <a:buFont typeface="Arial" pitchFamily="34" charset="0"/>
              <a:buChar char="•"/>
            </a:pPr>
            <a:endParaRPr lang="en-US" sz="1600" dirty="0"/>
          </a:p>
          <a:p>
            <a:pPr>
              <a:buFont typeface="Arial" pitchFamily="34" charset="0"/>
              <a:buChar char="•"/>
            </a:pPr>
            <a:r>
              <a:rPr lang="en-US" sz="2000" dirty="0" smtClean="0"/>
              <a:t> Long </a:t>
            </a:r>
            <a:r>
              <a:rPr lang="en-US" sz="2000" dirty="0"/>
              <a:t>recognized as inherent to our humanity, </a:t>
            </a:r>
            <a:endParaRPr lang="en-US" sz="2000" dirty="0" smtClean="0"/>
          </a:p>
          <a:p>
            <a:r>
              <a:rPr lang="en-US" sz="2000" dirty="0" smtClean="0"/>
              <a:t>our </a:t>
            </a:r>
            <a:r>
              <a:rPr lang="en-US" sz="2000" dirty="0"/>
              <a:t>right to exclude, possess, use and transfer private property, </a:t>
            </a:r>
            <a:endParaRPr lang="en-US" sz="2000" dirty="0" smtClean="0"/>
          </a:p>
          <a:p>
            <a:r>
              <a:rPr lang="en-US" sz="2000" dirty="0" smtClean="0"/>
              <a:t>is </a:t>
            </a:r>
            <a:r>
              <a:rPr lang="en-US" sz="2000" dirty="0"/>
              <a:t>a quintessential component that defines our modern society </a:t>
            </a:r>
            <a:endParaRPr lang="en-US" sz="2000" dirty="0" smtClean="0"/>
          </a:p>
          <a:p>
            <a:r>
              <a:rPr lang="en-US" sz="2000" dirty="0" smtClean="0"/>
              <a:t>and </a:t>
            </a:r>
            <a:r>
              <a:rPr lang="en-US" sz="2000" dirty="0"/>
              <a:t>its quality of life</a:t>
            </a:r>
            <a:r>
              <a:rPr lang="en-US" sz="2000" dirty="0" smtClean="0"/>
              <a:t>.</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76</a:t>
            </a:fld>
            <a:endParaRPr lang="en-US" dirty="0"/>
          </a:p>
        </p:txBody>
      </p:sp>
    </p:spTree>
    <p:extLst>
      <p:ext uri="{BB962C8B-B14F-4D97-AF65-F5344CB8AC3E}">
        <p14:creationId xmlns:p14="http://schemas.microsoft.com/office/powerpoint/2010/main" val="14761879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pPr>
              <a:lnSpc>
                <a:spcPct val="90000"/>
              </a:lnSpc>
            </a:pPr>
            <a:r>
              <a:rPr lang="en-US" sz="2600" b="1" i="1" dirty="0">
                <a:solidFill>
                  <a:srgbClr val="002060"/>
                </a:solidFill>
              </a:rPr>
              <a:t>Property is a Fundamental </a:t>
            </a:r>
            <a:r>
              <a:rPr lang="en-US" sz="2600" b="1" i="1" dirty="0" smtClean="0">
                <a:solidFill>
                  <a:srgbClr val="002060"/>
                </a:solidFill>
              </a:rPr>
              <a:t>Right Protected by Law</a:t>
            </a:r>
            <a:endParaRPr lang="en-US" sz="2600" dirty="0">
              <a:solidFill>
                <a:srgbClr val="002060"/>
              </a:solidFill>
            </a:endParaRPr>
          </a:p>
          <a:p>
            <a:pPr>
              <a:lnSpc>
                <a:spcPct val="90000"/>
              </a:lnSpc>
            </a:pPr>
            <a:endParaRPr lang="en-US" sz="2000" dirty="0"/>
          </a:p>
          <a:p>
            <a:pPr>
              <a:lnSpc>
                <a:spcPct val="90000"/>
              </a:lnSpc>
              <a:buFont typeface="Arial" pitchFamily="34" charset="0"/>
              <a:buChar char="•"/>
            </a:pPr>
            <a:r>
              <a:rPr lang="en-US" sz="2000" dirty="0" smtClean="0"/>
              <a:t> Ours is a nation of laws, not a nation of men.</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Think </a:t>
            </a:r>
            <a:r>
              <a:rPr lang="en-US" sz="2000" dirty="0"/>
              <a:t>about freedom and you ultimately get back to property rights.  </a:t>
            </a:r>
            <a:endParaRPr lang="en-US" sz="2000" dirty="0" smtClean="0"/>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The </a:t>
            </a:r>
            <a:r>
              <a:rPr lang="en-US" sz="2000" dirty="0"/>
              <a:t>unrestrained use and enjoyment of property is ingrained in our very being as </a:t>
            </a:r>
            <a:r>
              <a:rPr lang="en-US" sz="2000" dirty="0" smtClean="0"/>
              <a:t>Americans.</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Recognize property rights, and you promote freedom.</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Protect property rights and you facilitate liberty.</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Take </a:t>
            </a:r>
            <a:r>
              <a:rPr lang="en-US" sz="2000" dirty="0"/>
              <a:t>away property rights, and you take away an individual’s </a:t>
            </a:r>
            <a:r>
              <a:rPr lang="en-US" sz="2000" dirty="0" smtClean="0"/>
              <a:t>freedom.</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Limit </a:t>
            </a:r>
            <a:r>
              <a:rPr lang="en-US" sz="2000" dirty="0"/>
              <a:t>property rights, and you limit an individual’s </a:t>
            </a:r>
            <a:r>
              <a:rPr lang="en-US" sz="2000" dirty="0" smtClean="0"/>
              <a:t>liberty.</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Restrict </a:t>
            </a:r>
            <a:r>
              <a:rPr lang="en-US" sz="2000" dirty="0"/>
              <a:t>or impair property rights, and you diminish a person’s quality of life.</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77</a:t>
            </a:fld>
            <a:endParaRPr lang="en-US" dirty="0"/>
          </a:p>
        </p:txBody>
      </p:sp>
    </p:spTree>
    <p:extLst>
      <p:ext uri="{BB962C8B-B14F-4D97-AF65-F5344CB8AC3E}">
        <p14:creationId xmlns:p14="http://schemas.microsoft.com/office/powerpoint/2010/main" val="25570142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a:solidFill>
                  <a:srgbClr val="002060"/>
                </a:solidFill>
              </a:rPr>
              <a:t>The </a:t>
            </a:r>
            <a:r>
              <a:rPr lang="en-US" sz="2600" b="1" dirty="0" smtClean="0">
                <a:solidFill>
                  <a:srgbClr val="002060"/>
                </a:solidFill>
              </a:rPr>
              <a:t>Intertwinement of Property </a:t>
            </a:r>
            <a:r>
              <a:rPr lang="en-US" sz="2600" b="1" dirty="0">
                <a:solidFill>
                  <a:srgbClr val="002060"/>
                </a:solidFill>
              </a:rPr>
              <a:t>Rights and the Law</a:t>
            </a:r>
          </a:p>
          <a:p>
            <a:pPr marL="342900" indent="-342900">
              <a:lnSpc>
                <a:spcPct val="95000"/>
              </a:lnSpc>
              <a:spcBef>
                <a:spcPts val="0"/>
              </a:spcBef>
              <a:buFontTx/>
              <a:buChar char="•"/>
            </a:pPr>
            <a:endParaRPr lang="en-US" sz="1000" dirty="0">
              <a:solidFill>
                <a:srgbClr val="0033CC"/>
              </a:solidFill>
            </a:endParaRPr>
          </a:p>
          <a:p>
            <a:pPr marL="342900" indent="-342900">
              <a:lnSpc>
                <a:spcPct val="95000"/>
              </a:lnSpc>
              <a:spcBef>
                <a:spcPts val="0"/>
              </a:spcBef>
              <a:buFontTx/>
              <a:buChar char="•"/>
            </a:pPr>
            <a:r>
              <a:rPr lang="en-US" sz="2000" dirty="0" smtClean="0"/>
              <a:t>Last time we spoke of the evolution of Rights – how they came to develop into what we see today.</a:t>
            </a:r>
          </a:p>
          <a:p>
            <a:pPr marL="342900" indent="-342900">
              <a:lnSpc>
                <a:spcPct val="95000"/>
              </a:lnSpc>
              <a:spcBef>
                <a:spcPts val="0"/>
              </a:spcBef>
              <a:buFontTx/>
              <a:buChar char="•"/>
            </a:pPr>
            <a:endParaRPr lang="en-US" sz="2000" dirty="0" smtClean="0"/>
          </a:p>
          <a:p>
            <a:pPr marL="342900" indent="-342900">
              <a:lnSpc>
                <a:spcPct val="95000"/>
              </a:lnSpc>
              <a:spcBef>
                <a:spcPts val="0"/>
              </a:spcBef>
            </a:pPr>
            <a:r>
              <a:rPr lang="en-US" sz="2000" b="1" dirty="0" smtClean="0">
                <a:solidFill>
                  <a:srgbClr val="C00000"/>
                </a:solidFill>
              </a:rPr>
              <a:t>Our Simple Definition of Right</a:t>
            </a:r>
            <a:r>
              <a:rPr lang="en-US" sz="2000" dirty="0" smtClean="0"/>
              <a:t>:</a:t>
            </a:r>
          </a:p>
          <a:p>
            <a:pPr marL="342900" indent="-342900">
              <a:lnSpc>
                <a:spcPct val="95000"/>
              </a:lnSpc>
              <a:spcBef>
                <a:spcPts val="0"/>
              </a:spcBef>
            </a:pPr>
            <a:endParaRPr lang="en-US" sz="500" dirty="0" smtClean="0"/>
          </a:p>
          <a:p>
            <a:pPr marL="342900" indent="-342900" algn="ctr">
              <a:lnSpc>
                <a:spcPct val="95000"/>
              </a:lnSpc>
              <a:spcBef>
                <a:spcPts val="0"/>
              </a:spcBef>
            </a:pPr>
            <a:r>
              <a:rPr lang="en-US" sz="2000" b="1" dirty="0" smtClean="0">
                <a:solidFill>
                  <a:srgbClr val="008000"/>
                </a:solidFill>
              </a:rPr>
              <a:t>The Legally recognized ability to exercise power and control</a:t>
            </a:r>
          </a:p>
          <a:p>
            <a:pPr marL="342900" indent="-342900">
              <a:lnSpc>
                <a:spcPct val="95000"/>
              </a:lnSpc>
              <a:spcBef>
                <a:spcPts val="0"/>
              </a:spcBef>
            </a:pPr>
            <a:endParaRPr lang="en-US" sz="2000" b="1" dirty="0" smtClean="0">
              <a:solidFill>
                <a:srgbClr val="008000"/>
              </a:solidFill>
            </a:endParaRPr>
          </a:p>
          <a:p>
            <a:pPr marL="342900" indent="-342900">
              <a:lnSpc>
                <a:spcPct val="95000"/>
              </a:lnSpc>
              <a:spcBef>
                <a:spcPts val="0"/>
              </a:spcBef>
              <a:buFont typeface="Arial" pitchFamily="34" charset="0"/>
              <a:buChar char="•"/>
            </a:pPr>
            <a:r>
              <a:rPr lang="en-US" sz="2000" dirty="0" smtClean="0"/>
              <a:t>We then discussed, how to protect those rights, such as property, governments were instituted amongst men, to develop laws.</a:t>
            </a:r>
          </a:p>
          <a:p>
            <a:pPr marL="342900" indent="-342900">
              <a:lnSpc>
                <a:spcPct val="95000"/>
              </a:lnSpc>
              <a:spcBef>
                <a:spcPts val="0"/>
              </a:spcBef>
              <a:buFont typeface="Arial" pitchFamily="34" charset="0"/>
              <a:buChar char="•"/>
            </a:pPr>
            <a:endParaRPr lang="en-US" sz="2000" dirty="0" smtClean="0"/>
          </a:p>
          <a:p>
            <a:pPr marL="342900" indent="-342900">
              <a:lnSpc>
                <a:spcPct val="95000"/>
              </a:lnSpc>
              <a:spcBef>
                <a:spcPts val="0"/>
              </a:spcBef>
            </a:pPr>
            <a:r>
              <a:rPr lang="en-US" sz="2000" b="1" dirty="0" smtClean="0">
                <a:solidFill>
                  <a:srgbClr val="C00000"/>
                </a:solidFill>
              </a:rPr>
              <a:t>Our Simple Definition of Law</a:t>
            </a:r>
            <a:r>
              <a:rPr lang="en-US" sz="2000" dirty="0" smtClean="0"/>
              <a:t>:</a:t>
            </a:r>
          </a:p>
          <a:p>
            <a:pPr marL="342900" indent="-342900">
              <a:lnSpc>
                <a:spcPct val="95000"/>
              </a:lnSpc>
              <a:spcBef>
                <a:spcPts val="0"/>
              </a:spcBef>
            </a:pPr>
            <a:endParaRPr lang="en-US" sz="500" dirty="0" smtClean="0"/>
          </a:p>
          <a:p>
            <a:pPr marL="342900" indent="-342900" algn="ctr">
              <a:lnSpc>
                <a:spcPct val="95000"/>
              </a:lnSpc>
              <a:spcBef>
                <a:spcPts val="0"/>
              </a:spcBef>
            </a:pPr>
            <a:r>
              <a:rPr lang="en-US" sz="2000" b="1" dirty="0" smtClean="0">
                <a:solidFill>
                  <a:srgbClr val="008000"/>
                </a:solidFill>
              </a:rPr>
              <a:t>Rules by which civilization is ordered</a:t>
            </a:r>
          </a:p>
          <a:p>
            <a:pPr marL="342900" indent="-342900">
              <a:lnSpc>
                <a:spcPct val="95000"/>
              </a:lnSpc>
              <a:spcBef>
                <a:spcPts val="0"/>
              </a:spcBef>
            </a:pPr>
            <a:endParaRPr lang="en-US" sz="2000" b="1" dirty="0" smtClean="0">
              <a:solidFill>
                <a:srgbClr val="008000"/>
              </a:solidFill>
            </a:endParaRPr>
          </a:p>
          <a:p>
            <a:pPr marL="342900" indent="-342900">
              <a:lnSpc>
                <a:spcPct val="95000"/>
              </a:lnSpc>
              <a:spcBef>
                <a:spcPts val="0"/>
              </a:spcBef>
              <a:buFont typeface="Arial" pitchFamily="34" charset="0"/>
              <a:buChar char="•"/>
            </a:pPr>
            <a:r>
              <a:rPr lang="en-US" sz="2000" dirty="0" smtClean="0"/>
              <a:t>Our legal history then evolved laws to protect our rights, that in the Anglo-American system, focused on the rights of the individual.</a:t>
            </a:r>
          </a:p>
          <a:p>
            <a:pPr marL="342900" indent="-342900" algn="ctr">
              <a:lnSpc>
                <a:spcPct val="95000"/>
              </a:lnSpc>
              <a:spcBef>
                <a:spcPts val="0"/>
              </a:spcBef>
            </a:pPr>
            <a:endParaRPr lang="en-US" sz="2000" b="1" dirty="0">
              <a:solidFill>
                <a:srgbClr val="0080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5344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a:solidFill>
                  <a:srgbClr val="002060"/>
                </a:solidFill>
              </a:rPr>
              <a:t>The </a:t>
            </a:r>
            <a:r>
              <a:rPr lang="en-US" sz="2600" b="1" dirty="0" smtClean="0">
                <a:solidFill>
                  <a:srgbClr val="002060"/>
                </a:solidFill>
              </a:rPr>
              <a:t>Intertwinement of Property </a:t>
            </a:r>
            <a:r>
              <a:rPr lang="en-US" sz="2600" b="1" dirty="0">
                <a:solidFill>
                  <a:srgbClr val="002060"/>
                </a:solidFill>
              </a:rPr>
              <a:t>Rights and the Law</a:t>
            </a:r>
          </a:p>
          <a:p>
            <a:pPr marL="342900" indent="-342900">
              <a:lnSpc>
                <a:spcPct val="95000"/>
              </a:lnSpc>
              <a:spcBef>
                <a:spcPts val="0"/>
              </a:spcBef>
              <a:buFontTx/>
              <a:buChar char="•"/>
            </a:pPr>
            <a:endParaRPr lang="en-US" sz="1000" dirty="0">
              <a:solidFill>
                <a:srgbClr val="0033CC"/>
              </a:solidFill>
            </a:endParaRPr>
          </a:p>
          <a:p>
            <a:pPr marL="342900" indent="-342900">
              <a:lnSpc>
                <a:spcPct val="95000"/>
              </a:lnSpc>
              <a:spcBef>
                <a:spcPts val="0"/>
              </a:spcBef>
              <a:buFontTx/>
              <a:buChar char="•"/>
            </a:pPr>
            <a:r>
              <a:rPr lang="en-US" sz="2000" dirty="0" smtClean="0"/>
              <a:t>Earlier we saw how our Anglo-American law developed from:</a:t>
            </a:r>
          </a:p>
          <a:p>
            <a:pPr marL="342900" indent="-342900">
              <a:lnSpc>
                <a:spcPct val="95000"/>
              </a:lnSpc>
              <a:spcBef>
                <a:spcPts val="0"/>
              </a:spcBef>
              <a:buFontTx/>
              <a:buChar char="•"/>
            </a:pPr>
            <a:endParaRPr lang="en-US" dirty="0" smtClean="0"/>
          </a:p>
          <a:p>
            <a:pPr marL="800100" lvl="1" indent="-342900">
              <a:lnSpc>
                <a:spcPct val="95000"/>
              </a:lnSpc>
              <a:spcBef>
                <a:spcPts val="0"/>
              </a:spcBef>
              <a:buFontTx/>
              <a:buChar char="•"/>
            </a:pPr>
            <a:r>
              <a:rPr lang="en-US" i="1" dirty="0" smtClean="0">
                <a:solidFill>
                  <a:srgbClr val="C00000"/>
                </a:solidFill>
              </a:rPr>
              <a:t>Rome: A concept of continuity – the legal system built the empire</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002060"/>
                </a:solidFill>
              </a:rPr>
              <a:t>Early England: A Roman colony governed by respect for the law</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Norman England: Feudalism where reciprocal oaths became rights</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Medieval England: Rights &amp; liberties were embodied by the Magna </a:t>
            </a:r>
            <a:r>
              <a:rPr lang="en-US" i="1" dirty="0" err="1" smtClean="0">
                <a:solidFill>
                  <a:srgbClr val="002060"/>
                </a:solidFill>
              </a:rPr>
              <a:t>Carta</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Enlightenment England: The rise of the Common law and English rights</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Colonial America: The rights of Englishmen transformed to Americans</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The Early United States: Constitutional rights &amp; transported Common law</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The Mature United States: Constitution, Common law &amp; the rise of statutes </a:t>
            </a:r>
            <a:endParaRPr lang="en-US" i="1" dirty="0">
              <a:solidFill>
                <a:srgbClr val="00206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4" name="Rectangle 7"/>
          <p:cNvSpPr>
            <a:spLocks noChangeArrowheads="1"/>
          </p:cNvSpPr>
          <p:nvPr/>
        </p:nvSpPr>
        <p:spPr bwMode="auto">
          <a:xfrm>
            <a:off x="381000" y="1066800"/>
            <a:ext cx="8382000" cy="3733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Are you a sailboat or are you a submarine?</a:t>
            </a:r>
            <a:endParaRPr lang="en-US" sz="3000" dirty="0">
              <a:solidFill>
                <a:srgbClr val="00206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Well my dear students, </a:t>
            </a:r>
            <a:r>
              <a:rPr lang="en-US" sz="2400" dirty="0" smtClean="0"/>
              <a:t>let </a:t>
            </a:r>
            <a:r>
              <a:rPr lang="en-US" sz="2400" dirty="0"/>
              <a:t>me address </a:t>
            </a:r>
            <a:endParaRPr lang="en-US" sz="2400" dirty="0" smtClean="0"/>
          </a:p>
          <a:p>
            <a:pPr marL="342900" indent="-342900">
              <a:spcBef>
                <a:spcPct val="20000"/>
              </a:spcBef>
            </a:pPr>
            <a:r>
              <a:rPr lang="en-US" sz="2400" dirty="0"/>
              <a:t>	</a:t>
            </a:r>
            <a:r>
              <a:rPr lang="en-US" sz="2400" dirty="0" smtClean="0"/>
              <a:t>your </a:t>
            </a:r>
            <a:r>
              <a:rPr lang="en-US" sz="2400" dirty="0"/>
              <a:t>burning curiosity </a:t>
            </a:r>
          </a:p>
          <a:p>
            <a:pPr marL="342900" indent="-342900">
              <a:spcBef>
                <a:spcPct val="20000"/>
              </a:spcBef>
            </a:pPr>
            <a:r>
              <a:rPr lang="en-US" sz="2400" dirty="0" smtClean="0"/>
              <a:t>	as </a:t>
            </a:r>
            <a:r>
              <a:rPr lang="en-US" sz="2400" dirty="0"/>
              <a:t>any good professor of law would do,</a:t>
            </a:r>
          </a:p>
          <a:p>
            <a:pPr marL="342900" indent="-342900">
              <a:spcBef>
                <a:spcPct val="20000"/>
              </a:spcBef>
            </a:pPr>
            <a:r>
              <a:rPr lang="en-US" sz="2400" dirty="0" smtClean="0"/>
              <a:t>	by </a:t>
            </a:r>
            <a:r>
              <a:rPr lang="en-US" sz="2400" dirty="0"/>
              <a:t>asking a question of my own.</a:t>
            </a:r>
          </a:p>
          <a:p>
            <a:pPr marL="342900" indent="-342900">
              <a:spcBef>
                <a:spcPct val="20000"/>
              </a:spcBef>
            </a:pPr>
            <a:endParaRPr lang="en-US" sz="1000" dirty="0">
              <a:solidFill>
                <a:srgbClr val="0033CC"/>
              </a:solidFill>
            </a:endParaRPr>
          </a:p>
        </p:txBody>
      </p:sp>
      <p:pic>
        <p:nvPicPr>
          <p:cNvPr id="5125" name="Picture 11" descr="sailboat"/>
          <p:cNvPicPr>
            <a:picLocks noChangeAspect="1" noChangeArrowheads="1"/>
          </p:cNvPicPr>
          <p:nvPr/>
        </p:nvPicPr>
        <p:blipFill>
          <a:blip r:embed="rId3" cstate="print"/>
          <a:srcRect/>
          <a:stretch>
            <a:fillRect/>
          </a:stretch>
        </p:blipFill>
        <p:spPr bwMode="auto">
          <a:xfrm>
            <a:off x="838200" y="3886200"/>
            <a:ext cx="2505075" cy="1830388"/>
          </a:xfrm>
          <a:prstGeom prst="rect">
            <a:avLst/>
          </a:prstGeom>
          <a:noFill/>
          <a:ln w="9525">
            <a:noFill/>
            <a:miter lim="800000"/>
            <a:headEnd/>
            <a:tailEnd/>
          </a:ln>
        </p:spPr>
      </p:pic>
      <p:pic>
        <p:nvPicPr>
          <p:cNvPr id="5126" name="Picture 13" descr="submarine_vanguard_class_nuclear"/>
          <p:cNvPicPr>
            <a:picLocks noChangeAspect="1" noChangeArrowheads="1"/>
          </p:cNvPicPr>
          <p:nvPr/>
        </p:nvPicPr>
        <p:blipFill>
          <a:blip r:embed="rId4" cstate="print"/>
          <a:srcRect/>
          <a:stretch>
            <a:fillRect/>
          </a:stretch>
        </p:blipFill>
        <p:spPr bwMode="auto">
          <a:xfrm>
            <a:off x="5486400" y="3810000"/>
            <a:ext cx="2432050" cy="1831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2000" dirty="0" smtClean="0"/>
          </a:p>
          <a:p>
            <a:pPr hangingPunct="0">
              <a:buFont typeface="Arial" pitchFamily="34" charset="0"/>
              <a:buChar char="•"/>
            </a:pPr>
            <a:r>
              <a:rPr lang="en-US" sz="2000" dirty="0" smtClean="0"/>
              <a:t> </a:t>
            </a:r>
            <a:r>
              <a:rPr lang="en-US" sz="2000" b="1" dirty="0" smtClean="0">
                <a:solidFill>
                  <a:srgbClr val="008000"/>
                </a:solidFill>
              </a:rPr>
              <a:t>Property Rights = Freedom:</a:t>
            </a:r>
            <a:r>
              <a:rPr lang="en-US" sz="2400" dirty="0" smtClean="0"/>
              <a:t> </a:t>
            </a:r>
            <a:r>
              <a:rPr lang="en-US" sz="2000" dirty="0" smtClean="0"/>
              <a:t>The Founders understood that the lynchpin of liberty was the proper management of power.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 Practical First Hand Experience:</a:t>
            </a:r>
            <a:r>
              <a:rPr lang="en-US" sz="2000" dirty="0" smtClean="0"/>
              <a:t>  This was not just a philosophical understanding, born from reasoned scholarship in the enlightenment.  It was a practical, first hand understanding as well.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America – A Freedom Laboratory:  </a:t>
            </a:r>
            <a:r>
              <a:rPr lang="en-US" sz="2000" dirty="0" smtClean="0"/>
              <a:t>As witness to history, the founders saw with their own eyes, as America was transformed.  From 1763 to 1776, the American Colonies transitioned from a prosperous, free and growing land, to that of a jurisdiction facing the wrath of the most powerful nation on earth.</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 – Protecting Rights</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b="1" dirty="0" smtClean="0">
                <a:solidFill>
                  <a:srgbClr val="008000"/>
                </a:solidFill>
              </a:rPr>
              <a:t>Founders Understood – Government’s Purpose is to Protect Rights:</a:t>
            </a:r>
            <a:r>
              <a:rPr lang="en-US" sz="2000" dirty="0" smtClean="0"/>
              <a:t> From the very beginning it was all about rights and building a legal system to protect those rights.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Property  Rights are Key to Freedom:</a:t>
            </a:r>
            <a:r>
              <a:rPr lang="en-US" sz="2000" dirty="0" smtClean="0"/>
              <a:t>  The first of all those rights in the minds of our founders, was always property.</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The Meaning of Property:</a:t>
            </a:r>
            <a:r>
              <a:rPr lang="en-US" sz="2000" dirty="0" smtClean="0"/>
              <a:t>  For as we know by now, property is a collection of rights, not a collection of things.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Government of Law Not Men: </a:t>
            </a:r>
            <a:r>
              <a:rPr lang="en-US" sz="2000" dirty="0" smtClean="0"/>
              <a:t> The building of freedom and liberty, and allowing the free exercise of those property rights, meant a need for a government of law, not men, that would respect and protect rights, and was limited with true checks and balances and separation of powers.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7: The Declaration of Independence – Spawning A Nation</a:t>
            </a:r>
            <a:endParaRPr lang="en-US" sz="1000" dirty="0" smtClean="0"/>
          </a:p>
          <a:p>
            <a:pPr hangingPunct="0">
              <a:buFont typeface="Arial" pitchFamily="34" charset="0"/>
              <a:buChar char="•"/>
            </a:pPr>
            <a:endParaRPr lang="en-US" sz="2000" dirty="0" smtClean="0"/>
          </a:p>
          <a:p>
            <a:pPr hangingPunct="0"/>
            <a:r>
              <a:rPr lang="en-US" sz="2000" b="1" dirty="0" smtClean="0">
                <a:solidFill>
                  <a:srgbClr val="008000"/>
                </a:solidFill>
              </a:rPr>
              <a:t>Declaration of Independence:</a:t>
            </a:r>
            <a:r>
              <a:rPr lang="en-US" sz="2000" dirty="0" smtClean="0"/>
              <a:t> </a:t>
            </a:r>
          </a:p>
          <a:p>
            <a:pPr hangingPunct="0"/>
            <a:endParaRPr lang="en-US" sz="2000" dirty="0" smtClean="0"/>
          </a:p>
          <a:p>
            <a:pPr hangingPunct="0">
              <a:buFont typeface="Arial" pitchFamily="34" charset="0"/>
              <a:buChar char="•"/>
            </a:pPr>
            <a:r>
              <a:rPr lang="en-US" sz="2000" dirty="0" smtClean="0"/>
              <a:t>The Declaration created a nation of ideals:</a:t>
            </a:r>
          </a:p>
          <a:p>
            <a:pPr marL="171450" hangingPunct="0">
              <a:buFont typeface="Wingdings" pitchFamily="2" charset="2"/>
              <a:buChar char="Ø"/>
            </a:pPr>
            <a:r>
              <a:rPr lang="en-US" sz="2000" b="1" dirty="0" smtClean="0">
                <a:solidFill>
                  <a:srgbClr val="0070C0"/>
                </a:solidFill>
              </a:rPr>
              <a:t>  A nation of laws and not men.  </a:t>
            </a:r>
          </a:p>
          <a:p>
            <a:pPr marL="171450" hangingPunct="0">
              <a:buFont typeface="Wingdings" pitchFamily="2" charset="2"/>
              <a:buChar char="Ø"/>
            </a:pPr>
            <a:r>
              <a:rPr lang="en-US" sz="2000" b="1" dirty="0" smtClean="0">
                <a:solidFill>
                  <a:srgbClr val="0070C0"/>
                </a:solidFill>
              </a:rPr>
              <a:t>  A nation evolved from the principles of the enlightenment.</a:t>
            </a:r>
          </a:p>
          <a:p>
            <a:pPr hangingPunct="0">
              <a:buFont typeface="Arial" pitchFamily="34" charset="0"/>
              <a:buChar char="•"/>
            </a:pPr>
            <a:endParaRPr lang="en-US" sz="2000" dirty="0" smtClean="0"/>
          </a:p>
          <a:p>
            <a:pPr hangingPunct="0">
              <a:buFont typeface="Arial" pitchFamily="34" charset="0"/>
              <a:buChar char="•"/>
            </a:pPr>
            <a:r>
              <a:rPr lang="en-US" sz="2000" dirty="0" smtClean="0"/>
              <a:t> It outlined a concept of principles, not finalized government.</a:t>
            </a:r>
          </a:p>
          <a:p>
            <a:pPr hangingPunct="0">
              <a:buFont typeface="Arial" pitchFamily="34" charset="0"/>
              <a:buChar char="•"/>
            </a:pPr>
            <a:endParaRPr lang="en-US" sz="2000" dirty="0" smtClean="0"/>
          </a:p>
          <a:p>
            <a:pPr hangingPunct="0">
              <a:buFont typeface="Arial" pitchFamily="34" charset="0"/>
              <a:buChar char="•"/>
            </a:pPr>
            <a:r>
              <a:rPr lang="en-US" sz="2000" dirty="0" smtClean="0"/>
              <a:t> Unrealized until the War was Won.</a:t>
            </a:r>
          </a:p>
          <a:p>
            <a:pPr hangingPunct="0">
              <a:buFont typeface="Arial" pitchFamily="34" charset="0"/>
              <a:buChar char="•"/>
            </a:pPr>
            <a:endParaRPr lang="en-US" sz="2000" dirty="0" smtClean="0"/>
          </a:p>
          <a:p>
            <a:pPr hangingPunct="0">
              <a:buFont typeface="Arial" pitchFamily="34" charset="0"/>
              <a:buChar char="•"/>
            </a:pPr>
            <a:r>
              <a:rPr lang="en-US" sz="2000" dirty="0" smtClean="0"/>
              <a:t> Would have never worked without the personalities involved.</a:t>
            </a:r>
          </a:p>
          <a:p>
            <a:pPr hangingPunct="0">
              <a:buFont typeface="Arial" pitchFamily="34" charset="0"/>
              <a:buChar char="•"/>
            </a:pPr>
            <a:endParaRPr lang="en-US" sz="2000" dirty="0" smtClean="0"/>
          </a:p>
          <a:p>
            <a:pPr hangingPunct="0">
              <a:buFont typeface="Arial" pitchFamily="34" charset="0"/>
              <a:buChar char="•"/>
            </a:pPr>
            <a:r>
              <a:rPr lang="en-US" sz="2000" dirty="0" smtClean="0"/>
              <a:t> A special time in history.</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smtClean="0">
                <a:solidFill>
                  <a:srgbClr val="C00000"/>
                </a:solidFill>
              </a:rPr>
              <a:t>Part 7: The Declaration of Independence – </a:t>
            </a:r>
            <a:r>
              <a:rPr lang="en-US" sz="2000" b="1" dirty="0" smtClean="0">
                <a:solidFill>
                  <a:srgbClr val="C00000"/>
                </a:solidFill>
              </a:rPr>
              <a:t>Continued</a:t>
            </a:r>
          </a:p>
          <a:p>
            <a:pPr algn="ctr" fontAlgn="auto" hangingPunct="1">
              <a:lnSpc>
                <a:spcPct val="90000"/>
              </a:lnSpc>
              <a:spcBef>
                <a:spcPts val="0"/>
              </a:spcBef>
            </a:pPr>
            <a:endParaRPr lang="en-US" sz="700" dirty="0" smtClean="0"/>
          </a:p>
          <a:p>
            <a:pPr hangingPunct="0">
              <a:lnSpc>
                <a:spcPct val="90000"/>
              </a:lnSpc>
              <a:spcBef>
                <a:spcPts val="0"/>
              </a:spcBef>
            </a:pPr>
            <a:r>
              <a:rPr lang="en-US" sz="2000" b="1" dirty="0" smtClean="0">
                <a:solidFill>
                  <a:srgbClr val="008000"/>
                </a:solidFill>
              </a:rPr>
              <a:t>Declaration of Independence:</a:t>
            </a:r>
            <a:r>
              <a:rPr lang="en-US" sz="2000" dirty="0" smtClean="0"/>
              <a:t> </a:t>
            </a:r>
          </a:p>
          <a:p>
            <a:pPr hangingPunct="0">
              <a:lnSpc>
                <a:spcPct val="90000"/>
              </a:lnSpc>
              <a:spcBef>
                <a:spcPts val="0"/>
              </a:spcBef>
            </a:pPr>
            <a:endParaRPr lang="en-US" sz="700" dirty="0" smtClean="0"/>
          </a:p>
          <a:p>
            <a:pPr>
              <a:lnSpc>
                <a:spcPct val="90000"/>
              </a:lnSpc>
              <a:spcBef>
                <a:spcPts val="0"/>
              </a:spcBef>
            </a:pPr>
            <a:r>
              <a:rPr lang="en-US" dirty="0" smtClean="0"/>
              <a:t>The Declaration states that</a:t>
            </a:r>
            <a:r>
              <a:rPr lang="en-US" dirty="0"/>
              <a:t>:</a:t>
            </a:r>
          </a:p>
          <a:p>
            <a:pPr>
              <a:lnSpc>
                <a:spcPct val="90000"/>
              </a:lnSpc>
              <a:spcBef>
                <a:spcPts val="0"/>
              </a:spcBef>
            </a:pPr>
            <a:r>
              <a:rPr lang="en-US" sz="700" dirty="0"/>
              <a:t> </a:t>
            </a:r>
            <a:endParaRPr lang="en-US" sz="700" dirty="0" smtClean="0"/>
          </a:p>
          <a:p>
            <a:pPr>
              <a:lnSpc>
                <a:spcPct val="90000"/>
              </a:lnSpc>
              <a:spcBef>
                <a:spcPts val="0"/>
              </a:spcBef>
            </a:pPr>
            <a:endParaRPr lang="en-US" sz="700" dirty="0"/>
          </a:p>
          <a:p>
            <a:pPr>
              <a:lnSpc>
                <a:spcPct val="90000"/>
              </a:lnSpc>
              <a:spcBef>
                <a:spcPts val="0"/>
              </a:spcBef>
            </a:pPr>
            <a:r>
              <a:rPr lang="en-US" sz="1600" b="1" i="1"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a:lnSpc>
                <a:spcPct val="90000"/>
              </a:lnSpc>
              <a:spcBef>
                <a:spcPts val="0"/>
              </a:spcBef>
            </a:pPr>
            <a:endParaRPr lang="en-US" sz="700" dirty="0" smtClean="0"/>
          </a:p>
          <a:p>
            <a:pPr>
              <a:lnSpc>
                <a:spcPct val="90000"/>
              </a:lnSpc>
              <a:spcBef>
                <a:spcPts val="0"/>
              </a:spcBef>
            </a:pPr>
            <a:r>
              <a:rPr lang="en-US" sz="700" dirty="0"/>
              <a:t> </a:t>
            </a:r>
          </a:p>
          <a:p>
            <a:pPr>
              <a:lnSpc>
                <a:spcPct val="90000"/>
              </a:lnSpc>
              <a:spcBef>
                <a:spcPts val="0"/>
              </a:spcBef>
            </a:pPr>
            <a:r>
              <a:rPr lang="en-US" sz="1600" b="1" dirty="0"/>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 That whenever any Form of Government becomes destructive of these ends, it is the Right of the People to alter or to abolish it, and to institute new Government, laying its foundation on such principles and organizing its powers in such form, as to them shall seem most likely to </a:t>
            </a:r>
            <a:r>
              <a:rPr lang="en-US" sz="1600" b="1" dirty="0" smtClean="0"/>
              <a:t>effect their </a:t>
            </a:r>
            <a:r>
              <a:rPr lang="en-US" sz="1600" b="1" dirty="0"/>
              <a:t>Safety and Happiness”</a:t>
            </a:r>
          </a:p>
          <a:p>
            <a:pPr>
              <a:lnSpc>
                <a:spcPct val="90000"/>
              </a:lnSpc>
              <a:spcBef>
                <a:spcPts val="0"/>
              </a:spcBef>
            </a:pPr>
            <a:endParaRPr lang="en-US" sz="700" dirty="0" smtClean="0"/>
          </a:p>
          <a:p>
            <a:pPr>
              <a:lnSpc>
                <a:spcPct val="90000"/>
              </a:lnSpc>
              <a:spcBef>
                <a:spcPts val="0"/>
              </a:spcBef>
            </a:pPr>
            <a:r>
              <a:rPr lang="en-US" sz="700" dirty="0"/>
              <a:t> </a:t>
            </a:r>
          </a:p>
          <a:p>
            <a:pPr>
              <a:lnSpc>
                <a:spcPct val="90000"/>
              </a:lnSpc>
              <a:spcBef>
                <a:spcPts val="0"/>
              </a:spcBef>
            </a:pPr>
            <a:r>
              <a:rPr lang="en-US" dirty="0" smtClean="0"/>
              <a:t>These are </a:t>
            </a:r>
            <a:r>
              <a:rPr lang="en-US" dirty="0"/>
              <a:t>perhaps the most beautiful and personally empowering words in human history. </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83</a:t>
            </a:fld>
            <a:endParaRPr lang="en-US"/>
          </a:p>
        </p:txBody>
      </p:sp>
    </p:spTree>
    <p:extLst>
      <p:ext uri="{BB962C8B-B14F-4D97-AF65-F5344CB8AC3E}">
        <p14:creationId xmlns:p14="http://schemas.microsoft.com/office/powerpoint/2010/main" val="3535514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Federal Constitution’s Separation of Powers </a:t>
            </a:r>
            <a:endParaRPr lang="en-US" sz="2000" dirty="0" smtClean="0">
              <a:solidFill>
                <a:srgbClr val="C00000"/>
              </a:solidFill>
            </a:endParaRPr>
          </a:p>
          <a:p>
            <a:pPr hangingPunct="0">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dirty="0" smtClean="0"/>
              <a:t> </a:t>
            </a:r>
            <a:r>
              <a:rPr lang="en-US" b="1" dirty="0" smtClean="0">
                <a:solidFill>
                  <a:srgbClr val="008000"/>
                </a:solidFill>
              </a:rPr>
              <a:t>The Key to Liberty:</a:t>
            </a:r>
            <a:r>
              <a:rPr lang="en-US" dirty="0" smtClean="0"/>
              <a:t> The founders felt that freedom and liberty of the individual are best preserved by </a:t>
            </a:r>
            <a:r>
              <a:rPr lang="en-US" b="1" dirty="0" smtClean="0">
                <a:solidFill>
                  <a:srgbClr val="0070C0"/>
                </a:solidFill>
              </a:rPr>
              <a:t>limited government</a:t>
            </a:r>
            <a:r>
              <a:rPr lang="en-US" dirty="0" smtClean="0">
                <a:solidFill>
                  <a:srgbClr val="0070C0"/>
                </a:solidFill>
              </a:rPr>
              <a:t>, </a:t>
            </a:r>
            <a:r>
              <a:rPr lang="en-US" b="1" dirty="0" smtClean="0">
                <a:solidFill>
                  <a:srgbClr val="C00000"/>
                </a:solidFill>
              </a:rPr>
              <a:t>where sovereignty vests in the people not the government</a:t>
            </a:r>
            <a:r>
              <a:rPr lang="en-US" dirty="0" smtClean="0"/>
              <a:t>, and which is </a:t>
            </a:r>
            <a:r>
              <a:rPr lang="en-US" b="1" dirty="0" smtClean="0">
                <a:solidFill>
                  <a:srgbClr val="0070C0"/>
                </a:solidFill>
              </a:rPr>
              <a:t>in a republican form, with three, independent, separate branches</a:t>
            </a:r>
            <a:r>
              <a:rPr lang="en-US" dirty="0" smtClean="0">
                <a:solidFill>
                  <a:srgbClr val="0070C0"/>
                </a:solidFill>
              </a:rPr>
              <a:t>.  </a:t>
            </a:r>
          </a:p>
          <a:p>
            <a:pPr fontAlgn="auto" hangingPunct="1">
              <a:lnSpc>
                <a:spcPct val="90000"/>
              </a:lnSpc>
              <a:spcBef>
                <a:spcPts val="0"/>
              </a:spcBef>
              <a:buFont typeface="Arial" pitchFamily="34" charset="0"/>
              <a:buChar char="•"/>
            </a:pPr>
            <a:endParaRPr lang="en-US" sz="1000" dirty="0" smtClean="0"/>
          </a:p>
          <a:p>
            <a:pPr fontAlgn="auto" hangingPunct="1">
              <a:lnSpc>
                <a:spcPct val="90000"/>
              </a:lnSpc>
              <a:spcBef>
                <a:spcPts val="0"/>
              </a:spcBef>
              <a:buFont typeface="Arial" pitchFamily="34" charset="0"/>
              <a:buChar char="•"/>
            </a:pPr>
            <a:r>
              <a:rPr lang="en-US" dirty="0" smtClean="0"/>
              <a:t> </a:t>
            </a:r>
            <a:r>
              <a:rPr lang="en-US" b="1" dirty="0" smtClean="0">
                <a:solidFill>
                  <a:srgbClr val="008000"/>
                </a:solidFill>
              </a:rPr>
              <a:t>The Key to Understanding Property:</a:t>
            </a:r>
            <a:r>
              <a:rPr lang="en-US" dirty="0" smtClean="0"/>
              <a:t> To understand property, it must be seen through a prism of rights.  Such requires an understanding of: </a:t>
            </a:r>
          </a:p>
          <a:p>
            <a:pPr lvl="1" fontAlgn="auto">
              <a:lnSpc>
                <a:spcPct val="90000"/>
              </a:lnSpc>
              <a:spcBef>
                <a:spcPts val="0"/>
              </a:spcBef>
              <a:buFont typeface="Wingdings" pitchFamily="2" charset="2"/>
              <a:buChar char="Ø"/>
            </a:pPr>
            <a:r>
              <a:rPr lang="en-US" b="1" dirty="0" smtClean="0">
                <a:solidFill>
                  <a:srgbClr val="0033CC"/>
                </a:solidFill>
              </a:rPr>
              <a:t> what a right is, </a:t>
            </a:r>
          </a:p>
          <a:p>
            <a:pPr lvl="1" fontAlgn="auto">
              <a:lnSpc>
                <a:spcPct val="90000"/>
              </a:lnSpc>
              <a:spcBef>
                <a:spcPts val="0"/>
              </a:spcBef>
              <a:buFont typeface="Wingdings" pitchFamily="2" charset="2"/>
              <a:buChar char="Ø"/>
            </a:pPr>
            <a:r>
              <a:rPr lang="en-US" b="1" dirty="0" smtClean="0">
                <a:solidFill>
                  <a:srgbClr val="0033CC"/>
                </a:solidFill>
              </a:rPr>
              <a:t> what the law is that protects property rights, and</a:t>
            </a:r>
          </a:p>
          <a:p>
            <a:pPr lvl="1" fontAlgn="auto">
              <a:lnSpc>
                <a:spcPct val="90000"/>
              </a:lnSpc>
              <a:spcBef>
                <a:spcPts val="0"/>
              </a:spcBef>
              <a:buFont typeface="Wingdings" pitchFamily="2" charset="2"/>
              <a:buChar char="Ø"/>
            </a:pPr>
            <a:r>
              <a:rPr lang="en-US" b="1" dirty="0" smtClean="0">
                <a:solidFill>
                  <a:srgbClr val="0033CC"/>
                </a:solidFill>
              </a:rPr>
              <a:t> how protecting property rights an essential element to freedom.</a:t>
            </a:r>
          </a:p>
          <a:p>
            <a:pPr fontAlgn="auto" hangingPunct="1">
              <a:lnSpc>
                <a:spcPct val="90000"/>
              </a:lnSpc>
              <a:spcBef>
                <a:spcPts val="0"/>
              </a:spcBef>
              <a:buFont typeface="Arial" pitchFamily="34" charset="0"/>
              <a:buChar char="•"/>
            </a:pPr>
            <a:endParaRPr lang="en-US" sz="1000" dirty="0" smtClean="0"/>
          </a:p>
          <a:p>
            <a:pPr fontAlgn="auto" hangingPunct="1">
              <a:lnSpc>
                <a:spcPct val="90000"/>
              </a:lnSpc>
              <a:spcBef>
                <a:spcPts val="0"/>
              </a:spcBef>
              <a:buFont typeface="Arial" pitchFamily="34" charset="0"/>
              <a:buChar char="•"/>
            </a:pPr>
            <a:r>
              <a:rPr lang="en-US" b="1" dirty="0" smtClean="0">
                <a:solidFill>
                  <a:srgbClr val="008000"/>
                </a:solidFill>
              </a:rPr>
              <a:t> Freedom + Protection of Property Rights:</a:t>
            </a:r>
            <a:r>
              <a:rPr lang="en-US" dirty="0" smtClean="0"/>
              <a:t> The founders understood, that if you want freedom, set up a system to protect property rights.  That system requires the power of government to be limited, and it express purpose to be to protect and not infringe on people’s rights.</a:t>
            </a:r>
          </a:p>
          <a:p>
            <a:pPr fontAlgn="auto" hangingPunct="1">
              <a:lnSpc>
                <a:spcPct val="90000"/>
              </a:lnSpc>
              <a:spcBef>
                <a:spcPts val="0"/>
              </a:spcBef>
              <a:buFont typeface="Arial" pitchFamily="34" charset="0"/>
              <a:buChar char="•"/>
            </a:pPr>
            <a:endParaRPr lang="en-US" dirty="0" smtClean="0"/>
          </a:p>
          <a:p>
            <a:pPr fontAlgn="auto" hangingPunct="1">
              <a:lnSpc>
                <a:spcPct val="90000"/>
              </a:lnSpc>
              <a:spcBef>
                <a:spcPts val="0"/>
              </a:spcBef>
            </a:pPr>
            <a:r>
              <a:rPr lang="en-US" b="1" i="1" dirty="0" smtClean="0"/>
              <a:t>“A government big enough to give you everything you want, is also big enough to take from you everything you have</a:t>
            </a:r>
            <a:r>
              <a:rPr lang="en-US" dirty="0" smtClean="0"/>
              <a:t>.”  Gerald R. Ford – Address to Congress – August 12, 1974.</a:t>
            </a:r>
            <a:endParaRPr lang="en-US"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81000" y="1066800"/>
            <a:ext cx="8610600" cy="55626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A Venture into Critical Case Law</a:t>
            </a:r>
          </a:p>
          <a:p>
            <a:pPr marL="342900" indent="-342900">
              <a:spcBef>
                <a:spcPct val="20000"/>
              </a:spcBef>
              <a:buFontTx/>
              <a:buChar char="•"/>
            </a:pPr>
            <a:r>
              <a:rPr lang="en-US" sz="3600" b="1" dirty="0">
                <a:solidFill>
                  <a:srgbClr val="002060"/>
                </a:solidFill>
              </a:rPr>
              <a:t>The Case of </a:t>
            </a:r>
            <a:r>
              <a:rPr lang="en-US" sz="3600" b="1" dirty="0" err="1">
                <a:solidFill>
                  <a:srgbClr val="002060"/>
                </a:solidFill>
              </a:rPr>
              <a:t>Marbury</a:t>
            </a:r>
            <a:r>
              <a:rPr lang="en-US" sz="3600" b="1" dirty="0">
                <a:solidFill>
                  <a:srgbClr val="002060"/>
                </a:solidFill>
              </a:rPr>
              <a:t> v. Madison</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1600" b="1" dirty="0"/>
              <a:t>        William </a:t>
            </a:r>
            <a:r>
              <a:rPr lang="en-US" sz="1600" b="1" dirty="0" err="1"/>
              <a:t>Marbury</a:t>
            </a:r>
            <a:r>
              <a:rPr lang="en-US" sz="1600" b="1" dirty="0"/>
              <a:t>                          James Madison                          John Marshall </a:t>
            </a:r>
          </a:p>
          <a:p>
            <a:pPr marL="342900" indent="-342900">
              <a:spcBef>
                <a:spcPct val="20000"/>
              </a:spcBef>
            </a:pPr>
            <a:r>
              <a:rPr lang="en-US" sz="3000" b="1" i="1" dirty="0"/>
              <a:t>The Decision that Changed the Legal World!</a:t>
            </a:r>
          </a:p>
        </p:txBody>
      </p:sp>
      <p:pic>
        <p:nvPicPr>
          <p:cNvPr id="65540" name="Picture 4" descr="http://upload.wikimedia.org/wikipedia/commons/d/d0/Marbury.jpg"/>
          <p:cNvPicPr>
            <a:picLocks noChangeAspect="1" noChangeArrowheads="1"/>
          </p:cNvPicPr>
          <p:nvPr/>
        </p:nvPicPr>
        <p:blipFill>
          <a:blip r:embed="rId3" cstate="print"/>
          <a:srcRect/>
          <a:stretch>
            <a:fillRect/>
          </a:stretch>
        </p:blipFill>
        <p:spPr bwMode="auto">
          <a:xfrm>
            <a:off x="381000" y="2362200"/>
            <a:ext cx="2420938" cy="3130550"/>
          </a:xfrm>
          <a:prstGeom prst="rect">
            <a:avLst/>
          </a:prstGeom>
          <a:noFill/>
          <a:ln w="9525">
            <a:noFill/>
            <a:miter lim="800000"/>
            <a:headEnd/>
            <a:tailEnd/>
          </a:ln>
        </p:spPr>
      </p:pic>
      <p:pic>
        <p:nvPicPr>
          <p:cNvPr id="65541" name="Picture 6" descr="http://upload.wikimedia.org/wikipedia/commons/thumb/1/1d/James_Madison.jpg/220px-James_Madison.jpg"/>
          <p:cNvPicPr>
            <a:picLocks noChangeAspect="1" noChangeArrowheads="1"/>
          </p:cNvPicPr>
          <p:nvPr/>
        </p:nvPicPr>
        <p:blipFill>
          <a:blip r:embed="rId4" cstate="print"/>
          <a:srcRect/>
          <a:stretch>
            <a:fillRect/>
          </a:stretch>
        </p:blipFill>
        <p:spPr bwMode="auto">
          <a:xfrm>
            <a:off x="3276600" y="2362200"/>
            <a:ext cx="2565400" cy="3124200"/>
          </a:xfrm>
          <a:prstGeom prst="rect">
            <a:avLst/>
          </a:prstGeom>
          <a:noFill/>
          <a:ln w="9525">
            <a:noFill/>
            <a:miter lim="800000"/>
            <a:headEnd/>
            <a:tailEnd/>
          </a:ln>
        </p:spPr>
      </p:pic>
      <p:pic>
        <p:nvPicPr>
          <p:cNvPr id="65542" name="Picture 8" descr="http://upload.wikimedia.org/wikipedia/commons/thumb/f/fe/John_Marshall_by_Henry_Inman%2C_1832.jpg/220px-John_Marshall_by_Henry_Inman%2C_1832.jpg"/>
          <p:cNvPicPr>
            <a:picLocks noChangeAspect="1" noChangeArrowheads="1"/>
          </p:cNvPicPr>
          <p:nvPr/>
        </p:nvPicPr>
        <p:blipFill>
          <a:blip r:embed="rId5" cstate="print"/>
          <a:srcRect/>
          <a:stretch>
            <a:fillRect/>
          </a:stretch>
        </p:blipFill>
        <p:spPr bwMode="auto">
          <a:xfrm>
            <a:off x="6172200" y="2362200"/>
            <a:ext cx="2517775"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r>
              <a:rPr lang="en-US" sz="2800" b="1" dirty="0" smtClean="0">
                <a:solidFill>
                  <a:srgbClr val="002060"/>
                </a:solidFill>
              </a:rPr>
              <a:t>Bonus Question of the Day</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on the Webpage</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4000" b="1" dirty="0">
                <a:solidFill>
                  <a:srgbClr val="002060"/>
                </a:solidFill>
              </a:rPr>
              <a:t>Sailboat Students</a:t>
            </a:r>
            <a:endParaRPr lang="en-US" sz="1000" b="1" dirty="0"/>
          </a:p>
          <a:p>
            <a:pPr marL="342900" indent="-342900">
              <a:spcBef>
                <a:spcPct val="20000"/>
              </a:spcBef>
              <a:buFontTx/>
              <a:buChar char="•"/>
            </a:pPr>
            <a:endParaRPr lang="en-US" sz="1000" dirty="0"/>
          </a:p>
          <a:p>
            <a:pPr marL="342900" indent="-342900">
              <a:spcBef>
                <a:spcPct val="20000"/>
              </a:spcBef>
              <a:buFontTx/>
              <a:buChar char="•"/>
            </a:pPr>
            <a:r>
              <a:rPr lang="en-US" sz="2200" dirty="0"/>
              <a:t>A </a:t>
            </a:r>
            <a:r>
              <a:rPr lang="en-US" sz="2200" b="1" i="1" dirty="0"/>
              <a:t>sailboat</a:t>
            </a:r>
            <a:r>
              <a:rPr lang="en-US" sz="2200" dirty="0"/>
              <a:t> student simply skims the tides of knowledge.</a:t>
            </a:r>
          </a:p>
          <a:p>
            <a:pPr marL="342900" indent="-342900">
              <a:spcBef>
                <a:spcPct val="20000"/>
              </a:spcBef>
              <a:buFontTx/>
              <a:buChar char="•"/>
            </a:pPr>
            <a:endParaRPr lang="en-US" sz="600" dirty="0"/>
          </a:p>
          <a:p>
            <a:pPr marL="342900" indent="-342900">
              <a:spcBef>
                <a:spcPct val="20000"/>
              </a:spcBef>
              <a:buFontTx/>
              <a:buChar char="•"/>
            </a:pPr>
            <a:r>
              <a:rPr lang="en-US" sz="2200" dirty="0"/>
              <a:t>Merely reacting to the waves of information before them,         they fail to truly comprehend the conditions the sea of learning presented during their trip.</a:t>
            </a:r>
          </a:p>
          <a:p>
            <a:pPr marL="342900" indent="-342900">
              <a:spcBef>
                <a:spcPct val="20000"/>
              </a:spcBef>
              <a:buFontTx/>
              <a:buChar char="•"/>
            </a:pPr>
            <a:endParaRPr lang="en-US" sz="600" dirty="0"/>
          </a:p>
          <a:p>
            <a:pPr marL="342900" indent="-342900">
              <a:spcBef>
                <a:spcPct val="20000"/>
              </a:spcBef>
              <a:buFontTx/>
              <a:buChar char="•"/>
            </a:pPr>
            <a:r>
              <a:rPr lang="en-US" sz="2200" b="1" i="1" dirty="0"/>
              <a:t>Sailboat students</a:t>
            </a:r>
            <a:r>
              <a:rPr lang="en-US" sz="2200" dirty="0"/>
              <a:t> are mere passengers on the adventure,          never bothering to ask what causes such conditions               below the surface upon which they travel.</a:t>
            </a:r>
          </a:p>
          <a:p>
            <a:pPr marL="342900" indent="-342900">
              <a:spcBef>
                <a:spcPct val="20000"/>
              </a:spcBef>
              <a:buFontTx/>
              <a:buChar char="•"/>
            </a:pPr>
            <a:endParaRPr lang="en-US" sz="600" dirty="0"/>
          </a:p>
          <a:p>
            <a:pPr marL="342900" indent="-342900">
              <a:spcBef>
                <a:spcPct val="20000"/>
              </a:spcBef>
              <a:buFontTx/>
              <a:buChar char="•"/>
            </a:pPr>
            <a:r>
              <a:rPr lang="en-US" sz="2200" dirty="0"/>
              <a:t>Consequently, the </a:t>
            </a:r>
            <a:r>
              <a:rPr lang="en-US" sz="2200" b="1" i="1" dirty="0"/>
              <a:t>sailboat student</a:t>
            </a:r>
            <a:r>
              <a:rPr lang="en-US" sz="2200" dirty="0"/>
              <a:t> leaves their vessel              at the end of the journey without ever asking what lies beneath the surface of the water.  They </a:t>
            </a:r>
            <a:r>
              <a:rPr lang="en-US" sz="2200" b="1" i="1" dirty="0"/>
              <a:t>sadly lose the opportunity</a:t>
            </a:r>
            <a:r>
              <a:rPr lang="en-US" sz="2200" dirty="0"/>
              <a:t> to </a:t>
            </a:r>
            <a:r>
              <a:rPr lang="en-US" sz="2200" b="1" i="1" dirty="0"/>
              <a:t>make the deep discoveries</a:t>
            </a:r>
            <a:r>
              <a:rPr lang="en-US" sz="2200" dirty="0"/>
              <a:t> that their adventure offers.</a:t>
            </a:r>
            <a:r>
              <a:rPr lang="en-US" sz="2400"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2278</TotalTime>
  <Words>5904</Words>
  <Application>Microsoft Office PowerPoint</Application>
  <PresentationFormat>On-screen Show (4:3)</PresentationFormat>
  <Paragraphs>1208</Paragraphs>
  <Slides>86</Slides>
  <Notes>74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2" baseType="lpstr">
      <vt:lpstr>Arial</vt:lpstr>
      <vt:lpstr>Arial Narrow</vt:lpstr>
      <vt:lpstr>Impact</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222</cp:revision>
  <dcterms:created xsi:type="dcterms:W3CDTF">2007-08-27T19:04:39Z</dcterms:created>
  <dcterms:modified xsi:type="dcterms:W3CDTF">2017-09-07T18:16:24Z</dcterms:modified>
</cp:coreProperties>
</file>