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416" r:id="rId3"/>
    <p:sldId id="417" r:id="rId4"/>
    <p:sldId id="259" r:id="rId5"/>
    <p:sldId id="429" r:id="rId6"/>
    <p:sldId id="428" r:id="rId7"/>
    <p:sldId id="426" r:id="rId8"/>
    <p:sldId id="425" r:id="rId9"/>
    <p:sldId id="431" r:id="rId10"/>
    <p:sldId id="430" r:id="rId11"/>
    <p:sldId id="424" r:id="rId12"/>
    <p:sldId id="276" r:id="rId13"/>
    <p:sldId id="423" r:id="rId14"/>
    <p:sldId id="277" r:id="rId15"/>
    <p:sldId id="278" r:id="rId16"/>
    <p:sldId id="432" r:id="rId17"/>
    <p:sldId id="316" r:id="rId18"/>
    <p:sldId id="407" r:id="rId19"/>
    <p:sldId id="433" r:id="rId20"/>
    <p:sldId id="315" r:id="rId21"/>
    <p:sldId id="435" r:id="rId22"/>
    <p:sldId id="436" r:id="rId23"/>
    <p:sldId id="437" r:id="rId24"/>
    <p:sldId id="438" r:id="rId25"/>
    <p:sldId id="439" r:id="rId26"/>
    <p:sldId id="379" r:id="rId27"/>
    <p:sldId id="380" r:id="rId28"/>
    <p:sldId id="440" r:id="rId29"/>
    <p:sldId id="383" r:id="rId30"/>
    <p:sldId id="358" r:id="rId31"/>
    <p:sldId id="357" r:id="rId32"/>
    <p:sldId id="384" r:id="rId33"/>
    <p:sldId id="385" r:id="rId34"/>
    <p:sldId id="401" r:id="rId35"/>
    <p:sldId id="402" r:id="rId36"/>
    <p:sldId id="441" r:id="rId37"/>
    <p:sldId id="442" r:id="rId38"/>
    <p:sldId id="408" r:id="rId39"/>
    <p:sldId id="443" r:id="rId40"/>
    <p:sldId id="444" r:id="rId41"/>
    <p:sldId id="445" r:id="rId42"/>
    <p:sldId id="446" r:id="rId43"/>
    <p:sldId id="447" r:id="rId44"/>
    <p:sldId id="413" r:id="rId4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6600"/>
    <a:srgbClr val="000099"/>
    <a:srgbClr val="FF00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105" d="100"/>
          <a:sy n="105"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6CACB4E-5A7F-4A5F-86A7-60742F83C829}" type="datetimeFigureOut">
              <a:rPr lang="en-US" smtClean="0"/>
              <a:pPr/>
              <a:t>8/29/2018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79F3AD0-D23D-488E-883E-2EE2F2C51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2800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553172D6-1197-42D7-B39B-69EB585FD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55091B-30CB-4B84-8255-F4191CF5390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EEFBF7-E638-4951-AB3B-C359539DBC09}"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A1E7A-E158-42AB-8DBD-50EF6A6794B4}"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CDF70F-140A-4637-A0C0-056908E322F2}"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30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31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32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43</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904473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10A761-37FE-4A46-9ECA-E89CAF242494}" type="slidenum">
              <a:rPr lang="en-US" smtClean="0"/>
              <a:pPr/>
              <a:t>44</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619BE-6A63-433F-8044-27BB0E370D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53357-88C8-4D05-A9DD-F4684B8A0E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97CA5-1974-46A2-A779-7F20D80874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3C1C-570D-4B79-AF05-5945A9E53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F0F-B441-4281-9DAA-C10AAD2290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A2EE0-EF11-404F-A9E2-4DC4EEE059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99F82-6B86-4A84-BE4A-8E461BCE1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48A77-1345-45AC-8448-A81134DE5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48E27D-F65B-4648-9240-3123EB80C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4AC41-2A5B-4857-9512-E4A0B90B6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06017-0867-4FD7-A8C4-4B12E447F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54CA2E-9BFE-42BD-B6D4-9D407FEB3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Four:</a:t>
            </a:r>
          </a:p>
          <a:p>
            <a:pPr eaLnBrk="1" hangingPunct="1"/>
            <a:r>
              <a:rPr lang="en-US" sz="2400" b="1" dirty="0" smtClean="0">
                <a:solidFill>
                  <a:srgbClr val="FFFF00"/>
                </a:solidFill>
              </a:rPr>
              <a:t>Personal Property I</a:t>
            </a:r>
          </a:p>
          <a:p>
            <a:pPr eaLnBrk="1" hangingPunct="1"/>
            <a:r>
              <a:rPr lang="en-US" sz="2000" b="1" dirty="0" smtClean="0">
                <a:solidFill>
                  <a:srgbClr val="FFFF00"/>
                </a:solidFill>
              </a:rPr>
              <a:t>Property Rights and the Exercise Thereof</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2895600" y="1752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EF619BE-6A63-433F-8044-27BB0E370D5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Two: </a:t>
            </a:r>
          </a:p>
          <a:p>
            <a:pPr marL="342900" indent="-342900" algn="ctr">
              <a:spcBef>
                <a:spcPts val="0"/>
              </a:spcBef>
            </a:pPr>
            <a:r>
              <a:rPr lang="en-US" sz="4400" b="1" i="1" dirty="0" smtClean="0">
                <a:solidFill>
                  <a:srgbClr val="002060"/>
                </a:solidFill>
              </a:rPr>
              <a:t>An Introduction to </a:t>
            </a:r>
          </a:p>
          <a:p>
            <a:pPr marL="342900" indent="-342900" algn="ctr">
              <a:spcBef>
                <a:spcPts val="0"/>
              </a:spcBef>
            </a:pPr>
            <a:r>
              <a:rPr lang="en-US" sz="4400" b="1" i="1" dirty="0" smtClean="0">
                <a:solidFill>
                  <a:srgbClr val="002060"/>
                </a:solidFill>
              </a:rPr>
              <a:t>Personal Property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ts val="0"/>
              </a:spcBef>
            </a:pPr>
            <a:endParaRPr lang="en-US" sz="1000" b="1" i="1" dirty="0" smtClean="0">
              <a:solidFill>
                <a:srgbClr val="002060"/>
              </a:solidFill>
            </a:endParaRPr>
          </a:p>
          <a:p>
            <a:pPr marL="342900" indent="-342900">
              <a:spcBef>
                <a:spcPts val="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ts val="0"/>
              </a:spcBef>
            </a:pPr>
            <a:endParaRPr lang="en-US" sz="1600" b="1" dirty="0" smtClean="0">
              <a:solidFill>
                <a:schemeClr val="accent1">
                  <a:lumMod val="25000"/>
                </a:schemeClr>
              </a:solidFill>
            </a:endParaRPr>
          </a:p>
          <a:p>
            <a:pPr marL="342900" indent="-342900">
              <a:spcBef>
                <a:spcPts val="0"/>
              </a:spcBef>
            </a:pPr>
            <a:r>
              <a:rPr lang="en-US" sz="2400" b="1" dirty="0" smtClean="0">
                <a:solidFill>
                  <a:schemeClr val="accent1">
                    <a:lumMod val="25000"/>
                  </a:schemeClr>
                </a:solidFill>
              </a:rPr>
              <a:t>     1</a:t>
            </a:r>
            <a:r>
              <a:rPr lang="en-US" sz="2400" b="1" dirty="0">
                <a:solidFill>
                  <a:schemeClr val="accent1">
                    <a:lumMod val="25000"/>
                  </a:schemeClr>
                </a:solidFill>
              </a:rPr>
              <a:t>. Common Law (case law) Definitions</a:t>
            </a:r>
            <a:r>
              <a:rPr lang="en-US" sz="2400" b="1" dirty="0" smtClean="0">
                <a:solidFill>
                  <a:schemeClr val="accent1">
                    <a:lumMod val="25000"/>
                  </a:schemeClr>
                </a:solidFill>
              </a:rPr>
              <a:t>:</a:t>
            </a:r>
          </a:p>
          <a:p>
            <a:pPr marL="342900" indent="-342900">
              <a:spcBef>
                <a:spcPts val="0"/>
              </a:spcBef>
            </a:pPr>
            <a:endParaRPr lang="en-US" sz="1600" b="1" dirty="0">
              <a:solidFill>
                <a:schemeClr val="accent1">
                  <a:lumMod val="25000"/>
                </a:schemeClr>
              </a:solidFill>
            </a:endParaRPr>
          </a:p>
          <a:p>
            <a:pPr marL="342900" indent="-342900">
              <a:spcBef>
                <a:spcPts val="0"/>
              </a:spcBef>
              <a:buFont typeface="Arial" charset="0"/>
              <a:buChar char="•"/>
            </a:pPr>
            <a:r>
              <a:rPr lang="en-US" sz="2400" b="1" i="1" dirty="0" smtClean="0">
                <a:solidFill>
                  <a:srgbClr val="0033CC"/>
                </a:solidFill>
              </a:rPr>
              <a:t>Real </a:t>
            </a:r>
            <a:r>
              <a:rPr lang="en-US" sz="2400" b="1" i="1" dirty="0">
                <a:solidFill>
                  <a:srgbClr val="0033CC"/>
                </a:solidFill>
              </a:rPr>
              <a:t>property</a:t>
            </a:r>
            <a:r>
              <a:rPr lang="en-US" sz="2400" b="1" dirty="0">
                <a:solidFill>
                  <a:srgbClr val="0033CC"/>
                </a:solidFill>
              </a:rPr>
              <a:t> - </a:t>
            </a:r>
            <a:r>
              <a:rPr lang="en-US" sz="2400" b="1" dirty="0"/>
              <a:t>land, things fixed to land. and things incidental or appurtenant to land (basically immovable property). </a:t>
            </a:r>
          </a:p>
          <a:p>
            <a:pPr marL="342900" indent="-342900">
              <a:spcBef>
                <a:spcPts val="0"/>
              </a:spcBef>
            </a:pPr>
            <a:endParaRPr lang="en-US" sz="1600" b="1" dirty="0">
              <a:solidFill>
                <a:srgbClr val="0033CC"/>
              </a:solidFill>
            </a:endParaRPr>
          </a:p>
          <a:p>
            <a:pPr marL="342900" indent="-342900">
              <a:spcBef>
                <a:spcPts val="0"/>
              </a:spcBef>
              <a:buFontTx/>
              <a:buChar char="•"/>
            </a:pPr>
            <a:r>
              <a:rPr lang="en-US" sz="2400" b="1" i="1" dirty="0">
                <a:solidFill>
                  <a:srgbClr val="0033CC"/>
                </a:solidFill>
              </a:rPr>
              <a:t>Personal property</a:t>
            </a:r>
            <a:r>
              <a:rPr lang="en-US" sz="2400" b="1" dirty="0">
                <a:solidFill>
                  <a:srgbClr val="0033CC"/>
                </a:solidFill>
              </a:rPr>
              <a:t> - </a:t>
            </a:r>
            <a:r>
              <a:rPr lang="en-US" sz="2400" b="1" dirty="0"/>
              <a:t>movable property, but includes virtually every kind of physical property that is not real property.  (Such as goods, chattels, money, notes, stocks, and animals</a:t>
            </a:r>
            <a:r>
              <a:rPr lang="en-US" sz="2400" b="1" dirty="0" smtClean="0"/>
              <a:t>).</a:t>
            </a:r>
            <a:endParaRPr lang="en-US" sz="2400" b="1"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8600" y="990600"/>
            <a:ext cx="8686800" cy="54102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p>
          <a:p>
            <a:pPr marL="342900" indent="-342900">
              <a:spcBef>
                <a:spcPct val="20000"/>
              </a:spcBef>
            </a:pPr>
            <a:r>
              <a:rPr lang="en-US" sz="2400" b="1" i="1" dirty="0">
                <a:solidFill>
                  <a:srgbClr val="C00000"/>
                </a:solidFill>
              </a:rPr>
              <a:t>	A. So just what is Personal Property? (Continued)</a:t>
            </a:r>
          </a:p>
          <a:p>
            <a:pPr marL="342900" indent="-342900">
              <a:spcBef>
                <a:spcPct val="20000"/>
              </a:spcBef>
            </a:pPr>
            <a:endParaRPr lang="en-US" sz="600" b="1" dirty="0">
              <a:solidFill>
                <a:srgbClr val="0033CC"/>
              </a:solidFill>
            </a:endParaRPr>
          </a:p>
          <a:p>
            <a:pPr marL="342900" indent="-342900">
              <a:spcBef>
                <a:spcPct val="20000"/>
              </a:spcBef>
            </a:pPr>
            <a:r>
              <a:rPr lang="en-US" sz="2400" b="1" dirty="0" smtClean="0">
                <a:solidFill>
                  <a:schemeClr val="accent1">
                    <a:lumMod val="25000"/>
                  </a:schemeClr>
                </a:solidFill>
              </a:rPr>
              <a:t>        2</a:t>
            </a:r>
            <a:r>
              <a:rPr lang="en-US" sz="2400" b="1" dirty="0">
                <a:solidFill>
                  <a:schemeClr val="accent1">
                    <a:lumMod val="25000"/>
                  </a:schemeClr>
                </a:solidFill>
              </a:rPr>
              <a:t>. Statutory Definitions</a:t>
            </a:r>
          </a:p>
          <a:p>
            <a:pPr marL="342900" indent="-342900">
              <a:spcBef>
                <a:spcPct val="20000"/>
              </a:spcBef>
              <a:buFontTx/>
              <a:buChar char="•"/>
            </a:pPr>
            <a:endParaRPr lang="en-US" sz="700" b="1" dirty="0">
              <a:solidFill>
                <a:srgbClr val="0033CC"/>
              </a:solidFill>
            </a:endParaRPr>
          </a:p>
          <a:p>
            <a:pPr marL="342900" indent="-342900">
              <a:spcBef>
                <a:spcPct val="20000"/>
              </a:spcBef>
            </a:pPr>
            <a:r>
              <a:rPr lang="en-US" sz="700" b="1" dirty="0"/>
              <a:t>  </a:t>
            </a:r>
            <a:r>
              <a:rPr lang="en-US" sz="2000" b="1" i="1" dirty="0"/>
              <a:t>Section 3-5.1 of the New York Estate Powers and Trusts Law defines:</a:t>
            </a:r>
            <a:endParaRPr lang="en-US" sz="700" b="1" i="1" dirty="0"/>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Real property</a:t>
            </a:r>
            <a:r>
              <a:rPr lang="en-US" sz="2400" b="1" dirty="0">
                <a:solidFill>
                  <a:srgbClr val="0033CC"/>
                </a:solidFill>
              </a:rPr>
              <a:t> - </a:t>
            </a:r>
          </a:p>
          <a:p>
            <a:pPr marL="342900" indent="-342900">
              <a:spcBef>
                <a:spcPct val="20000"/>
              </a:spcBef>
            </a:pPr>
            <a:r>
              <a:rPr lang="en-US" sz="2400" b="1" dirty="0"/>
              <a:t>	“land or any estate in land, including leaseholds, fixtures, and mortgages or other liens thereon.”</a:t>
            </a:r>
            <a:r>
              <a:rPr lang="en-US" sz="700" b="1" dirty="0"/>
              <a:t> </a:t>
            </a:r>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Personal property</a:t>
            </a:r>
            <a:r>
              <a:rPr lang="en-US" sz="2400" b="1" dirty="0">
                <a:solidFill>
                  <a:srgbClr val="0033CC"/>
                </a:solidFill>
              </a:rPr>
              <a:t> - </a:t>
            </a:r>
          </a:p>
          <a:p>
            <a:pPr marL="342900" indent="-342900">
              <a:spcBef>
                <a:spcPct val="20000"/>
              </a:spcBef>
            </a:pPr>
            <a:r>
              <a:rPr lang="en-US" sz="2400" b="1" dirty="0"/>
              <a:t>	”any property other than real property, and includes tangible and intangible things.” </a:t>
            </a: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ct val="2000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smtClean="0">
                <a:solidFill>
                  <a:schemeClr val="accent1">
                    <a:lumMod val="25000"/>
                  </a:schemeClr>
                </a:solidFill>
              </a:rPr>
              <a:t>     3. Conversion Between Real and Personal Property:</a:t>
            </a:r>
            <a:endParaRPr lang="en-US" sz="2400" b="1" dirty="0">
              <a:solidFill>
                <a:schemeClr val="accent1">
                  <a:lumMod val="25000"/>
                </a:schemeClr>
              </a:solidFill>
            </a:endParaRPr>
          </a:p>
          <a:p>
            <a:pPr marL="342900" indent="-342900">
              <a:spcBef>
                <a:spcPts val="0"/>
              </a:spcBef>
              <a:buFontTx/>
              <a:buChar char="•"/>
            </a:pPr>
            <a:endParaRPr lang="en-US" sz="1000" b="1" dirty="0"/>
          </a:p>
          <a:p>
            <a:pPr marL="342900" indent="-342900">
              <a:spcBef>
                <a:spcPts val="0"/>
              </a:spcBef>
            </a:pPr>
            <a:r>
              <a:rPr lang="en-US" b="1" dirty="0" smtClean="0"/>
              <a:t>Pursuant to New York State Law Real and Personal Property can be converted</a:t>
            </a:r>
          </a:p>
          <a:p>
            <a:pPr marL="342900" indent="-342900">
              <a:spcBef>
                <a:spcPts val="0"/>
              </a:spcBef>
            </a:pPr>
            <a:r>
              <a:rPr lang="en-US" b="1" dirty="0" smtClean="0"/>
              <a:t>Between the two types.</a:t>
            </a:r>
          </a:p>
          <a:p>
            <a:pPr marL="342900" indent="-342900">
              <a:spcBef>
                <a:spcPct val="20000"/>
              </a:spcBef>
            </a:pPr>
            <a:endParaRPr lang="en-US" sz="1000" b="1" dirty="0" smtClean="0">
              <a:solidFill>
                <a:srgbClr val="0033CC"/>
              </a:solidFill>
            </a:endParaRPr>
          </a:p>
          <a:p>
            <a:pPr marL="342900" indent="-342900">
              <a:spcBef>
                <a:spcPct val="20000"/>
              </a:spcBef>
              <a:buFont typeface="Arial" pitchFamily="34" charset="0"/>
              <a:buChar char="•"/>
            </a:pPr>
            <a:r>
              <a:rPr lang="en-US" sz="2400" b="1" i="1" dirty="0" smtClean="0">
                <a:solidFill>
                  <a:srgbClr val="0033CC"/>
                </a:solidFill>
              </a:rPr>
              <a:t>Real </a:t>
            </a:r>
            <a:r>
              <a:rPr lang="en-US" sz="2400" b="1" i="1" dirty="0">
                <a:solidFill>
                  <a:srgbClr val="0033CC"/>
                </a:solidFill>
              </a:rPr>
              <a:t>to Personal:</a:t>
            </a:r>
          </a:p>
          <a:p>
            <a:pPr marL="342900" indent="-342900">
              <a:spcBef>
                <a:spcPct val="20000"/>
              </a:spcBef>
            </a:pPr>
            <a:r>
              <a:rPr lang="en-US" sz="2000" b="1" dirty="0" smtClean="0"/>
              <a:t>	</a:t>
            </a:r>
            <a:r>
              <a:rPr lang="en-US" sz="2000" b="1" i="1" dirty="0" smtClean="0"/>
              <a:t>Real </a:t>
            </a:r>
            <a:r>
              <a:rPr lang="en-US" sz="2000" b="1" i="1" dirty="0"/>
              <a:t>property </a:t>
            </a:r>
            <a:r>
              <a:rPr lang="en-US" sz="2000" b="1" dirty="0"/>
              <a:t>may be converted to </a:t>
            </a:r>
            <a:r>
              <a:rPr lang="en-US" sz="2000" b="1" i="1" dirty="0"/>
              <a:t>personal property</a:t>
            </a:r>
            <a:r>
              <a:rPr lang="en-US" sz="2000" b="1" dirty="0"/>
              <a:t> by </a:t>
            </a:r>
            <a:r>
              <a:rPr lang="en-US" sz="2000" b="1" dirty="0" smtClean="0"/>
              <a:t>severance</a:t>
            </a:r>
          </a:p>
          <a:p>
            <a:pPr marL="342900" indent="-342900">
              <a:spcBef>
                <a:spcPct val="20000"/>
              </a:spcBef>
            </a:pPr>
            <a:endParaRPr lang="en-US" sz="1000" b="1" i="1" dirty="0">
              <a:solidFill>
                <a:srgbClr val="000066"/>
              </a:solidFill>
            </a:endParaRPr>
          </a:p>
          <a:p>
            <a:pPr marL="342900" indent="-342900">
              <a:spcBef>
                <a:spcPct val="20000"/>
              </a:spcBef>
              <a:buFont typeface="Arial" pitchFamily="34" charset="0"/>
              <a:buChar char="•"/>
            </a:pPr>
            <a:r>
              <a:rPr lang="en-US" sz="2400" b="1" i="1" dirty="0" smtClean="0">
                <a:solidFill>
                  <a:srgbClr val="0033CC"/>
                </a:solidFill>
              </a:rPr>
              <a:t>Personal </a:t>
            </a:r>
            <a:r>
              <a:rPr lang="en-US" sz="2400" b="1" i="1" dirty="0">
                <a:solidFill>
                  <a:srgbClr val="0033CC"/>
                </a:solidFill>
              </a:rPr>
              <a:t>to Real:</a:t>
            </a:r>
          </a:p>
          <a:p>
            <a:pPr marL="342900" indent="-342900">
              <a:spcBef>
                <a:spcPct val="20000"/>
              </a:spcBef>
            </a:pPr>
            <a:r>
              <a:rPr lang="en-US" sz="2000" b="1" i="1" dirty="0" smtClean="0"/>
              <a:t>	Personal </a:t>
            </a:r>
            <a:r>
              <a:rPr lang="en-US" sz="2000" b="1" i="1" dirty="0"/>
              <a:t>property</a:t>
            </a:r>
            <a:r>
              <a:rPr lang="en-US" sz="2000" b="1" dirty="0"/>
              <a:t> may be converted to </a:t>
            </a:r>
            <a:r>
              <a:rPr lang="en-US" sz="2000" b="1" i="1" dirty="0"/>
              <a:t>real property </a:t>
            </a:r>
            <a:r>
              <a:rPr lang="en-US" sz="2000" b="1" dirty="0"/>
              <a:t>by an attachment </a:t>
            </a:r>
            <a:r>
              <a:rPr lang="en-US" sz="2000" b="1" dirty="0" smtClean="0"/>
              <a:t>or by annexation which is </a:t>
            </a:r>
            <a:r>
              <a:rPr lang="en-US" sz="2000" b="1" dirty="0"/>
              <a:t>intended to be permanent.  (i.e. fixtures).</a:t>
            </a:r>
          </a:p>
          <a:p>
            <a:pPr marL="342900" indent="-342900">
              <a:spcBef>
                <a:spcPct val="20000"/>
              </a:spcBef>
              <a:buFontTx/>
              <a:buChar char="•"/>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pPr>
            <a:r>
              <a:rPr lang="en-US" sz="2800" b="1" i="1" dirty="0" smtClean="0">
                <a:solidFill>
                  <a:srgbClr val="002060"/>
                </a:solidFill>
              </a:rPr>
              <a:t>Part Two: An Introduction to Personal Property </a:t>
            </a:r>
          </a:p>
          <a:p>
            <a:pPr marL="342900" indent="-342900">
              <a:spcBef>
                <a:spcPct val="20000"/>
              </a:spcBef>
            </a:pPr>
            <a:r>
              <a:rPr lang="en-US" sz="2800" b="1" i="1" dirty="0" smtClean="0">
                <a:solidFill>
                  <a:srgbClr val="C00000"/>
                </a:solidFill>
              </a:rPr>
              <a:t>  </a:t>
            </a:r>
            <a:r>
              <a:rPr lang="en-US" sz="2400" b="1" i="1" dirty="0" smtClean="0">
                <a:solidFill>
                  <a:srgbClr val="C00000"/>
                </a:solidFill>
              </a:rPr>
              <a:t>A. So just what is Personal Property?</a:t>
            </a:r>
          </a:p>
          <a:p>
            <a:pPr marL="342900" indent="-342900" algn="just">
              <a:lnSpc>
                <a:spcPct val="90000"/>
              </a:lnSpc>
              <a:spcBef>
                <a:spcPct val="20000"/>
              </a:spcBef>
            </a:pPr>
            <a:r>
              <a:rPr lang="en-US" sz="3000" b="1" i="1" dirty="0" smtClean="0">
                <a:solidFill>
                  <a:srgbClr val="C00000"/>
                </a:solidFill>
              </a:rPr>
              <a:t>     </a:t>
            </a:r>
            <a:r>
              <a:rPr lang="en-US" sz="2400" b="1" i="1" dirty="0" smtClean="0">
                <a:solidFill>
                  <a:srgbClr val="1E4649"/>
                </a:solidFill>
              </a:rPr>
              <a:t>4. </a:t>
            </a:r>
            <a:r>
              <a:rPr lang="en-US" sz="2400" b="1" i="1" dirty="0">
                <a:solidFill>
                  <a:srgbClr val="1E4649"/>
                </a:solidFill>
              </a:rPr>
              <a:t>Real and Personal Property </a:t>
            </a:r>
            <a:r>
              <a:rPr lang="en-US" sz="2400" b="1" i="1" dirty="0" smtClean="0">
                <a:solidFill>
                  <a:srgbClr val="1E4649"/>
                </a:solidFill>
              </a:rPr>
              <a:t>Distinctions - Leases</a:t>
            </a:r>
            <a:endParaRPr lang="en-US" sz="2400" b="1" i="1" dirty="0">
              <a:solidFill>
                <a:srgbClr val="FF0000"/>
              </a:solidFill>
            </a:endParaRPr>
          </a:p>
          <a:p>
            <a:pPr marL="342900" indent="-342900">
              <a:spcBef>
                <a:spcPct val="20000"/>
              </a:spcBef>
            </a:pPr>
            <a:endParaRPr lang="en-US" sz="600" b="1" i="1" dirty="0">
              <a:solidFill>
                <a:srgbClr val="FF0000"/>
              </a:solidFill>
            </a:endParaRPr>
          </a:p>
          <a:p>
            <a:pPr marL="342900" indent="-342900">
              <a:lnSpc>
                <a:spcPct val="95000"/>
              </a:lnSpc>
              <a:spcBef>
                <a:spcPct val="20000"/>
              </a:spcBef>
              <a:buFontTx/>
              <a:buChar char="•"/>
            </a:pPr>
            <a:r>
              <a:rPr lang="en-US" sz="2000" b="1" dirty="0" smtClean="0"/>
              <a:t>Under </a:t>
            </a:r>
            <a:r>
              <a:rPr lang="en-US" sz="2000" b="1" dirty="0"/>
              <a:t>the common law, a lease of land for a term of years constituted </a:t>
            </a:r>
            <a:r>
              <a:rPr lang="en-US" sz="2000" b="1" i="1" dirty="0"/>
              <a:t>personal property</a:t>
            </a:r>
            <a:r>
              <a:rPr lang="en-US" sz="2000" b="1" dirty="0"/>
              <a:t>.</a:t>
            </a:r>
            <a:endParaRPr lang="en-US" sz="1000" b="1" dirty="0"/>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This was because the lease did not fall within the common law definition of land, tenements, or </a:t>
            </a:r>
            <a:r>
              <a:rPr lang="en-US" sz="2000" b="1" dirty="0" err="1"/>
              <a:t>hereditaments</a:t>
            </a:r>
            <a:r>
              <a:rPr lang="en-US" sz="2000" b="1" dirty="0"/>
              <a:t>.</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A lease was considered an interest in land less than a freehold </a:t>
            </a:r>
            <a:endParaRPr lang="en-US" sz="2000" b="1" dirty="0" smtClean="0"/>
          </a:p>
          <a:p>
            <a:pPr marL="342900" indent="-342900">
              <a:lnSpc>
                <a:spcPct val="95000"/>
              </a:lnSpc>
              <a:spcBef>
                <a:spcPct val="20000"/>
              </a:spcBef>
            </a:pPr>
            <a:r>
              <a:rPr lang="en-US" sz="2000" b="1" dirty="0"/>
              <a:t>	</a:t>
            </a:r>
            <a:r>
              <a:rPr lang="en-US" sz="2000" b="1" dirty="0" smtClean="0"/>
              <a:t>and </a:t>
            </a:r>
            <a:r>
              <a:rPr lang="en-US" sz="2000" b="1" dirty="0"/>
              <a:t>therefore a real chattel.</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Modern statutes </a:t>
            </a:r>
            <a:r>
              <a:rPr lang="en-US" sz="2000" b="1" i="1" dirty="0"/>
              <a:t>changed</a:t>
            </a:r>
            <a:r>
              <a:rPr lang="en-US" sz="2000" b="1" dirty="0"/>
              <a:t> the common law rule </a:t>
            </a:r>
            <a:r>
              <a:rPr lang="en-US" sz="2000" b="1" dirty="0" smtClean="0"/>
              <a:t>for </a:t>
            </a:r>
            <a:r>
              <a:rPr lang="en-US" sz="2000" b="1" dirty="0"/>
              <a:t>leases, </a:t>
            </a:r>
            <a:endParaRPr lang="en-US" sz="2000" b="1" dirty="0" smtClean="0"/>
          </a:p>
          <a:p>
            <a:pPr marL="342900" indent="-342900">
              <a:lnSpc>
                <a:spcPct val="95000"/>
              </a:lnSpc>
              <a:spcBef>
                <a:spcPct val="20000"/>
              </a:spcBef>
            </a:pPr>
            <a:r>
              <a:rPr lang="en-US" sz="2000" b="1" dirty="0"/>
              <a:t>	</a:t>
            </a:r>
            <a:r>
              <a:rPr lang="en-US" sz="2000" b="1" dirty="0" smtClean="0"/>
              <a:t>defining </a:t>
            </a:r>
            <a:r>
              <a:rPr lang="en-US" sz="2000" b="1" dirty="0"/>
              <a:t>them as </a:t>
            </a:r>
            <a:r>
              <a:rPr lang="en-US" sz="2000" b="1" i="1" dirty="0"/>
              <a:t>real property</a:t>
            </a:r>
            <a:r>
              <a:rPr lang="en-US" sz="2000" b="1" dirty="0"/>
              <a:t>.</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a:solidFill>
                  <a:srgbClr val="1E4649"/>
                </a:solidFill>
              </a:rPr>
              <a:t>5</a:t>
            </a:r>
            <a:r>
              <a:rPr lang="en-US" sz="2400" b="1" i="1" dirty="0" smtClean="0">
                <a:solidFill>
                  <a:srgbClr val="1E4649"/>
                </a:solidFill>
              </a:rPr>
              <a:t>. Real and Personal Property Distinctions – Crops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ts val="0"/>
              </a:spcBef>
            </a:pPr>
            <a:r>
              <a:rPr lang="en-US" b="1" i="1" dirty="0">
                <a:solidFill>
                  <a:srgbClr val="0033CC"/>
                </a:solidFill>
              </a:rPr>
              <a:t>	</a:t>
            </a:r>
            <a:r>
              <a:rPr lang="en-US" sz="2000" b="1" i="1" dirty="0">
                <a:solidFill>
                  <a:srgbClr val="0033CC"/>
                </a:solidFill>
              </a:rPr>
              <a:t>a.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Naturales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a:t>
            </a:r>
            <a:r>
              <a:rPr lang="en-US" b="1" dirty="0" smtClean="0"/>
              <a:t>part </a:t>
            </a:r>
            <a:r>
              <a:rPr lang="en-US" b="1" dirty="0"/>
              <a:t>of the land, and therefore </a:t>
            </a:r>
            <a:r>
              <a:rPr lang="en-US" b="1" i="1" dirty="0">
                <a:solidFill>
                  <a:srgbClr val="C00000"/>
                </a:solidFill>
              </a:rPr>
              <a:t>real property</a:t>
            </a:r>
            <a:r>
              <a:rPr lang="en-US" b="1" i="1" dirty="0" smtClean="0">
                <a:solidFill>
                  <a:srgbClr val="0033CC"/>
                </a:solidFill>
              </a:rPr>
              <a:t>.</a:t>
            </a:r>
          </a:p>
          <a:p>
            <a:pPr marL="342900" indent="-342900">
              <a:spcBef>
                <a:spcPts val="0"/>
              </a:spcBef>
            </a:pPr>
            <a:endParaRPr lang="en-US" sz="1000" b="1" i="1" dirty="0">
              <a:solidFill>
                <a:srgbClr val="0033CC"/>
              </a:solidFill>
            </a:endParaRPr>
          </a:p>
          <a:p>
            <a:pPr marL="342900" indent="-342900">
              <a:spcBef>
                <a:spcPts val="0"/>
              </a:spcBef>
            </a:pPr>
            <a:r>
              <a:rPr lang="en-US" sz="2000" b="1" dirty="0">
                <a:solidFill>
                  <a:srgbClr val="0033CC"/>
                </a:solidFill>
              </a:rPr>
              <a:t>	</a:t>
            </a:r>
            <a:r>
              <a:rPr lang="en-US" b="1" dirty="0" smtClean="0"/>
              <a:t>As a result, title </a:t>
            </a:r>
            <a:r>
              <a:rPr lang="en-US" b="1" dirty="0"/>
              <a:t>to the land </a:t>
            </a:r>
            <a:r>
              <a:rPr lang="en-US" b="1" dirty="0" smtClean="0"/>
              <a:t>would include these naturally </a:t>
            </a:r>
            <a:r>
              <a:rPr lang="en-US" b="1" dirty="0" err="1" smtClean="0"/>
              <a:t>occuring</a:t>
            </a:r>
            <a:r>
              <a:rPr lang="en-US" b="1" dirty="0" smtClean="0"/>
              <a:t> </a:t>
            </a:r>
            <a:r>
              <a:rPr lang="en-US" b="1" dirty="0"/>
              <a:t>crops.</a:t>
            </a:r>
          </a:p>
          <a:p>
            <a:pPr marL="342900" indent="-342900">
              <a:spcBef>
                <a:spcPts val="0"/>
              </a:spcBef>
            </a:pPr>
            <a:r>
              <a:rPr lang="en-US" sz="800" b="1" dirty="0">
                <a:solidFill>
                  <a:schemeClr val="hlink"/>
                </a:solidFill>
              </a:rPr>
              <a:t>	</a:t>
            </a:r>
            <a:endParaRPr lang="en-US" sz="800" b="1" dirty="0" smtClean="0">
              <a:solidFill>
                <a:schemeClr val="hlink"/>
              </a:solidFill>
            </a:endParaRPr>
          </a:p>
          <a:p>
            <a:pPr marL="342900" indent="-342900">
              <a:spcBef>
                <a:spcPts val="0"/>
              </a:spcBef>
            </a:pPr>
            <a:endParaRPr lang="en-US" sz="800" b="1" dirty="0">
              <a:solidFill>
                <a:schemeClr val="hlink"/>
              </a:solidFill>
            </a:endParaRPr>
          </a:p>
          <a:p>
            <a:pPr marL="342900" indent="-342900">
              <a:spcBef>
                <a:spcPts val="0"/>
              </a:spcBef>
            </a:pPr>
            <a:r>
              <a:rPr lang="en-US" sz="2000" b="1" dirty="0">
                <a:solidFill>
                  <a:srgbClr val="0033CC"/>
                </a:solidFill>
              </a:rPr>
              <a:t>	</a:t>
            </a:r>
            <a:r>
              <a:rPr lang="en-US" sz="2000" b="1" i="1" dirty="0">
                <a:solidFill>
                  <a:srgbClr val="0033CC"/>
                </a:solidFill>
              </a:rPr>
              <a:t>b.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Industriales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r>
              <a:rPr lang="en-US" b="1" dirty="0" smtClean="0"/>
              <a:t>  </a:t>
            </a:r>
          </a:p>
          <a:p>
            <a:pPr marL="342900" indent="-342900">
              <a:spcBef>
                <a:spcPts val="0"/>
              </a:spcBef>
            </a:pPr>
            <a:endParaRPr lang="en-US" sz="1000" b="1" dirty="0"/>
          </a:p>
          <a:p>
            <a:pPr marL="342900" indent="-342900">
              <a:spcBef>
                <a:spcPts val="0"/>
              </a:spcBef>
            </a:pPr>
            <a:r>
              <a:rPr lang="en-US" b="1" dirty="0" smtClean="0"/>
              <a:t>	These </a:t>
            </a:r>
            <a:r>
              <a:rPr lang="en-US" b="1" dirty="0"/>
              <a:t>crops, as a general rule, are regarded as </a:t>
            </a:r>
            <a:r>
              <a:rPr lang="en-US" b="1" i="1" dirty="0">
                <a:solidFill>
                  <a:srgbClr val="C00000"/>
                </a:solidFill>
              </a:rPr>
              <a:t>personal property</a:t>
            </a:r>
            <a:r>
              <a:rPr lang="en-US" b="1" i="1" dirty="0">
                <a:solidFill>
                  <a:srgbClr val="0033CC"/>
                </a:solidFill>
              </a:rPr>
              <a:t>.</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smtClean="0">
                <a:solidFill>
                  <a:srgbClr val="1E4649"/>
                </a:solidFill>
              </a:rPr>
              <a:t>6. Real and Personal Property Distinctions – Fixtures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ct val="20000"/>
              </a:spcBef>
              <a:buFont typeface="Arial" charset="0"/>
              <a:buChar char="•"/>
            </a:pPr>
            <a:r>
              <a:rPr lang="en-US" sz="2000" b="1" dirty="0" smtClean="0"/>
              <a:t>Under the concept of </a:t>
            </a:r>
            <a:r>
              <a:rPr lang="en-US" sz="2000" b="1" i="1" dirty="0" smtClean="0"/>
              <a:t>fixtures</a:t>
            </a:r>
            <a:r>
              <a:rPr lang="en-US" sz="2000" b="1" dirty="0" smtClean="0"/>
              <a:t>, a chattel that has been annexed to </a:t>
            </a:r>
            <a:r>
              <a:rPr lang="en-US" sz="2000" b="1" i="1" dirty="0" smtClean="0"/>
              <a:t>real property</a:t>
            </a:r>
            <a:r>
              <a:rPr lang="en-US" sz="2000" b="1" dirty="0" smtClean="0"/>
              <a:t> is converted from </a:t>
            </a:r>
            <a:r>
              <a:rPr lang="en-US" sz="2000" b="1" i="1" dirty="0" err="1" smtClean="0"/>
              <a:t>personalty</a:t>
            </a:r>
            <a:r>
              <a:rPr lang="en-US" sz="2000" b="1" dirty="0" smtClean="0"/>
              <a:t> to </a:t>
            </a:r>
            <a:r>
              <a:rPr lang="en-US" sz="2000" b="1" i="1" dirty="0" smtClean="0"/>
              <a:t>realty.</a:t>
            </a:r>
            <a:endParaRPr lang="en-US" sz="1000" b="1" i="1" dirty="0" smtClean="0"/>
          </a:p>
          <a:p>
            <a:pPr marL="342900" indent="-342900">
              <a:spcBef>
                <a:spcPct val="20000"/>
              </a:spcBef>
              <a:buFont typeface="Arial" charset="0"/>
              <a:buChar char="•"/>
            </a:pPr>
            <a:endParaRPr lang="en-US" sz="1000" b="1" i="1" dirty="0" smtClean="0"/>
          </a:p>
          <a:p>
            <a:pPr marL="342900" indent="-342900">
              <a:spcBef>
                <a:spcPct val="20000"/>
              </a:spcBef>
              <a:buFont typeface="Arial" charset="0"/>
              <a:buChar char="•"/>
            </a:pPr>
            <a:r>
              <a:rPr lang="en-US" sz="2000" b="1" dirty="0" smtClean="0"/>
              <a:t>The former chattel becomes an accessory to the land </a:t>
            </a:r>
            <a:r>
              <a:rPr lang="en-US" sz="2000" b="1" i="1" dirty="0" smtClean="0"/>
              <a:t>(i.e., </a:t>
            </a:r>
            <a:r>
              <a:rPr lang="en-US" sz="2000" b="1" dirty="0" smtClean="0"/>
              <a:t>a </a:t>
            </a:r>
            <a:r>
              <a:rPr lang="en-US" sz="2000" b="1" i="1" dirty="0" smtClean="0"/>
              <a:t>fixture</a:t>
            </a:r>
            <a:r>
              <a:rPr lang="en-US" sz="2000" b="1" dirty="0" smtClean="0"/>
              <a:t>) and passes with ownership of the land.</a:t>
            </a:r>
            <a:endParaRPr lang="en-US" sz="1000" b="1" dirty="0" smtClean="0"/>
          </a:p>
          <a:p>
            <a:pPr marL="342900" indent="-342900">
              <a:spcBef>
                <a:spcPct val="20000"/>
              </a:spcBef>
              <a:buFont typeface="Arial" charset="0"/>
              <a:buChar char="•"/>
            </a:pPr>
            <a:endParaRPr lang="en-US" sz="1000" b="1" dirty="0" smtClean="0"/>
          </a:p>
          <a:p>
            <a:pPr marL="342900" indent="-342900">
              <a:spcBef>
                <a:spcPct val="20000"/>
              </a:spcBef>
              <a:buFont typeface="Arial" charset="0"/>
              <a:buChar char="•"/>
            </a:pPr>
            <a:r>
              <a:rPr lang="en-US" sz="2000" b="1" dirty="0" smtClean="0"/>
              <a:t>We will explore this concept more in during real property.  Simply know for now, that </a:t>
            </a:r>
            <a:r>
              <a:rPr lang="en-US" sz="2000" b="1" dirty="0" smtClean="0">
                <a:solidFill>
                  <a:srgbClr val="0033CC"/>
                </a:solidFill>
              </a:rPr>
              <a:t>if </a:t>
            </a:r>
            <a:r>
              <a:rPr lang="en-US" sz="2000" b="1" i="1" dirty="0" smtClean="0">
                <a:solidFill>
                  <a:srgbClr val="0033CC"/>
                </a:solidFill>
              </a:rPr>
              <a:t>personal property </a:t>
            </a:r>
            <a:r>
              <a:rPr lang="en-US" sz="2000" b="1" dirty="0" smtClean="0">
                <a:solidFill>
                  <a:srgbClr val="0033CC"/>
                </a:solidFill>
              </a:rPr>
              <a:t>is </a:t>
            </a:r>
            <a:r>
              <a:rPr lang="en-US" sz="2000" b="1" i="1" dirty="0" smtClean="0">
                <a:solidFill>
                  <a:srgbClr val="0033CC"/>
                </a:solidFill>
              </a:rPr>
              <a:t>permanently attached </a:t>
            </a:r>
            <a:r>
              <a:rPr lang="en-US" sz="2000" b="1" dirty="0" smtClean="0">
                <a:solidFill>
                  <a:srgbClr val="0033CC"/>
                </a:solidFill>
              </a:rPr>
              <a:t>to </a:t>
            </a:r>
            <a:r>
              <a:rPr lang="en-US" sz="2000" b="1" i="1" dirty="0" smtClean="0">
                <a:solidFill>
                  <a:srgbClr val="0033CC"/>
                </a:solidFill>
              </a:rPr>
              <a:t>real property</a:t>
            </a:r>
            <a:r>
              <a:rPr lang="en-US" sz="2000" b="1" dirty="0" smtClean="0">
                <a:solidFill>
                  <a:srgbClr val="0033CC"/>
                </a:solidFill>
              </a:rPr>
              <a:t>, it becomes a </a:t>
            </a:r>
            <a:r>
              <a:rPr lang="en-US" sz="2000" b="1" i="1" dirty="0" smtClean="0">
                <a:solidFill>
                  <a:srgbClr val="0033CC"/>
                </a:solidFill>
              </a:rPr>
              <a:t>fixture</a:t>
            </a:r>
            <a:r>
              <a:rPr lang="en-US" sz="2000" b="1" dirty="0" smtClean="0"/>
              <a:t> and becomes part of such </a:t>
            </a:r>
            <a:r>
              <a:rPr lang="en-US" sz="2000" b="1" i="1" dirty="0" smtClean="0"/>
              <a:t>real property</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914400"/>
            <a:ext cx="8686800" cy="5791200"/>
          </a:xfrm>
          <a:prstGeom prst="rect">
            <a:avLst/>
          </a:prstGeom>
          <a:noFill/>
          <a:ln w="9525">
            <a:noFill/>
            <a:miter lim="800000"/>
            <a:headEnd/>
            <a:tailEnd/>
          </a:ln>
        </p:spPr>
        <p:txBody>
          <a:bodyPr/>
          <a:lstStyle/>
          <a:p>
            <a:pPr marL="342900" indent="-342900">
              <a:spcBef>
                <a:spcPct val="20000"/>
              </a:spcBef>
            </a:pPr>
            <a:r>
              <a:rPr lang="en-US" sz="3200" b="1" i="1" dirty="0">
                <a:solidFill>
                  <a:srgbClr val="000066"/>
                </a:solidFill>
              </a:rPr>
              <a:t>Personal Property</a:t>
            </a:r>
          </a:p>
          <a:p>
            <a:pPr marL="342900" indent="-342900">
              <a:spcBef>
                <a:spcPct val="20000"/>
              </a:spcBef>
            </a:pPr>
            <a:r>
              <a:rPr lang="en-US" sz="2000" b="1" i="1" dirty="0">
                <a:solidFill>
                  <a:srgbClr val="C00000"/>
                </a:solidFill>
              </a:rPr>
              <a:t>Just how are Rights and Title in Personal Property Acquired or Lost?</a:t>
            </a:r>
          </a:p>
          <a:p>
            <a:pPr marL="342900" indent="-342900">
              <a:spcBef>
                <a:spcPct val="20000"/>
              </a:spcBef>
              <a:buFontTx/>
              <a:buChar char="•"/>
            </a:pPr>
            <a:endParaRPr lang="en-US" sz="2400" b="1" i="1" dirty="0">
              <a:solidFill>
                <a:srgbClr val="FF0000"/>
              </a:solidFill>
            </a:endParaRPr>
          </a:p>
          <a:p>
            <a:pPr marL="342900" indent="-342900">
              <a:spcBef>
                <a:spcPct val="20000"/>
              </a:spcBef>
            </a:pPr>
            <a:endParaRPr lang="en-US" sz="700" b="1" i="1" dirty="0">
              <a:solidFill>
                <a:srgbClr val="FF0000"/>
              </a:solidFill>
            </a:endParaRPr>
          </a:p>
          <a:p>
            <a:pPr marL="342900" indent="-342900">
              <a:spcBef>
                <a:spcPct val="20000"/>
              </a:spcBef>
              <a:buFontTx/>
              <a:buChar char="•"/>
            </a:pPr>
            <a:endParaRPr lang="en-US" sz="600" b="1" dirty="0">
              <a:solidFill>
                <a:srgbClr val="0033CC"/>
              </a:solidFill>
            </a:endParaRPr>
          </a:p>
        </p:txBody>
      </p:sp>
      <p:pic>
        <p:nvPicPr>
          <p:cNvPr id="9220" name="Picture 8" descr="http://groovygreen.com/groove/wp-content/uploads/2007/11/black-friday.jpg"/>
          <p:cNvPicPr>
            <a:picLocks noChangeAspect="1" noChangeArrowheads="1"/>
          </p:cNvPicPr>
          <p:nvPr/>
        </p:nvPicPr>
        <p:blipFill>
          <a:blip r:embed="rId3" cstate="print"/>
          <a:srcRect/>
          <a:stretch>
            <a:fillRect/>
          </a:stretch>
        </p:blipFill>
        <p:spPr bwMode="auto">
          <a:xfrm>
            <a:off x="2057400" y="2057400"/>
            <a:ext cx="5124450" cy="4048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t>Rights and Title to </a:t>
            </a:r>
            <a:r>
              <a:rPr lang="en-US" sz="2100" b="1" i="1" dirty="0"/>
              <a:t>Personal Property </a:t>
            </a:r>
            <a:r>
              <a:rPr lang="en-US" sz="2100" b="1" dirty="0"/>
              <a:t>are Acquired or Lost </a:t>
            </a:r>
            <a:r>
              <a:rPr lang="en-US" sz="2100" b="1" dirty="0" smtClean="0"/>
              <a:t>by: </a:t>
            </a:r>
            <a:endParaRPr lang="en-US" sz="2100" b="1" dirty="0"/>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838200" y="16002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Last Time  – We Spoke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0000"/>
              </a:lnSpc>
              <a:spcBef>
                <a:spcPts val="0"/>
              </a:spcBef>
              <a:defRPr/>
            </a:pPr>
            <a:r>
              <a:rPr lang="en-US" sz="2800" b="1" i="1" dirty="0">
                <a:solidFill>
                  <a:srgbClr val="002060"/>
                </a:solidFill>
              </a:rPr>
              <a:t>Part Three: The Exercise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lnSpc>
                <a:spcPct val="80000"/>
              </a:lnSpc>
              <a:spcBef>
                <a:spcPts val="0"/>
              </a:spcBef>
              <a:buFont typeface="Arial" charset="0"/>
              <a:buChar char="•"/>
              <a:defRPr/>
            </a:pPr>
            <a:r>
              <a:rPr lang="en-US" sz="1600" b="1" dirty="0"/>
              <a:t>They become private property upon being reduced to possession.</a:t>
            </a:r>
          </a:p>
          <a:p>
            <a:pPr marL="342900" indent="-342900">
              <a:lnSpc>
                <a:spcPct val="80000"/>
              </a:lnSpc>
              <a:spcBef>
                <a:spcPts val="0"/>
              </a:spcBef>
              <a:buFontTx/>
              <a:buChar char="•"/>
              <a:defRPr/>
            </a:pPr>
            <a:endParaRPr lang="en-US" sz="800" b="1" dirty="0">
              <a:solidFill>
                <a:srgbClr val="0033CC"/>
              </a:solidFill>
            </a:endParaRPr>
          </a:p>
          <a:p>
            <a:pPr marL="342900" indent="-342900">
              <a:lnSpc>
                <a:spcPct val="80000"/>
              </a:lnSpc>
              <a:spcBef>
                <a:spcPts val="0"/>
              </a:spcBef>
              <a:defRPr/>
            </a:pPr>
            <a:r>
              <a:rPr lang="en-US" sz="2000" b="1" i="1" dirty="0">
                <a:solidFill>
                  <a:srgbClr val="002060"/>
                </a:solidFill>
              </a:rPr>
              <a:t>Mere Pursuit</a:t>
            </a:r>
          </a:p>
          <a:p>
            <a:pPr marL="342900" indent="-342900">
              <a:lnSpc>
                <a:spcPct val="80000"/>
              </a:lnSpc>
              <a:spcBef>
                <a:spcPts val="0"/>
              </a:spcBef>
              <a:defRPr/>
            </a:pPr>
            <a:r>
              <a:rPr lang="en-US" sz="2000" b="1" dirty="0"/>
              <a:t>	</a:t>
            </a:r>
            <a:r>
              <a:rPr lang="en-US" sz="1600" b="1" dirty="0"/>
              <a:t>Mere pursuit does </a:t>
            </a:r>
            <a:r>
              <a:rPr lang="en-US" sz="1600" b="1" i="1" dirty="0"/>
              <a:t>not </a:t>
            </a:r>
            <a:r>
              <a:rPr lang="en-US" sz="1600" b="1" dirty="0"/>
              <a:t>constitute the exercise of dominion and control sufficient to give the hunter a property right in the animal.   However, where an animal has been </a:t>
            </a:r>
            <a:r>
              <a:rPr lang="en-US" sz="1600" b="1" i="1" dirty="0"/>
              <a:t>mortally wounded </a:t>
            </a:r>
            <a:r>
              <a:rPr lang="en-US" sz="1600" b="1" dirty="0"/>
              <a:t>so that actual possession is practically inevitable, a vested property right in the animal accrues and cannot be divested by another's intervening act in killing the animal.</a:t>
            </a:r>
          </a:p>
          <a:p>
            <a:pPr marL="342900" indent="-342900">
              <a:lnSpc>
                <a:spcPct val="80000"/>
              </a:lnSpc>
              <a:spcBef>
                <a:spcPts val="0"/>
              </a:spcBef>
              <a:defRPr/>
            </a:pPr>
            <a:endParaRPr lang="en-US" sz="600" b="1" dirty="0"/>
          </a:p>
          <a:p>
            <a:pPr marL="342900" indent="-342900">
              <a:lnSpc>
                <a:spcPct val="80000"/>
              </a:lnSpc>
              <a:spcBef>
                <a:spcPts val="0"/>
              </a:spcBef>
              <a:defRPr/>
            </a:pPr>
            <a:r>
              <a:rPr lang="en-US" sz="2000" b="1" i="1" dirty="0" smtClean="0">
                <a:solidFill>
                  <a:srgbClr val="002060"/>
                </a:solidFill>
              </a:rPr>
              <a:t>Violation </a:t>
            </a:r>
            <a:r>
              <a:rPr lang="en-US" sz="2000" b="1" i="1" dirty="0">
                <a:solidFill>
                  <a:srgbClr val="002060"/>
                </a:solidFill>
              </a:rPr>
              <a:t>of Statute</a:t>
            </a:r>
          </a:p>
          <a:p>
            <a:pPr marL="342900" indent="-342900">
              <a:lnSpc>
                <a:spcPct val="80000"/>
              </a:lnSpc>
              <a:spcBef>
                <a:spcPts val="0"/>
              </a:spcBef>
              <a:defRPr/>
            </a:pPr>
            <a:r>
              <a:rPr lang="en-US" sz="1600" b="1" dirty="0">
                <a:solidFill>
                  <a:srgbClr val="0033CC"/>
                </a:solidFill>
              </a:rPr>
              <a:t>	</a:t>
            </a:r>
            <a:r>
              <a:rPr lang="en-US" sz="1600" b="1" dirty="0"/>
              <a:t>One who violates a statute </a:t>
            </a:r>
            <a:r>
              <a:rPr lang="en-US" sz="1600" b="1" i="1" dirty="0"/>
              <a:t>(e.g., </a:t>
            </a:r>
            <a:r>
              <a:rPr lang="en-US" sz="1600" b="1" dirty="0"/>
              <a:t>fails to have a hunting license) forfeits his title in animals caught pursuant thereof.  One who violates a statute </a:t>
            </a:r>
            <a:r>
              <a:rPr lang="en-US" sz="1600" b="1" i="1" dirty="0"/>
              <a:t>(e.g., </a:t>
            </a:r>
            <a:r>
              <a:rPr lang="en-US" sz="1600" b="1" dirty="0"/>
              <a:t>fails to have a hunting license) forfeits his title in animals caught or killed.</a:t>
            </a:r>
          </a:p>
          <a:p>
            <a:pPr marL="342900" indent="-342900">
              <a:lnSpc>
                <a:spcPct val="80000"/>
              </a:lnSpc>
              <a:spcBef>
                <a:spcPts val="0"/>
              </a:spcBef>
              <a:defRPr/>
            </a:pPr>
            <a:endParaRPr lang="en-US" sz="600" b="1" i="1" dirty="0">
              <a:solidFill>
                <a:srgbClr val="FF0000"/>
              </a:solidFill>
            </a:endParaRPr>
          </a:p>
          <a:p>
            <a:pPr marL="342900" indent="-342900">
              <a:lnSpc>
                <a:spcPct val="80000"/>
              </a:lnSpc>
              <a:spcBef>
                <a:spcPts val="0"/>
              </a:spcBef>
              <a:defRPr/>
            </a:pPr>
            <a:r>
              <a:rPr lang="en-US" sz="2000" b="1" i="1" dirty="0" smtClean="0">
                <a:solidFill>
                  <a:srgbClr val="002060"/>
                </a:solidFill>
              </a:rPr>
              <a:t>Trespass</a:t>
            </a:r>
            <a:endParaRPr lang="en-US" sz="2000" b="1" i="1" dirty="0">
              <a:solidFill>
                <a:srgbClr val="002060"/>
              </a:solidFill>
            </a:endParaRPr>
          </a:p>
          <a:p>
            <a:pPr marL="342900" indent="-342900">
              <a:lnSpc>
                <a:spcPct val="80000"/>
              </a:lnSpc>
              <a:spcBef>
                <a:spcPts val="0"/>
              </a:spcBef>
              <a:defRPr/>
            </a:pPr>
            <a:r>
              <a:rPr lang="en-US" sz="1600" b="1" dirty="0"/>
              <a:t>	While a landowner is </a:t>
            </a:r>
            <a:r>
              <a:rPr lang="en-US" sz="1600" b="1" i="1" dirty="0"/>
              <a:t>not </a:t>
            </a:r>
            <a:r>
              <a:rPr lang="en-US" sz="1600" b="1" dirty="0"/>
              <a:t>regarded as the owner of all wild animals found on </a:t>
            </a:r>
            <a:r>
              <a:rPr lang="en-US" sz="1600" b="1" dirty="0" smtClean="0"/>
              <a:t>their </a:t>
            </a:r>
            <a:r>
              <a:rPr lang="en-US" sz="1600" b="1" dirty="0"/>
              <a:t>property, a trespasser who kills game on another's land forfeits title in favor of the landowner.   </a:t>
            </a:r>
            <a:r>
              <a:rPr lang="en-US" sz="1600" b="1" dirty="0" smtClean="0"/>
              <a:t>This </a:t>
            </a:r>
            <a:r>
              <a:rPr lang="en-US" sz="1600" b="1" dirty="0"/>
              <a:t>rule does not change the fact that the animal is </a:t>
            </a:r>
            <a:r>
              <a:rPr lang="en-US" sz="1600" b="1" dirty="0" err="1"/>
              <a:t>unowned</a:t>
            </a:r>
            <a:r>
              <a:rPr lang="en-US" sz="1600" b="1" dirty="0"/>
              <a:t> until reduced to possession.  </a:t>
            </a:r>
            <a:r>
              <a:rPr lang="en-US" sz="1600" b="1" dirty="0" smtClean="0"/>
              <a:t>In order </a:t>
            </a:r>
            <a:r>
              <a:rPr lang="en-US" sz="1600" b="1" dirty="0"/>
              <a:t>not to give a benefit to the act of trespassing, </a:t>
            </a:r>
            <a:r>
              <a:rPr lang="en-US" sz="1600" b="1" dirty="0" smtClean="0"/>
              <a:t>however, the </a:t>
            </a:r>
            <a:r>
              <a:rPr lang="en-US" sz="1600" b="1" dirty="0"/>
              <a:t>possessor will be forced to surrender title in favor of the landowner.</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3000"/>
              </a:lnSpc>
              <a:spcBef>
                <a:spcPts val="0"/>
              </a:spcBef>
              <a:buFont typeface="Arial" charset="0"/>
              <a:buChar char="•"/>
              <a:defRPr/>
            </a:pPr>
            <a:endParaRPr lang="en-US" sz="700" b="1" dirty="0"/>
          </a:p>
          <a:p>
            <a:pPr marL="342900" indent="-342900">
              <a:lnSpc>
                <a:spcPct val="83000"/>
              </a:lnSpc>
              <a:spcBef>
                <a:spcPts val="0"/>
              </a:spcBef>
              <a:defRPr/>
            </a:pPr>
            <a:r>
              <a:rPr lang="en-US" sz="2000" b="1" i="1" dirty="0" smtClean="0">
                <a:solidFill>
                  <a:srgbClr val="002060"/>
                </a:solidFill>
              </a:rPr>
              <a:t>Escape</a:t>
            </a:r>
          </a:p>
          <a:p>
            <a:pPr marL="342900" indent="-342900">
              <a:lnSpc>
                <a:spcPct val="83000"/>
              </a:lnSpc>
              <a:spcBef>
                <a:spcPts val="0"/>
              </a:spcBef>
              <a:defRPr/>
            </a:pPr>
            <a:r>
              <a:rPr lang="en-US" sz="1600" b="1" dirty="0" smtClean="0"/>
              <a:t>	If a wild animal, captured and held in private ownership, escapes and resumes its natural liberty, the former owner loses </a:t>
            </a:r>
            <a:r>
              <a:rPr lang="en-US" sz="1600" b="1" dirty="0" err="1" smtClean="0"/>
              <a:t>thier</a:t>
            </a:r>
            <a:r>
              <a:rPr lang="en-US" sz="1600" b="1" dirty="0" smtClean="0"/>
              <a:t> property right in it.  The animal is once again </a:t>
            </a:r>
            <a:r>
              <a:rPr lang="en-US" sz="1600" b="1" dirty="0" err="1" smtClean="0"/>
              <a:t>unowned</a:t>
            </a:r>
            <a:r>
              <a:rPr lang="en-US" sz="1600" b="1" dirty="0" smtClean="0"/>
              <a:t> and the first person thereafter to capture it becomes the owner.</a:t>
            </a:r>
            <a:endParaRPr lang="en-US" sz="500" b="1" dirty="0" smtClean="0"/>
          </a:p>
          <a:p>
            <a:pPr marL="342900" indent="-342900">
              <a:lnSpc>
                <a:spcPct val="83000"/>
              </a:lnSpc>
              <a:spcBef>
                <a:spcPts val="0"/>
              </a:spcBef>
              <a:defRPr/>
            </a:pPr>
            <a:r>
              <a:rPr lang="en-US" sz="500" b="1" dirty="0" smtClean="0"/>
              <a:t>	</a:t>
            </a:r>
          </a:p>
          <a:p>
            <a:pPr marL="342900" indent="-342900">
              <a:lnSpc>
                <a:spcPct val="83000"/>
              </a:lnSpc>
              <a:spcBef>
                <a:spcPts val="0"/>
              </a:spcBef>
              <a:defRPr/>
            </a:pPr>
            <a:r>
              <a:rPr lang="en-US" sz="2000" b="1" i="1" dirty="0" smtClean="0">
                <a:solidFill>
                  <a:srgbClr val="002060"/>
                </a:solidFill>
              </a:rPr>
              <a:t>Habit of Return</a:t>
            </a:r>
          </a:p>
          <a:p>
            <a:pPr marL="342900" indent="-342900">
              <a:lnSpc>
                <a:spcPct val="83000"/>
              </a:lnSpc>
              <a:spcBef>
                <a:spcPts val="0"/>
              </a:spcBef>
              <a:defRPr/>
            </a:pPr>
            <a:r>
              <a:rPr lang="en-US" sz="1600" b="1" dirty="0" smtClean="0"/>
              <a:t>	If a wild animal escapes and, although wandering about without restraint, retains a habit of periodic return to its master's home, or if, although endeavoring to escape, is still pursued by the owner or is by other means liable to be recaptured by its owner, title is not lost.</a:t>
            </a:r>
          </a:p>
          <a:p>
            <a:pPr marL="342900" indent="-342900">
              <a:lnSpc>
                <a:spcPct val="83000"/>
              </a:lnSpc>
              <a:spcBef>
                <a:spcPts val="0"/>
              </a:spcBef>
              <a:defRPr/>
            </a:pPr>
            <a:endParaRPr lang="en-US" sz="500" b="1" i="1" dirty="0" smtClean="0">
              <a:solidFill>
                <a:srgbClr val="FF0000"/>
              </a:solidFill>
            </a:endParaRPr>
          </a:p>
          <a:p>
            <a:pPr marL="342900" indent="-342900">
              <a:lnSpc>
                <a:spcPct val="83000"/>
              </a:lnSpc>
              <a:spcBef>
                <a:spcPts val="0"/>
              </a:spcBef>
              <a:defRPr/>
            </a:pPr>
            <a:r>
              <a:rPr lang="en-US" sz="2000" b="1" i="1" dirty="0" smtClean="0">
                <a:solidFill>
                  <a:srgbClr val="002060"/>
                </a:solidFill>
              </a:rPr>
              <a:t>Marked Animals</a:t>
            </a:r>
          </a:p>
          <a:p>
            <a:pPr marL="342900" indent="-342900">
              <a:lnSpc>
                <a:spcPct val="83000"/>
              </a:lnSpc>
              <a:spcBef>
                <a:spcPts val="0"/>
              </a:spcBef>
              <a:defRPr/>
            </a:pPr>
            <a:r>
              <a:rPr lang="en-US" sz="1600" b="1" dirty="0" smtClean="0">
                <a:solidFill>
                  <a:srgbClr val="0033CC"/>
                </a:solidFill>
              </a:rPr>
              <a:t>	</a:t>
            </a:r>
            <a:r>
              <a:rPr lang="en-US" sz="1600" b="1" dirty="0" smtClean="0"/>
              <a:t>When animals have been captured and reduced to private ownership, it is common for the owner to mark or brand them for purposes of identification.</a:t>
            </a:r>
            <a:endParaRPr lang="en-US" sz="500" b="1" dirty="0" smtClean="0"/>
          </a:p>
          <a:p>
            <a:pPr marL="342900" indent="-342900">
              <a:lnSpc>
                <a:spcPct val="83000"/>
              </a:lnSpc>
              <a:spcBef>
                <a:spcPts val="0"/>
              </a:spcBef>
              <a:defRPr/>
            </a:pPr>
            <a:endParaRPr lang="en-US" sz="500" b="1" dirty="0" smtClean="0"/>
          </a:p>
          <a:p>
            <a:pPr marL="342900" indent="-342900">
              <a:lnSpc>
                <a:spcPct val="83000"/>
              </a:lnSpc>
              <a:spcBef>
                <a:spcPts val="0"/>
              </a:spcBef>
              <a:defRPr/>
            </a:pPr>
            <a:r>
              <a:rPr lang="en-US" sz="1600" b="1" dirty="0" smtClean="0"/>
              <a:t>	If the animal escapes and resumes its natural liberty, the question becomes if title is lost.</a:t>
            </a:r>
            <a:r>
              <a:rPr lang="en-US" sz="500" b="1" dirty="0" smtClean="0"/>
              <a:t>   </a:t>
            </a:r>
          </a:p>
          <a:p>
            <a:pPr marL="342900" indent="-342900">
              <a:lnSpc>
                <a:spcPct val="83000"/>
              </a:lnSpc>
              <a:spcBef>
                <a:spcPts val="0"/>
              </a:spcBef>
              <a:buFontTx/>
              <a:buChar char="•"/>
              <a:defRPr/>
            </a:pPr>
            <a:endParaRPr lang="en-US" sz="500" b="1" dirty="0" smtClean="0"/>
          </a:p>
          <a:p>
            <a:pPr marL="342900" indent="-342900">
              <a:lnSpc>
                <a:spcPct val="83000"/>
              </a:lnSpc>
              <a:spcBef>
                <a:spcPts val="0"/>
              </a:spcBef>
              <a:defRPr/>
            </a:pPr>
            <a:r>
              <a:rPr lang="en-US" sz="1600" b="1" dirty="0" smtClean="0"/>
              <a:t>	Normally, modem courts will allow title to be retained in the former possessor as long as the animal is marked and the owner exercises all possible effort to recapture the animal.</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a:t>
            </a:r>
            <a:r>
              <a:rPr lang="en-US" sz="2000" b="1" i="1" dirty="0" err="1" smtClean="0">
                <a:solidFill>
                  <a:srgbClr val="0033CC"/>
                </a:solidFill>
              </a:rPr>
              <a:t>Tortious</a:t>
            </a:r>
            <a:r>
              <a:rPr lang="en-US" sz="2000" b="1" i="1" dirty="0" smtClean="0">
                <a:solidFill>
                  <a:srgbClr val="0033CC"/>
                </a:solidFill>
              </a:rPr>
              <a:t> Conversion</a:t>
            </a:r>
          </a:p>
          <a:p>
            <a:pPr marL="342900" indent="-342900">
              <a:lnSpc>
                <a:spcPct val="83000"/>
              </a:lnSpc>
              <a:spcBef>
                <a:spcPts val="0"/>
              </a:spcBef>
              <a:buFont typeface="Arial" charset="0"/>
              <a:buChar char="•"/>
              <a:defRPr/>
            </a:pPr>
            <a:endParaRPr lang="en-US" sz="700" b="1" dirty="0"/>
          </a:p>
          <a:p>
            <a:pPr marL="342900" indent="-342900">
              <a:lnSpc>
                <a:spcPct val="80000"/>
              </a:lnSpc>
              <a:spcBef>
                <a:spcPct val="20000"/>
              </a:spcBef>
              <a:defRPr/>
            </a:pPr>
            <a:r>
              <a:rPr lang="en-US" sz="2000" b="1" i="1" dirty="0" smtClean="0">
                <a:solidFill>
                  <a:srgbClr val="002060"/>
                </a:solidFill>
              </a:rPr>
              <a:t>1. True Owner Retains Title</a:t>
            </a:r>
          </a:p>
          <a:p>
            <a:pPr marL="342900" indent="-342900">
              <a:lnSpc>
                <a:spcPct val="80000"/>
              </a:lnSpc>
              <a:spcBef>
                <a:spcPct val="2000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ct val="20000"/>
              </a:spcBef>
              <a:defRPr/>
            </a:pPr>
            <a:r>
              <a:rPr lang="en-US" sz="700" b="1" dirty="0" smtClean="0"/>
              <a:t> </a:t>
            </a:r>
          </a:p>
          <a:p>
            <a:pPr marL="342900" indent="-342900">
              <a:lnSpc>
                <a:spcPct val="80000"/>
              </a:lnSpc>
              <a:spcBef>
                <a:spcPct val="20000"/>
              </a:spcBef>
              <a:defRPr/>
            </a:pPr>
            <a:r>
              <a:rPr lang="en-US" sz="1400" b="1" dirty="0" smtClean="0"/>
              <a:t>	Moreover, one who does not have title to goods cannot pass title to even a bona fide purchaser.</a:t>
            </a:r>
          </a:p>
          <a:p>
            <a:pPr marL="342900" indent="-342900">
              <a:lnSpc>
                <a:spcPct val="80000"/>
              </a:lnSpc>
              <a:spcBef>
                <a:spcPct val="20000"/>
              </a:spcBef>
              <a:buFontTx/>
              <a:buChar char="•"/>
              <a:defRPr/>
            </a:pPr>
            <a:endParaRPr lang="en-US" sz="500" b="1" dirty="0" smtClean="0">
              <a:solidFill>
                <a:srgbClr val="0033CC"/>
              </a:solidFill>
            </a:endParaRPr>
          </a:p>
          <a:p>
            <a:pPr marL="342900" indent="-342900">
              <a:lnSpc>
                <a:spcPct val="80000"/>
              </a:lnSpc>
              <a:spcBef>
                <a:spcPct val="20000"/>
              </a:spcBef>
              <a:defRPr/>
            </a:pPr>
            <a:r>
              <a:rPr lang="en-US" sz="2000" b="1" i="1" dirty="0" smtClean="0">
                <a:solidFill>
                  <a:srgbClr val="002060"/>
                </a:solidFill>
              </a:rPr>
              <a:t>2. Exceptions</a:t>
            </a:r>
          </a:p>
          <a:p>
            <a:pPr marL="342900" indent="-342900">
              <a:lnSpc>
                <a:spcPct val="80000"/>
              </a:lnSpc>
              <a:spcBef>
                <a:spcPct val="20000"/>
              </a:spcBef>
              <a:defRPr/>
            </a:pPr>
            <a:r>
              <a:rPr lang="en-US" sz="1500" b="1" dirty="0" smtClean="0"/>
              <a:t>	</a:t>
            </a:r>
            <a:r>
              <a:rPr lang="en-US" sz="1400" b="1" dirty="0" smtClean="0"/>
              <a:t>A bona fide purchaser can obtain good title from one without title where:</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b) Money or a negotiable instrument is transferred; or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ct val="20000"/>
              </a:spcBef>
              <a:defRPr/>
            </a:pPr>
            <a:r>
              <a:rPr lang="en-US" sz="300" b="1" dirty="0" smtClean="0"/>
              <a:t>	</a:t>
            </a:r>
          </a:p>
          <a:p>
            <a:pPr marL="342900" indent="-342900">
              <a:lnSpc>
                <a:spcPct val="70000"/>
              </a:lnSpc>
              <a:spcBef>
                <a:spcPct val="20000"/>
              </a:spcBef>
              <a:defRPr/>
            </a:pPr>
            <a:r>
              <a:rPr lang="en-US" sz="1600" b="1" i="1" dirty="0" smtClean="0"/>
              <a:t>		</a:t>
            </a:r>
            <a:r>
              <a:rPr lang="en-US" sz="1600" b="1" i="1" dirty="0" smtClean="0">
                <a:solidFill>
                  <a:schemeClr val="accent1">
                    <a:lumMod val="25000"/>
                  </a:schemeClr>
                </a:solidFill>
              </a:rPr>
              <a:t>Divestment of Property</a:t>
            </a:r>
          </a:p>
          <a:p>
            <a:pPr marL="342900" indent="-342900">
              <a:lnSpc>
                <a:spcPct val="70000"/>
              </a:lnSpc>
              <a:spcBef>
                <a:spcPct val="20000"/>
              </a:spcBef>
              <a:buFontTx/>
              <a:buChar char="•"/>
              <a:defRPr/>
            </a:pPr>
            <a:endParaRPr lang="en-US" sz="500" b="1" dirty="0" smtClean="0">
              <a:solidFill>
                <a:srgbClr val="0033CC"/>
              </a:solidFill>
            </a:endParaRPr>
          </a:p>
          <a:p>
            <a:pPr marL="800100" lvl="1" indent="-342900">
              <a:lnSpc>
                <a:spcPct val="70000"/>
              </a:lnSpc>
              <a:spcBef>
                <a:spcPct val="2000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2</a:t>
            </a:r>
            <a:r>
              <a:rPr lang="en-US" sz="2400" b="1" i="1" dirty="0" smtClean="0">
                <a:solidFill>
                  <a:schemeClr val="accent1">
                    <a:lumMod val="25000"/>
                  </a:schemeClr>
                </a:solidFill>
              </a:rPr>
              <a:t>. Transfer by Sale</a:t>
            </a:r>
            <a:endParaRPr lang="en-US" sz="2800" b="1" i="1" dirty="0" smtClean="0">
              <a:solidFill>
                <a:schemeClr val="accent1">
                  <a:lumMod val="25000"/>
                </a:schemeClr>
              </a:solidFill>
            </a:endParaRP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Sale of Personal Property</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90000"/>
              </a:lnSpc>
              <a:spcBef>
                <a:spcPct val="20000"/>
              </a:spcBef>
              <a:buFontTx/>
              <a:buChar char="•"/>
              <a:defRPr/>
            </a:pPr>
            <a:r>
              <a:rPr lang="en-US" sz="1600" b="1" i="1" dirty="0" smtClean="0"/>
              <a:t>Title</a:t>
            </a:r>
            <a:r>
              <a:rPr lang="en-US" sz="1600" b="1" dirty="0" smtClean="0"/>
              <a:t> can be acquired or lost to </a:t>
            </a:r>
            <a:r>
              <a:rPr lang="en-US" sz="1600" b="1" i="1" dirty="0" smtClean="0"/>
              <a:t>personal property</a:t>
            </a:r>
            <a:r>
              <a:rPr lang="en-US" sz="1600" b="1" dirty="0" smtClean="0"/>
              <a:t> through a valid sale.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In 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creating an </a:t>
            </a:r>
            <a:r>
              <a:rPr lang="en-US" sz="1600" b="1" dirty="0" err="1" smtClean="0"/>
              <a:t>estoppel</a:t>
            </a:r>
            <a:r>
              <a:rPr lang="en-US" sz="1600" b="1" dirty="0" smtClean="0"/>
              <a:t> can force sale by operation of law).</a:t>
            </a:r>
            <a:r>
              <a:rPr lang="en-US" sz="1000" b="1" dirty="0" smtClean="0"/>
              <a:t>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The intent of the parties is controlling in determining what goods pass and when </a:t>
            </a:r>
            <a:r>
              <a:rPr lang="en-US" sz="1600" b="1" i="1" dirty="0" smtClean="0"/>
              <a:t>Rights</a:t>
            </a:r>
            <a:r>
              <a:rPr lang="en-US" sz="1600" b="1" dirty="0" smtClean="0"/>
              <a:t> and </a:t>
            </a:r>
            <a:r>
              <a:rPr lang="en-US" sz="1600" b="1" i="1" dirty="0" smtClean="0"/>
              <a:t>Title</a:t>
            </a:r>
            <a:r>
              <a:rPr lang="en-US" sz="1600" b="1" dirty="0" smtClean="0"/>
              <a:t> passes in a sale.</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Pursuant to the </a:t>
            </a:r>
            <a:r>
              <a:rPr lang="en-US" sz="1600" b="1" dirty="0" err="1" smtClean="0"/>
              <a:t>UCC</a:t>
            </a:r>
            <a:r>
              <a:rPr lang="en-US" sz="1600" b="1" dirty="0" smtClean="0"/>
              <a:t>, a sale of goods in excess of $500 must be in writing and signed by the party to be charged in order to be enforceable. (</a:t>
            </a:r>
            <a:r>
              <a:rPr lang="en-US" sz="1600" b="1" dirty="0" err="1" smtClean="0"/>
              <a:t>UCC</a:t>
            </a:r>
            <a:r>
              <a:rPr lang="en-US" sz="1600" b="1" dirty="0" smtClean="0"/>
              <a:t> 2-201)</a:t>
            </a: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3. Adverse Possession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Adverse Possession of Personal Property</a:t>
            </a:r>
            <a:endParaRPr lang="en-US" sz="2400" b="1" i="1" dirty="0" smtClean="0">
              <a:solidFill>
                <a:schemeClr val="accent1">
                  <a:lumMod val="25000"/>
                </a:schemeClr>
              </a:solidFill>
            </a:endParaRPr>
          </a:p>
          <a:p>
            <a:pPr marL="342900" indent="-342900">
              <a:spcBef>
                <a:spcPct val="20000"/>
              </a:spcBef>
              <a:buFontTx/>
              <a:buChar char="•"/>
              <a:defRPr/>
            </a:pPr>
            <a:endParaRPr lang="en-US" sz="600" b="1" dirty="0">
              <a:solidFill>
                <a:srgbClr val="0033CC"/>
              </a:solidFill>
            </a:endParaRPr>
          </a:p>
          <a:p>
            <a:pPr marL="342900" indent="-342900">
              <a:spcBef>
                <a:spcPct val="20000"/>
              </a:spcBef>
              <a:buFontTx/>
              <a:buChar char="•"/>
              <a:defRPr/>
            </a:pPr>
            <a:r>
              <a:rPr lang="en-US" sz="1600" b="1" dirty="0"/>
              <a:t>Title to </a:t>
            </a:r>
            <a:r>
              <a:rPr lang="en-US" sz="1600" b="1" dirty="0">
                <a:solidFill>
                  <a:srgbClr val="C00000"/>
                </a:solidFill>
              </a:rPr>
              <a:t>personal property </a:t>
            </a:r>
            <a:r>
              <a:rPr lang="en-US" sz="1600" b="1" dirty="0"/>
              <a:t>by adverse possession results </a:t>
            </a:r>
          </a:p>
          <a:p>
            <a:pPr marL="342900" indent="-342900">
              <a:spcBef>
                <a:spcPct val="20000"/>
              </a:spcBef>
              <a:defRPr/>
            </a:pPr>
            <a:r>
              <a:rPr lang="en-US" sz="1600" b="1" dirty="0"/>
              <a:t>	from the running of a </a:t>
            </a:r>
            <a:r>
              <a:rPr lang="en-US" sz="1600" b="1" dirty="0">
                <a:solidFill>
                  <a:srgbClr val="006600"/>
                </a:solidFill>
              </a:rPr>
              <a:t>statute of limitations </a:t>
            </a:r>
            <a:r>
              <a:rPr lang="en-US" sz="1600" b="1" dirty="0"/>
              <a:t>which requires </a:t>
            </a:r>
          </a:p>
          <a:p>
            <a:pPr marL="342900" indent="-342900">
              <a:spcBef>
                <a:spcPct val="20000"/>
              </a:spcBef>
              <a:defRPr/>
            </a:pPr>
            <a:r>
              <a:rPr lang="en-US" sz="1600" b="1" dirty="0"/>
              <a:t>	that the cause of action for recovery of the property be </a:t>
            </a:r>
          </a:p>
          <a:p>
            <a:pPr marL="342900" indent="-342900">
              <a:spcBef>
                <a:spcPct val="20000"/>
              </a:spcBef>
              <a:defRPr/>
            </a:pPr>
            <a:r>
              <a:rPr lang="en-US" sz="1600" b="1" dirty="0"/>
              <a:t>	brought within a specified period after the cause of action </a:t>
            </a:r>
          </a:p>
          <a:p>
            <a:pPr marL="342900" indent="-342900">
              <a:spcBef>
                <a:spcPct val="2000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When the specified period has run, the presumption that </a:t>
            </a:r>
          </a:p>
          <a:p>
            <a:pPr marL="342900" indent="-342900">
              <a:spcBef>
                <a:spcPct val="20000"/>
              </a:spcBef>
              <a:defRPr/>
            </a:pPr>
            <a:r>
              <a:rPr lang="en-US" sz="1600" b="1" dirty="0"/>
              <a:t>	the person in possession has the right to possession </a:t>
            </a:r>
          </a:p>
          <a:p>
            <a:pPr marL="342900" indent="-342900">
              <a:spcBef>
                <a:spcPct val="20000"/>
              </a:spcBef>
              <a:defRPr/>
            </a:pPr>
            <a:r>
              <a:rPr lang="en-US" sz="1600" b="1" dirty="0"/>
              <a:t>	cannot be overcome by the former owner.</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As a result, the party in possession thereafter has an </a:t>
            </a:r>
          </a:p>
          <a:p>
            <a:pPr marL="342900" indent="-342900">
              <a:spcBef>
                <a:spcPct val="20000"/>
              </a:spcBef>
              <a:defRPr/>
            </a:pPr>
            <a:r>
              <a:rPr lang="en-US" sz="1600" b="1" dirty="0"/>
              <a:t>	enforceable right to possession superior to everyone </a:t>
            </a:r>
          </a:p>
          <a:p>
            <a:pPr marL="342900" indent="-342900">
              <a:spcBef>
                <a:spcPct val="2000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400800" y="2819400"/>
            <a:ext cx="24384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7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4. Accession</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Accession</a:t>
            </a:r>
            <a:endParaRPr lang="en-US" sz="2400" b="1" i="1" dirty="0" smtClean="0">
              <a:solidFill>
                <a:schemeClr val="accent1">
                  <a:lumMod val="25000"/>
                </a:schemeClr>
              </a:solidFill>
            </a:endParaRPr>
          </a:p>
          <a:p>
            <a:pPr marL="342900" indent="-342900">
              <a:spcBef>
                <a:spcPct val="20000"/>
              </a:spcBef>
              <a:defRPr/>
            </a:pPr>
            <a:r>
              <a:rPr lang="en-US" sz="2000" b="1" dirty="0">
                <a:solidFill>
                  <a:srgbClr val="0033CC"/>
                </a:solidFill>
              </a:rPr>
              <a:t>	</a:t>
            </a:r>
            <a:r>
              <a:rPr lang="en-US" sz="2000" b="1" dirty="0">
                <a:solidFill>
                  <a:srgbClr val="C00000"/>
                </a:solidFill>
              </a:rPr>
              <a:t>a. Accession Defined</a:t>
            </a:r>
          </a:p>
          <a:p>
            <a:pPr marL="342900" indent="-342900">
              <a:spcBef>
                <a:spcPct val="20000"/>
              </a:spcBef>
              <a:defRPr/>
            </a:pPr>
            <a:r>
              <a:rPr lang="en-US" sz="2000" b="1" dirty="0">
                <a:solidFill>
                  <a:srgbClr val="000066"/>
                </a:solidFill>
              </a:rPr>
              <a:t>	</a:t>
            </a:r>
            <a:r>
              <a:rPr lang="en-US" sz="1600" b="1" dirty="0">
                <a:solidFill>
                  <a:srgbClr val="006600"/>
                </a:solidFill>
              </a:rPr>
              <a:t>Accession is: </a:t>
            </a:r>
          </a:p>
          <a:p>
            <a:pPr marL="342900" indent="-342900">
              <a:spcBef>
                <a:spcPct val="20000"/>
              </a:spcBef>
              <a:defRPr/>
            </a:pPr>
            <a:r>
              <a:rPr lang="en-US" sz="2000" b="1" dirty="0"/>
              <a:t>	“</a:t>
            </a:r>
            <a:r>
              <a:rPr lang="en-US" sz="2000" b="1" i="1" dirty="0"/>
              <a:t>The addition of value to property by the expenditure of labor or the addition of new material.”</a:t>
            </a:r>
          </a:p>
          <a:p>
            <a:pPr marL="342900" indent="-342900">
              <a:spcBef>
                <a:spcPct val="20000"/>
              </a:spcBef>
              <a:defRPr/>
            </a:pPr>
            <a:r>
              <a:rPr lang="en-US" sz="300" b="1" i="1" dirty="0"/>
              <a:t> </a:t>
            </a:r>
          </a:p>
          <a:p>
            <a:pPr marL="342900" indent="-342900">
              <a:spcBef>
                <a:spcPct val="20000"/>
              </a:spcBef>
              <a:buFontTx/>
              <a:buChar char="•"/>
              <a:defRPr/>
            </a:pPr>
            <a:endParaRPr lang="en-US" sz="100" b="1" dirty="0">
              <a:solidFill>
                <a:srgbClr val="0033CC"/>
              </a:solidFill>
            </a:endParaRPr>
          </a:p>
          <a:p>
            <a:pPr marL="342900" indent="-342900">
              <a:spcBef>
                <a:spcPct val="20000"/>
              </a:spcBef>
              <a:defRPr/>
            </a:pPr>
            <a:r>
              <a:rPr lang="en-US" sz="2000" b="1" dirty="0">
                <a:solidFill>
                  <a:srgbClr val="0033CC"/>
                </a:solidFill>
              </a:rPr>
              <a:t>	</a:t>
            </a:r>
            <a:r>
              <a:rPr lang="en-US" sz="2000" b="1" dirty="0">
                <a:solidFill>
                  <a:srgbClr val="C00000"/>
                </a:solidFill>
              </a:rPr>
              <a:t>b. Accession Remedies</a:t>
            </a:r>
          </a:p>
          <a:p>
            <a:pPr marL="342900" indent="-342900">
              <a:spcBef>
                <a:spcPct val="2000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spcBef>
                <a:spcPct val="20000"/>
              </a:spcBef>
              <a:buFontTx/>
              <a:buChar char="•"/>
              <a:defRPr/>
            </a:pPr>
            <a:r>
              <a:rPr lang="en-US" sz="1500" b="1" dirty="0"/>
              <a:t>If the added article can be detached from the principal chattel, this will be ordered and each party will be put in status quo ante. </a:t>
            </a:r>
          </a:p>
          <a:p>
            <a:pPr marL="342900" lvl="1" indent="-342900">
              <a:spcBef>
                <a:spcPct val="20000"/>
              </a:spcBef>
              <a:defRPr/>
            </a:pPr>
            <a:r>
              <a:rPr lang="en-US" sz="1500" b="1" dirty="0"/>
              <a:t>		</a:t>
            </a:r>
            <a:r>
              <a:rPr lang="en-US" sz="1600" b="1" dirty="0">
                <a:solidFill>
                  <a:srgbClr val="006600"/>
                </a:solidFill>
              </a:rPr>
              <a:t>Detachment Unavailable</a:t>
            </a:r>
          </a:p>
          <a:p>
            <a:pPr marL="1257300" lvl="2" indent="-342900">
              <a:spcBef>
                <a:spcPct val="2000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70000"/>
              </a:lnSpc>
              <a:spcBef>
                <a:spcPts val="0"/>
              </a:spcBef>
              <a:defRPr/>
            </a:pPr>
            <a:r>
              <a:rPr lang="en-US" sz="2800" b="1" i="1" dirty="0" smtClean="0">
                <a:solidFill>
                  <a:srgbClr val="002060"/>
                </a:solidFill>
              </a:rPr>
              <a:t>Part Three: The Exercise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24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 Rules: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r>
              <a:rPr lang="en-US" b="1" i="1" dirty="0" smtClean="0">
                <a:solidFill>
                  <a:srgbClr val="006600"/>
                </a:solidFill>
              </a:rPr>
              <a:t>     1. General Rule -Trespasser Cannot Recover</a:t>
            </a:r>
          </a:p>
          <a:p>
            <a:pPr marL="342900" indent="-342900">
              <a:lnSpc>
                <a:spcPct val="70000"/>
              </a:lnSpc>
              <a:spcBef>
                <a:spcPts val="0"/>
              </a:spcBef>
              <a:defRPr/>
            </a:pPr>
            <a:endParaRPr lang="en-US" sz="400" b="1" i="1" dirty="0" smtClean="0">
              <a:solidFill>
                <a:srgbClr val="006600"/>
              </a:solidFill>
            </a:endParaRPr>
          </a:p>
          <a:p>
            <a:pPr marL="342900" indent="-342900">
              <a:lnSpc>
                <a:spcPct val="70000"/>
              </a:lnSpc>
              <a:spcBef>
                <a:spcPts val="0"/>
              </a:spcBef>
              <a:buFont typeface="Arial" pitchFamily="34" charset="0"/>
              <a:buChar char="•"/>
              <a:defRPr/>
            </a:pPr>
            <a:r>
              <a:rPr lang="en-US" sz="1400" b="1" dirty="0" smtClean="0"/>
              <a:t>The owner of a chattel does not lose their title merely because a trespasser has augmented or enhanced the value of that chattel.</a:t>
            </a:r>
            <a:r>
              <a:rPr lang="en-US" sz="300" b="1" dirty="0" smtClean="0"/>
              <a:t> </a:t>
            </a:r>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Generally, authorities refuse to recognize any quasi-contractual claim to compensation by the innocent trespasser – but there are exceptions.</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Thus, the trespasser cannot usually recoup the value of his labor or materials added to the chattel.</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A willful trespasser cannot gain any rights of ownership in the property he has enhanced in value under the rule of accession.</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The original owner of the chattel is entitled to the property in its improved state regardless of the degree of augmentation in value made by the trespasser and the same rule applies to tenants.</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 owner of the chattel may elect to sue the trespasser for damages for conversion (value of the original material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Or they may sue for </a:t>
            </a:r>
            <a:r>
              <a:rPr lang="en-US" sz="1400" b="1" dirty="0" err="1" smtClean="0"/>
              <a:t>replevin</a:t>
            </a:r>
            <a:r>
              <a:rPr lang="en-US" sz="1400" b="1" dirty="0" smtClean="0"/>
              <a:t> </a:t>
            </a:r>
            <a:r>
              <a:rPr lang="en-US" sz="1400" b="1" i="1" dirty="0" smtClean="0"/>
              <a:t>(i.e., </a:t>
            </a:r>
            <a:r>
              <a:rPr lang="en-US" sz="1400" b="1" dirty="0" smtClean="0"/>
              <a:t>sue for the return of the chattel).</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There are instances where the owner of the chattel will be restricted to a cause of action for damages </a:t>
            </a:r>
            <a:r>
              <a:rPr lang="en-US" sz="1400" b="1" i="1" dirty="0" smtClean="0"/>
              <a:t>(i.e., </a:t>
            </a:r>
            <a:r>
              <a:rPr lang="en-US" sz="1400" b="1" dirty="0" smtClean="0"/>
              <a:t>the value of the original chattel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In these instances, the former owner, by virtue of the act of accession, is </a:t>
            </a:r>
            <a:r>
              <a:rPr lang="en-US" sz="1400" b="1" i="1" dirty="0" smtClean="0"/>
              <a:t>divested of title </a:t>
            </a:r>
            <a:r>
              <a:rPr lang="en-US" sz="1400" b="1" dirty="0" smtClean="0"/>
              <a:t>and may not elect to sue in </a:t>
            </a:r>
            <a:r>
              <a:rPr lang="en-US" sz="1400" b="1" dirty="0" err="1" smtClean="0"/>
              <a:t>replevin</a:t>
            </a:r>
            <a:r>
              <a:rPr lang="en-US" sz="1400" b="1" dirty="0" smtClean="0"/>
              <a:t>.</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These exceptions are when there is a complete change or a great increase in value (clay to bricks).</a:t>
            </a:r>
            <a:endParaRPr lang="en-US" sz="1400"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a:t>
            </a:r>
            <a:endParaRPr lang="en-US" sz="2400" b="1" i="1" dirty="0" smtClean="0">
              <a:solidFill>
                <a:schemeClr val="accent1">
                  <a:lumMod val="25000"/>
                </a:schemeClr>
              </a:solidFill>
            </a:endParaRPr>
          </a:p>
          <a:p>
            <a:pPr marL="342900" indent="-342900">
              <a:spcBef>
                <a:spcPct val="2000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spcBef>
                <a:spcPct val="20000"/>
              </a:spcBef>
              <a:defRPr/>
            </a:pPr>
            <a:r>
              <a:rPr lang="en-US" sz="1600" b="1" dirty="0">
                <a:solidFill>
                  <a:srgbClr val="FF0000"/>
                </a:solidFill>
              </a:rPr>
              <a:t>	</a:t>
            </a:r>
            <a:r>
              <a:rPr lang="en-US" sz="1600" b="1" dirty="0">
                <a:solidFill>
                  <a:srgbClr val="006600"/>
                </a:solidFill>
              </a:rPr>
              <a:t>    Confusion</a:t>
            </a:r>
          </a:p>
          <a:p>
            <a:pPr marL="342900" indent="-342900">
              <a:spcBef>
                <a:spcPct val="2000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spcBef>
                <a:spcPct val="20000"/>
              </a:spcBef>
              <a:buFontTx/>
              <a:buChar char="•"/>
              <a:defRPr/>
            </a:pPr>
            <a:endParaRPr lang="en-US" sz="300" b="1" dirty="0"/>
          </a:p>
          <a:p>
            <a:pPr marL="342900" indent="-342900">
              <a:spcBef>
                <a:spcPct val="20000"/>
              </a:spcBef>
              <a:defRPr/>
            </a:pPr>
            <a:r>
              <a:rPr lang="en-US" sz="1600" b="1" dirty="0"/>
              <a:t>		</a:t>
            </a:r>
            <a:r>
              <a:rPr lang="en-US" sz="1500" b="1" dirty="0"/>
              <a:t>If the property can be identified and returned, there is no confusion.</a:t>
            </a:r>
          </a:p>
          <a:p>
            <a:pPr marL="342900" indent="-342900">
              <a:spcBef>
                <a:spcPct val="20000"/>
              </a:spcBef>
              <a:defRPr/>
            </a:pPr>
            <a:r>
              <a:rPr lang="en-US" sz="800" b="1" dirty="0"/>
              <a:t>	</a:t>
            </a:r>
          </a:p>
          <a:p>
            <a:pPr marL="342900" indent="-342900">
              <a:spcBef>
                <a:spcPct val="20000"/>
              </a:spcBef>
              <a:defRPr/>
            </a:pPr>
            <a:r>
              <a:rPr lang="en-US" sz="700" b="1" i="1" dirty="0">
                <a:solidFill>
                  <a:srgbClr val="0033CC"/>
                </a:solidFill>
              </a:rPr>
              <a:t>	          </a:t>
            </a:r>
            <a:r>
              <a:rPr lang="en-US" sz="1600" b="1" i="1" dirty="0">
                <a:solidFill>
                  <a:srgbClr val="006600"/>
                </a:solidFill>
              </a:rPr>
              <a:t>Known Contributions</a:t>
            </a:r>
          </a:p>
          <a:p>
            <a:pPr marL="800100" lvl="1" indent="-342900">
              <a:spcBef>
                <a:spcPct val="20000"/>
              </a:spcBef>
              <a:defRPr/>
            </a:pPr>
            <a:r>
              <a:rPr lang="en-US" sz="1500" b="1" dirty="0"/>
              <a:t>	Where goods are of the same kind and quality, the parties are  tenants in common in</a:t>
            </a:r>
          </a:p>
          <a:p>
            <a:pPr marL="800100" lvl="1" indent="-342900">
              <a:spcBef>
                <a:spcPct val="20000"/>
              </a:spcBef>
              <a:defRPr/>
            </a:pPr>
            <a:r>
              <a:rPr lang="en-US" sz="1500" b="1" dirty="0"/>
              <a:t>	mass proportion to their respective interests, </a:t>
            </a:r>
            <a:r>
              <a:rPr lang="en-US" sz="1500" b="1" i="1" dirty="0"/>
              <a:t>regardless of whether the confusion</a:t>
            </a:r>
          </a:p>
          <a:p>
            <a:pPr marL="800100" lvl="1" indent="-342900">
              <a:spcBef>
                <a:spcPct val="20000"/>
              </a:spcBef>
              <a:defRPr/>
            </a:pPr>
            <a:r>
              <a:rPr lang="en-US" sz="1500" b="1" i="1" dirty="0"/>
              <a:t>	was fraudulent or willful.</a:t>
            </a:r>
            <a:endParaRPr lang="en-US" sz="200" b="1" i="1" dirty="0"/>
          </a:p>
          <a:p>
            <a:pPr marL="342900" indent="-342900">
              <a:spcBef>
                <a:spcPct val="20000"/>
              </a:spcBef>
              <a:defRPr/>
            </a:pPr>
            <a:r>
              <a:rPr lang="en-US" sz="200" b="1" i="1" dirty="0"/>
              <a:t> </a:t>
            </a:r>
          </a:p>
          <a:p>
            <a:pPr marL="342900" indent="-342900">
              <a:spcBef>
                <a:spcPct val="2000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marL="342900" indent="-342900">
              <a:spcBef>
                <a:spcPct val="20000"/>
              </a:spcBef>
              <a:buFontTx/>
              <a:buChar char="•"/>
              <a:defRPr/>
            </a:pPr>
            <a:r>
              <a:rPr lang="en-US" sz="1600" b="1" dirty="0"/>
              <a:t>Where wheat of the same grade belonging to different persons </a:t>
            </a:r>
          </a:p>
          <a:p>
            <a:pPr marL="342900" indent="-342900">
              <a:spcBef>
                <a:spcPct val="20000"/>
              </a:spcBef>
              <a:defRPr/>
            </a:pPr>
            <a:r>
              <a:rPr lang="en-US" sz="1600" b="1" dirty="0"/>
              <a:t>	is wrongfully mingled by one of them and ground into flour, </a:t>
            </a:r>
          </a:p>
          <a:p>
            <a:pPr marL="342900" indent="-342900">
              <a:spcBef>
                <a:spcPct val="2000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257800"/>
            <a:ext cx="17018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943600"/>
          </a:xfrm>
          <a:prstGeom prst="rect">
            <a:avLst/>
          </a:prstGeom>
          <a:noFill/>
          <a:ln w="9525">
            <a:noFill/>
            <a:miter lim="800000"/>
            <a:headEnd/>
            <a:tailEnd/>
          </a:ln>
        </p:spPr>
      </p:pic>
      <p:sp>
        <p:nvSpPr>
          <p:cNvPr id="5" name="TextBox 4"/>
          <p:cNvSpPr txBox="1"/>
          <p:nvPr/>
        </p:nvSpPr>
        <p:spPr>
          <a:xfrm>
            <a:off x="685800" y="1796260"/>
            <a:ext cx="7696200" cy="3994940"/>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r>
              <a:rPr lang="en-US" sz="3200" b="1" dirty="0" smtClean="0">
                <a:latin typeface="Arial" pitchFamily="34" charset="0"/>
              </a:rPr>
              <a:t>:</a:t>
            </a:r>
          </a:p>
          <a:p>
            <a:pPr>
              <a:lnSpc>
                <a:spcPct val="80000"/>
              </a:lnSpc>
              <a:defRPr/>
            </a:pPr>
            <a:endParaRPr lang="en-US" sz="2000" b="1" dirty="0">
              <a:latin typeface="Arial" pitchFamily="34" charset="0"/>
            </a:endParaRP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a:t>
            </a:r>
            <a:r>
              <a:rPr lang="en-US" sz="2400" b="1" dirty="0" smtClean="0">
                <a:solidFill>
                  <a:srgbClr val="006600"/>
                </a:solidFill>
              </a:rPr>
              <a:t>: A Review of Property Rights</a:t>
            </a:r>
            <a:endParaRPr lang="en-US" sz="2400" b="1" dirty="0">
              <a:solidFill>
                <a:srgbClr val="006600"/>
              </a:solidFill>
            </a:endParaRPr>
          </a:p>
          <a:p>
            <a:pPr marL="800100" lvl="1" indent="-342900">
              <a:spcBef>
                <a:spcPct val="20000"/>
              </a:spcBef>
              <a:buFontTx/>
              <a:buChar char="•"/>
              <a:defRPr/>
            </a:pPr>
            <a:r>
              <a:rPr lang="en-US" sz="2000" b="1" dirty="0" smtClean="0">
                <a:solidFill>
                  <a:srgbClr val="002060"/>
                </a:solidFill>
              </a:rPr>
              <a:t>Fundamental Principles</a:t>
            </a:r>
            <a:r>
              <a:rPr lang="en-US" sz="2000" b="1" i="1" dirty="0" smtClean="0">
                <a:solidFill>
                  <a:srgbClr val="002060"/>
                </a:solidFill>
              </a:rPr>
              <a:t>.</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a:t>
            </a:r>
            <a:r>
              <a:rPr lang="en-US" sz="2400" b="1" dirty="0" smtClean="0">
                <a:solidFill>
                  <a:srgbClr val="006600"/>
                </a:solidFill>
              </a:rPr>
              <a:t>Introduction </a:t>
            </a:r>
            <a:r>
              <a:rPr lang="en-US" sz="2400" b="1" dirty="0">
                <a:solidFill>
                  <a:srgbClr val="006600"/>
                </a:solidFill>
              </a:rPr>
              <a:t>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a:t>
            </a:r>
            <a:r>
              <a:rPr lang="en-US" sz="2000" b="1" i="1" dirty="0" smtClean="0">
                <a:solidFill>
                  <a:srgbClr val="002060"/>
                </a:solidFill>
              </a:rPr>
              <a:t>Property; and</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a:t>
            </a:r>
            <a:r>
              <a:rPr lang="en-US" sz="2400" b="1" dirty="0" smtClean="0">
                <a:solidFill>
                  <a:srgbClr val="006600"/>
                </a:solidFill>
              </a:rPr>
              <a:t>Three: The Exercise of Property Rights</a:t>
            </a:r>
            <a:endParaRPr lang="en-US" sz="2400" b="1" dirty="0">
              <a:solidFill>
                <a:srgbClr val="006600"/>
              </a:solidFill>
            </a:endParaRPr>
          </a:p>
          <a:p>
            <a:pPr marL="800100" lvl="1" indent="-342900">
              <a:spcBef>
                <a:spcPct val="20000"/>
              </a:spcBef>
              <a:buFontTx/>
              <a:buChar char="•"/>
              <a:defRPr/>
            </a:pPr>
            <a:r>
              <a:rPr lang="en-US" sz="2000" b="1" i="1" dirty="0">
                <a:solidFill>
                  <a:srgbClr val="002060"/>
                </a:solidFill>
              </a:rPr>
              <a:t>Acquiring and losing the Rights, Ownership, and Possession of Personal </a:t>
            </a:r>
            <a:r>
              <a:rPr lang="en-US" sz="2000" b="1" i="1" dirty="0" smtClean="0">
                <a:solidFill>
                  <a:srgbClr val="002060"/>
                </a:solidFill>
              </a:rPr>
              <a:t>Property.</a:t>
            </a:r>
            <a:endParaRPr lang="en-US" sz="20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0000"/>
              </a:lnSpc>
              <a:spcBef>
                <a:spcPct val="20000"/>
              </a:spcBef>
              <a:buFontTx/>
              <a:buChar char="•"/>
              <a:defRPr/>
            </a:pPr>
            <a:endParaRPr lang="en-US" sz="800" b="1" dirty="0">
              <a:solidFill>
                <a:srgbClr val="000099"/>
              </a:solidFill>
            </a:endParaRPr>
          </a:p>
          <a:p>
            <a:pPr marL="342900" indent="-342900">
              <a:lnSpc>
                <a:spcPct val="80000"/>
              </a:lnSpc>
              <a:spcBef>
                <a:spcPct val="2000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innocent </a:t>
            </a:r>
            <a:r>
              <a:rPr lang="en-US" sz="1500" b="1" i="1" dirty="0"/>
              <a:t>(e.g., </a:t>
            </a:r>
            <a:r>
              <a:rPr lang="en-US" sz="1500" b="1" dirty="0"/>
              <a:t>by an act of God, act of a third party, or consent), the owners are tenants in common of the mass. If the amount of contribution is unknown, the parties share equally.</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defRPr/>
            </a:pPr>
            <a:r>
              <a:rPr lang="en-US" b="1" i="1" dirty="0">
                <a:solidFill>
                  <a:srgbClr val="006600"/>
                </a:solidFill>
              </a:rPr>
              <a:t>		2) Wrongful Confusion </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caused wrongfully by one of the owners, her agent, </a:t>
            </a:r>
            <a:r>
              <a:rPr lang="en-US" sz="1500" b="1" dirty="0" err="1"/>
              <a:t>bailee</a:t>
            </a:r>
            <a:r>
              <a:rPr lang="en-US" sz="1500" b="1" dirty="0"/>
              <a:t>, or trustee, the burden is on such owner to identify her portion.  If they cannot do so, the entire mass belongs to the innocent owner.</a:t>
            </a:r>
          </a:p>
          <a:p>
            <a:pPr marL="342900" indent="-342900">
              <a:lnSpc>
                <a:spcPct val="80000"/>
              </a:lnSpc>
              <a:spcBef>
                <a:spcPct val="20000"/>
              </a:spcBef>
              <a:buFontTx/>
              <a:buChar char="•"/>
              <a:defRPr/>
            </a:pPr>
            <a:endParaRPr lang="en-US" sz="800" b="1" i="1" dirty="0">
              <a:solidFill>
                <a:srgbClr val="0033CC"/>
              </a:solidFill>
            </a:endParaRPr>
          </a:p>
          <a:p>
            <a:pPr marL="342900" indent="-342900">
              <a:lnSpc>
                <a:spcPct val="80000"/>
              </a:lnSpc>
              <a:spcBef>
                <a:spcPct val="2000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Where the owner of bales of cotton fraudulently mingles them with bales </a:t>
            </a:r>
          </a:p>
          <a:p>
            <a:pPr marL="342900" indent="-342900">
              <a:lnSpc>
                <a:spcPct val="80000"/>
              </a:lnSpc>
              <a:spcBef>
                <a:spcPct val="20000"/>
              </a:spcBef>
              <a:defRPr/>
            </a:pPr>
            <a:r>
              <a:rPr lang="en-US" sz="1500" b="1" dirty="0"/>
              <a:t>	belonging to another so that they become indistinguishable, the wrong doer </a:t>
            </a:r>
          </a:p>
          <a:p>
            <a:pPr marL="342900" indent="-342900">
              <a:lnSpc>
                <a:spcPct val="80000"/>
              </a:lnSpc>
              <a:spcBef>
                <a:spcPct val="20000"/>
              </a:spcBef>
              <a:defRPr/>
            </a:pPr>
            <a:r>
              <a:rPr lang="en-US" sz="1500" b="1" dirty="0"/>
              <a:t>	is entitled in no part of the goods 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7543800" y="5562600"/>
            <a:ext cx="1206500"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a. 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1000" b="1" dirty="0"/>
          </a:p>
          <a:p>
            <a:pPr marL="342900" indent="-342900">
              <a:spcBef>
                <a:spcPct val="2000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5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5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1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b. Conversion</a:t>
            </a:r>
          </a:p>
          <a:p>
            <a:pPr marL="342900" indent="-342900">
              <a:lnSpc>
                <a:spcPct val="90000"/>
              </a:lnSpc>
              <a:spcBef>
                <a:spcPct val="20000"/>
              </a:spcBef>
              <a:buFontTx/>
              <a:buChar char="•"/>
              <a:defRPr/>
            </a:pPr>
            <a:endParaRPr lang="en-US" sz="600" b="1" i="1" dirty="0">
              <a:solidFill>
                <a:srgbClr val="FF0000"/>
              </a:solidFill>
            </a:endParaRPr>
          </a:p>
          <a:p>
            <a:pPr marL="342900" indent="-342900">
              <a:lnSpc>
                <a:spcPct val="90000"/>
              </a:lnSpc>
              <a:spcBef>
                <a:spcPct val="20000"/>
              </a:spcBef>
              <a:buFontTx/>
              <a:buChar char="•"/>
              <a:defRPr/>
            </a:pPr>
            <a:r>
              <a:rPr lang="en-US" sz="1500" b="1" dirty="0"/>
              <a:t>An owner may allege conversion and sue the wrongdoer in </a:t>
            </a:r>
            <a:r>
              <a:rPr lang="en-US" sz="1500" b="1" i="1" dirty="0" err="1">
                <a:solidFill>
                  <a:srgbClr val="006600"/>
                </a:solidFill>
              </a:rPr>
              <a:t>TROVER</a:t>
            </a:r>
            <a:r>
              <a:rPr lang="en-US" sz="1500" b="1" i="1" dirty="0">
                <a:solidFill>
                  <a:srgbClr val="006600"/>
                </a:solidFill>
              </a:rPr>
              <a:t>.</a:t>
            </a:r>
            <a:r>
              <a:rPr lang="en-US" sz="1500" b="1" dirty="0">
                <a:solidFill>
                  <a:srgbClr val="0033CC"/>
                </a:solidFill>
              </a:rPr>
              <a:t>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The substance of the action is that from and after the time the property was converted     </a:t>
            </a:r>
            <a:r>
              <a:rPr lang="en-US" sz="1500" b="1" i="1" dirty="0"/>
              <a:t>(i.e., </a:t>
            </a:r>
            <a:r>
              <a:rPr lang="en-US" sz="1500" b="1" dirty="0"/>
              <a:t>wrongfully dealt with, </a:t>
            </a:r>
            <a:r>
              <a:rPr lang="en-US" sz="1500" b="1" dirty="0" err="1"/>
              <a:t>misdelivered</a:t>
            </a:r>
            <a:r>
              <a:rPr lang="en-US" sz="1500" b="1" dirty="0"/>
              <a:t>, or damaged), the wrongdoer by his action "purchased" the chattel.</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By proceeding on the theory of conversion, the court, in substance, forces a sale of the chattel for the value, as of the date of conversion.</a:t>
            </a:r>
          </a:p>
          <a:p>
            <a:pPr marL="342900" indent="-342900">
              <a:lnSpc>
                <a:spcPct val="90000"/>
              </a:lnSpc>
              <a:spcBef>
                <a:spcPct val="20000"/>
              </a:spcBef>
              <a:buFontTx/>
              <a:buChar char="•"/>
              <a:defRPr/>
            </a:pPr>
            <a:r>
              <a:rPr lang="en-US" sz="1500" b="1" dirty="0"/>
              <a:t>Should the owner proceed under a </a:t>
            </a:r>
            <a:r>
              <a:rPr lang="en-US" sz="1500" b="1" i="1" dirty="0" err="1">
                <a:solidFill>
                  <a:srgbClr val="006600"/>
                </a:solidFill>
              </a:rPr>
              <a:t>TROVER</a:t>
            </a:r>
            <a:r>
              <a:rPr lang="en-US" sz="1500" b="1" dirty="0">
                <a:solidFill>
                  <a:srgbClr val="0033CC"/>
                </a:solidFill>
              </a:rPr>
              <a:t> </a:t>
            </a:r>
            <a:r>
              <a:rPr lang="en-US" sz="1500" b="1" dirty="0"/>
              <a:t>theory, title to the chattel, by virtue of such forced sale, becomes vested in the converter by operation of law.</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defRPr/>
            </a:pPr>
            <a:r>
              <a:rPr lang="en-US" sz="1600" b="1" dirty="0">
                <a:solidFill>
                  <a:srgbClr val="0033CC"/>
                </a:solidFill>
              </a:rPr>
              <a:t>	- </a:t>
            </a:r>
            <a:r>
              <a:rPr lang="en-US" b="1" i="1" dirty="0">
                <a:solidFill>
                  <a:srgbClr val="0033CC"/>
                </a:solidFill>
              </a:rPr>
              <a:t>Merger</a:t>
            </a:r>
          </a:p>
          <a:p>
            <a:pPr marL="342900" indent="-342900">
              <a:lnSpc>
                <a:spcPct val="90000"/>
              </a:lnSpc>
              <a:spcBef>
                <a:spcPct val="20000"/>
              </a:spcBef>
              <a:defRPr/>
            </a:pPr>
            <a:endParaRPr lang="en-US" sz="400" b="1" dirty="0">
              <a:solidFill>
                <a:srgbClr val="0033CC"/>
              </a:solidFill>
            </a:endParaRPr>
          </a:p>
          <a:p>
            <a:pPr marL="342900" indent="-342900">
              <a:lnSpc>
                <a:spcPct val="90000"/>
              </a:lnSpc>
              <a:spcBef>
                <a:spcPct val="20000"/>
              </a:spcBef>
              <a:buFontTx/>
              <a:buChar char="•"/>
              <a:defRPr/>
            </a:pPr>
            <a:r>
              <a:rPr lang="en-US" sz="1500" b="1" dirty="0"/>
              <a:t>If the remedy elected is </a:t>
            </a:r>
            <a:r>
              <a:rPr lang="en-US" sz="1500" b="1" i="1" dirty="0" err="1">
                <a:solidFill>
                  <a:srgbClr val="006600"/>
                </a:solidFill>
              </a:rPr>
              <a:t>TROVER</a:t>
            </a:r>
            <a:r>
              <a:rPr lang="en-US" sz="1500" b="1" dirty="0">
                <a:solidFill>
                  <a:srgbClr val="006600"/>
                </a:solidFill>
              </a:rPr>
              <a:t>, </a:t>
            </a:r>
            <a:r>
              <a:rPr lang="en-US" sz="1500" b="1" dirty="0"/>
              <a:t>the right to possession which is the basis of the         cause of action, and which is necessarily proved if the plaintiff prevails, is merged                  in the judgment awarding damages.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It is not extinguished, however, until the judgment is satisfied, and the plaintiff may elect      to sue in </a:t>
            </a:r>
            <a:r>
              <a:rPr lang="en-US" sz="1500" b="1" i="1" dirty="0" err="1">
                <a:solidFill>
                  <a:srgbClr val="006600"/>
                </a:solidFill>
              </a:rPr>
              <a:t>REPLEVIN</a:t>
            </a:r>
            <a:r>
              <a:rPr lang="en-US" sz="1500" b="1" dirty="0">
                <a:solidFill>
                  <a:srgbClr val="0033CC"/>
                </a:solidFill>
              </a:rPr>
              <a:t> </a:t>
            </a:r>
            <a:r>
              <a:rPr lang="en-US" sz="1500" b="1" dirty="0"/>
              <a:t>until that time.</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c. Who Can Sue? </a:t>
            </a:r>
          </a:p>
          <a:p>
            <a:pPr marL="342900" indent="-342900">
              <a:lnSpc>
                <a:spcPct val="85000"/>
              </a:lnSpc>
              <a:spcBef>
                <a:spcPct val="20000"/>
              </a:spcBef>
              <a:buFontTx/>
              <a:buChar char="•"/>
              <a:defRPr/>
            </a:pPr>
            <a:endParaRPr lang="en-US" sz="600" b="1" i="1" dirty="0">
              <a:solidFill>
                <a:srgbClr val="FF0000"/>
              </a:solidFill>
            </a:endParaRPr>
          </a:p>
          <a:p>
            <a:pPr marL="342900" indent="-342900">
              <a:lnSpc>
                <a:spcPct val="85000"/>
              </a:lnSpc>
              <a:spcBef>
                <a:spcPct val="20000"/>
              </a:spcBef>
              <a:buFontTx/>
              <a:buChar char="•"/>
              <a:defRPr/>
            </a:pPr>
            <a:r>
              <a:rPr lang="en-US" sz="1600" b="1" dirty="0"/>
              <a:t>Anyone who is in actual possession of the chattel in question or who is entitled to immediate possession of the chattel can maintain the action for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On this basis, a </a:t>
            </a:r>
            <a:r>
              <a:rPr lang="en-US" sz="1600" b="1" dirty="0" err="1"/>
              <a:t>bailee</a:t>
            </a:r>
            <a:r>
              <a:rPr lang="en-US" sz="1600" b="1" dirty="0"/>
              <a:t> who has the right of possession or who is entitled to the    right of possession may elect </a:t>
            </a:r>
            <a:r>
              <a:rPr lang="en-US" sz="1600" b="1" i="1" dirty="0" err="1">
                <a:solidFill>
                  <a:srgbClr val="006600"/>
                </a:solidFill>
              </a:rPr>
              <a:t>TROVER</a:t>
            </a:r>
            <a:r>
              <a:rPr lang="en-US" sz="1600" b="1" dirty="0"/>
              <a:t> as the action when faced with the wrongful conduct of another.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85000"/>
              </a:lnSpc>
              <a:spcBef>
                <a:spcPct val="20000"/>
              </a:spcBef>
              <a:buFontTx/>
              <a:buChar char="•"/>
              <a:defRPr/>
            </a:pPr>
            <a:endParaRPr lang="en-US" sz="700" b="1" i="1" dirty="0">
              <a:solidFill>
                <a:srgbClr val="FF0000"/>
              </a:solidFill>
            </a:endParaRPr>
          </a:p>
          <a:p>
            <a:pPr marL="342900" indent="-342900">
              <a:lnSpc>
                <a:spcPct val="85000"/>
              </a:lnSpc>
              <a:spcBef>
                <a:spcPct val="20000"/>
              </a:spcBef>
              <a:buFontTx/>
              <a:buChar char="•"/>
              <a:defRPr/>
            </a:pPr>
            <a:r>
              <a:rPr lang="en-US" sz="1600" b="1" dirty="0"/>
              <a:t>Obviously, the tort-</a:t>
            </a:r>
            <a:r>
              <a:rPr lang="en-US" sz="1600" b="1" dirty="0" err="1"/>
              <a:t>feasor</a:t>
            </a:r>
            <a:r>
              <a:rPr lang="en-US" sz="1600" b="1" dirty="0"/>
              <a:t>/converter can be sued in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However, the situation often presents itself when the converter sells the subject matter of the tort before the action is brought.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In such cases, the purchaser (even a bona fide purchaser) is liable as a converter.</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19800" y="2743200"/>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7000"/>
              </a:lnSpc>
              <a:spcBef>
                <a:spcPts val="0"/>
              </a:spcBef>
              <a:defRPr/>
            </a:pPr>
            <a:r>
              <a:rPr lang="en-US" sz="2800" b="1" i="1" dirty="0" smtClean="0">
                <a:solidFill>
                  <a:srgbClr val="002060"/>
                </a:solidFill>
              </a:rPr>
              <a:t>Part Three: The Exercise of Property Rights</a:t>
            </a:r>
          </a:p>
          <a:p>
            <a:pPr marL="342900" indent="-342900">
              <a:lnSpc>
                <a:spcPct val="87000"/>
              </a:lnSpc>
              <a:spcBef>
                <a:spcPts val="0"/>
              </a:spcBef>
              <a:defRPr/>
            </a:pPr>
            <a:endParaRPr lang="en-US" sz="900" b="1" i="1" dirty="0" smtClean="0">
              <a:solidFill>
                <a:schemeClr val="accent5">
                  <a:lumMod val="25000"/>
                </a:schemeClr>
              </a:solidFill>
            </a:endParaRPr>
          </a:p>
          <a:p>
            <a:pPr marL="342900" indent="-342900">
              <a:lnSpc>
                <a:spcPct val="8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7000"/>
              </a:lnSpc>
              <a:spcBef>
                <a:spcPts val="0"/>
              </a:spcBef>
              <a:buFontTx/>
              <a:buChar char="•"/>
              <a:defRPr/>
            </a:pPr>
            <a:endParaRPr lang="en-US" sz="900" b="1" i="1" dirty="0" smtClean="0">
              <a:solidFill>
                <a:srgbClr val="FF0000"/>
              </a:solidFill>
            </a:endParaRPr>
          </a:p>
          <a:p>
            <a:pPr marL="342900" indent="-342900">
              <a:lnSpc>
                <a:spcPct val="87000"/>
              </a:lnSpc>
              <a:spcBef>
                <a:spcPts val="0"/>
              </a:spcBef>
              <a:defRPr/>
            </a:pPr>
            <a:r>
              <a:rPr lang="en-US" sz="2400" b="1" i="1" dirty="0" smtClean="0">
                <a:solidFill>
                  <a:schemeClr val="accent1">
                    <a:lumMod val="25000"/>
                  </a:schemeClr>
                </a:solidFill>
              </a:rPr>
              <a:t>7. Lost, Mislaid or Abandoned Property</a:t>
            </a:r>
          </a:p>
          <a:p>
            <a:pPr marL="342900" indent="-342900">
              <a:lnSpc>
                <a:spcPct val="87000"/>
              </a:lnSpc>
              <a:spcBef>
                <a:spcPts val="0"/>
              </a:spcBef>
              <a:buFontTx/>
              <a:buChar char="•"/>
              <a:defRPr/>
            </a:pPr>
            <a:endParaRPr lang="en-US" sz="1000" b="1" dirty="0" smtClean="0">
              <a:solidFill>
                <a:srgbClr val="0033CC"/>
              </a:solidFill>
            </a:endParaRPr>
          </a:p>
          <a:p>
            <a:pPr marL="342900" indent="-342900">
              <a:lnSpc>
                <a:spcPct val="87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7000"/>
              </a:lnSpc>
              <a:spcBef>
                <a:spcPts val="0"/>
              </a:spcBef>
              <a:defRPr/>
            </a:pPr>
            <a:r>
              <a:rPr lang="en-US" sz="600" b="1" dirty="0">
                <a:solidFill>
                  <a:srgbClr val="0033CC"/>
                </a:solidFill>
              </a:rPr>
              <a:t>	</a:t>
            </a:r>
          </a:p>
          <a:p>
            <a:pPr marL="342900" indent="-342900">
              <a:lnSpc>
                <a:spcPct val="87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87000"/>
              </a:lnSpc>
              <a:spcBef>
                <a:spcPts val="0"/>
              </a:spcBef>
              <a:buFontTx/>
              <a:buChar char="•"/>
              <a:defRPr/>
            </a:pPr>
            <a:endParaRPr lang="en-US" sz="600" b="1" dirty="0" smtClean="0">
              <a:solidFill>
                <a:srgbClr val="0033CC"/>
              </a:solidFill>
            </a:endParaRPr>
          </a:p>
          <a:p>
            <a:pPr marL="342900" indent="-342900">
              <a:lnSpc>
                <a:spcPct val="87000"/>
              </a:lnSpc>
              <a:spcBef>
                <a:spcPts val="0"/>
              </a:spcBef>
              <a:defRPr/>
            </a:pPr>
            <a:r>
              <a:rPr lang="en-US" sz="1600" b="1" dirty="0" smtClean="0">
                <a:solidFill>
                  <a:srgbClr val="006600"/>
                </a:solidFill>
              </a:rPr>
              <a:t>	Defined</a:t>
            </a:r>
          </a:p>
          <a:p>
            <a:pPr marL="342900" indent="-342900">
              <a:lnSpc>
                <a:spcPct val="87000"/>
              </a:lnSpc>
              <a:spcBef>
                <a:spcPts val="0"/>
              </a:spcBef>
              <a:buFontTx/>
              <a:buChar char="•"/>
              <a:defRPr/>
            </a:pPr>
            <a:endParaRPr lang="en-US" sz="700" b="1" dirty="0" smtClean="0">
              <a:solidFill>
                <a:srgbClr val="0033CC"/>
              </a:solidFill>
            </a:endParaRPr>
          </a:p>
          <a:p>
            <a:pPr marL="342900" indent="-342900" algn="just">
              <a:lnSpc>
                <a:spcPct val="87000"/>
              </a:lnSpc>
              <a:spcBef>
                <a:spcPts val="0"/>
              </a:spcBef>
              <a:buFontTx/>
              <a:buChar char="•"/>
              <a:defRPr/>
            </a:pPr>
            <a:r>
              <a:rPr lang="en-US" sz="1400" b="1" i="1" dirty="0" smtClean="0"/>
              <a:t>Abandoned property</a:t>
            </a:r>
            <a:r>
              <a:rPr lang="en-US" sz="1400" b="1" dirty="0" smtClean="0"/>
              <a:t> is that which the owner has </a:t>
            </a:r>
            <a:r>
              <a:rPr lang="en-US" sz="1400" b="1" i="1" dirty="0" smtClean="0"/>
              <a:t>voluntarily relinquished  all ownership </a:t>
            </a:r>
            <a:r>
              <a:rPr lang="en-US" sz="1400" b="1" dirty="0" smtClean="0"/>
              <a:t>of without reference to any particular person or purpose.   The owner must intend to give up </a:t>
            </a:r>
            <a:r>
              <a:rPr lang="en-US" sz="1400" b="1" i="1" dirty="0" smtClean="0"/>
              <a:t>both title and possession.</a:t>
            </a:r>
          </a:p>
          <a:p>
            <a:pPr marL="342900" indent="-342900" algn="just">
              <a:lnSpc>
                <a:spcPct val="87000"/>
              </a:lnSpc>
              <a:spcBef>
                <a:spcPts val="0"/>
              </a:spcBef>
              <a:buFontTx/>
              <a:buChar char="•"/>
              <a:defRPr/>
            </a:pPr>
            <a:endParaRPr lang="en-US" sz="700" b="1" i="1" dirty="0" smtClean="0">
              <a:solidFill>
                <a:srgbClr val="0033CC"/>
              </a:solidFill>
            </a:endParaRPr>
          </a:p>
          <a:p>
            <a:pPr marL="342900" indent="-342900" algn="just">
              <a:lnSpc>
                <a:spcPct val="87000"/>
              </a:lnSpc>
              <a:spcBef>
                <a:spcPts val="0"/>
              </a:spcBef>
              <a:defRPr/>
            </a:pPr>
            <a:r>
              <a:rPr lang="en-US" sz="1600" b="1" i="1" dirty="0" smtClean="0">
                <a:solidFill>
                  <a:srgbClr val="006600"/>
                </a:solidFill>
              </a:rPr>
              <a:t>	Examples:</a:t>
            </a:r>
          </a:p>
          <a:p>
            <a:pPr marL="342900" indent="-342900" algn="just">
              <a:lnSpc>
                <a:spcPct val="87000"/>
              </a:lnSpc>
              <a:spcBef>
                <a:spcPts val="0"/>
              </a:spcBef>
              <a:defRPr/>
            </a:pPr>
            <a:r>
              <a:rPr lang="en-US" sz="700" b="1" i="1" dirty="0" smtClean="0">
                <a:solidFill>
                  <a:srgbClr val="006600"/>
                </a:solidFill>
              </a:rPr>
              <a:t> </a:t>
            </a:r>
            <a:endParaRPr lang="en-US" sz="700" b="1" dirty="0" smtClean="0">
              <a:solidFill>
                <a:srgbClr val="006600"/>
              </a:solidFill>
            </a:endParaRPr>
          </a:p>
          <a:p>
            <a:pPr marL="342900" indent="-342900" algn="just">
              <a:lnSpc>
                <a:spcPct val="87000"/>
              </a:lnSpc>
              <a:spcBef>
                <a:spcPts val="0"/>
              </a:spcBef>
              <a:buFont typeface="Arial" pitchFamily="34" charset="0"/>
              <a:buChar char="•"/>
              <a:defRPr/>
            </a:pPr>
            <a:r>
              <a:rPr lang="en-US" sz="1400" b="1" dirty="0" smtClean="0"/>
              <a:t>Allowing refrigerators to remain in a building that the owner of the refrigerators knew was to be destroyed would be deemed an act of abandonment, whereas a tenant's act of leaving her apartment for one week and becoming in arrears for one week's rent is not enough to constitute abandonment of the property in the apartment. </a:t>
            </a:r>
          </a:p>
          <a:p>
            <a:pPr marL="342900" indent="-342900" algn="just">
              <a:lnSpc>
                <a:spcPct val="87000"/>
              </a:lnSpc>
              <a:spcBef>
                <a:spcPts val="0"/>
              </a:spcBef>
              <a:buFontTx/>
              <a:buChar char="•"/>
              <a:defRPr/>
            </a:pPr>
            <a:endParaRPr lang="en-US" sz="700" b="1" dirty="0" smtClean="0"/>
          </a:p>
          <a:p>
            <a:pPr marL="342900" indent="-342900">
              <a:lnSpc>
                <a:spcPct val="87000"/>
              </a:lnSpc>
              <a:spcBef>
                <a:spcPts val="0"/>
              </a:spcBef>
              <a:defRPr/>
            </a:pPr>
            <a:r>
              <a:rPr lang="en-US" sz="1600" b="1" dirty="0" smtClean="0">
                <a:solidFill>
                  <a:srgbClr val="006600"/>
                </a:solidFill>
              </a:rPr>
              <a:t>	Distinguishing Between Terms</a:t>
            </a:r>
          </a:p>
          <a:p>
            <a:pPr marL="342900" indent="-342900" algn="just">
              <a:lnSpc>
                <a:spcPct val="87000"/>
              </a:lnSpc>
              <a:spcBef>
                <a:spcPts val="0"/>
              </a:spcBef>
              <a:buFontTx/>
              <a:buChar char="•"/>
              <a:defRPr/>
            </a:pPr>
            <a:endParaRPr lang="en-US" sz="500" b="1" dirty="0" smtClean="0">
              <a:solidFill>
                <a:srgbClr val="0033CC"/>
              </a:solidFill>
            </a:endParaRPr>
          </a:p>
          <a:p>
            <a:pPr marL="342900" indent="-342900" algn="just">
              <a:lnSpc>
                <a:spcPct val="87000"/>
              </a:lnSpc>
              <a:spcBef>
                <a:spcPts val="0"/>
              </a:spcBef>
              <a:buFontTx/>
              <a:buChar char="•"/>
              <a:defRPr/>
            </a:pPr>
            <a:r>
              <a:rPr lang="en-US" sz="1400" b="1" dirty="0" smtClean="0"/>
              <a:t>A chattel is not </a:t>
            </a:r>
            <a:r>
              <a:rPr lang="en-US" sz="1400" b="1" i="1" dirty="0" smtClean="0"/>
              <a:t>abandoned</a:t>
            </a:r>
            <a:r>
              <a:rPr lang="en-US" sz="1400" b="1" dirty="0" smtClean="0"/>
              <a:t> merely because the owner has parted with its possession.</a:t>
            </a:r>
          </a:p>
          <a:p>
            <a:pPr marL="342900" indent="-342900" algn="just">
              <a:lnSpc>
                <a:spcPct val="87000"/>
              </a:lnSpc>
              <a:spcBef>
                <a:spcPts val="0"/>
              </a:spcBef>
              <a:buFontTx/>
              <a:buChar char="•"/>
              <a:defRPr/>
            </a:pPr>
            <a:r>
              <a:rPr lang="en-US" sz="1400" b="1" dirty="0" smtClean="0"/>
              <a:t>If the owner of a chattel </a:t>
            </a:r>
            <a:r>
              <a:rPr lang="en-US" sz="1400" b="1" i="1" dirty="0" smtClean="0"/>
              <a:t>involuntarily </a:t>
            </a:r>
            <a:r>
              <a:rPr lang="en-US" sz="1400" b="1" dirty="0" smtClean="0"/>
              <a:t>parts with possession of goods, they should be categorized as either </a:t>
            </a:r>
            <a:r>
              <a:rPr lang="en-US" sz="1400" b="1" i="1" dirty="0" smtClean="0"/>
              <a:t>lost </a:t>
            </a:r>
            <a:r>
              <a:rPr lang="en-US" sz="1400" b="1" dirty="0" smtClean="0"/>
              <a:t>or </a:t>
            </a:r>
            <a:r>
              <a:rPr lang="en-US" sz="1400" b="1" i="1" dirty="0" smtClean="0"/>
              <a:t>mislaid</a:t>
            </a:r>
            <a:r>
              <a:rPr lang="en-US" sz="1400" b="1" dirty="0" smtClean="0"/>
              <a:t>. </a:t>
            </a:r>
          </a:p>
          <a:p>
            <a:pPr marL="342900" indent="-342900" algn="just">
              <a:lnSpc>
                <a:spcPct val="87000"/>
              </a:lnSpc>
              <a:spcBef>
                <a:spcPts val="0"/>
              </a:spcBef>
              <a:buFontTx/>
              <a:buChar char="•"/>
              <a:defRPr/>
            </a:pPr>
            <a:r>
              <a:rPr lang="en-US" sz="1400" b="1" i="1" dirty="0" smtClean="0"/>
              <a:t>Lost</a:t>
            </a:r>
            <a:r>
              <a:rPr lang="en-US" sz="1400" b="1" dirty="0" smtClean="0"/>
              <a:t> 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p>
          <a:p>
            <a:pPr marL="342900" indent="-342900" algn="just">
              <a:lnSpc>
                <a:spcPct val="87000"/>
              </a:lnSpc>
              <a:spcBef>
                <a:spcPts val="0"/>
              </a:spcBef>
              <a:buFontTx/>
              <a:buChar char="•"/>
              <a:defRPr/>
            </a:pPr>
            <a:r>
              <a:rPr lang="en-US" sz="1400" b="1" dirty="0" smtClean="0"/>
              <a:t>To 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dirty="0" smtClean="0"/>
              <a:t>gave up and relinquished their ownership in the chattel.</a:t>
            </a:r>
          </a:p>
          <a:p>
            <a:pPr marL="342900" indent="-342900" algn="just">
              <a:lnSpc>
                <a:spcPct val="87000"/>
              </a:lnSpc>
              <a:spcBef>
                <a:spcPts val="0"/>
              </a:spcBef>
              <a:defRPr/>
            </a:pPr>
            <a:endParaRPr lang="en-US" sz="16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8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5000"/>
              </a:lnSpc>
              <a:spcBef>
                <a:spcPts val="0"/>
              </a:spcBef>
              <a:buFontTx/>
              <a:buChar char="•"/>
              <a:defRPr/>
            </a:pPr>
            <a:endParaRPr lang="en-US" sz="800" b="1" i="1" dirty="0" smtClean="0">
              <a:solidFill>
                <a:srgbClr val="FF0000"/>
              </a:solidFill>
            </a:endParaRPr>
          </a:p>
          <a:p>
            <a:pPr marL="342900" indent="-342900">
              <a:lnSpc>
                <a:spcPct val="95000"/>
              </a:lnSpc>
              <a:spcBef>
                <a:spcPts val="0"/>
              </a:spcBef>
              <a:defRPr/>
            </a:pPr>
            <a:r>
              <a:rPr lang="en-US" sz="24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9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2000" b="1" dirty="0"/>
              <a:t>	</a:t>
            </a:r>
            <a:r>
              <a:rPr lang="en-US" sz="2000" b="1" dirty="0">
                <a:solidFill>
                  <a:srgbClr val="C00000"/>
                </a:solidFill>
              </a:rPr>
              <a:t>c. Abandoned Property (Continued)</a:t>
            </a:r>
          </a:p>
          <a:p>
            <a:pPr marL="342900" indent="-342900">
              <a:lnSpc>
                <a:spcPct val="95000"/>
              </a:lnSpc>
              <a:spcBef>
                <a:spcPts val="0"/>
              </a:spcBef>
              <a:defRPr/>
            </a:pPr>
            <a:endParaRPr lang="en-US" sz="700" b="1" i="1" dirty="0">
              <a:solidFill>
                <a:srgbClr val="006600"/>
              </a:solidFill>
            </a:endParaRPr>
          </a:p>
          <a:p>
            <a:pPr marL="342900" indent="-342900">
              <a:lnSpc>
                <a:spcPct val="95000"/>
              </a:lnSpc>
              <a:spcBef>
                <a:spcPts val="0"/>
              </a:spcBef>
              <a:defRPr/>
            </a:pPr>
            <a:r>
              <a:rPr lang="en-US" sz="1600" b="1" i="1" dirty="0">
                <a:solidFill>
                  <a:srgbClr val="006600"/>
                </a:solidFill>
              </a:rPr>
              <a:t>	Acquisition of Title</a:t>
            </a:r>
          </a:p>
          <a:p>
            <a:pPr marL="342900" indent="-342900" algn="just">
              <a:lnSpc>
                <a:spcPct val="95000"/>
              </a:lnSpc>
              <a:spcBef>
                <a:spcPts val="0"/>
              </a:spcBef>
              <a:buFontTx/>
              <a:buChar char="•"/>
              <a:defRPr/>
            </a:pPr>
            <a:endParaRPr lang="en-US" sz="200" b="1" dirty="0">
              <a:solidFill>
                <a:srgbClr val="0033CC"/>
              </a:solidFill>
            </a:endParaRPr>
          </a:p>
          <a:p>
            <a:pPr marL="342900" indent="-342900" algn="just">
              <a:lnSpc>
                <a:spcPct val="95000"/>
              </a:lnSpc>
              <a:spcBef>
                <a:spcPts val="0"/>
              </a:spcBef>
              <a:buFontTx/>
              <a:buChar char="•"/>
              <a:defRPr/>
            </a:pPr>
            <a:r>
              <a:rPr lang="en-US" sz="1400" b="1" dirty="0"/>
              <a:t>If a chattel can be categorized as </a:t>
            </a:r>
            <a:r>
              <a:rPr lang="en-US" sz="1400" b="1" i="1" dirty="0"/>
              <a:t>abandoned,</a:t>
            </a:r>
            <a:r>
              <a:rPr lang="en-US" sz="1400" b="1" dirty="0"/>
              <a:t> it becomes, by virtue of such abandonment, </a:t>
            </a:r>
            <a:r>
              <a:rPr lang="en-US" sz="1400" b="1" dirty="0" err="1"/>
              <a:t>unowned</a:t>
            </a:r>
            <a:r>
              <a:rPr lang="en-US" sz="1400" b="1" dirty="0"/>
              <a:t>.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As with wild animals, ownership of an </a:t>
            </a:r>
            <a:r>
              <a:rPr lang="en-US" sz="1400" b="1" i="1" dirty="0"/>
              <a:t>abandoned</a:t>
            </a:r>
            <a:r>
              <a:rPr lang="en-US" sz="1400" b="1" dirty="0"/>
              <a:t> chattel is acquired by reducing it to possession.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defRPr/>
            </a:pPr>
            <a:r>
              <a:rPr lang="en-US" sz="1400" b="1" dirty="0"/>
              <a:t>	</a:t>
            </a:r>
            <a:r>
              <a:rPr lang="en-US" sz="1400" b="1" i="1" dirty="0"/>
              <a:t>Title to abandoned chattel is acquired by: </a:t>
            </a:r>
          </a:p>
          <a:p>
            <a:pPr marL="342900" indent="-342900" algn="just">
              <a:lnSpc>
                <a:spcPct val="95000"/>
              </a:lnSpc>
              <a:spcBef>
                <a:spcPts val="0"/>
              </a:spcBef>
              <a:buFontTx/>
              <a:buChar char="•"/>
              <a:defRPr/>
            </a:pPr>
            <a:endParaRPr lang="en-US" sz="300" b="1" i="1" dirty="0"/>
          </a:p>
          <a:p>
            <a:pPr marL="342900" indent="-342900" algn="just">
              <a:lnSpc>
                <a:spcPct val="95000"/>
              </a:lnSpc>
              <a:spcBef>
                <a:spcPts val="0"/>
              </a:spcBef>
              <a:defRPr/>
            </a:pPr>
            <a:r>
              <a:rPr lang="en-US" sz="1400" b="1" dirty="0"/>
              <a:t>		(</a:t>
            </a:r>
            <a:r>
              <a:rPr lang="en-US" sz="1400" b="1" dirty="0" err="1"/>
              <a:t>i</a:t>
            </a:r>
            <a:r>
              <a:rPr lang="en-US" sz="1400" b="1" dirty="0"/>
              <a:t>) </a:t>
            </a:r>
            <a:r>
              <a:rPr lang="en-US" sz="1400" b="1" i="1" dirty="0"/>
              <a:t>actual or constructive control </a:t>
            </a:r>
            <a:r>
              <a:rPr lang="en-US" sz="1400" b="1" dirty="0"/>
              <a:t>or dominion over the thing, and </a:t>
            </a:r>
          </a:p>
          <a:p>
            <a:pPr marL="342900" indent="-342900" algn="just">
              <a:lnSpc>
                <a:spcPct val="95000"/>
              </a:lnSpc>
              <a:spcBef>
                <a:spcPts val="0"/>
              </a:spcBef>
              <a:defRPr/>
            </a:pPr>
            <a:r>
              <a:rPr lang="en-US" sz="1400" b="1" dirty="0"/>
              <a:t>		(ii) an </a:t>
            </a:r>
            <a:r>
              <a:rPr lang="en-US" sz="1400" b="1" i="1" dirty="0"/>
              <a:t>intent to assert ownership </a:t>
            </a:r>
            <a:r>
              <a:rPr lang="en-US" sz="1400" b="1" dirty="0"/>
              <a:t>over it.</a:t>
            </a:r>
          </a:p>
          <a:p>
            <a:pPr marL="342900" indent="-342900">
              <a:lnSpc>
                <a:spcPct val="95000"/>
              </a:lnSpc>
              <a:spcBef>
                <a:spcPts val="0"/>
              </a:spcBef>
              <a:defRPr/>
            </a:pPr>
            <a:endParaRPr lang="en-US" sz="700" b="1" dirty="0">
              <a:solidFill>
                <a:srgbClr val="0033CC"/>
              </a:solidFill>
            </a:endParaRPr>
          </a:p>
          <a:p>
            <a:pPr marL="342900" indent="-342900">
              <a:lnSpc>
                <a:spcPct val="95000"/>
              </a:lnSpc>
              <a:spcBef>
                <a:spcPts val="0"/>
              </a:spcBef>
              <a:defRPr/>
            </a:pPr>
            <a:r>
              <a:rPr lang="en-US" sz="1600" b="1" i="1" dirty="0">
                <a:solidFill>
                  <a:srgbClr val="006600"/>
                </a:solidFill>
              </a:rPr>
              <a:t>	Escheatment</a:t>
            </a:r>
          </a:p>
          <a:p>
            <a:pPr marL="342900" indent="-342900" algn="just">
              <a:lnSpc>
                <a:spcPct val="95000"/>
              </a:lnSpc>
              <a:spcBef>
                <a:spcPts val="0"/>
              </a:spcBef>
              <a:buFontTx/>
              <a:buChar char="•"/>
              <a:defRPr/>
            </a:pPr>
            <a:r>
              <a:rPr lang="en-US" sz="1400" b="1" dirty="0"/>
              <a:t>Where </a:t>
            </a:r>
            <a:r>
              <a:rPr lang="en-US" sz="1400" b="1" i="1" dirty="0"/>
              <a:t>abandoned</a:t>
            </a:r>
            <a:r>
              <a:rPr lang="en-US" sz="1400" b="1" dirty="0"/>
              <a:t> property is held by an intermediary with no property interest in the property </a:t>
            </a:r>
            <a:r>
              <a:rPr lang="en-US" sz="1400" b="1" i="1" dirty="0"/>
              <a:t>(e.g., </a:t>
            </a:r>
            <a:r>
              <a:rPr lang="en-US" sz="1400" b="1" dirty="0"/>
              <a:t>unclaimed funds held by banks or other depositories), the state may assume title to the property through a process called </a:t>
            </a:r>
            <a:r>
              <a:rPr lang="en-US" sz="1400" b="1" i="1" dirty="0"/>
              <a:t>escheat. </a:t>
            </a:r>
            <a:endParaRPr lang="en-US" sz="300" b="1" dirty="0"/>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Property may be escheated </a:t>
            </a:r>
            <a:r>
              <a:rPr lang="en-US" sz="1400" b="1" u="sng" dirty="0"/>
              <a:t>ONLY</a:t>
            </a:r>
            <a:r>
              <a:rPr lang="en-US" sz="1400" b="1" dirty="0"/>
              <a:t> by the state in which the property is located.</a:t>
            </a:r>
            <a:endParaRPr lang="en-US" sz="300" b="1" dirty="0"/>
          </a:p>
          <a:p>
            <a:pPr marL="342900" indent="-342900" algn="just">
              <a:lnSpc>
                <a:spcPct val="95000"/>
              </a:lnSpc>
              <a:spcBef>
                <a:spcPts val="0"/>
              </a:spcBef>
              <a:defRPr/>
            </a:pPr>
            <a:endParaRPr lang="en-US" sz="300" b="1" dirty="0"/>
          </a:p>
          <a:p>
            <a:pPr marL="342900" indent="-342900" algn="just">
              <a:lnSpc>
                <a:spcPct val="95000"/>
              </a:lnSpc>
              <a:spcBef>
                <a:spcPts val="0"/>
              </a:spcBef>
              <a:buFontTx/>
              <a:buChar char="•"/>
              <a:defRPr/>
            </a:pPr>
            <a:r>
              <a:rPr lang="en-US" sz="1400" b="1" dirty="0"/>
              <a:t>Intangible property is considered to be located at the domicile of the property owner.</a:t>
            </a:r>
          </a:p>
          <a:p>
            <a:pPr marL="342900" indent="-342900" algn="just">
              <a:lnSpc>
                <a:spcPct val="95000"/>
              </a:lnSpc>
              <a:spcBef>
                <a:spcPts val="0"/>
              </a:spcBef>
              <a:defRPr/>
            </a:pP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90000"/>
              </a:lnSpc>
              <a:spcBef>
                <a:spcPct val="20000"/>
              </a:spcBef>
              <a:buFontTx/>
              <a:buChar char="•"/>
              <a:defRPr/>
            </a:pPr>
            <a:endParaRPr lang="en-US" sz="300" b="1" i="1" dirty="0" smtClean="0">
              <a:solidFill>
                <a:srgbClr val="FF0000"/>
              </a:solidFill>
            </a:endParaRPr>
          </a:p>
          <a:p>
            <a:pPr marL="342900" indent="-342900" algn="just">
              <a:lnSpc>
                <a:spcPct val="90000"/>
              </a:lnSpc>
              <a:spcBef>
                <a:spcPct val="20000"/>
              </a:spcBef>
              <a:buFontTx/>
              <a:buChar char="•"/>
              <a:defRPr/>
            </a:pPr>
            <a:r>
              <a:rPr lang="en-US" sz="1400" b="1" dirty="0" smtClean="0"/>
              <a:t>Article 7-B of the New York Personal Property Law eliminates the distinction between lost property and mislaid property, thereby eliminating much of the confusion about who has the right to possession.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The 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abandoned property, waif, treasure trove, and other property that is "found" is </a:t>
            </a:r>
            <a:r>
              <a:rPr lang="en-US" sz="1400" b="1" i="1" dirty="0" smtClean="0"/>
              <a:t>presumed </a:t>
            </a:r>
            <a:r>
              <a:rPr lang="en-US" sz="1400" b="1" dirty="0" smtClean="0"/>
              <a:t>to be "lost property" under the statute unless the presumption is challenged in an action or proceeding commenced within six months of the finding</a:t>
            </a:r>
            <a:r>
              <a:rPr lang="en-US" sz="1400" b="1" dirty="0" smtClean="0">
                <a:solidFill>
                  <a:srgbClr val="0033CC"/>
                </a:solidFill>
              </a:rPr>
              <a:t>.</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1) Definition of "Property“</a:t>
            </a:r>
          </a:p>
          <a:p>
            <a:pPr marL="342900" indent="-342900" algn="just">
              <a:lnSpc>
                <a:spcPct val="90000"/>
              </a:lnSpc>
              <a:spcBef>
                <a:spcPct val="20000"/>
              </a:spcBef>
              <a:buFontTx/>
              <a:buChar char="•"/>
              <a:defRPr/>
            </a:pPr>
            <a:r>
              <a:rPr lang="en-US" sz="1400" b="1" dirty="0" smtClean="0"/>
              <a:t>The statute includes in its definition of property: money, payable </a:t>
            </a:r>
            <a:r>
              <a:rPr lang="en-US" sz="1400" b="1" i="1" dirty="0" smtClean="0"/>
              <a:t>bearer </a:t>
            </a:r>
            <a:r>
              <a:rPr lang="en-US" sz="1400" b="1" dirty="0" smtClean="0"/>
              <a:t>instruments, goods, chattels, and tangible personal property, but </a:t>
            </a:r>
            <a:r>
              <a:rPr lang="en-US" sz="1400" b="1" i="1" dirty="0" smtClean="0"/>
              <a:t>not </a:t>
            </a:r>
            <a:r>
              <a:rPr lang="en-US" sz="1400" b="1" dirty="0" smtClean="0"/>
              <a:t>animals or motor vehicles.</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2) Location of Property</a:t>
            </a:r>
          </a:p>
          <a:p>
            <a:pPr marL="342900" indent="-342900" algn="just">
              <a:lnSpc>
                <a:spcPct val="90000"/>
              </a:lnSpc>
              <a:spcBef>
                <a:spcPct val="20000"/>
              </a:spcBef>
              <a:buFontTx/>
              <a:buChar char="•"/>
              <a:defRPr/>
            </a:pPr>
            <a:r>
              <a:rPr lang="en-US" sz="1400" b="1" i="1" dirty="0" smtClean="0"/>
              <a:t>Where </a:t>
            </a:r>
            <a:r>
              <a:rPr lang="en-US" sz="1400" b="1" dirty="0" smtClean="0"/>
              <a:t>property happens to be found is another factor important at common law BUT NOT specified by the statute.</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One: </a:t>
            </a:r>
          </a:p>
          <a:p>
            <a:pPr marL="342900" indent="-342900" algn="ctr">
              <a:spcBef>
                <a:spcPts val="0"/>
              </a:spcBef>
            </a:pPr>
            <a:r>
              <a:rPr lang="en-US" sz="4400" b="1" i="1" dirty="0" smtClean="0">
                <a:solidFill>
                  <a:srgbClr val="00206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of less than $20 in value must make a reasonable effort to find the owner and restore the property to them; if unable to do so after a reasonable effort, title vests in the finder one year after the finding. </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700" b="1" dirty="0" smtClean="0">
              <a:solidFill>
                <a:srgbClr val="0033CC"/>
              </a:solidFill>
            </a:endParaRPr>
          </a:p>
          <a:p>
            <a:pPr marL="342900" indent="-342900">
              <a:lnSpc>
                <a:spcPct val="90000"/>
              </a:lnSpc>
              <a:spcBef>
                <a:spcPct val="20000"/>
              </a:spcBef>
              <a:defRPr/>
            </a:pPr>
            <a:r>
              <a:rPr lang="en-US" sz="1600" b="1" dirty="0" smtClean="0">
                <a:solidFill>
                  <a:srgbClr val="006600"/>
                </a:solidFill>
              </a:rPr>
              <a:t>	Property with Value of Twenty Dollars or More and Instruments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a:spcBef>
                <a:spcPct val="20000"/>
              </a:spcBef>
              <a:buFontTx/>
              <a:buChar char="•"/>
              <a:defRPr/>
            </a:pPr>
            <a:endParaRPr lang="en-US" sz="500" b="1" dirty="0" smtClean="0">
              <a:solidFill>
                <a:srgbClr val="0033CC"/>
              </a:solidFill>
            </a:endParaRPr>
          </a:p>
          <a:p>
            <a:pPr marL="342900" indent="-342900" algn="just">
              <a:spcBef>
                <a:spcPct val="20000"/>
              </a:spcBef>
              <a:buFontTx/>
              <a:buChar char="•"/>
              <a:defRPr/>
            </a:pPr>
            <a:r>
              <a:rPr lang="en-US" sz="1400" b="1" dirty="0" smtClean="0"/>
              <a:t>A person in possession of premises where the property is found has a similar duty to notify the police and deposit the property with them within 10 days of acquisition.</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77000"/>
              </a:lnSpc>
              <a:spcBef>
                <a:spcPts val="0"/>
              </a:spcBef>
              <a:defRPr/>
            </a:pPr>
            <a:r>
              <a:rPr lang="en-US" sz="2800" b="1" i="1" dirty="0" smtClean="0">
                <a:solidFill>
                  <a:srgbClr val="002060"/>
                </a:solidFill>
              </a:rPr>
              <a:t>Part Three: The Exercise of Property Rights</a:t>
            </a:r>
          </a:p>
          <a:p>
            <a:pPr marL="342900" indent="-342900">
              <a:lnSpc>
                <a:spcPct val="77000"/>
              </a:lnSpc>
              <a:spcBef>
                <a:spcPts val="0"/>
              </a:spcBef>
              <a:defRPr/>
            </a:pPr>
            <a:endParaRPr lang="en-US" sz="700" b="1" i="1" dirty="0" smtClean="0">
              <a:solidFill>
                <a:schemeClr val="accent5">
                  <a:lumMod val="25000"/>
                </a:schemeClr>
              </a:solidFill>
            </a:endParaRPr>
          </a:p>
          <a:p>
            <a:pPr marL="342900" indent="-342900">
              <a:lnSpc>
                <a:spcPct val="7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77000"/>
              </a:lnSpc>
              <a:spcBef>
                <a:spcPts val="0"/>
              </a:spcBef>
              <a:buFontTx/>
              <a:buChar char="•"/>
              <a:defRPr/>
            </a:pPr>
            <a:endParaRPr lang="en-US" sz="700" b="1" i="1" dirty="0" smtClean="0">
              <a:solidFill>
                <a:srgbClr val="FF0000"/>
              </a:solidFill>
            </a:endParaRPr>
          </a:p>
          <a:p>
            <a:pPr marL="342900" indent="-342900">
              <a:lnSpc>
                <a:spcPct val="77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77000"/>
              </a:lnSpc>
              <a:spcBef>
                <a:spcPts val="0"/>
              </a:spcBef>
              <a:buFontTx/>
              <a:buChar char="•"/>
              <a:defRPr/>
            </a:pPr>
            <a:endParaRPr lang="en-US" sz="700" b="1" dirty="0" smtClean="0">
              <a:solidFill>
                <a:srgbClr val="0033CC"/>
              </a:solidFill>
            </a:endParaRPr>
          </a:p>
          <a:p>
            <a:pPr marL="342900" indent="-342900">
              <a:lnSpc>
                <a:spcPct val="77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77000"/>
              </a:lnSpc>
              <a:spcBef>
                <a:spcPts val="0"/>
              </a:spcBef>
              <a:defRPr/>
            </a:pPr>
            <a:r>
              <a:rPr lang="en-US" sz="500" b="1" dirty="0" smtClean="0">
                <a:solidFill>
                  <a:srgbClr val="0033CC"/>
                </a:solidFill>
              </a:rPr>
              <a:t>	</a:t>
            </a:r>
          </a:p>
          <a:p>
            <a:pPr marL="342900" indent="-342900">
              <a:lnSpc>
                <a:spcPct val="77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77000"/>
              </a:lnSpc>
              <a:spcBef>
                <a:spcPct val="20000"/>
              </a:spcBef>
              <a:buFontTx/>
              <a:buChar char="•"/>
              <a:defRPr/>
            </a:pPr>
            <a:endParaRPr lang="en-US" sz="6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buFontTx/>
              <a:buChar char="•"/>
              <a:defRPr/>
            </a:pPr>
            <a:r>
              <a:rPr lang="en-US" sz="1400" b="1" dirty="0" smtClean="0"/>
              <a:t>The police notify all persons whom they have reason to believe have an interest in the property, as well as the occupant or person in charge of the premises where the property was found (unless found in a public street).</a:t>
            </a:r>
          </a:p>
          <a:p>
            <a:pPr marL="342900" indent="-342900" algn="just">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dirty="0" smtClean="0">
                <a:solidFill>
                  <a:srgbClr val="006600"/>
                </a:solidFill>
              </a:rPr>
              <a:t>	</a:t>
            </a:r>
            <a:r>
              <a:rPr lang="en-US" sz="1600" b="1" i="1" dirty="0" smtClean="0">
                <a:solidFill>
                  <a:srgbClr val="7030A0"/>
                </a:solidFill>
              </a:rPr>
              <a:t>1) Period for Holding Property</a:t>
            </a:r>
          </a:p>
          <a:p>
            <a:pPr marL="342900" indent="-342900" algn="just">
              <a:lnSpc>
                <a:spcPct val="77000"/>
              </a:lnSpc>
              <a:spcBef>
                <a:spcPct val="20000"/>
              </a:spcBef>
              <a:buFontTx/>
              <a:buChar char="•"/>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The police must hold the property for:</a:t>
            </a:r>
            <a:r>
              <a:rPr lang="en-US" sz="1500" b="1" dirty="0" smtClean="0"/>
              <a:t> </a:t>
            </a:r>
          </a:p>
          <a:p>
            <a:pPr marL="800100" lvl="1" indent="-342900" algn="just">
              <a:lnSpc>
                <a:spcPct val="77000"/>
              </a:lnSpc>
              <a:spcBef>
                <a:spcPct val="20000"/>
              </a:spcBef>
              <a:buFontTx/>
              <a:buChar char="•"/>
              <a:defRPr/>
            </a:pPr>
            <a:r>
              <a:rPr lang="en-US" sz="1200" b="1" dirty="0" smtClean="0"/>
              <a:t>Three months if valued at $100 or less;</a:t>
            </a:r>
          </a:p>
          <a:p>
            <a:pPr marL="800100" lvl="1" indent="-342900" algn="just">
              <a:lnSpc>
                <a:spcPct val="77000"/>
              </a:lnSpc>
              <a:spcBef>
                <a:spcPct val="20000"/>
              </a:spcBef>
              <a:buFontTx/>
              <a:buChar char="•"/>
              <a:defRPr/>
            </a:pPr>
            <a:r>
              <a:rPr lang="en-US" sz="1200" b="1" dirty="0" smtClean="0"/>
              <a:t>Six months if valued at $100 to $499.99; </a:t>
            </a:r>
          </a:p>
          <a:p>
            <a:pPr marL="800100" lvl="1" indent="-342900" algn="just">
              <a:lnSpc>
                <a:spcPct val="77000"/>
              </a:lnSpc>
              <a:spcBef>
                <a:spcPct val="20000"/>
              </a:spcBef>
              <a:buFontTx/>
              <a:buChar char="•"/>
              <a:defRPr/>
            </a:pPr>
            <a:r>
              <a:rPr lang="en-US" sz="1200" b="1" dirty="0" smtClean="0"/>
              <a:t>One year if valued at $500 to $4,999.99; and  </a:t>
            </a:r>
          </a:p>
          <a:p>
            <a:pPr marL="800100" lvl="1" indent="-342900" algn="just">
              <a:lnSpc>
                <a:spcPct val="77000"/>
              </a:lnSpc>
              <a:spcBef>
                <a:spcPct val="20000"/>
              </a:spcBef>
              <a:buFontTx/>
              <a:buChar char="•"/>
              <a:defRPr/>
            </a:pPr>
            <a:r>
              <a:rPr lang="en-US" sz="1200" b="1" dirty="0" smtClean="0"/>
              <a:t>Three years if valued at $5,000 or more. </a:t>
            </a:r>
          </a:p>
          <a:p>
            <a:pPr marL="342900" indent="-342900" algn="just">
              <a:lnSpc>
                <a:spcPct val="77000"/>
              </a:lnSpc>
              <a:spcBef>
                <a:spcPct val="20000"/>
              </a:spcBef>
              <a:buFontTx/>
              <a:buChar char="•"/>
              <a:defRPr/>
            </a:pPr>
            <a:endParaRPr lang="en-US" sz="400" b="1" dirty="0" smtClean="0"/>
          </a:p>
          <a:p>
            <a:pPr marL="342900" indent="-342900" algn="just">
              <a:lnSpc>
                <a:spcPct val="77000"/>
              </a:lnSpc>
              <a:spcBef>
                <a:spcPct val="20000"/>
              </a:spcBef>
              <a:buFontTx/>
              <a:buChar char="•"/>
              <a:defRPr/>
            </a:pPr>
            <a:r>
              <a:rPr lang="en-US" sz="1400" b="1" dirty="0" smtClean="0"/>
              <a:t>(Under some circumstances, the property may be sold and the proceeds held, </a:t>
            </a:r>
            <a:r>
              <a:rPr lang="en-US" sz="1400" b="1" i="1" dirty="0" smtClean="0"/>
              <a:t>e.g., </a:t>
            </a:r>
            <a:r>
              <a:rPr lang="en-US" sz="1400" b="1" dirty="0" smtClean="0"/>
              <a:t>perishable property.) </a:t>
            </a:r>
          </a:p>
          <a:p>
            <a:pPr marL="342900" indent="-342900" algn="just">
              <a:lnSpc>
                <a:spcPct val="77000"/>
              </a:lnSpc>
              <a:spcBef>
                <a:spcPct val="20000"/>
              </a:spcBef>
              <a:defRPr/>
            </a:pPr>
            <a:r>
              <a:rPr lang="en-US" sz="300" b="1" dirty="0" smtClean="0">
                <a:solidFill>
                  <a:srgbClr val="0033CC"/>
                </a:solidFill>
              </a:rPr>
              <a:t>	</a:t>
            </a:r>
          </a:p>
          <a:p>
            <a:pPr marL="342900" indent="-342900" algn="just">
              <a:lnSpc>
                <a:spcPct val="77000"/>
              </a:lnSpc>
              <a:spcBef>
                <a:spcPct val="20000"/>
              </a:spcBef>
              <a:defRPr/>
            </a:pPr>
            <a:r>
              <a:rPr lang="en-US" sz="1400" b="1" dirty="0" smtClean="0">
                <a:solidFill>
                  <a:srgbClr val="C00000"/>
                </a:solidFill>
              </a:rPr>
              <a:t>	[N.Y. Personal Property Law §252(1)]</a:t>
            </a:r>
          </a:p>
          <a:p>
            <a:pPr marL="342900" indent="-342900">
              <a:lnSpc>
                <a:spcPct val="77000"/>
              </a:lnSpc>
              <a:spcBef>
                <a:spcPct val="20000"/>
              </a:spcBef>
              <a:defRPr/>
            </a:pPr>
            <a:r>
              <a:rPr lang="en-US" sz="700" b="1" dirty="0" smtClean="0"/>
              <a:t>	</a:t>
            </a:r>
          </a:p>
          <a:p>
            <a:pPr marL="342900" indent="-342900">
              <a:lnSpc>
                <a:spcPct val="77000"/>
              </a:lnSpc>
              <a:spcBef>
                <a:spcPct val="2000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77000"/>
              </a:lnSpc>
              <a:spcBef>
                <a:spcPct val="20000"/>
              </a:spcBef>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several persons participate in a finding, they are joint finders with equal rights in the property found. </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Employees</a:t>
            </a:r>
          </a:p>
          <a:p>
            <a:pPr marL="342900" indent="-342900" algn="just">
              <a:lnSpc>
                <a:spcPct val="90000"/>
              </a:lnSpc>
              <a:spcBef>
                <a:spcPct val="20000"/>
              </a:spcBef>
              <a:buFontTx/>
              <a:buChar char="•"/>
              <a:defRPr/>
            </a:pPr>
            <a:endParaRPr lang="en-US" sz="500" b="1" dirty="0" smtClean="0">
              <a:solidFill>
                <a:srgbClr val="0033CC"/>
              </a:solidFill>
            </a:endParaRPr>
          </a:p>
          <a:p>
            <a:pPr marL="342900" indent="-342900" algn="just">
              <a:lnSpc>
                <a:spcPct val="90000"/>
              </a:lnSpc>
              <a:spcBef>
                <a:spcPct val="20000"/>
              </a:spcBef>
              <a:buFontTx/>
              <a:buChar char="•"/>
              <a:defRPr/>
            </a:pPr>
            <a:r>
              <a:rPr lang="en-US" sz="1400" b="1" dirty="0" smtClean="0"/>
              <a:t>If a private employee is under a duty to deliver lost property to the employer, the employer is considered the finder if she notifies the police.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In the case of a government officer or employee who finds property in the course of official duty, the government is considered to be the finder.</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Safe Deposit Premises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lost property is found in an enclosed safe deposit premises, the police must return the property to the safe deposit company or bank at the end of six months, and the company or bank has custody as </a:t>
            </a:r>
            <a:r>
              <a:rPr lang="en-US" sz="1400" b="1" dirty="0" err="1" smtClean="0"/>
              <a:t>bailee</a:t>
            </a:r>
            <a:r>
              <a:rPr lang="en-US" sz="1400" b="1" dirty="0" smtClean="0"/>
              <a:t> for the person entitled to the property.</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219200"/>
            <a:ext cx="8839200" cy="5410200"/>
          </a:xfrm>
          <a:prstGeom prst="rect">
            <a:avLst/>
          </a:prstGeom>
          <a:noFill/>
          <a:ln w="9525">
            <a:noFill/>
            <a:miter lim="800000"/>
            <a:headEnd/>
            <a:tailEnd/>
          </a:ln>
        </p:spPr>
        <p:txBody>
          <a:bodyPr/>
          <a:lstStyle/>
          <a:p>
            <a:pPr marL="342900" indent="-342900">
              <a:spcBef>
                <a:spcPct val="20000"/>
              </a:spcBef>
            </a:pPr>
            <a:r>
              <a:rPr lang="en-US" sz="3400" b="1">
                <a:solidFill>
                  <a:srgbClr val="C00000"/>
                </a:solidFill>
              </a:rPr>
              <a:t>Our First Venture into Property Case Law</a:t>
            </a:r>
          </a:p>
          <a:p>
            <a:pPr marL="342900" indent="-342900">
              <a:spcBef>
                <a:spcPct val="20000"/>
              </a:spcBef>
              <a:buFontTx/>
              <a:buChar char="•"/>
            </a:pPr>
            <a:r>
              <a:rPr lang="en-US" sz="3600" b="1">
                <a:solidFill>
                  <a:srgbClr val="002060"/>
                </a:solidFill>
              </a:rPr>
              <a:t>The Case of Pierson v. Post</a:t>
            </a: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pPr>
            <a:r>
              <a:rPr lang="en-US" sz="3600" b="1" i="1"/>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8194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8194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43</a:t>
            </a:fld>
            <a:endParaRPr lang="en-US"/>
          </a:p>
        </p:txBody>
      </p:sp>
    </p:spTree>
    <p:extLst>
      <p:ext uri="{BB962C8B-B14F-4D97-AF65-F5344CB8AC3E}">
        <p14:creationId xmlns:p14="http://schemas.microsoft.com/office/powerpoint/2010/main" val="1821105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3600" b="1" dirty="0">
                <a:solidFill>
                  <a:srgbClr val="CC0000"/>
                </a:solidFill>
              </a:rPr>
              <a:t>Final Thoughts</a:t>
            </a:r>
          </a:p>
          <a:p>
            <a:pPr marL="342900" indent="-342900">
              <a:spcBef>
                <a:spcPct val="20000"/>
              </a:spcBef>
              <a:buFontTx/>
              <a:buChar char="•"/>
            </a:pPr>
            <a:r>
              <a:rPr lang="en-US" sz="2400" b="1" dirty="0">
                <a:solidFill>
                  <a:srgbClr val="000066"/>
                </a:solidFill>
              </a:rPr>
              <a:t>Bonus Question of the Day</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For next time – Read </a:t>
            </a:r>
            <a:r>
              <a:rPr lang="en-US" sz="2400" b="1" dirty="0" smtClean="0">
                <a:solidFill>
                  <a:srgbClr val="000066"/>
                </a:solidFill>
              </a:rPr>
              <a:t>Assignments on </a:t>
            </a:r>
            <a:r>
              <a:rPr lang="en-US" sz="2400" b="1" dirty="0">
                <a:solidFill>
                  <a:srgbClr val="000066"/>
                </a:solidFill>
              </a:rPr>
              <a:t>the Webpage.  </a:t>
            </a:r>
          </a:p>
          <a:p>
            <a:pPr marL="342900" indent="-342900">
              <a:spcBef>
                <a:spcPct val="20000"/>
              </a:spcBef>
            </a:pPr>
            <a:r>
              <a:rPr lang="en-US" sz="2400" b="1" dirty="0">
                <a:solidFill>
                  <a:srgbClr val="000066"/>
                </a:solidFill>
              </a:rPr>
              <a:t>	We are a hot bench.</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Questions???</a:t>
            </a:r>
          </a:p>
          <a:p>
            <a:pPr marL="342900" indent="-342900">
              <a:spcBef>
                <a:spcPct val="20000"/>
              </a:spcBef>
            </a:pPr>
            <a:endParaRPr lang="en-US" sz="2400"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A. What is a “Right” with Respect to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5000"/>
              </a:lnSpc>
              <a:spcBef>
                <a:spcPct val="20000"/>
              </a:spcBef>
              <a:defRPr/>
            </a:pPr>
            <a:r>
              <a:rPr lang="en-US" sz="2200" b="1" dirty="0" smtClean="0"/>
              <a:t>Black’s </a:t>
            </a:r>
            <a:r>
              <a:rPr lang="en-US" sz="2200" b="1" dirty="0"/>
              <a:t>Law Dictionary</a:t>
            </a:r>
            <a:r>
              <a:rPr lang="en-US" sz="2200" dirty="0">
                <a:solidFill>
                  <a:srgbClr val="002060"/>
                </a:solidFill>
              </a:rPr>
              <a:t> </a:t>
            </a:r>
            <a:r>
              <a:rPr lang="en-US" sz="2200" dirty="0"/>
              <a:t>defines the term </a:t>
            </a:r>
            <a:r>
              <a:rPr lang="en-US" sz="2200" b="1" i="1" dirty="0"/>
              <a:t>“Right” </a:t>
            </a:r>
            <a:r>
              <a:rPr lang="en-US" sz="2200" dirty="0"/>
              <a:t>as:</a:t>
            </a:r>
          </a:p>
          <a:p>
            <a:pPr marL="342900" indent="-342900">
              <a:defRPr/>
            </a:pPr>
            <a:endParaRPr lang="en-US" sz="1000" dirty="0" smtClean="0"/>
          </a:p>
          <a:p>
            <a:pPr marL="342900" indent="-342900">
              <a:defRPr/>
            </a:pPr>
            <a:endParaRPr lang="en-US" sz="1000" dirty="0"/>
          </a:p>
          <a:p>
            <a:pPr marL="800100" lvl="1" indent="-342900" algn="just">
              <a:buFontTx/>
              <a:buAutoNum type="arabicPeriod"/>
              <a:defRPr/>
            </a:pPr>
            <a:r>
              <a:rPr lang="en-US" sz="1600" b="1" dirty="0">
                <a:solidFill>
                  <a:schemeClr val="tx1">
                    <a:lumMod val="75000"/>
                    <a:lumOff val="25000"/>
                  </a:schemeClr>
                </a:solidFill>
              </a:rPr>
              <a:t>Powers of free action … a capacity residing in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one </a:t>
            </a:r>
            <a:r>
              <a:rPr lang="en-US" sz="1600" b="1" dirty="0">
                <a:solidFill>
                  <a:schemeClr val="tx1">
                    <a:lumMod val="75000"/>
                    <a:lumOff val="25000"/>
                  </a:schemeClr>
                </a:solidFill>
              </a:rPr>
              <a:t>man of controlling, </a:t>
            </a:r>
            <a:r>
              <a:rPr lang="en-US" sz="1600" b="1" dirty="0" smtClean="0">
                <a:solidFill>
                  <a:schemeClr val="tx1">
                    <a:lumMod val="75000"/>
                    <a:lumOff val="25000"/>
                  </a:schemeClr>
                </a:solidFill>
              </a:rPr>
              <a:t>with </a:t>
            </a:r>
            <a:r>
              <a:rPr lang="en-US" sz="1600" b="1" dirty="0">
                <a:solidFill>
                  <a:schemeClr val="tx1">
                    <a:lumMod val="75000"/>
                    <a:lumOff val="25000"/>
                  </a:schemeClr>
                </a:solidFill>
              </a:rPr>
              <a:t>the assent and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assistance </a:t>
            </a:r>
            <a:r>
              <a:rPr lang="en-US" sz="1600" b="1" dirty="0">
                <a:solidFill>
                  <a:schemeClr val="tx1">
                    <a:lumMod val="75000"/>
                    <a:lumOff val="25000"/>
                  </a:schemeClr>
                </a:solidFill>
              </a:rPr>
              <a:t>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buAutoNum type="arabicPeriod" startAt="2"/>
              <a:defRPr/>
            </a:pPr>
            <a:r>
              <a:rPr lang="en-US" sz="1600" b="1" dirty="0" smtClean="0">
                <a:solidFill>
                  <a:schemeClr val="tx1">
                    <a:lumMod val="75000"/>
                    <a:lumOff val="25000"/>
                  </a:schemeClr>
                </a:solidFill>
              </a:rPr>
              <a:t>A </a:t>
            </a:r>
            <a:r>
              <a:rPr lang="en-US" sz="1600" b="1" dirty="0">
                <a:solidFill>
                  <a:schemeClr val="tx1">
                    <a:lumMod val="75000"/>
                    <a:lumOff val="25000"/>
                  </a:schemeClr>
                </a:solidFill>
              </a:rPr>
              <a:t>power, privilege or immunity guaranteed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under </a:t>
            </a:r>
            <a:r>
              <a:rPr lang="en-US" sz="1600" b="1" dirty="0">
                <a:solidFill>
                  <a:schemeClr val="tx1">
                    <a:lumMod val="75000"/>
                    <a:lumOff val="25000"/>
                  </a:schemeClr>
                </a:solidFill>
              </a:rPr>
              <a:t>a constitution, </a:t>
            </a:r>
            <a:r>
              <a:rPr lang="en-US" sz="1600" b="1" dirty="0" smtClean="0">
                <a:solidFill>
                  <a:schemeClr val="tx1">
                    <a:lumMod val="75000"/>
                    <a:lumOff val="25000"/>
                  </a:schemeClr>
                </a:solidFill>
              </a:rPr>
              <a:t>statutes </a:t>
            </a:r>
            <a:r>
              <a:rPr lang="en-US" sz="1600" b="1" dirty="0">
                <a:solidFill>
                  <a:schemeClr val="tx1">
                    <a:lumMod val="75000"/>
                    <a:lumOff val="25000"/>
                  </a:schemeClr>
                </a:solidFill>
              </a:rPr>
              <a:t>or decisional law,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or </a:t>
            </a:r>
            <a:r>
              <a:rPr lang="en-US" sz="1600" b="1" dirty="0">
                <a:solidFill>
                  <a:schemeClr val="tx1">
                    <a:lumMod val="75000"/>
                    <a:lumOff val="25000"/>
                  </a:schemeClr>
                </a:solidFill>
              </a:rPr>
              <a:t>claimed as a result of long usage.</a:t>
            </a:r>
          </a:p>
          <a:p>
            <a:pPr marL="342900" indent="-342900">
              <a:buFontTx/>
              <a:buAutoNum type="arabicPeriod"/>
              <a:defRPr/>
            </a:pPr>
            <a:endParaRPr lang="en-US" dirty="0" smtClean="0">
              <a:solidFill>
                <a:srgbClr val="002060"/>
              </a:solidFill>
            </a:endParaRP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pic>
        <p:nvPicPr>
          <p:cNvPr id="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477000" y="2743200"/>
            <a:ext cx="1987550" cy="206148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70C3C1C-570D-4B79-AF05-5945A9E53E9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0"/>
              </a:spcBef>
            </a:pPr>
            <a:r>
              <a:rPr lang="en-US" sz="2500" b="1" i="1" dirty="0" smtClean="0">
                <a:solidFill>
                  <a:srgbClr val="C00000"/>
                </a:solidFill>
              </a:rPr>
              <a:t>  B. Why are Property Rights Important?</a:t>
            </a:r>
          </a:p>
          <a:p>
            <a:pPr marL="342900" indent="-342900">
              <a:lnSpc>
                <a:spcPct val="90000"/>
              </a:lnSpc>
              <a:spcBef>
                <a:spcPts val="0"/>
              </a:spcBef>
            </a:pPr>
            <a:endParaRPr lang="en-US" sz="1000" b="1" i="1" dirty="0">
              <a:solidFill>
                <a:srgbClr val="C00000"/>
              </a:solidFill>
            </a:endParaRPr>
          </a:p>
          <a:p>
            <a:pPr>
              <a:lnSpc>
                <a:spcPct val="90000"/>
              </a:lnSpc>
              <a:spcBef>
                <a:spcPts val="0"/>
              </a:spcBef>
              <a:defRPr/>
            </a:pPr>
            <a:r>
              <a:rPr lang="en-US" sz="1600" b="1" dirty="0"/>
              <a:t>Viewing property as a collection of rights rather than a collection of things serves a dual purpose</a:t>
            </a:r>
            <a:r>
              <a:rPr lang="en-US" sz="1600" dirty="0"/>
              <a:t>.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6600"/>
                </a:solidFill>
              </a:rPr>
              <a:t>- FIRST:  The Value </a:t>
            </a:r>
            <a:r>
              <a:rPr lang="en-US" sz="1600" b="1" dirty="0">
                <a:solidFill>
                  <a:srgbClr val="006600"/>
                </a:solidFill>
              </a:rPr>
              <a:t>-</a:t>
            </a:r>
          </a:p>
          <a:p>
            <a:pPr>
              <a:lnSpc>
                <a:spcPct val="90000"/>
              </a:lnSpc>
              <a:spcBef>
                <a:spcPts val="0"/>
              </a:spcBef>
              <a:defRPr/>
            </a:pPr>
            <a:endParaRPr lang="en-US" sz="1000" dirty="0">
              <a:solidFill>
                <a:srgbClr val="002060"/>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The essential element </a:t>
            </a:r>
            <a:r>
              <a:rPr lang="en-US" dirty="0" smtClean="0">
                <a:solidFill>
                  <a:schemeClr val="tx1">
                    <a:lumMod val="75000"/>
                    <a:lumOff val="25000"/>
                  </a:schemeClr>
                </a:solidFill>
              </a:rPr>
              <a:t>which </a:t>
            </a:r>
            <a:r>
              <a:rPr lang="en-US" dirty="0">
                <a:solidFill>
                  <a:schemeClr val="tx1">
                    <a:lumMod val="75000"/>
                    <a:lumOff val="25000"/>
                  </a:schemeClr>
                </a:solidFill>
              </a:rPr>
              <a:t>gives property its value, </a:t>
            </a:r>
            <a:endParaRPr lang="en-US" dirty="0" smtClean="0">
              <a:solidFill>
                <a:schemeClr val="tx1">
                  <a:lumMod val="75000"/>
                  <a:lumOff val="25000"/>
                </a:schemeClr>
              </a:solidFill>
            </a:endParaRPr>
          </a:p>
          <a:p>
            <a:pPr lvl="1">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is </a:t>
            </a:r>
            <a:r>
              <a:rPr lang="en-US" dirty="0">
                <a:solidFill>
                  <a:schemeClr val="tx1">
                    <a:lumMod val="75000"/>
                    <a:lumOff val="25000"/>
                  </a:schemeClr>
                </a:solidFill>
              </a:rPr>
              <a:t>not the item itself, </a:t>
            </a:r>
            <a:r>
              <a:rPr lang="en-US" dirty="0" smtClean="0">
                <a:solidFill>
                  <a:schemeClr val="tx1">
                    <a:lumMod val="75000"/>
                    <a:lumOff val="25000"/>
                  </a:schemeClr>
                </a:solidFill>
              </a:rPr>
              <a:t>but </a:t>
            </a:r>
            <a:r>
              <a:rPr lang="en-US" dirty="0">
                <a:solidFill>
                  <a:schemeClr val="tx1">
                    <a:lumMod val="75000"/>
                    <a:lumOff val="25000"/>
                  </a:schemeClr>
                </a:solidFill>
              </a:rPr>
              <a:t>rather the ability to control the item.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2060"/>
                </a:solidFill>
              </a:rPr>
              <a:t>        This </a:t>
            </a:r>
            <a:r>
              <a:rPr lang="en-US" sz="1600" b="1" dirty="0">
                <a:solidFill>
                  <a:srgbClr val="002060"/>
                </a:solidFill>
              </a:rPr>
              <a:t>issue of control is reflected by an analysis of rights</a:t>
            </a:r>
            <a:r>
              <a:rPr lang="en-US" sz="1600" b="1" dirty="0" smtClean="0">
                <a:solidFill>
                  <a:srgbClr val="002060"/>
                </a:solidFill>
              </a:rPr>
              <a:t>.</a:t>
            </a:r>
          </a:p>
          <a:p>
            <a:pPr>
              <a:lnSpc>
                <a:spcPct val="90000"/>
              </a:lnSpc>
              <a:spcBef>
                <a:spcPts val="0"/>
              </a:spcBef>
              <a:defRPr/>
            </a:pPr>
            <a:endParaRPr lang="en-US" sz="1000" b="1" dirty="0" smtClean="0">
              <a:solidFill>
                <a:srgbClr val="002060"/>
              </a:solidFill>
            </a:endParaRPr>
          </a:p>
          <a:p>
            <a:pPr>
              <a:lnSpc>
                <a:spcPct val="90000"/>
              </a:lnSpc>
              <a:spcBef>
                <a:spcPts val="0"/>
              </a:spcBef>
              <a:defRPr/>
            </a:pPr>
            <a:r>
              <a:rPr lang="en-US" sz="1600" b="1" dirty="0" smtClean="0">
                <a:solidFill>
                  <a:srgbClr val="006600"/>
                </a:solidFill>
              </a:rPr>
              <a:t>- SECOND:  Allows the Inclusion of All Types of Property Interests</a:t>
            </a:r>
            <a:endParaRPr lang="en-US" sz="1600" dirty="0">
              <a:solidFill>
                <a:srgbClr val="0033CC"/>
              </a:solidFill>
            </a:endParaRPr>
          </a:p>
          <a:p>
            <a:pPr marL="342900" indent="-342900">
              <a:lnSpc>
                <a:spcPct val="90000"/>
              </a:lnSpc>
              <a:spcBef>
                <a:spcPts val="0"/>
              </a:spcBef>
              <a:buFontTx/>
              <a:buChar char="•"/>
              <a:defRPr/>
            </a:pPr>
            <a:endParaRPr lang="en-US" sz="1000" dirty="0">
              <a:solidFill>
                <a:srgbClr val="0033CC"/>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It is only through a perspective of rights,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that </a:t>
            </a:r>
            <a:r>
              <a:rPr lang="en-US" dirty="0">
                <a:solidFill>
                  <a:schemeClr val="tx1">
                    <a:lumMod val="75000"/>
                    <a:lumOff val="25000"/>
                  </a:schemeClr>
                </a:solidFill>
              </a:rPr>
              <a:t>we are able to broaden our concept of property,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to </a:t>
            </a:r>
            <a:r>
              <a:rPr lang="en-US" dirty="0">
                <a:solidFill>
                  <a:schemeClr val="tx1">
                    <a:lumMod val="75000"/>
                    <a:lumOff val="25000"/>
                  </a:schemeClr>
                </a:solidFill>
              </a:rPr>
              <a:t>include many of the more abstract property</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interests </a:t>
            </a:r>
            <a:r>
              <a:rPr lang="en-US" dirty="0">
                <a:solidFill>
                  <a:schemeClr val="tx1">
                    <a:lumMod val="75000"/>
                    <a:lumOff val="25000"/>
                  </a:schemeClr>
                </a:solidFill>
              </a:rPr>
              <a:t>of great value to modern society. </a:t>
            </a:r>
          </a:p>
          <a:p>
            <a:pPr>
              <a:lnSpc>
                <a:spcPct val="90000"/>
              </a:lnSpc>
              <a:spcBef>
                <a:spcPts val="0"/>
              </a:spcBef>
              <a:defRPr/>
            </a:pPr>
            <a:endParaRPr lang="en-US" sz="1000" dirty="0">
              <a:solidFill>
                <a:schemeClr val="tx1">
                  <a:lumMod val="75000"/>
                  <a:lumOff val="25000"/>
                </a:schemeClr>
              </a:solidFill>
            </a:endParaRPr>
          </a:p>
          <a:p>
            <a:pPr>
              <a:lnSpc>
                <a:spcPct val="90000"/>
              </a:lnSpc>
              <a:spcBef>
                <a:spcPts val="0"/>
              </a:spcBef>
              <a:defRPr/>
            </a:pPr>
            <a:r>
              <a:rPr lang="en-US" sz="1600" b="1" dirty="0">
                <a:solidFill>
                  <a:srgbClr val="002060"/>
                </a:solidFill>
              </a:rPr>
              <a:t>  </a:t>
            </a:r>
            <a:r>
              <a:rPr lang="en-US" sz="1600" b="1" dirty="0" smtClean="0">
                <a:solidFill>
                  <a:srgbClr val="002060"/>
                </a:solidFill>
              </a:rPr>
              <a:t>     Concepts </a:t>
            </a:r>
            <a:r>
              <a:rPr lang="en-US" sz="1600" b="1" dirty="0">
                <a:solidFill>
                  <a:srgbClr val="002060"/>
                </a:solidFill>
              </a:rPr>
              <a:t>such as intellectual property, future </a:t>
            </a:r>
            <a:r>
              <a:rPr lang="en-US" sz="1600" b="1" dirty="0" smtClean="0">
                <a:solidFill>
                  <a:srgbClr val="002060"/>
                </a:solidFill>
              </a:rPr>
              <a:t>interests, and  non possessory</a:t>
            </a:r>
          </a:p>
          <a:p>
            <a:pPr>
              <a:lnSpc>
                <a:spcPct val="90000"/>
              </a:lnSpc>
              <a:spcBef>
                <a:spcPts val="0"/>
              </a:spcBef>
              <a:defRPr/>
            </a:pPr>
            <a:r>
              <a:rPr lang="en-US" sz="1600" b="1" dirty="0">
                <a:solidFill>
                  <a:srgbClr val="002060"/>
                </a:solidFill>
              </a:rPr>
              <a:t> </a:t>
            </a:r>
            <a:r>
              <a:rPr lang="en-US" sz="1600" b="1" dirty="0" smtClean="0">
                <a:solidFill>
                  <a:srgbClr val="002060"/>
                </a:solidFill>
              </a:rPr>
              <a:t>      </a:t>
            </a:r>
            <a:r>
              <a:rPr lang="en-US" sz="1600" b="1" dirty="0">
                <a:solidFill>
                  <a:srgbClr val="002060"/>
                </a:solidFill>
              </a:rPr>
              <a:t>interests, do not </a:t>
            </a:r>
            <a:r>
              <a:rPr lang="en-US" sz="1600" b="1" dirty="0" smtClean="0">
                <a:solidFill>
                  <a:srgbClr val="002060"/>
                </a:solidFill>
              </a:rPr>
              <a:t>lend themselves </a:t>
            </a:r>
            <a:r>
              <a:rPr lang="en-US" sz="1600" b="1" dirty="0">
                <a:solidFill>
                  <a:srgbClr val="002060"/>
                </a:solidFill>
              </a:rPr>
              <a:t>to be easily considered as “tangible items</a:t>
            </a:r>
            <a:r>
              <a:rPr lang="en-US" sz="1600" b="1" dirty="0" smtClean="0">
                <a:solidFill>
                  <a:srgbClr val="002060"/>
                </a:solidFill>
              </a:rPr>
              <a:t>”, </a:t>
            </a:r>
          </a:p>
          <a:p>
            <a:pPr>
              <a:lnSpc>
                <a:spcPct val="90000"/>
              </a:lnSpc>
              <a:spcBef>
                <a:spcPts val="0"/>
              </a:spcBef>
              <a:defRPr/>
            </a:pPr>
            <a:r>
              <a:rPr lang="en-US" sz="1600" b="1" dirty="0">
                <a:solidFill>
                  <a:srgbClr val="002060"/>
                </a:solidFill>
              </a:rPr>
              <a:t> </a:t>
            </a:r>
            <a:r>
              <a:rPr lang="en-US" sz="1600" b="1" dirty="0" smtClean="0">
                <a:solidFill>
                  <a:srgbClr val="002060"/>
                </a:solidFill>
              </a:rPr>
              <a:t>      and </a:t>
            </a:r>
            <a:r>
              <a:rPr lang="en-US" sz="1600" b="1" dirty="0">
                <a:solidFill>
                  <a:srgbClr val="002060"/>
                </a:solidFill>
              </a:rPr>
              <a:t>as such, are property interests best </a:t>
            </a:r>
            <a:r>
              <a:rPr lang="en-US" sz="1600" b="1" dirty="0" smtClean="0">
                <a:solidFill>
                  <a:srgbClr val="002060"/>
                </a:solidFill>
              </a:rPr>
              <a:t>viewed through </a:t>
            </a:r>
            <a:r>
              <a:rPr lang="en-US" sz="1600" b="1" dirty="0">
                <a:solidFill>
                  <a:srgbClr val="002060"/>
                </a:solidFill>
              </a:rPr>
              <a:t>the context of rights. </a:t>
            </a:r>
          </a:p>
          <a:p>
            <a:pPr>
              <a:lnSpc>
                <a:spcPct val="85000"/>
              </a:lnSpc>
              <a:defRPr/>
            </a:pPr>
            <a:endParaRPr lang="en-US" sz="1000" dirty="0">
              <a:solidFill>
                <a:srgbClr val="002060"/>
              </a:solidFill>
            </a:endParaRPr>
          </a:p>
          <a:p>
            <a:pPr>
              <a:lnSpc>
                <a:spcPct val="85000"/>
              </a:lnSpc>
              <a:defRPr/>
            </a:pPr>
            <a:r>
              <a:rPr lang="en-US" sz="1600" b="1" dirty="0" smtClean="0">
                <a:solidFill>
                  <a:srgbClr val="002060"/>
                </a:solidFill>
              </a:rPr>
              <a:t>       Accordingly</a:t>
            </a:r>
            <a:r>
              <a:rPr lang="en-US" sz="1600" b="1" dirty="0">
                <a:solidFill>
                  <a:srgbClr val="002060"/>
                </a:solidFill>
              </a:rPr>
              <a:t>, by employing this “rights” perspective, a more inclusive and </a:t>
            </a:r>
            <a:r>
              <a:rPr lang="en-US" sz="1600" b="1" dirty="0" smtClean="0">
                <a:solidFill>
                  <a:srgbClr val="002060"/>
                </a:solidFill>
              </a:rPr>
              <a:t>accurate</a:t>
            </a:r>
          </a:p>
          <a:p>
            <a:pPr>
              <a:lnSpc>
                <a:spcPct val="85000"/>
              </a:lnSpc>
              <a:defRPr/>
            </a:pPr>
            <a:r>
              <a:rPr lang="en-US" sz="1600" b="1" dirty="0">
                <a:solidFill>
                  <a:srgbClr val="002060"/>
                </a:solidFill>
              </a:rPr>
              <a:t> </a:t>
            </a:r>
            <a:r>
              <a:rPr lang="en-US" sz="1600" b="1" dirty="0" smtClean="0">
                <a:solidFill>
                  <a:srgbClr val="002060"/>
                </a:solidFill>
              </a:rPr>
              <a:t>      picture </a:t>
            </a:r>
            <a:r>
              <a:rPr lang="en-US" sz="1600" b="1" dirty="0">
                <a:solidFill>
                  <a:srgbClr val="002060"/>
                </a:solidFill>
              </a:rPr>
              <a:t>of what property actually is, and means, can truly be had.</a:t>
            </a:r>
          </a:p>
          <a:p>
            <a:pPr>
              <a:defRPr/>
            </a:pPr>
            <a:r>
              <a:rPr lang="en-US" sz="2000" b="1" dirty="0" smtClean="0">
                <a:solidFill>
                  <a:srgbClr val="002060"/>
                </a:solidFill>
              </a:rPr>
              <a:t> </a:t>
            </a:r>
            <a:endParaRPr lang="en-US" sz="2000" b="1" dirty="0">
              <a:solidFill>
                <a:srgbClr val="002060"/>
              </a:solidFill>
            </a:endParaRPr>
          </a:p>
          <a:p>
            <a:pPr marL="342900" indent="-342900">
              <a:spcBef>
                <a:spcPts val="0"/>
              </a:spcBef>
            </a:pP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C. The Four  Fundamental Postulates of Property Law</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1</a:t>
            </a:r>
            <a:r>
              <a:rPr lang="en-US" sz="2400" b="1" i="1" dirty="0">
                <a:solidFill>
                  <a:schemeClr val="accent1">
                    <a:lumMod val="25000"/>
                  </a:schemeClr>
                </a:solidFill>
              </a:rPr>
              <a:t>. Property needs to be seen as a collection of “Rights” not a collection of “Things”;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2</a:t>
            </a:r>
            <a:r>
              <a:rPr lang="en-US" sz="2400" b="1" i="1" dirty="0">
                <a:solidFill>
                  <a:schemeClr val="accent1">
                    <a:lumMod val="25000"/>
                  </a:schemeClr>
                </a:solidFill>
              </a:rPr>
              <a:t>. Property Rights are those recognized by Law                                                                            and the Law evolved from Property Rights;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3</a:t>
            </a:r>
            <a:r>
              <a:rPr lang="en-US" sz="2400" b="1" i="1" dirty="0">
                <a:solidFill>
                  <a:schemeClr val="accent1">
                    <a:lumMod val="25000"/>
                  </a:schemeClr>
                </a:solidFill>
              </a:rPr>
              <a:t>. Our Foundations of Law recognized that we are endowed with Property Rights; and</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4</a:t>
            </a:r>
            <a:r>
              <a:rPr lang="en-US" sz="2400" b="1" i="1" dirty="0">
                <a:solidFill>
                  <a:schemeClr val="accent1">
                    <a:lumMod val="25000"/>
                  </a:schemeClr>
                </a:solidFill>
              </a:rPr>
              <a:t>.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30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300"/>
              </a:spcBef>
            </a:pPr>
            <a:endParaRPr lang="en-US" sz="1000" b="1" i="1" dirty="0" smtClean="0">
              <a:solidFill>
                <a:srgbClr val="002060"/>
              </a:solidFill>
            </a:endParaRPr>
          </a:p>
          <a:p>
            <a:pPr marL="342900" indent="-342900">
              <a:lnSpc>
                <a:spcPct val="90000"/>
              </a:lnSpc>
              <a:spcBef>
                <a:spcPts val="300"/>
              </a:spcBef>
            </a:pPr>
            <a:r>
              <a:rPr lang="en-US" sz="2500" b="1" i="1" dirty="0" smtClean="0">
                <a:solidFill>
                  <a:srgbClr val="C00000"/>
                </a:solidFill>
              </a:rPr>
              <a:t>  D.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0000"/>
              </a:lnSpc>
              <a:spcBef>
                <a:spcPts val="300"/>
              </a:spcBef>
            </a:pPr>
            <a:endParaRPr lang="en-US" sz="1000" b="1" dirty="0" smtClean="0">
              <a:solidFill>
                <a:schemeClr val="accent1">
                  <a:lumMod val="25000"/>
                </a:schemeClr>
              </a:solidFill>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1. The Right to Exclude:</a:t>
            </a:r>
          </a:p>
          <a:p>
            <a:pPr marL="342900" indent="-342900">
              <a:lnSpc>
                <a:spcPct val="90000"/>
              </a:lnSpc>
              <a:spcBef>
                <a:spcPts val="300"/>
              </a:spcBef>
            </a:pPr>
            <a:r>
              <a:rPr lang="en-US" sz="1600" b="1" dirty="0" smtClean="0">
                <a:latin typeface="Arial" pitchFamily="34" charset="0"/>
                <a:cs typeface="Arial" pitchFamily="34" charset="0"/>
              </a:rPr>
              <a:t>	</a:t>
            </a:r>
            <a:r>
              <a:rPr lang="en-US" sz="1600" b="1" i="1" dirty="0" smtClean="0">
                <a:latin typeface="Arial" pitchFamily="34" charset="0"/>
                <a:cs typeface="Arial" pitchFamily="34" charset="0"/>
              </a:rPr>
              <a:t>The right to exclude others from the use or occupancy of the particular “thing.” </a:t>
            </a:r>
          </a:p>
          <a:p>
            <a:pPr marL="342900" indent="-342900">
              <a:lnSpc>
                <a:spcPct val="90000"/>
              </a:lnSpc>
              <a:spcBef>
                <a:spcPts val="300"/>
              </a:spcBef>
            </a:pPr>
            <a:endParaRPr lang="en-US" sz="1000" b="1" i="1" dirty="0">
              <a:latin typeface="Arial" pitchFamily="34" charset="0"/>
              <a:cs typeface="Arial" pitchFamily="34" charset="0"/>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2. The Right to Possess:</a:t>
            </a:r>
          </a:p>
          <a:p>
            <a:pPr marL="342900" indent="-342900">
              <a:lnSpc>
                <a:spcPct val="90000"/>
              </a:lnSpc>
              <a:spcBef>
                <a:spcPts val="300"/>
              </a:spcBef>
            </a:pPr>
            <a:r>
              <a:rPr lang="en-US" sz="1600" b="1" i="1" dirty="0" smtClean="0">
                <a:latin typeface="Arial" pitchFamily="34" charset="0"/>
                <a:cs typeface="Arial" pitchFamily="34" charset="0"/>
              </a:rPr>
              <a:t>	The right to possess is the right to hold, control or enjoy the particular “thing”.</a:t>
            </a:r>
          </a:p>
          <a:p>
            <a:pPr marL="342900" indent="-342900">
              <a:lnSpc>
                <a:spcPct val="90000"/>
              </a:lnSpc>
              <a:spcBef>
                <a:spcPts val="300"/>
              </a:spcBef>
            </a:pPr>
            <a:endParaRPr lang="en-US" sz="1000" b="1" i="1" dirty="0" smtClean="0">
              <a:latin typeface="Arial" pitchFamily="34" charset="0"/>
              <a:cs typeface="Arial" pitchFamily="34" charset="0"/>
            </a:endParaRPr>
          </a:p>
          <a:p>
            <a:pPr marL="342900" indent="-342900">
              <a:lnSpc>
                <a:spcPct val="90000"/>
              </a:lnSpc>
              <a:spcBef>
                <a:spcPts val="30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nSpc>
                <a:spcPct val="90000"/>
              </a:lnSpc>
              <a:spcBef>
                <a:spcPts val="300"/>
              </a:spcBef>
            </a:pPr>
            <a:r>
              <a:rPr lang="en-US" sz="16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0000"/>
              </a:lnSpc>
              <a:spcBef>
                <a:spcPts val="300"/>
              </a:spcBef>
            </a:pPr>
            <a:endParaRPr lang="en-US" sz="1000" b="1" i="1" dirty="0"/>
          </a:p>
          <a:p>
            <a:pPr marL="342900" indent="-342900" algn="just">
              <a:spcBef>
                <a:spcPts val="300"/>
              </a:spcBef>
            </a:pPr>
            <a:r>
              <a:rPr lang="en-US" sz="2000" b="1" dirty="0" smtClean="0">
                <a:solidFill>
                  <a:schemeClr val="accent1">
                    <a:lumMod val="25000"/>
                  </a:schemeClr>
                </a:solidFill>
              </a:rPr>
              <a:t>4. The Right to Transfer:</a:t>
            </a:r>
          </a:p>
          <a:p>
            <a:pPr marL="342900" indent="-342900" algn="just">
              <a:spcBef>
                <a:spcPts val="300"/>
              </a:spcBef>
            </a:pPr>
            <a:r>
              <a:rPr lang="en-US" sz="1600" b="1" dirty="0" smtClean="0">
                <a:solidFill>
                  <a:srgbClr val="0033CC"/>
                </a:solidFill>
              </a:rPr>
              <a:t>	</a:t>
            </a:r>
            <a:r>
              <a:rPr lang="en-US" sz="1600" b="1" i="1" dirty="0" smtClean="0"/>
              <a:t>The right to transfer property rights of the particular “thing” can be accomplished by sale, gift, or bailment (loan), during ones lifetime, or by means of bequest after death pursuant to intestate or will.</a:t>
            </a:r>
          </a:p>
          <a:p>
            <a:pPr marL="342900" indent="-342900">
              <a:lnSpc>
                <a:spcPct val="90000"/>
              </a:lnSpc>
              <a:spcBef>
                <a:spcPts val="0"/>
              </a:spcBef>
            </a:pPr>
            <a:endParaRPr lang="en-US" sz="1600" b="1" i="1" dirty="0" smtClean="0">
              <a:latin typeface="Arial" pitchFamily="34" charset="0"/>
              <a:cs typeface="Arial" pitchFamily="34" charset="0"/>
            </a:endParaRPr>
          </a:p>
          <a:p>
            <a:pPr marL="342900" indent="-342900">
              <a:lnSpc>
                <a:spcPct val="90000"/>
              </a:lnSpc>
              <a:spcBef>
                <a:spcPts val="0"/>
              </a:spcBef>
            </a:pPr>
            <a:endParaRPr lang="en-US" sz="2000" dirty="0" smtClean="0"/>
          </a:p>
          <a:p>
            <a:pPr marL="742950" lvl="1" indent="-285750" eaLnBrk="0" hangingPunct="0">
              <a:lnSpc>
                <a:spcPct val="90000"/>
              </a:lnSpc>
              <a:spcBef>
                <a:spcPts val="0"/>
              </a:spcBef>
            </a:pP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E. Types of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eaLnBrk="0" hangingPunct="0">
              <a:spcBef>
                <a:spcPct val="20000"/>
              </a:spcBef>
              <a:buFontTx/>
              <a:buChar char="•"/>
            </a:pPr>
            <a:r>
              <a:rPr lang="en-US" sz="2400" dirty="0" smtClean="0"/>
              <a:t>What </a:t>
            </a:r>
            <a:r>
              <a:rPr lang="en-US" sz="2400" b="1" i="1" dirty="0"/>
              <a:t>T</a:t>
            </a:r>
            <a:r>
              <a:rPr lang="en-US" sz="2400" b="1" i="1" dirty="0" smtClean="0"/>
              <a:t>ypes</a:t>
            </a:r>
            <a:r>
              <a:rPr lang="en-US" sz="2400" dirty="0" smtClean="0"/>
              <a:t> of</a:t>
            </a:r>
            <a:r>
              <a:rPr lang="en-US" sz="2400" b="1" i="1" dirty="0" smtClean="0"/>
              <a:t> Property</a:t>
            </a:r>
            <a:r>
              <a:rPr lang="en-US" sz="2400" dirty="0" smtClean="0"/>
              <a:t> can </a:t>
            </a:r>
            <a:r>
              <a:rPr lang="en-US" sz="2400" b="1" dirty="0" smtClean="0"/>
              <a:t>“Rights” </a:t>
            </a:r>
            <a:r>
              <a:rPr lang="en-US" sz="2400" dirty="0" smtClean="0"/>
              <a:t>be exercised over:</a:t>
            </a:r>
          </a:p>
          <a:p>
            <a:pPr marL="342900" indent="-342900" eaLnBrk="0" hangingPunct="0">
              <a:spcBef>
                <a:spcPct val="20000"/>
              </a:spcBef>
              <a:buFontTx/>
              <a:buChar char="•"/>
            </a:pPr>
            <a:endParaRPr lang="en-US" sz="1000" dirty="0" smtClean="0">
              <a:solidFill>
                <a:schemeClr val="accent2"/>
              </a:solidFill>
            </a:endParaRPr>
          </a:p>
          <a:p>
            <a:pPr marL="742950" lvl="1" indent="-285750" eaLnBrk="0" hangingPunct="0">
              <a:spcBef>
                <a:spcPct val="20000"/>
              </a:spcBef>
              <a:buFontTx/>
              <a:buChar char="–"/>
            </a:pPr>
            <a:r>
              <a:rPr lang="en-US" sz="2000" b="1" dirty="0" smtClean="0">
                <a:solidFill>
                  <a:srgbClr val="006600"/>
                </a:solidFill>
              </a:rPr>
              <a:t>Real</a:t>
            </a:r>
            <a:r>
              <a:rPr lang="en-US" sz="2000" b="1" dirty="0" smtClean="0">
                <a:solidFill>
                  <a:schemeClr val="accent2"/>
                </a:solidFill>
              </a:rPr>
              <a:t> </a:t>
            </a:r>
            <a:r>
              <a:rPr lang="en-US" sz="2000" b="1" dirty="0" smtClean="0"/>
              <a:t>(Rights in Land);</a:t>
            </a:r>
          </a:p>
          <a:p>
            <a:pPr marL="742950" lvl="1" indent="-285750" eaLnBrk="0" hangingPunct="0">
              <a:spcBef>
                <a:spcPct val="20000"/>
              </a:spcBef>
            </a:pPr>
            <a:r>
              <a:rPr lang="en-US" sz="2000" dirty="0" smtClean="0"/>
              <a:t>	Real Estate – Ownership/Leaseholds/Easements/Life Estates</a:t>
            </a:r>
          </a:p>
          <a:p>
            <a:pPr marL="742950" lvl="1" indent="-285750" eaLnBrk="0" hangingPunct="0">
              <a:spcBef>
                <a:spcPct val="20000"/>
              </a:spcBef>
            </a:pPr>
            <a:endParaRPr lang="en-US" sz="1000" dirty="0" smtClean="0"/>
          </a:p>
          <a:p>
            <a:pPr marL="742950" lvl="1" indent="-285750" eaLnBrk="0" hangingPunct="0">
              <a:spcBef>
                <a:spcPct val="20000"/>
              </a:spcBef>
              <a:buFontTx/>
              <a:buChar char="–"/>
            </a:pPr>
            <a:r>
              <a:rPr lang="en-US" sz="2000" b="1" dirty="0" smtClean="0">
                <a:solidFill>
                  <a:srgbClr val="006600"/>
                </a:solidFill>
              </a:rPr>
              <a:t>Personal</a:t>
            </a:r>
            <a:r>
              <a:rPr lang="en-US" sz="2000" b="1" dirty="0" smtClean="0">
                <a:solidFill>
                  <a:schemeClr val="accent2"/>
                </a:solidFill>
              </a:rPr>
              <a:t> </a:t>
            </a:r>
            <a:r>
              <a:rPr lang="en-US" sz="2000" b="1" dirty="0" smtClean="0"/>
              <a:t>(Rights in Objects); and/or</a:t>
            </a:r>
          </a:p>
          <a:p>
            <a:pPr marL="742950" lvl="1" indent="-285750" eaLnBrk="0" hangingPunct="0">
              <a:spcBef>
                <a:spcPct val="20000"/>
              </a:spcBef>
            </a:pPr>
            <a:r>
              <a:rPr lang="en-US" sz="2000" dirty="0" smtClean="0"/>
              <a:t>	Chattels – Tangible, visible “things”</a:t>
            </a:r>
          </a:p>
          <a:p>
            <a:pPr marL="742950" lvl="1" indent="-285750" eaLnBrk="0" hangingPunct="0">
              <a:spcBef>
                <a:spcPct val="20000"/>
              </a:spcBef>
              <a:buFontTx/>
              <a:buChar char="–"/>
            </a:pPr>
            <a:endParaRPr lang="en-US" sz="1000" b="1" dirty="0" smtClean="0">
              <a:solidFill>
                <a:srgbClr val="006600"/>
              </a:solidFill>
            </a:endParaRPr>
          </a:p>
          <a:p>
            <a:pPr marL="742950" lvl="1" indent="-285750" eaLnBrk="0" hangingPunct="0">
              <a:spcBef>
                <a:spcPct val="20000"/>
              </a:spcBef>
              <a:buFontTx/>
              <a:buChar char="–"/>
            </a:pPr>
            <a:r>
              <a:rPr lang="en-US" sz="2000" b="1" dirty="0" smtClean="0">
                <a:solidFill>
                  <a:srgbClr val="006600"/>
                </a:solidFill>
              </a:rPr>
              <a:t>Intellectual</a:t>
            </a:r>
            <a:r>
              <a:rPr lang="en-US" sz="2000" b="1" dirty="0" smtClean="0">
                <a:solidFill>
                  <a:schemeClr val="accent2"/>
                </a:solidFill>
              </a:rPr>
              <a:t> </a:t>
            </a:r>
            <a:r>
              <a:rPr lang="en-US" sz="2000" b="1" dirty="0" smtClean="0"/>
              <a:t>(Rights in Ideas)</a:t>
            </a:r>
          </a:p>
          <a:p>
            <a:pPr marL="742950" lvl="1" indent="-285750" eaLnBrk="0" hangingPunct="0">
              <a:spcBef>
                <a:spcPct val="20000"/>
              </a:spcBef>
            </a:pPr>
            <a:r>
              <a:rPr lang="en-US" sz="2000" dirty="0" smtClean="0"/>
              <a:t>	Patents – Idea for Product or Process</a:t>
            </a:r>
          </a:p>
          <a:p>
            <a:pPr marL="742950" lvl="1" indent="-285750" eaLnBrk="0" hangingPunct="0">
              <a:spcBef>
                <a:spcPct val="20000"/>
              </a:spcBef>
            </a:pPr>
            <a:r>
              <a:rPr lang="en-US" sz="2000" dirty="0" smtClean="0"/>
              <a:t>	Trademarks – Logo, Identification or Distinction</a:t>
            </a:r>
          </a:p>
          <a:p>
            <a:pPr marL="742950" lvl="1" indent="-285750" eaLnBrk="0" hangingPunct="0">
              <a:spcBef>
                <a:spcPct val="20000"/>
              </a:spcBef>
            </a:pPr>
            <a:r>
              <a:rPr lang="en-US" sz="2000" dirty="0" smtClean="0"/>
              <a:t>	Copyrights – Written or Performed Works</a:t>
            </a: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1828</Words>
  <Application>Microsoft Office PowerPoint</Application>
  <PresentationFormat>On-screen Show (4:3)</PresentationFormat>
  <Paragraphs>844</Paragraphs>
  <Slides>44</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Arial Narrow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243</cp:revision>
  <dcterms:created xsi:type="dcterms:W3CDTF">2007-08-27T19:04:39Z</dcterms:created>
  <dcterms:modified xsi:type="dcterms:W3CDTF">2018-08-29T12:47:53Z</dcterms:modified>
</cp:coreProperties>
</file>