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22" r:id="rId3"/>
    <p:sldId id="423" r:id="rId4"/>
    <p:sldId id="259" r:id="rId5"/>
    <p:sldId id="389" r:id="rId6"/>
    <p:sldId id="392" r:id="rId7"/>
    <p:sldId id="425" r:id="rId8"/>
    <p:sldId id="426" r:id="rId9"/>
    <p:sldId id="427" r:id="rId10"/>
    <p:sldId id="428" r:id="rId11"/>
    <p:sldId id="388" r:id="rId12"/>
    <p:sldId id="387" r:id="rId13"/>
    <p:sldId id="386" r:id="rId14"/>
    <p:sldId id="434" r:id="rId15"/>
    <p:sldId id="429" r:id="rId16"/>
    <p:sldId id="385" r:id="rId17"/>
    <p:sldId id="384" r:id="rId18"/>
    <p:sldId id="391" r:id="rId19"/>
    <p:sldId id="390" r:id="rId20"/>
    <p:sldId id="431" r:id="rId21"/>
    <p:sldId id="430" r:id="rId22"/>
    <p:sldId id="382" r:id="rId23"/>
    <p:sldId id="432" r:id="rId24"/>
    <p:sldId id="433" r:id="rId25"/>
    <p:sldId id="393" r:id="rId26"/>
    <p:sldId id="394" r:id="rId27"/>
    <p:sldId id="42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B4D23"/>
    <a:srgbClr val="CC00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D893E-C889-4509-9C4A-38923B85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16398-40E1-4006-B93E-60EC00D7FF7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5C798-4C21-4C42-81E9-E3DAAB72479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E0A13-6C1A-4D55-831A-7ED3421D796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33887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0130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55309-351F-4D44-AC14-69FB9C23046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5FD2-C6EC-49B0-9525-846EEAD23A5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B17A0-40A3-4237-85AC-83EA3D8FFF3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304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175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0E1A3-E892-4C83-8931-10ECEA36CC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8488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893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C1138B-BB15-409C-B1B8-0CC0A5C19C0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5C9F6-866F-4BD5-9CBB-C8B8BF25E833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4FEAC-EB99-44C2-9252-8270E8DEEFB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47793-D6A2-4357-AFA0-18C018E7A2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1096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6286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61590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6546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EC8C6-4333-4A99-9B57-38538B39322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9B1BB-E826-44CD-990C-1B2DD4534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E8E19-90F7-4A2B-8B34-C363E5CD4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7B30B-744F-436C-9198-2E9E3FC8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4C4F-C9AA-47D5-B4D3-8F50AD544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F0A7-7395-4350-8064-8F4777761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8824-59D6-4F36-A18B-C2C489A21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8940-1557-4EE3-9538-1D07307B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850D-1571-441D-9DAF-00C5D70D7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F4CC-63DE-483F-A1BB-D09BB30F9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DB4D-949A-47BE-AB2F-456E0586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71184-52E5-4FEC-A03E-462ABA1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25D2EB-F093-46BB-9E79-CE69D331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bp2.blogger.com/_ihniIjPBm4U/R6Y4lq4AJ3I/AAAAAAAAAh8/5_vGpN1-UJI/s400/trademark.gif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mmerce-awards.co.uk/images/cisco.jp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1600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Nine:</a:t>
            </a: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Intellectual Property</a:t>
            </a:r>
          </a:p>
          <a:p>
            <a:pPr eaLnBrk="1" hangingPunct="1"/>
            <a:r>
              <a:rPr lang="en-US" sz="2000" b="1" dirty="0" smtClean="0">
                <a:solidFill>
                  <a:srgbClr val="FFFF00"/>
                </a:solidFill>
              </a:rPr>
              <a:t>Patents, Trademarks and Copyrights</a:t>
            </a:r>
          </a:p>
        </p:txBody>
      </p:sp>
      <p:pic>
        <p:nvPicPr>
          <p:cNvPr id="17411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76400"/>
            <a:ext cx="29337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9B1BB-E826-44CD-990C-1B2DD45349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One: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Copyrights</a:t>
            </a:r>
            <a:endParaRPr lang="en-US" sz="2600" b="1" i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/>
              <a:t>Enforceable Rights in </a:t>
            </a:r>
            <a:r>
              <a:rPr lang="en-US" sz="2700" b="1" dirty="0"/>
              <a:t>Writings, Art or Expression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C0000"/>
                </a:solidFill>
              </a:rPr>
              <a:t>Copyrights</a:t>
            </a:r>
            <a:r>
              <a:rPr lang="en-US" sz="2400" b="1" dirty="0">
                <a:solidFill>
                  <a:srgbClr val="0033CC"/>
                </a:solidFill>
              </a:rPr>
              <a:t> – Rights in Writings, Art or Expression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Defined as “Original works of authorship fixed in any tangible medium of expression”.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/>
              <a:t>	Key Elements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Originality (Uniqueness)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Work of Authorship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Literary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Music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D</a:t>
            </a:r>
            <a:r>
              <a:rPr lang="en-US" sz="2000" b="1" i="1" dirty="0" smtClean="0">
                <a:solidFill>
                  <a:srgbClr val="002060"/>
                </a:solidFill>
              </a:rPr>
              <a:t>ramatic</a:t>
            </a:r>
            <a:r>
              <a:rPr lang="en-US" sz="2000" b="1" i="1" dirty="0">
                <a:solidFill>
                  <a:srgbClr val="002060"/>
                </a:solidFill>
              </a:rPr>
              <a:t>,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Graphic</a:t>
            </a:r>
            <a:r>
              <a:rPr lang="en-US" sz="2000" b="1" i="1" dirty="0">
                <a:solidFill>
                  <a:srgbClr val="002060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</a:rPr>
              <a:t>or Architectural, or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1600" dirty="0" smtClean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M</a:t>
            </a:r>
            <a:r>
              <a:rPr lang="en-US" sz="2000" b="1" i="1" dirty="0" smtClean="0">
                <a:solidFill>
                  <a:srgbClr val="002060"/>
                </a:solidFill>
              </a:rPr>
              <a:t>ovies or Audio Production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*Software is viewed as literary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3. Fixation (Any physical rendering)</a:t>
            </a:r>
          </a:p>
        </p:txBody>
      </p:sp>
      <p:pic>
        <p:nvPicPr>
          <p:cNvPr id="6149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990600"/>
            <a:ext cx="9461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Copyrights</a:t>
            </a:r>
            <a:endParaRPr lang="en-US" sz="32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1">
                    <a:lumMod val="25000"/>
                  </a:schemeClr>
                </a:solidFill>
              </a:rPr>
              <a:t>Collection 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of Rights </a:t>
            </a:r>
            <a:r>
              <a:rPr lang="en-US" sz="2400" b="1" dirty="0">
                <a:solidFill>
                  <a:srgbClr val="0033CC"/>
                </a:solidFill>
              </a:rPr>
              <a:t>– Including the right to: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Prevent Reproduction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Create derivative works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Distribute Copies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Perform, display or transmit the Work Publicly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1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Duration of Rights: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after 1978 - Life of the author plus 70 years (No renewal)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before 1978 – 28 years plus a renewal for 47 years (75 years)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Work for Hire Exception – 95 years from publication or 120 from creation whichever is less.</a:t>
            </a:r>
          </a:p>
        </p:txBody>
      </p:sp>
      <p:pic>
        <p:nvPicPr>
          <p:cNvPr id="7173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524000"/>
            <a:ext cx="946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To prove Infringement – A Plaintiff Must: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Hold a valid copyright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The defendant copied the work;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The copy was inappropriate appropriation (Two works are substantially similar)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Defenses:</a:t>
            </a:r>
            <a:r>
              <a:rPr lang="en-US" b="1" dirty="0">
                <a:solidFill>
                  <a:srgbClr val="0033CC"/>
                </a:solidFill>
              </a:rPr>
              <a:t> 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Agreement or Fair Use – Protecting the Copyright and protecting the minimal use and free speech rights of the user.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Remedies: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Injunction, Impoundment and Destruction, and Damages</a:t>
            </a:r>
            <a:endParaRPr lang="en-US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8197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447800"/>
            <a:ext cx="946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Copyright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3111500"/>
            <a:ext cx="83439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25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</a:t>
            </a:r>
            <a:r>
              <a:rPr lang="en-US" sz="3200" b="1" dirty="0" smtClean="0">
                <a:solidFill>
                  <a:srgbClr val="0033CC"/>
                </a:solidFill>
              </a:rPr>
              <a:t>Two</a:t>
            </a:r>
            <a:r>
              <a:rPr lang="en-US" sz="3200" b="1" dirty="0" smtClean="0">
                <a:solidFill>
                  <a:srgbClr val="0033CC"/>
                </a:solidFill>
              </a:rPr>
              <a:t>: </a:t>
            </a:r>
            <a:endParaRPr lang="en-US" sz="3200" b="1" dirty="0" smtClean="0">
              <a:solidFill>
                <a:srgbClr val="0033CC"/>
              </a:solidFill>
            </a:endParaRP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Patents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new or useful </a:t>
            </a:r>
            <a:r>
              <a:rPr lang="en-US" sz="2800" b="1" dirty="0" smtClean="0"/>
              <a:t>process, machine</a:t>
            </a:r>
            <a:r>
              <a:rPr lang="en-US" sz="2800" b="1" dirty="0"/>
              <a:t>, </a:t>
            </a:r>
            <a:r>
              <a:rPr lang="en-US" sz="2800" b="1" dirty="0" smtClean="0"/>
              <a:t>manufacture</a:t>
            </a:r>
            <a:r>
              <a:rPr lang="en-US" sz="2800" b="1" dirty="0"/>
              <a:t>, </a:t>
            </a:r>
            <a:r>
              <a:rPr lang="en-US" sz="2800" b="1" dirty="0" smtClean="0"/>
              <a:t>composition of </a:t>
            </a:r>
            <a:r>
              <a:rPr lang="en-US" sz="2800" b="1" dirty="0"/>
              <a:t>matter, or </a:t>
            </a:r>
            <a:r>
              <a:rPr lang="en-US" sz="2800" b="1" dirty="0" smtClean="0"/>
              <a:t>improvement.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06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The intellectual property rights vested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in anyone who “invents or discovers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any new or useful process, machine,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manufacture, or any composition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matter, or any new or useful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improvement thereof.”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Four Elements: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Patentable subject matter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Utility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3. Novelty;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4. Non-obviousness</a:t>
            </a:r>
          </a:p>
        </p:txBody>
      </p:sp>
      <p:pic>
        <p:nvPicPr>
          <p:cNvPr id="9220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1. Patentable </a:t>
            </a:r>
            <a:r>
              <a:rPr lang="en-US" sz="2400" b="1" dirty="0">
                <a:solidFill>
                  <a:srgbClr val="0033CC"/>
                </a:solidFill>
              </a:rPr>
              <a:t>Subject Matter</a:t>
            </a:r>
          </a:p>
          <a:p>
            <a:r>
              <a:rPr lang="en-US" sz="2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Process:</a:t>
            </a:r>
          </a:p>
          <a:p>
            <a:r>
              <a:rPr lang="en-US" sz="1600" b="1" dirty="0" smtClean="0"/>
              <a:t>             An act, or a series of acts or steps (such as a </a:t>
            </a:r>
          </a:p>
          <a:p>
            <a:r>
              <a:rPr lang="en-US" sz="1600" b="1" dirty="0" smtClean="0"/>
              <a:t>             mode of treatment of certain materials) to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produce a given result.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Machine:</a:t>
            </a:r>
          </a:p>
          <a:p>
            <a:r>
              <a:rPr lang="en-US" sz="1600" b="1" dirty="0" smtClean="0"/>
              <a:t>             A concrete thing, consisting of parts, or of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certain devices and combination of devices.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Manufacture</a:t>
            </a:r>
            <a:endParaRPr lang="en-US" sz="1600" b="1" dirty="0"/>
          </a:p>
          <a:p>
            <a:r>
              <a:rPr lang="en-US" sz="1600" b="1" dirty="0" smtClean="0"/>
              <a:t>             An article produced from raw or prepared materials by giving to these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materials new forms, qualities, properties, or combinations, whether by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hand labor or by machinery. </a:t>
            </a:r>
            <a:endParaRPr lang="en-US" sz="1600" b="1" i="1" dirty="0" smtClean="0"/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Composition of matter </a:t>
            </a:r>
            <a:endParaRPr lang="en-US" sz="1600" b="1" dirty="0"/>
          </a:p>
          <a:p>
            <a:r>
              <a:rPr lang="en-US" sz="1600" b="1" dirty="0" smtClean="0"/>
              <a:t>              All compositions of two or more substances and all composite articles,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the results of chemical union, or of mechanical mixture, or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gases, fluids, powders or solids.</a:t>
            </a:r>
            <a:endParaRPr lang="en-US" sz="1600" b="1" dirty="0"/>
          </a:p>
        </p:txBody>
      </p:sp>
      <p:pic>
        <p:nvPicPr>
          <p:cNvPr id="10244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990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CC0000"/>
                </a:solidFill>
              </a:rPr>
              <a:t>Patents</a:t>
            </a:r>
            <a:endParaRPr lang="en-US" sz="4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Utility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be useful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provide actual benefit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3. Novelty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new, novel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unique.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4. Non-obviousness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not be obvious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to a person of ordinary skill in the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subject area.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11269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524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Collection </a:t>
            </a:r>
            <a:r>
              <a:rPr lang="en-US" sz="2400" b="1" dirty="0">
                <a:solidFill>
                  <a:srgbClr val="0033CC"/>
                </a:solidFill>
              </a:rPr>
              <a:t>of Rights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- The Right to prevent others from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making, using or selling the invention.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A patent is federal right with no rights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directly transferable outside the US.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Must file the patent in every nation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in which they wish to protect.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	Duration of Rights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- 20 years from the date the patent is filed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Nonrenewable and require a maintenance fee to the PTO.	</a:t>
            </a:r>
          </a:p>
        </p:txBody>
      </p:sp>
      <p:pic>
        <p:nvPicPr>
          <p:cNvPr id="12293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62732"/>
            <a:ext cx="7696200" cy="4013406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</a:rPr>
              <a:t>Last Class – We Spoke About: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A </a:t>
            </a:r>
            <a:r>
              <a:rPr lang="en-US" sz="2400" b="1" dirty="0">
                <a:solidFill>
                  <a:srgbClr val="006600"/>
                </a:solidFill>
              </a:rPr>
              <a:t>Continuation of Rights, Ownership,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6600"/>
                </a:solidFill>
              </a:rPr>
              <a:t>	Possession and Transfers – Including:</a:t>
            </a:r>
            <a:endParaRPr lang="en-US" sz="2400" dirty="0">
              <a:solidFill>
                <a:srgbClr val="0033CC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</a:rPr>
              <a:t>	- </a:t>
            </a:r>
            <a:r>
              <a:rPr lang="en-US" sz="2000" b="1" i="1" dirty="0">
                <a:solidFill>
                  <a:srgbClr val="C00000"/>
                </a:solidFill>
              </a:rPr>
              <a:t>Liens,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</a:t>
            </a:r>
            <a:r>
              <a:rPr lang="en-US" sz="2000" b="1" i="1" dirty="0" err="1">
                <a:solidFill>
                  <a:srgbClr val="C00000"/>
                </a:solidFill>
              </a:rPr>
              <a:t>Bailments</a:t>
            </a:r>
            <a:r>
              <a:rPr lang="en-US" sz="2000" b="1" i="1" dirty="0">
                <a:solidFill>
                  <a:srgbClr val="C00000"/>
                </a:solidFill>
              </a:rPr>
              <a:t> and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Special Interests.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1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1B4D23"/>
                </a:solidFill>
              </a:rPr>
              <a:t>A Review of :</a:t>
            </a:r>
            <a:endParaRPr lang="en-US" sz="2000" b="1" dirty="0" smtClean="0">
              <a:solidFill>
                <a:srgbClr val="1B4D23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Legal History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Personal Property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Patent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093339"/>
            <a:ext cx="8343900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861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</a:t>
            </a:r>
            <a:r>
              <a:rPr lang="en-US" sz="3200" b="1" dirty="0" smtClean="0">
                <a:solidFill>
                  <a:srgbClr val="0033CC"/>
                </a:solidFill>
              </a:rPr>
              <a:t>Three</a:t>
            </a:r>
            <a:r>
              <a:rPr lang="en-US" sz="3200" b="1" dirty="0" smtClean="0">
                <a:solidFill>
                  <a:srgbClr val="0033CC"/>
                </a:solidFill>
              </a:rPr>
              <a:t>: </a:t>
            </a:r>
            <a:endParaRPr lang="en-US" sz="3200" b="1" dirty="0" smtClean="0">
              <a:solidFill>
                <a:srgbClr val="0033CC"/>
              </a:solidFill>
            </a:endParaRP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Trademarks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word, name, symbol or </a:t>
            </a:r>
            <a:r>
              <a:rPr lang="en-US" sz="2800" b="1" dirty="0" smtClean="0"/>
              <a:t>devise.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33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A trademark is any “word, name, symbol or devise used by a person to identify and distinguish their goods from those sold by others”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i="1" dirty="0"/>
              <a:t>Requirements: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Distinctiveness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Non-functionality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First use in trade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Duration – Good for 10 years with infinite renewals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3316" name="Picture 8" descr="http://tbn0.google.com/images?q=tbn:-N0VbOGzQNZN1M:http://bp2.blogger.com/_ihniIjPBm4U/R6Y4lq4AJ3I/AAAAAAAAAh8/5_vGpN1-UJI/s400/trademark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295400"/>
            <a:ext cx="8477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 smtClean="0">
                <a:solidFill>
                  <a:srgbClr val="0033CC"/>
                </a:solidFill>
              </a:rPr>
              <a:t>MULTIFACTED TRADEMARK PROTECTION</a:t>
            </a:r>
            <a:endParaRPr lang="en-US" sz="28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2800" b="1" i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6" name="Picture 12" descr="cisc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5600"/>
            <a:ext cx="36242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410200" y="3048000"/>
            <a:ext cx="327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is trademarked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1910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181600" y="3881735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Symbol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1910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257800" y="4948535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Slogan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233863" y="5181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4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Trademark</a:t>
            </a:r>
            <a:r>
              <a:rPr lang="en-US" sz="3600" b="1" dirty="0" smtClean="0">
                <a:solidFill>
                  <a:srgbClr val="CC0000"/>
                </a:solidFill>
              </a:rPr>
              <a:t>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Trademark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3178175"/>
            <a:ext cx="86995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3137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066800"/>
            <a:ext cx="5105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CC0000"/>
                </a:solidFill>
              </a:rPr>
              <a:t>Registration and Recording</a:t>
            </a: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   </a:t>
            </a:r>
            <a:r>
              <a:rPr lang="en-US" sz="2000" b="1" dirty="0" smtClean="0">
                <a:solidFill>
                  <a:srgbClr val="0033CC"/>
                </a:solidFill>
              </a:rPr>
              <a:t>Where, When and How</a:t>
            </a: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US </a:t>
            </a:r>
            <a:r>
              <a:rPr lang="en-US" sz="2000" b="1" dirty="0"/>
              <a:t>Patent and Trademark Office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Washington DC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Practice </a:t>
            </a:r>
            <a:r>
              <a:rPr lang="en-US" sz="2000" b="1" dirty="0"/>
              <a:t>before it and the Federal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Courts requires admission to a 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separate bar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Can </a:t>
            </a:r>
            <a:r>
              <a:rPr lang="en-US" sz="2000" b="1" dirty="0"/>
              <a:t>clerk at the office and </a:t>
            </a: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 smtClean="0"/>
              <a:t>don’t have to even be </a:t>
            </a:r>
            <a:r>
              <a:rPr lang="en-US" sz="2000" b="1" dirty="0"/>
              <a:t>a lawyer.</a:t>
            </a:r>
            <a:endParaRPr lang="en-US" sz="28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4341" name="Picture 7" descr="p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810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11430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3600" b="1" i="1" dirty="0">
                <a:solidFill>
                  <a:srgbClr val="CC0000"/>
                </a:solidFill>
              </a:rPr>
              <a:t>Modern </a:t>
            </a:r>
            <a:r>
              <a:rPr lang="en-US" sz="3600" b="1" i="1" dirty="0" smtClean="0">
                <a:solidFill>
                  <a:srgbClr val="CC0000"/>
                </a:solidFill>
              </a:rPr>
              <a:t>Trends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400" b="1" i="1" dirty="0" smtClean="0">
                <a:solidFill>
                  <a:srgbClr val="0033CC"/>
                </a:solidFill>
              </a:rPr>
              <a:t>The World of Intellectual Property</a:t>
            </a:r>
            <a:endParaRPr lang="en-US" sz="24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Concerns over China – Reverse Engineering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Especially big issues with items uniquely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Intellectual – music, software, processes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Big players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General Electric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Disney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Motion Picture Companies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5365" name="Picture 8" descr="250px-Mickey_Mou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1584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ge7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828800"/>
            <a:ext cx="3009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motionpictu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76800"/>
            <a:ext cx="24765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on the Website 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2422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 Intellectual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-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Patents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Trademarks and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Copyrights; and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Not all property is tangible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This is why we need to think of property in terms of “rights” not “things”.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This concept becomes especially important for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intellectual property.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3077" name="Picture 12" descr="http://www.joeltarling.com/images/illustrations/YaffaMagazine/Eco_light_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0668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04800" y="160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6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2800" b="1">
                <a:solidFill>
                  <a:srgbClr val="0033CC"/>
                </a:solidFill>
              </a:rPr>
              <a:t>  It all starts with an idea!</a:t>
            </a:r>
            <a:endParaRPr lang="en-US" sz="2800" b="1" i="1">
              <a:solidFill>
                <a:schemeClr val="tx2"/>
              </a:solidFill>
            </a:endParaRPr>
          </a:p>
        </p:txBody>
      </p:sp>
      <p:pic>
        <p:nvPicPr>
          <p:cNvPr id="5125" name="Picture 7" descr="Thomas Alva Edi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3305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figment-imagin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238" y="3429000"/>
            <a:ext cx="21955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lightbulb_id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052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457200"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Intellectual Property Defined: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product of human intellect that is intangible but has value in the marketplace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It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called “intellectual” property because it is the product of human imagination, creativity, and inventiveness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eaLnBrk="1" hangingPunct="1"/>
            <a:endParaRPr lang="en-US" alt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Why It is Important:</a:t>
            </a:r>
            <a:endParaRPr lang="en-US" altLang="en-US" sz="28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Traditionally, businesses have thought of their physical assets, such as land, buildings, and equipment as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Increasingly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however, a company’s intellectual assets are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Protecting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ntellectual property, promotes creativity, invention and provides incentive and rewards for hard work.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06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72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Three Types of Intellectual Property: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b="1" i="1" dirty="0" smtClean="0"/>
              <a:t>Patents </a:t>
            </a:r>
            <a:r>
              <a:rPr lang="en-US" sz="2600" b="1" i="1" dirty="0"/>
              <a:t>– </a:t>
            </a:r>
            <a:r>
              <a:rPr lang="en-US" sz="2600" b="1" i="1" dirty="0" smtClean="0"/>
              <a:t>Ideas </a:t>
            </a:r>
            <a:r>
              <a:rPr lang="en-US" sz="2600" b="1" i="1" dirty="0"/>
              <a:t>for </a:t>
            </a:r>
            <a:r>
              <a:rPr lang="en-US" sz="2600" b="1" i="1" dirty="0" smtClean="0"/>
              <a:t>Products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Processes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Trademarks – </a:t>
            </a:r>
            <a:r>
              <a:rPr lang="en-US" sz="2600" b="1" i="1" dirty="0" smtClean="0"/>
              <a:t>Logos, Identifications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Distinctions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Copyrights – </a:t>
            </a:r>
            <a:r>
              <a:rPr lang="en-US" sz="2600" b="1" i="1" dirty="0" smtClean="0"/>
              <a:t>Written </a:t>
            </a:r>
            <a:r>
              <a:rPr lang="en-US" sz="2600" b="1" i="1" dirty="0"/>
              <a:t>or Performed Works </a:t>
            </a:r>
            <a:endParaRPr lang="en-US" sz="26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886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3468</TotalTime>
  <Words>486</Words>
  <Application>Microsoft Office PowerPoint</Application>
  <PresentationFormat>On-screen Show (4:3)</PresentationFormat>
  <Paragraphs>298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152</cp:revision>
  <dcterms:created xsi:type="dcterms:W3CDTF">2007-08-27T19:04:39Z</dcterms:created>
  <dcterms:modified xsi:type="dcterms:W3CDTF">2017-10-19T21:18:08Z</dcterms:modified>
</cp:coreProperties>
</file>