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489" r:id="rId3"/>
    <p:sldId id="423" r:id="rId4"/>
    <p:sldId id="440" r:id="rId5"/>
    <p:sldId id="441" r:id="rId6"/>
    <p:sldId id="445" r:id="rId7"/>
    <p:sldId id="446" r:id="rId8"/>
    <p:sldId id="451" r:id="rId9"/>
    <p:sldId id="452" r:id="rId10"/>
    <p:sldId id="453" r:id="rId11"/>
    <p:sldId id="454" r:id="rId12"/>
    <p:sldId id="455" r:id="rId13"/>
    <p:sldId id="456" r:id="rId14"/>
    <p:sldId id="457" r:id="rId15"/>
    <p:sldId id="458" r:id="rId16"/>
    <p:sldId id="459" r:id="rId17"/>
    <p:sldId id="460" r:id="rId18"/>
    <p:sldId id="461" r:id="rId19"/>
    <p:sldId id="462" r:id="rId20"/>
    <p:sldId id="463" r:id="rId21"/>
    <p:sldId id="464" r:id="rId22"/>
    <p:sldId id="465" r:id="rId23"/>
    <p:sldId id="466" r:id="rId24"/>
    <p:sldId id="421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0000"/>
    <a:srgbClr val="CC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169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69C70F-9F8E-4899-B3DA-0DAB19F28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4A80A2-9CD0-4BDC-9ADF-16C4D8E7E8A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E3538E-73D2-4600-9FA4-D24FF2E4E92B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A88412-FE77-4165-9C62-23582BE4F404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E78B16-A9D2-4315-888E-D2A684FF8CE3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057DE9-51A9-4157-9ADD-ED980AB620A1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171E66-007A-431C-8254-E98CBA2E2573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133981-4EFA-4ED7-A8EA-5C6253484A78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C1AAF6-5F68-4390-B130-4CC31A8BB96B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4D27D0-2B8B-442E-8B0C-D6B320D19F19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99DC70-30DA-49C2-9947-878B8B077B81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6BCF87-8A61-4ED8-AB08-26CB52BCEAA7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FD1101-0B2C-4912-9A6E-6D92A97B0FB4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747791-5117-4818-A75F-3D0BEE0648C1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147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DC5B19-CD3A-4BF2-A105-646378058025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3B92E6-AA18-4C56-8745-C374703B147D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AB5F37-F283-4CFE-8009-B5022318F9A1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890EC1-A9C4-406D-9C42-66BCCDF496AC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6DC306-5CA2-4EEB-BA09-96FA024DC461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2536AB-B8B3-4FCD-AAD3-405D1DF7F08A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DAA2C0-E51F-4474-9621-A44B18CD6E0B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2220E8-5850-4087-8E26-FD4A66FDD440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803363-F2D0-4DED-89C5-B2BE6BE96DE4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1291B-8DD8-48C6-B679-F0ABEE6F5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8B1AF-AA62-4EFA-B8E4-19933DDD8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46965-B20C-4D73-B0EA-88A1782B6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F446B-596A-4B2A-ABDA-29913BA97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C577B-EEEE-444C-8944-C8ECC92AB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9D16-3E1C-44D3-B5FB-8BBA8E76B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D0EDE-CDE8-4A57-9A91-A1CD268A9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4476E-0663-41B9-9C61-051B6E11A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B28B5-D34E-4B95-8F7C-4B25F11BF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C0DD6-4348-451F-8F15-35F523BD7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5D824-7488-4FC4-A3FC-0FD138C7E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C56AF-5FFF-46E2-BB5D-8D5F07671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7B321E-88AF-4D22-B2F0-C6F0E7145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8458200" cy="11430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FF00"/>
                </a:solidFill>
              </a:rPr>
              <a:t>Slide Set Fifteen:</a:t>
            </a:r>
            <a:endParaRPr lang="en-US" sz="2000" b="1" i="1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sz="2400" b="1" dirty="0" smtClean="0">
                <a:solidFill>
                  <a:srgbClr val="FFFF00"/>
                </a:solidFill>
              </a:rPr>
              <a:t> Real Property – Estates in Land</a:t>
            </a:r>
            <a:endParaRPr lang="en-US" sz="2000" b="1" i="1" dirty="0" smtClean="0">
              <a:solidFill>
                <a:srgbClr val="FFFF00"/>
              </a:solidFill>
            </a:endParaRPr>
          </a:p>
          <a:p>
            <a:pPr eaLnBrk="1" hangingPunct="1"/>
            <a:endParaRPr lang="en-US" sz="2000" b="1" dirty="0" smtClean="0">
              <a:solidFill>
                <a:srgbClr val="FFFF00"/>
              </a:solidFill>
            </a:endParaRPr>
          </a:p>
        </p:txBody>
      </p:sp>
      <p:pic>
        <p:nvPicPr>
          <p:cNvPr id="1028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981200"/>
            <a:ext cx="30099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1291B-8DD8-48C6-B679-F0ABEE6F5E4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371600"/>
            <a:ext cx="8458200" cy="4953000"/>
          </a:xfrm>
        </p:spPr>
        <p:txBody>
          <a:bodyPr/>
          <a:lstStyle/>
          <a:p>
            <a:pPr algn="l" eaLnBrk="1" hangingPunct="1"/>
            <a:r>
              <a:rPr lang="en-US" sz="4000" b="1" i="1" smtClean="0">
                <a:solidFill>
                  <a:srgbClr val="CC0000"/>
                </a:solidFill>
              </a:rPr>
              <a:t>What are the critical attributes of </a:t>
            </a:r>
            <a:br>
              <a:rPr lang="en-US" sz="4000" b="1" i="1" smtClean="0">
                <a:solidFill>
                  <a:srgbClr val="CC0000"/>
                </a:solidFill>
              </a:rPr>
            </a:br>
            <a:r>
              <a:rPr lang="en-US" sz="4000" b="1" i="1" smtClean="0">
                <a:solidFill>
                  <a:srgbClr val="CC0000"/>
                </a:solidFill>
              </a:rPr>
              <a:t>Fee Simple Absolute?</a:t>
            </a:r>
            <a:br>
              <a:rPr lang="en-US" sz="4000" b="1" i="1" smtClean="0">
                <a:solidFill>
                  <a:srgbClr val="CC0000"/>
                </a:solidFill>
              </a:rPr>
            </a:br>
            <a:r>
              <a:rPr lang="en-US" sz="1000" b="1" i="1" smtClean="0">
                <a:solidFill>
                  <a:srgbClr val="CC0000"/>
                </a:solidFill>
              </a:rPr>
              <a:t/>
            </a:r>
            <a:br>
              <a:rPr lang="en-US" sz="10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3100" b="1" i="1" smtClean="0">
                <a:solidFill>
                  <a:schemeClr val="tx1"/>
                </a:solidFill>
              </a:rPr>
              <a:t>When a transfer is made to A and his heirs:</a:t>
            </a:r>
            <a:r>
              <a:rPr lang="en-US" sz="4000" b="1" i="1" smtClean="0">
                <a:solidFill>
                  <a:schemeClr val="tx1"/>
                </a:solidFill>
              </a:rPr>
              <a:t/>
            </a:r>
            <a:br>
              <a:rPr lang="en-US" sz="4000" b="1" i="1" smtClean="0">
                <a:solidFill>
                  <a:schemeClr val="tx1"/>
                </a:solidFill>
              </a:rPr>
            </a:br>
            <a:r>
              <a:rPr lang="en-US" sz="1000" b="1" i="1" smtClean="0">
                <a:solidFill>
                  <a:schemeClr val="tx1"/>
                </a:solidFill>
              </a:rPr>
              <a:t/>
            </a:r>
            <a:br>
              <a:rPr lang="en-US" sz="1000" b="1" i="1" smtClean="0">
                <a:solidFill>
                  <a:schemeClr val="tx1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Alienable</a:t>
            </a:r>
            <a:r>
              <a:rPr lang="en-US" sz="2400" smtClean="0">
                <a:solidFill>
                  <a:schemeClr val="accent2"/>
                </a:solidFill>
              </a:rPr>
              <a:t> (Able to be sold/gifted),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> </a:t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Reducible</a:t>
            </a:r>
            <a:r>
              <a:rPr lang="en-US" sz="2400" smtClean="0">
                <a:solidFill>
                  <a:schemeClr val="accent2"/>
                </a:solidFill>
              </a:rPr>
              <a:t> (Able to be reduced to a lesser estate)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Devisable</a:t>
            </a:r>
            <a:r>
              <a:rPr lang="en-US" sz="2400" smtClean="0">
                <a:solidFill>
                  <a:schemeClr val="accent2"/>
                </a:solidFill>
              </a:rPr>
              <a:t> (Able to be given by will or intestate), and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Lasts for Perpetuity</a:t>
            </a:r>
            <a:r>
              <a:rPr lang="en-US" sz="2800" smtClean="0">
                <a:solidFill>
                  <a:schemeClr val="accent2"/>
                </a:solidFill>
              </a:rPr>
              <a:t> </a:t>
            </a:r>
            <a:r>
              <a:rPr lang="en-US" sz="2400" smtClean="0">
                <a:solidFill>
                  <a:schemeClr val="accent2"/>
                </a:solidFill>
              </a:rPr>
              <a:t>(Forever – No Limitation of Time).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52400" y="1295400"/>
            <a:ext cx="8763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800" b="1">
                <a:solidFill>
                  <a:srgbClr val="CC0000"/>
                </a:solidFill>
              </a:rPr>
              <a:t>Interests in Land – Possessory Interests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53975" indent="-53975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b="1"/>
              <a:t>  Defeasible Estates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     These are possessory fee estates of infinite duration 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    that can be terminated by the happening of a specified event.   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    These are a lesser estate than fee simple absolute.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300" b="1">
                <a:solidFill>
                  <a:schemeClr val="hlink"/>
                </a:solidFill>
                <a:latin typeface="Arial Black" pitchFamily="34" charset="0"/>
              </a:rPr>
              <a:t> FEE SIMPLE DETERMINABLE (Possibility of Reverter)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endParaRPr lang="en-US" sz="1000" b="1">
              <a:solidFill>
                <a:srgbClr val="0033CC"/>
              </a:solidFill>
            </a:endParaRP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    1. An Estate that </a:t>
            </a:r>
            <a:r>
              <a:rPr lang="en-US" sz="2000" b="1" i="1"/>
              <a:t>AUTOMATICALLY</a:t>
            </a:r>
            <a:r>
              <a:rPr lang="en-US" sz="2000" b="1">
                <a:solidFill>
                  <a:srgbClr val="0033CC"/>
                </a:solidFill>
              </a:rPr>
              <a:t> terminates upon the happening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       of a stated event.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endParaRPr lang="en-US" sz="1000" b="1">
              <a:solidFill>
                <a:srgbClr val="0033CC"/>
              </a:solidFill>
            </a:endParaRP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    2. Stated event must be for a lawful purpose.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53975" indent="-53975">
              <a:lnSpc>
                <a:spcPct val="8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  	</a:t>
            </a:r>
            <a:r>
              <a:rPr lang="en-US" sz="2400" b="1" i="1"/>
              <a:t>Magic Language:</a:t>
            </a:r>
            <a:r>
              <a:rPr lang="en-US" sz="2400" b="1" i="1">
                <a:solidFill>
                  <a:srgbClr val="CC0000"/>
                </a:solidFill>
              </a:rPr>
              <a:t>  “To Grantee and their heirs </a:t>
            </a:r>
          </a:p>
          <a:p>
            <a:pPr marL="53975" indent="-53975">
              <a:lnSpc>
                <a:spcPct val="80000"/>
              </a:lnSpc>
              <a:spcBef>
                <a:spcPct val="20000"/>
              </a:spcBef>
            </a:pPr>
            <a:r>
              <a:rPr lang="en-US" sz="2400" b="1" i="1">
                <a:solidFill>
                  <a:srgbClr val="CC0000"/>
                </a:solidFill>
              </a:rPr>
              <a:t>		for so long as” or “while” or “during” or </a:t>
            </a:r>
          </a:p>
          <a:p>
            <a:pPr marL="53975" indent="-53975">
              <a:lnSpc>
                <a:spcPct val="80000"/>
              </a:lnSpc>
              <a:spcBef>
                <a:spcPct val="20000"/>
              </a:spcBef>
            </a:pPr>
            <a:r>
              <a:rPr lang="en-US" sz="2400" b="1" i="1">
                <a:solidFill>
                  <a:srgbClr val="CC0000"/>
                </a:solidFill>
              </a:rPr>
              <a:t>	          “until” (the occurrence of an event).</a:t>
            </a:r>
            <a:endParaRPr lang="en-US" sz="2800" b="1">
              <a:solidFill>
                <a:srgbClr val="0033CC"/>
              </a:solidFill>
            </a:endParaRPr>
          </a:p>
          <a:p>
            <a:pPr marL="168275" lvl="1" indent="8637588">
              <a:spcBef>
                <a:spcPct val="20000"/>
              </a:spcBef>
              <a:buFontTx/>
              <a:buChar char="–"/>
            </a:pPr>
            <a:endParaRPr lang="en-US" sz="400" b="1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447800"/>
            <a:ext cx="8915400" cy="16764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C0000"/>
                </a:solidFill>
              </a:rPr>
              <a:t>Fee Simple Determinable</a:t>
            </a:r>
            <a:br>
              <a:rPr lang="en-US" b="1" smtClean="0">
                <a:solidFill>
                  <a:srgbClr val="CC0000"/>
                </a:solidFill>
              </a:rPr>
            </a:br>
            <a:r>
              <a:rPr lang="en-US" sz="3800" b="1" i="1" smtClean="0">
                <a:solidFill>
                  <a:srgbClr val="0033CC"/>
                </a:solidFill>
              </a:rPr>
              <a:t>“To A and his heirs for so long as …”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3200400"/>
            <a:ext cx="8229600" cy="1066800"/>
          </a:xfrm>
        </p:spPr>
        <p:txBody>
          <a:bodyPr/>
          <a:lstStyle/>
          <a:p>
            <a:pPr eaLnBrk="1" hangingPunct="1"/>
            <a:r>
              <a:rPr lang="en-US" sz="2600" smtClean="0"/>
              <a:t>What are the words of purchase?</a:t>
            </a:r>
          </a:p>
          <a:p>
            <a:pPr eaLnBrk="1" hangingPunct="1"/>
            <a:r>
              <a:rPr lang="en-US" sz="2600" smtClean="0"/>
              <a:t>What are the words of limitation?</a:t>
            </a:r>
          </a:p>
        </p:txBody>
      </p:sp>
      <p:sp>
        <p:nvSpPr>
          <p:cNvPr id="342020" name="AutoShape 4"/>
          <p:cNvSpPr>
            <a:spLocks noChangeArrowheads="1"/>
          </p:cNvSpPr>
          <p:nvPr/>
        </p:nvSpPr>
        <p:spPr bwMode="auto">
          <a:xfrm>
            <a:off x="304800" y="4495800"/>
            <a:ext cx="8610600" cy="14478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2021" name="Text Box 5"/>
          <p:cNvSpPr txBox="1">
            <a:spLocks noChangeArrowheads="1"/>
          </p:cNvSpPr>
          <p:nvPr/>
        </p:nvSpPr>
        <p:spPr bwMode="auto">
          <a:xfrm>
            <a:off x="1371600" y="48006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42022" name="Text Box 6"/>
          <p:cNvSpPr txBox="1">
            <a:spLocks noChangeArrowheads="1"/>
          </p:cNvSpPr>
          <p:nvPr/>
        </p:nvSpPr>
        <p:spPr bwMode="auto">
          <a:xfrm>
            <a:off x="6400800" y="4648200"/>
            <a:ext cx="2514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 and his heirs          for so long as …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   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8920" name="Line 7"/>
          <p:cNvSpPr>
            <a:spLocks noChangeShapeType="1"/>
          </p:cNvSpPr>
          <p:nvPr/>
        </p:nvSpPr>
        <p:spPr bwMode="auto">
          <a:xfrm>
            <a:off x="990600" y="63246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921" name="Text Box 8"/>
          <p:cNvSpPr txBox="1">
            <a:spLocks noChangeArrowheads="1"/>
          </p:cNvSpPr>
          <p:nvPr/>
        </p:nvSpPr>
        <p:spPr bwMode="auto">
          <a:xfrm>
            <a:off x="7239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2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2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20" grpId="0" animBg="1"/>
      <p:bldP spid="342021" grpId="0" autoUpdateAnimBg="0"/>
      <p:bldP spid="342022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362200"/>
            <a:ext cx="8763000" cy="27432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4000" b="1" i="1" smtClean="0">
                <a:solidFill>
                  <a:srgbClr val="CC0000"/>
                </a:solidFill>
              </a:rPr>
              <a:t>What are the critical attributes of </a:t>
            </a:r>
            <a:br>
              <a:rPr lang="en-US" sz="4000" b="1" i="1" smtClean="0">
                <a:solidFill>
                  <a:srgbClr val="CC0000"/>
                </a:solidFill>
              </a:rPr>
            </a:br>
            <a:r>
              <a:rPr lang="en-US" sz="4000" b="1" i="1" smtClean="0">
                <a:solidFill>
                  <a:srgbClr val="CC0000"/>
                </a:solidFill>
              </a:rPr>
              <a:t>Fee Simple Determinable?</a:t>
            </a:r>
            <a:br>
              <a:rPr lang="en-US" sz="40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3100" b="1" i="1" smtClean="0">
                <a:solidFill>
                  <a:schemeClr val="tx1"/>
                </a:solidFill>
              </a:rPr>
              <a:t>When a transfer is made to A and his heirs for so long as … :</a:t>
            </a:r>
            <a:r>
              <a:rPr lang="en-US" sz="4000" b="1" i="1" smtClean="0">
                <a:solidFill>
                  <a:schemeClr val="tx1"/>
                </a:solidFill>
              </a:rPr>
              <a:t/>
            </a:r>
            <a:br>
              <a:rPr lang="en-US" sz="4000" b="1" i="1" smtClean="0">
                <a:solidFill>
                  <a:schemeClr val="tx1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chemeClr val="hlink"/>
                </a:solidFill>
              </a:rPr>
              <a:t/>
            </a:r>
            <a:br>
              <a:rPr lang="en-US" sz="600" b="1" i="1" smtClean="0">
                <a:solidFill>
                  <a:schemeClr val="hlink"/>
                </a:solidFill>
              </a:rPr>
            </a:br>
            <a:r>
              <a:rPr lang="en-US" sz="600" b="1" i="1" smtClean="0">
                <a:solidFill>
                  <a:schemeClr val="hlink"/>
                </a:solidFill>
              </a:rPr>
              <a:t>                                             </a:t>
            </a:r>
            <a:r>
              <a:rPr lang="en-US" sz="2800" b="1" i="1" smtClean="0">
                <a:solidFill>
                  <a:schemeClr val="hlink"/>
                </a:solidFill>
              </a:rPr>
              <a:t>All Subject to the Possibility of Reveter</a:t>
            </a:r>
            <a:r>
              <a:rPr lang="en-US" sz="2800" b="1" i="1" smtClean="0">
                <a:solidFill>
                  <a:schemeClr val="accent2"/>
                </a:solidFill>
              </a:rPr>
              <a:t/>
            </a:r>
            <a:br>
              <a:rPr lang="en-US" sz="2800" b="1" i="1" smtClean="0">
                <a:solidFill>
                  <a:schemeClr val="accent2"/>
                </a:solidFill>
              </a:rPr>
            </a:br>
            <a:r>
              <a:rPr lang="en-US" sz="1000" b="1" i="1" smtClean="0">
                <a:solidFill>
                  <a:schemeClr val="accent2"/>
                </a:solidFill>
              </a:rPr>
              <a:t/>
            </a:r>
            <a:br>
              <a:rPr lang="en-US" sz="1000" b="1" i="1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Alienable</a:t>
            </a:r>
            <a:r>
              <a:rPr lang="en-US" sz="2400" smtClean="0">
                <a:solidFill>
                  <a:schemeClr val="accent2"/>
                </a:solidFill>
              </a:rPr>
              <a:t> (Able to be sold/gifted), 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Reducible</a:t>
            </a:r>
            <a:r>
              <a:rPr lang="en-US" sz="2400" smtClean="0">
                <a:solidFill>
                  <a:schemeClr val="accent2"/>
                </a:solidFill>
              </a:rPr>
              <a:t> (Able to be reduced to a lesser estate)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Devisable</a:t>
            </a:r>
            <a:r>
              <a:rPr lang="en-US" sz="2400" smtClean="0">
                <a:solidFill>
                  <a:schemeClr val="accent2"/>
                </a:solidFill>
              </a:rPr>
              <a:t> (Able to be given by will or intestate), and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Lasts for “So Long As”</a:t>
            </a:r>
            <a:r>
              <a:rPr lang="en-US" sz="2800" smtClean="0">
                <a:solidFill>
                  <a:schemeClr val="accent2"/>
                </a:solidFill>
              </a:rPr>
              <a:t> </a:t>
            </a:r>
            <a:r>
              <a:rPr lang="en-US" sz="2400" smtClean="0">
                <a:solidFill>
                  <a:schemeClr val="accent2"/>
                </a:solidFill>
              </a:rPr>
              <a:t>(The Limitation of The Reverter).</a:t>
            </a:r>
            <a:endParaRPr lang="en-US" sz="4200" smtClean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228600" y="1219200"/>
            <a:ext cx="87630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C0000"/>
                </a:solidFill>
              </a:rPr>
              <a:t>Interests in Land – Possessory Interests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endParaRPr lang="en-US" sz="400" b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dirty="0" err="1"/>
              <a:t>Defeasible</a:t>
            </a:r>
            <a:r>
              <a:rPr lang="en-US" sz="2000" b="1" dirty="0"/>
              <a:t> Estates Continued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53975" indent="-53975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     These are possessory fee estates of infinite duration </a:t>
            </a:r>
          </a:p>
          <a:p>
            <a:pPr marL="53975" indent="-53975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      that can be terminated by the happening of a specified event.   </a:t>
            </a:r>
          </a:p>
          <a:p>
            <a:pPr marL="53975" indent="-53975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      These are a lesser estate than fee simple absolute.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300" b="1" dirty="0"/>
          </a:p>
          <a:p>
            <a:pPr marL="609600" indent="-609600" algn="just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dirty="0">
                <a:solidFill>
                  <a:schemeClr val="hlink"/>
                </a:solidFill>
                <a:latin typeface="Arial Black" pitchFamily="34" charset="0"/>
              </a:rPr>
              <a:t>FEE SIMPLE SUBJECT TO A CONDITION SUBSEQUENT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sz="2000" b="1" dirty="0">
                <a:solidFill>
                  <a:srgbClr val="0033CC"/>
                </a:solidFill>
              </a:rPr>
              <a:t>An Estate that can terminate upon the happening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of a stated event and the taking of an action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         by the party granted such rights by the transferring owner.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AutoNum type="arabicPeriod" startAt="2"/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AutoNum type="arabicPeriod" startAt="2"/>
              <a:defRPr/>
            </a:pPr>
            <a:r>
              <a:rPr lang="en-US" sz="2000" b="1" dirty="0">
                <a:solidFill>
                  <a:srgbClr val="0033CC"/>
                </a:solidFill>
              </a:rPr>
              <a:t>Known as a </a:t>
            </a:r>
            <a:r>
              <a:rPr lang="en-US" sz="2000" b="1" dirty="0"/>
              <a:t>RIGHT OF RE-ENTRY</a:t>
            </a:r>
            <a:r>
              <a:rPr lang="en-US" sz="2000" b="1" dirty="0">
                <a:solidFill>
                  <a:srgbClr val="0033CC"/>
                </a:solidFill>
              </a:rPr>
              <a:t>, this termination is                </a:t>
            </a:r>
            <a:r>
              <a:rPr lang="en-US" sz="2000" b="1" dirty="0"/>
              <a:t>NOT AUTOMATIC </a:t>
            </a:r>
            <a:r>
              <a:rPr lang="en-US" sz="2000" b="1" dirty="0">
                <a:solidFill>
                  <a:srgbClr val="0033CC"/>
                </a:solidFill>
              </a:rPr>
              <a:t>and needs the grantor to take action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i="1" dirty="0"/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endParaRPr lang="en-US" sz="600" b="1" i="1" dirty="0"/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/>
              <a:t>Magic Language:</a:t>
            </a:r>
            <a:r>
              <a:rPr lang="en-US" sz="2400" b="1" i="1" dirty="0">
                <a:solidFill>
                  <a:srgbClr val="CC0000"/>
                </a:solidFill>
              </a:rPr>
              <a:t>  “To Grantee and their heirs upon the condition that” or “provided that” or “but if” or “if it happens that” (the occurrence of an event).</a:t>
            </a:r>
            <a:endParaRPr lang="en-US" sz="2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80000"/>
              </a:lnSpc>
              <a:spcBef>
                <a:spcPct val="20000"/>
              </a:spcBef>
              <a:buFontTx/>
              <a:buChar char="–"/>
              <a:defRPr/>
            </a:pPr>
            <a:endParaRPr lang="en-US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80000"/>
              </a:lnSpc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975" indent="-53975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C0000"/>
                </a:solidFill>
              </a:rPr>
              <a:t>Interests in Land – Possessory Interests</a:t>
            </a:r>
          </a:p>
          <a:p>
            <a:pPr marL="53975" indent="-539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300" b="1" dirty="0"/>
          </a:p>
          <a:p>
            <a:pPr marL="53975" indent="-53975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b="1" dirty="0"/>
              <a:t>  </a:t>
            </a:r>
            <a:r>
              <a:rPr lang="en-US" sz="2000" b="1" dirty="0" err="1"/>
              <a:t>Defeasible</a:t>
            </a:r>
            <a:r>
              <a:rPr lang="en-US" sz="2000" b="1" dirty="0"/>
              <a:t> Estates Continued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100" b="1" dirty="0">
                <a:solidFill>
                  <a:schemeClr val="hlink"/>
                </a:solidFill>
                <a:latin typeface="Arial Black" pitchFamily="34" charset="0"/>
              </a:rPr>
              <a:t>FEE SIMPLE SUBJECT TO A CONDITION SUBSEQUENT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/>
              <a:t>- A RIGHT of RE-ENTRY </a:t>
            </a:r>
            <a:r>
              <a:rPr lang="en-US" sz="2000" b="1" dirty="0">
                <a:solidFill>
                  <a:srgbClr val="0033CC"/>
                </a:solidFill>
              </a:rPr>
              <a:t>CAN be waived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(unlike Fee Simple Determinable which is automatic)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by express agreement or by conduct.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600" b="1" dirty="0">
                <a:solidFill>
                  <a:srgbClr val="0033CC"/>
                </a:solidFill>
              </a:rPr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- Although inaction by itself is NOT a waiver,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where there is inaction, and detrimental reliance,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courts have held a waiver by the grantor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pursuant to the doctrine of </a:t>
            </a:r>
            <a:r>
              <a:rPr lang="en-US" sz="2000" b="1" dirty="0" err="1">
                <a:solidFill>
                  <a:srgbClr val="0033CC"/>
                </a:solidFill>
              </a:rPr>
              <a:t>estoppel</a:t>
            </a:r>
            <a:r>
              <a:rPr lang="en-US" sz="2000" b="1" dirty="0">
                <a:solidFill>
                  <a:srgbClr val="0033CC"/>
                </a:solidFill>
              </a:rPr>
              <a:t>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- The rights of a Fee Simple Subject to a Condition Subsequent have been held to be devisable, but </a:t>
            </a:r>
            <a:r>
              <a:rPr lang="en-US" sz="2000" b="1" dirty="0"/>
              <a:t>NON TRANSFERABLE.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  <a:defRPr/>
            </a:pPr>
            <a:endParaRPr lang="en-US" b="1" dirty="0">
              <a:solidFill>
                <a:srgbClr val="0033CC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219200"/>
            <a:ext cx="8915400" cy="1600200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CC0000"/>
                </a:solidFill>
              </a:rPr>
              <a:t>Fee Simple Subject to Condition Subsequent</a:t>
            </a:r>
            <a:r>
              <a:rPr lang="en-US" b="1" smtClean="0">
                <a:solidFill>
                  <a:srgbClr val="CC0000"/>
                </a:solidFill>
              </a:rPr>
              <a:t/>
            </a:r>
            <a:br>
              <a:rPr lang="en-US" b="1" smtClean="0">
                <a:solidFill>
                  <a:srgbClr val="CC0000"/>
                </a:solidFill>
              </a:rPr>
            </a:br>
            <a:r>
              <a:rPr lang="en-US" sz="3000" b="1" i="1" smtClean="0">
                <a:solidFill>
                  <a:srgbClr val="0033CC"/>
                </a:solidFill>
              </a:rPr>
              <a:t>“To A and his heirs upon the condition that …”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819400"/>
            <a:ext cx="8229600" cy="1066800"/>
          </a:xfrm>
        </p:spPr>
        <p:txBody>
          <a:bodyPr/>
          <a:lstStyle/>
          <a:p>
            <a:pPr eaLnBrk="1" hangingPunct="1"/>
            <a:r>
              <a:rPr lang="en-US" sz="2600" smtClean="0"/>
              <a:t>What are the words of purchase?</a:t>
            </a:r>
          </a:p>
          <a:p>
            <a:pPr eaLnBrk="1" hangingPunct="1"/>
            <a:r>
              <a:rPr lang="en-US" sz="2600" smtClean="0"/>
              <a:t>What are the words of limitation?</a:t>
            </a:r>
          </a:p>
        </p:txBody>
      </p:sp>
      <p:sp>
        <p:nvSpPr>
          <p:cNvPr id="348164" name="AutoShape 4"/>
          <p:cNvSpPr>
            <a:spLocks noChangeArrowheads="1"/>
          </p:cNvSpPr>
          <p:nvPr/>
        </p:nvSpPr>
        <p:spPr bwMode="auto">
          <a:xfrm>
            <a:off x="304800" y="4343400"/>
            <a:ext cx="8610600" cy="14478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65" name="Text Box 5"/>
          <p:cNvSpPr txBox="1">
            <a:spLocks noChangeArrowheads="1"/>
          </p:cNvSpPr>
          <p:nvPr/>
        </p:nvSpPr>
        <p:spPr bwMode="auto">
          <a:xfrm>
            <a:off x="1371600" y="46482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48166" name="Text Box 6"/>
          <p:cNvSpPr txBox="1">
            <a:spLocks noChangeArrowheads="1"/>
          </p:cNvSpPr>
          <p:nvPr/>
        </p:nvSpPr>
        <p:spPr bwMode="auto">
          <a:xfrm>
            <a:off x="6248400" y="4572000"/>
            <a:ext cx="2514600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and his heirs upon the condition that …</a:t>
            </a:r>
            <a:r>
              <a:rPr lang="en-US" sz="600">
                <a:latin typeface="Times New Roman" pitchFamily="18" charset="0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n-US" sz="600">
                <a:latin typeface="Times New Roman" pitchFamily="18" charset="0"/>
              </a:rPr>
              <a:t>                    </a:t>
            </a:r>
            <a:r>
              <a:rPr lang="en-US" sz="1600">
                <a:latin typeface="Times New Roman" pitchFamily="18" charset="0"/>
              </a:rPr>
              <a:t>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43016" name="Line 7"/>
          <p:cNvSpPr>
            <a:spLocks noChangeShapeType="1"/>
          </p:cNvSpPr>
          <p:nvPr/>
        </p:nvSpPr>
        <p:spPr bwMode="auto">
          <a:xfrm>
            <a:off x="990600" y="61722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3017" name="Text Box 8"/>
          <p:cNvSpPr txBox="1">
            <a:spLocks noChangeArrowheads="1"/>
          </p:cNvSpPr>
          <p:nvPr/>
        </p:nvSpPr>
        <p:spPr bwMode="auto">
          <a:xfrm>
            <a:off x="7239000" y="5867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4" grpId="0" animBg="1"/>
      <p:bldP spid="348165" grpId="0" autoUpdateAnimBg="0"/>
      <p:bldP spid="348166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590800"/>
            <a:ext cx="8915400" cy="24384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3200" b="1" i="1" smtClean="0">
                <a:solidFill>
                  <a:srgbClr val="CC0000"/>
                </a:solidFill>
              </a:rPr>
              <a:t>What are the critical attributes of Fee Simple Subject to a Condition Subsequent</a:t>
            </a:r>
            <a:r>
              <a:rPr lang="en-US" sz="4000" b="1" i="1" smtClean="0">
                <a:solidFill>
                  <a:srgbClr val="CC0000"/>
                </a:solidFill>
              </a:rPr>
              <a:t>?</a:t>
            </a:r>
            <a:br>
              <a:rPr lang="en-US" sz="40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3100" b="1" i="1" smtClean="0">
                <a:solidFill>
                  <a:schemeClr val="tx1"/>
                </a:solidFill>
              </a:rPr>
              <a:t>When a transfer is made to A and his heirs upon the condition that … :</a:t>
            </a:r>
            <a:r>
              <a:rPr lang="en-US" sz="4000" b="1" i="1" smtClean="0">
                <a:solidFill>
                  <a:schemeClr val="tx1"/>
                </a:solidFill>
              </a:rPr>
              <a:t/>
            </a:r>
            <a:br>
              <a:rPr lang="en-US" sz="4000" b="1" i="1" smtClean="0">
                <a:solidFill>
                  <a:schemeClr val="tx1"/>
                </a:solidFill>
              </a:rPr>
            </a:br>
            <a:r>
              <a:rPr lang="en-US" sz="600" b="1" i="1" smtClean="0">
                <a:solidFill>
                  <a:srgbClr val="CC0000"/>
                </a:solidFill>
              </a:rPr>
              <a:t/>
            </a:r>
            <a:br>
              <a:rPr lang="en-US" sz="600" b="1" i="1" smtClean="0">
                <a:solidFill>
                  <a:srgbClr val="CC0000"/>
                </a:solidFill>
              </a:rPr>
            </a:br>
            <a:r>
              <a:rPr lang="en-US" sz="600" b="1" i="1" smtClean="0">
                <a:solidFill>
                  <a:schemeClr val="hlink"/>
                </a:solidFill>
              </a:rPr>
              <a:t/>
            </a:r>
            <a:br>
              <a:rPr lang="en-US" sz="600" b="1" i="1" smtClean="0">
                <a:solidFill>
                  <a:schemeClr val="hlink"/>
                </a:solidFill>
              </a:rPr>
            </a:br>
            <a:r>
              <a:rPr lang="en-US" sz="600" b="1" i="1" smtClean="0">
                <a:solidFill>
                  <a:schemeClr val="hlink"/>
                </a:solidFill>
              </a:rPr>
              <a:t>                                             </a:t>
            </a:r>
            <a:r>
              <a:rPr lang="en-US" sz="2800" b="1" i="1" smtClean="0">
                <a:solidFill>
                  <a:schemeClr val="hlink"/>
                </a:solidFill>
              </a:rPr>
              <a:t>All Subject to the Right of Re-entry</a:t>
            </a:r>
            <a:br>
              <a:rPr lang="en-US" sz="2800" b="1" i="1" smtClean="0">
                <a:solidFill>
                  <a:schemeClr val="hlink"/>
                </a:solidFill>
              </a:rPr>
            </a:br>
            <a:r>
              <a:rPr lang="en-US" sz="1000" b="1" i="1" smtClean="0">
                <a:solidFill>
                  <a:schemeClr val="accent2"/>
                </a:solidFill>
              </a:rPr>
              <a:t/>
            </a:r>
            <a:br>
              <a:rPr lang="en-US" sz="1000" b="1" i="1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Alienable</a:t>
            </a:r>
            <a:r>
              <a:rPr lang="en-US" sz="2400" smtClean="0">
                <a:solidFill>
                  <a:schemeClr val="accent2"/>
                </a:solidFill>
              </a:rPr>
              <a:t> (Able to be sold/gifted), 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Reducible</a:t>
            </a:r>
            <a:r>
              <a:rPr lang="en-US" sz="2400" smtClean="0">
                <a:solidFill>
                  <a:schemeClr val="accent2"/>
                </a:solidFill>
              </a:rPr>
              <a:t> (Able to be reduced to a lesser estate)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Devisable</a:t>
            </a:r>
            <a:r>
              <a:rPr lang="en-US" sz="2400" smtClean="0">
                <a:solidFill>
                  <a:schemeClr val="accent2"/>
                </a:solidFill>
              </a:rPr>
              <a:t> (Able to be given by will or intestate), and</a:t>
            </a:r>
            <a:br>
              <a:rPr lang="en-US" sz="2400" smtClean="0">
                <a:solidFill>
                  <a:schemeClr val="accent2"/>
                </a:solidFill>
              </a:rPr>
            </a:br>
            <a:r>
              <a:rPr lang="en-US" sz="1000" smtClean="0">
                <a:solidFill>
                  <a:schemeClr val="accent2"/>
                </a:solidFill>
              </a:rPr>
              <a:t/>
            </a:r>
            <a:br>
              <a:rPr lang="en-US" sz="1000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Lasts until the condition arises</a:t>
            </a:r>
            <a:r>
              <a:rPr lang="en-US" sz="2400" b="1" i="1" smtClean="0">
                <a:solidFill>
                  <a:schemeClr val="accent2"/>
                </a:solidFill>
              </a:rPr>
              <a:t> </a:t>
            </a:r>
            <a:r>
              <a:rPr lang="en-US" sz="2400" b="1" i="1" smtClean="0">
                <a:solidFill>
                  <a:schemeClr val="tx1"/>
                </a:solidFill>
              </a:rPr>
              <a:t>AND</a:t>
            </a:r>
            <a:r>
              <a:rPr lang="en-US" sz="2400" b="1" i="1" smtClean="0">
                <a:solidFill>
                  <a:schemeClr val="accent2"/>
                </a:solidFill>
              </a:rPr>
              <a:t> </a:t>
            </a:r>
            <a:br>
              <a:rPr lang="en-US" sz="2400" b="1" i="1" smtClean="0">
                <a:solidFill>
                  <a:schemeClr val="accent2"/>
                </a:solidFill>
              </a:rPr>
            </a:br>
            <a:r>
              <a:rPr lang="en-US" sz="2800" b="1" i="1" smtClean="0">
                <a:solidFill>
                  <a:schemeClr val="accent2"/>
                </a:solidFill>
              </a:rPr>
              <a:t>the Right of Re-entry is exercised</a:t>
            </a:r>
            <a:r>
              <a:rPr lang="en-US" sz="2800" smtClean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>
                <a:solidFill>
                  <a:srgbClr val="CC0000"/>
                </a:solidFill>
              </a:rPr>
              <a:t>Interests in Land – Possessory Interest</a:t>
            </a:r>
            <a:r>
              <a:rPr lang="en-US" sz="2400" b="1">
                <a:solidFill>
                  <a:srgbClr val="CC0000"/>
                </a:solidFill>
              </a:rPr>
              <a:t>s</a:t>
            </a:r>
          </a:p>
          <a:p>
            <a:pPr marL="609600" indent="-609600">
              <a:spcBef>
                <a:spcPct val="20000"/>
              </a:spcBef>
            </a:pPr>
            <a:endParaRPr lang="en-US" sz="1000" b="1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400" b="1"/>
              <a:t>Defeasible Estates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609600" indent="-609600">
              <a:spcBef>
                <a:spcPct val="20000"/>
              </a:spcBef>
            </a:pPr>
            <a:r>
              <a:rPr lang="en-US" sz="2100" b="1">
                <a:solidFill>
                  <a:schemeClr val="hlink"/>
                </a:solidFill>
                <a:latin typeface="Arial Black" pitchFamily="34" charset="0"/>
              </a:rPr>
              <a:t>   FEE SIMPLE SUBJECT TO AN EXECUTORY INTEREST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chemeClr val="hlink"/>
              </a:solidFill>
              <a:latin typeface="Arial Black" pitchFamily="34" charset="0"/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100" b="1">
                <a:solidFill>
                  <a:schemeClr val="hlink"/>
                </a:solidFill>
                <a:latin typeface="Arial Black" pitchFamily="34" charset="0"/>
              </a:rPr>
              <a:t>	</a:t>
            </a:r>
            <a:r>
              <a:rPr lang="en-US" sz="2100" b="1">
                <a:solidFill>
                  <a:srgbClr val="0033CC"/>
                </a:solidFill>
                <a:latin typeface="Arial Black" pitchFamily="34" charset="0"/>
              </a:rPr>
              <a:t>-</a:t>
            </a:r>
            <a:r>
              <a:rPr lang="en-US" sz="2100" b="1">
                <a:solidFill>
                  <a:schemeClr val="hlink"/>
                </a:solidFill>
                <a:latin typeface="Arial Black" pitchFamily="34" charset="0"/>
              </a:rPr>
              <a:t> </a:t>
            </a:r>
            <a:r>
              <a:rPr lang="en-US" sz="2000" b="1">
                <a:solidFill>
                  <a:srgbClr val="0033CC"/>
                </a:solidFill>
              </a:rPr>
              <a:t>A Defeasible Estate that </a:t>
            </a:r>
            <a:r>
              <a:rPr lang="en-US" sz="2000" b="1"/>
              <a:t>AUTOMATICALLY</a:t>
            </a:r>
            <a:r>
              <a:rPr lang="en-US" sz="2000" b="1">
                <a:solidFill>
                  <a:srgbClr val="0033CC"/>
                </a:solidFill>
              </a:rPr>
              <a:t> divests in favor         of a </a:t>
            </a:r>
            <a:r>
              <a:rPr lang="en-US" sz="2000" b="1"/>
              <a:t>THIRD PERSON </a:t>
            </a:r>
            <a:r>
              <a:rPr lang="en-US" sz="2000" b="1">
                <a:solidFill>
                  <a:srgbClr val="0033CC"/>
                </a:solidFill>
              </a:rPr>
              <a:t>upon the happening of a stated event.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- Different from a </a:t>
            </a:r>
            <a:r>
              <a:rPr lang="en-US" sz="2000" b="1">
                <a:solidFill>
                  <a:schemeClr val="hlink"/>
                </a:solidFill>
                <a:latin typeface="Arial Black" pitchFamily="34" charset="0"/>
              </a:rPr>
              <a:t>FEE SIMPLE DETERMINABLE </a:t>
            </a:r>
            <a:r>
              <a:rPr lang="en-US" sz="2000" b="1">
                <a:solidFill>
                  <a:srgbClr val="0033CC"/>
                </a:solidFill>
              </a:rPr>
              <a:t>in that this estate does not revert to the grantor but to a </a:t>
            </a:r>
            <a:r>
              <a:rPr lang="en-US" sz="2000" b="1"/>
              <a:t>3</a:t>
            </a:r>
            <a:r>
              <a:rPr lang="en-US" sz="2000" b="1" baseline="30000"/>
              <a:t>rd</a:t>
            </a:r>
            <a:r>
              <a:rPr lang="en-US" sz="2000" b="1"/>
              <a:t> PERSON.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- Subject to the </a:t>
            </a:r>
            <a:r>
              <a:rPr lang="en-US" sz="2000" b="1">
                <a:solidFill>
                  <a:srgbClr val="C00000"/>
                </a:solidFill>
              </a:rPr>
              <a:t>Rule Against Perpetuities</a:t>
            </a:r>
            <a:r>
              <a:rPr lang="en-US" sz="2000" b="1">
                <a:solidFill>
                  <a:srgbClr val="0033CC"/>
                </a:solidFill>
              </a:rPr>
              <a:t>.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- Title passes to a </a:t>
            </a:r>
            <a:r>
              <a:rPr lang="en-US" sz="2000" b="1"/>
              <a:t>third</a:t>
            </a:r>
            <a:r>
              <a:rPr lang="en-US" sz="2000" b="1">
                <a:solidFill>
                  <a:srgbClr val="0033CC"/>
                </a:solidFill>
              </a:rPr>
              <a:t> party in the event that the </a:t>
            </a:r>
            <a:r>
              <a:rPr lang="en-US" sz="2000" b="1">
                <a:solidFill>
                  <a:srgbClr val="C00000"/>
                </a:solidFill>
              </a:rPr>
              <a:t>Condition</a:t>
            </a:r>
            <a:r>
              <a:rPr lang="en-US" sz="2000" b="1">
                <a:solidFill>
                  <a:srgbClr val="0033CC"/>
                </a:solidFill>
              </a:rPr>
              <a:t> is satisfied.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b="1">
              <a:solidFill>
                <a:srgbClr val="0033CC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400" b="1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4"/>
          <p:cNvSpPr>
            <a:spLocks noChangeArrowheads="1"/>
          </p:cNvSpPr>
          <p:nvPr/>
        </p:nvSpPr>
        <p:spPr bwMode="auto">
          <a:xfrm>
            <a:off x="228600" y="990600"/>
            <a:ext cx="86106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 dirty="0">
                <a:solidFill>
                  <a:srgbClr val="CC0000"/>
                </a:solidFill>
              </a:rPr>
              <a:t>Interests in Land – Possessory Interests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buFontTx/>
              <a:buChar char="•"/>
            </a:pPr>
            <a:r>
              <a:rPr lang="en-US" sz="2400" b="1" dirty="0" err="1"/>
              <a:t>Defeasible</a:t>
            </a:r>
            <a:r>
              <a:rPr lang="en-US" sz="2400" b="1" dirty="0"/>
              <a:t> Estates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600" b="1" dirty="0"/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sz="2400" b="1" dirty="0">
                <a:solidFill>
                  <a:schemeClr val="hlink"/>
                </a:solidFill>
                <a:latin typeface="Arial Black" pitchFamily="34" charset="0"/>
              </a:rPr>
              <a:t>LIMITATIONS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r>
              <a:rPr lang="en-US" b="1" dirty="0"/>
              <a:t>Possibility of </a:t>
            </a:r>
            <a:r>
              <a:rPr lang="en-US" b="1" dirty="0" err="1"/>
              <a:t>Reverters</a:t>
            </a:r>
            <a:r>
              <a:rPr lang="en-US" b="1" dirty="0"/>
              <a:t> and Rights of Re-entry have been limited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/>
              <a:t>	by most states to foster the marketability of title. 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endParaRPr lang="en-US" sz="1000" b="1" dirty="0"/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/>
              <a:t>	A free society needs the ability to freely transfer property,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/>
              <a:t>	and not impair the title of the same from transactions 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</a:pPr>
            <a:r>
              <a:rPr lang="en-US" b="1" dirty="0"/>
              <a:t>	which occurred years ago.</a:t>
            </a:r>
            <a:endParaRPr lang="en-US" sz="1000" b="1" dirty="0"/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r>
              <a:rPr lang="en-US" sz="1700" b="1" dirty="0"/>
              <a:t>DIRECT STATUTORY PRECLUSIONS</a:t>
            </a:r>
            <a:r>
              <a:rPr lang="en-US" b="1" dirty="0"/>
              <a:t> </a:t>
            </a:r>
            <a:r>
              <a:rPr lang="en-US" sz="1600" b="1" dirty="0">
                <a:solidFill>
                  <a:srgbClr val="0033CC"/>
                </a:solidFill>
              </a:rPr>
              <a:t>(usually 30 years)</a:t>
            </a: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700" b="1" dirty="0"/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r>
              <a:rPr lang="en-US" sz="1700" b="1" dirty="0"/>
              <a:t>RULE AGAINST PERPETUITIES</a:t>
            </a:r>
            <a:r>
              <a:rPr lang="en-US" b="1" dirty="0"/>
              <a:t> </a:t>
            </a:r>
            <a:r>
              <a:rPr lang="en-US" sz="1600" b="1" dirty="0">
                <a:solidFill>
                  <a:srgbClr val="0033CC"/>
                </a:solidFill>
              </a:rPr>
              <a:t>(21 years plus lives in being)</a:t>
            </a: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7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r>
              <a:rPr lang="en-US" sz="1700" b="1" dirty="0"/>
              <a:t>RULE IN SHELLEY’S CASE</a:t>
            </a:r>
            <a:r>
              <a:rPr lang="en-US" b="1" dirty="0"/>
              <a:t> </a:t>
            </a:r>
            <a:r>
              <a:rPr lang="en-US" sz="1600" b="1" dirty="0">
                <a:solidFill>
                  <a:srgbClr val="0033CC"/>
                </a:solidFill>
              </a:rPr>
              <a:t>(Remainder limited to heirs or heirs of the body)</a:t>
            </a:r>
            <a:endParaRPr lang="en-US" sz="10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700" b="1" dirty="0">
              <a:solidFill>
                <a:srgbClr val="0033CC"/>
              </a:solidFill>
            </a:endParaRP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r>
              <a:rPr lang="en-US" sz="1700" b="1" dirty="0"/>
              <a:t>DOCTRINE OF WORTHIER TITLE </a:t>
            </a:r>
            <a:r>
              <a:rPr lang="en-US" sz="1500" b="1" dirty="0">
                <a:solidFill>
                  <a:srgbClr val="0033CC"/>
                </a:solidFill>
              </a:rPr>
              <a:t>(Remainder invalid, Grantor retains reversion)</a:t>
            </a:r>
          </a:p>
          <a:p>
            <a:pPr marL="990600" lvl="1" indent="-533400">
              <a:lnSpc>
                <a:spcPct val="95000"/>
              </a:lnSpc>
              <a:spcBef>
                <a:spcPct val="20000"/>
              </a:spcBef>
              <a:buFontTx/>
              <a:buChar char="–"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405649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 smtClean="0">
                <a:solidFill>
                  <a:srgbClr val="C00000"/>
                </a:solidFill>
              </a:rPr>
              <a:t>Last </a:t>
            </a:r>
            <a:r>
              <a:rPr lang="en-US" sz="3600" b="1" i="1" dirty="0">
                <a:solidFill>
                  <a:srgbClr val="C00000"/>
                </a:solidFill>
              </a:rPr>
              <a:t>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We </a:t>
            </a:r>
            <a:r>
              <a:rPr lang="en-US" sz="2400" b="1" dirty="0">
                <a:solidFill>
                  <a:srgbClr val="002060"/>
                </a:solidFill>
              </a:rPr>
              <a:t>will begin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i="1" dirty="0">
                <a:solidFill>
                  <a:schemeClr val="accent1">
                    <a:lumMod val="25000"/>
                  </a:schemeClr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Real Property – The Basics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Definitions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The Importance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Nature of Interests in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dirty="0">
                <a:solidFill>
                  <a:srgbClr val="0033CC"/>
                </a:solidFill>
              </a:rPr>
              <a:t>		</a:t>
            </a:r>
            <a:r>
              <a:rPr lang="en-US" sz="1600" b="1" i="1" dirty="0">
                <a:solidFill>
                  <a:srgbClr val="C00000"/>
                </a:solidFill>
              </a:rPr>
              <a:t>- Possessory Estates vs. Non Possessory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Estates in Time – Duration of Rights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Collection of Rights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Shared Rights in Land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Real Property Taxes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152400" y="12954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C0000"/>
                </a:solidFill>
              </a:rPr>
              <a:t>Interests in Land – Possessory Interests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/>
              <a:t>	Present, Possessory Interests.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600" b="1" dirty="0"/>
          </a:p>
          <a:p>
            <a:pPr marL="990600" lvl="1" indent="-533400">
              <a:spcBef>
                <a:spcPct val="20000"/>
              </a:spcBef>
              <a:defRPr/>
            </a:pPr>
            <a:r>
              <a:rPr lang="en-US" sz="2800" b="1" dirty="0">
                <a:solidFill>
                  <a:schemeClr val="hlink"/>
                </a:solidFill>
                <a:latin typeface="Arial Black" pitchFamily="34" charset="0"/>
              </a:rPr>
              <a:t>		           FEE TAIL</a:t>
            </a:r>
          </a:p>
          <a:p>
            <a:pPr marL="609600" indent="-609600">
              <a:defRPr/>
            </a:pPr>
            <a:r>
              <a:rPr lang="en-US" sz="2000" b="1" dirty="0">
                <a:solidFill>
                  <a:srgbClr val="0033CC"/>
                </a:solidFill>
              </a:rPr>
              <a:t>	1. An Estate limited to the grantee and his or her family</a:t>
            </a:r>
          </a:p>
          <a:p>
            <a:pPr marL="609600" indent="-609600">
              <a:defRPr/>
            </a:pPr>
            <a:r>
              <a:rPr lang="en-US" sz="2000" b="1" dirty="0">
                <a:solidFill>
                  <a:srgbClr val="0033CC"/>
                </a:solidFill>
              </a:rPr>
              <a:t>	2. Reverts to grantor if not owned by heir</a:t>
            </a:r>
          </a:p>
          <a:p>
            <a:pPr marL="609600" indent="-609600">
              <a:defRPr/>
            </a:pPr>
            <a:r>
              <a:rPr lang="en-US" sz="2000" b="1" dirty="0">
                <a:solidFill>
                  <a:srgbClr val="0033CC"/>
                </a:solidFill>
              </a:rPr>
              <a:t>	3.  No longer recognized in almost any state </a:t>
            </a:r>
          </a:p>
          <a:p>
            <a:pPr marL="609600" indent="-609600">
              <a:defRPr/>
            </a:pPr>
            <a:endParaRPr lang="en-US" sz="2000" b="1" dirty="0">
              <a:solidFill>
                <a:srgbClr val="0033CC"/>
              </a:solidFill>
            </a:endParaRPr>
          </a:p>
          <a:p>
            <a:pPr marL="609600" lvl="1" indent="-609600">
              <a:defRPr/>
            </a:pPr>
            <a:r>
              <a:rPr lang="en-US" sz="2400" b="1" i="1" dirty="0"/>
              <a:t>	Magic Language:</a:t>
            </a:r>
            <a:r>
              <a:rPr lang="en-US" sz="2400" b="1" i="1" dirty="0">
                <a:solidFill>
                  <a:srgbClr val="CC0000"/>
                </a:solidFill>
              </a:rPr>
              <a:t>  “To Grantee and heirs of their body”</a:t>
            </a:r>
          </a:p>
          <a:p>
            <a:pPr marL="609600" indent="-609600">
              <a:defRPr/>
            </a:pPr>
            <a:endParaRPr lang="en-US" sz="2000" b="1" dirty="0">
              <a:solidFill>
                <a:srgbClr val="0033CC"/>
              </a:solidFill>
            </a:endParaRPr>
          </a:p>
          <a:p>
            <a:pPr marL="609600" indent="-609600"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800" b="1" dirty="0">
                <a:solidFill>
                  <a:srgbClr val="0033CC"/>
                </a:solidFill>
              </a:rPr>
              <a:t>Now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FEE SIMPLE ABSOLUTE</a:t>
            </a:r>
            <a:endParaRPr lang="en-US" sz="2400" b="1" i="1" dirty="0">
              <a:solidFill>
                <a:srgbClr val="CC0000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  <a:defRPr/>
            </a:pPr>
            <a:endParaRPr lang="en-US" sz="4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8132" name="Rectangle 3"/>
          <p:cNvSpPr>
            <a:spLocks noChangeArrowheads="1"/>
          </p:cNvSpPr>
          <p:nvPr/>
        </p:nvSpPr>
        <p:spPr bwMode="auto">
          <a:xfrm>
            <a:off x="152400" y="12954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>
                <a:solidFill>
                  <a:srgbClr val="CC0000"/>
                </a:solidFill>
              </a:rPr>
              <a:t>Interests in Land – Possessory Interests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400" b="1"/>
              <a:t>	Present, Possessory interests.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990600" lvl="1" indent="-533400">
              <a:spcBef>
                <a:spcPct val="20000"/>
              </a:spcBef>
            </a:pPr>
            <a:r>
              <a:rPr lang="en-US" sz="2800" b="1">
                <a:solidFill>
                  <a:schemeClr val="hlink"/>
                </a:solidFill>
                <a:latin typeface="Arial Black" pitchFamily="34" charset="0"/>
              </a:rPr>
              <a:t>		           LIFE ESTATE</a:t>
            </a:r>
          </a:p>
          <a:p>
            <a:pPr marL="609600" indent="-609600"/>
            <a:r>
              <a:rPr lang="en-US" sz="2000" b="1">
                <a:solidFill>
                  <a:srgbClr val="0033CC"/>
                </a:solidFill>
              </a:rPr>
              <a:t>	1. </a:t>
            </a:r>
            <a:r>
              <a:rPr lang="en-US" sz="1600" b="1">
                <a:solidFill>
                  <a:srgbClr val="0033CC"/>
                </a:solidFill>
              </a:rPr>
              <a:t>	</a:t>
            </a:r>
            <a:r>
              <a:rPr lang="en-US" sz="2000" b="1">
                <a:solidFill>
                  <a:srgbClr val="0033CC"/>
                </a:solidFill>
              </a:rPr>
              <a:t>By Marital Right (Dower and Curtsey)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2. For Life of Grantee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r>
              <a:rPr lang="en-US" sz="2000" b="1">
                <a:solidFill>
                  <a:srgbClr val="0033CC"/>
                </a:solidFill>
              </a:rPr>
              <a:t>	3. Pur Autre Vie (Life of Another)</a:t>
            </a:r>
          </a:p>
          <a:p>
            <a:pPr marL="609600" indent="-609600"/>
            <a:endParaRPr lang="en-US" sz="2000" b="1">
              <a:solidFill>
                <a:srgbClr val="0033CC"/>
              </a:solidFill>
            </a:endParaRPr>
          </a:p>
          <a:p>
            <a:pPr marL="609600" indent="-609600"/>
            <a:r>
              <a:rPr lang="en-US" sz="2000" b="1">
                <a:solidFill>
                  <a:srgbClr val="0033CC"/>
                </a:solidFill>
              </a:rPr>
              <a:t>	</a:t>
            </a:r>
            <a:r>
              <a:rPr lang="en-US" sz="2800" b="1" i="1"/>
              <a:t>Magic Language:</a:t>
            </a:r>
            <a:r>
              <a:rPr lang="en-US" sz="2800" b="1" i="1">
                <a:solidFill>
                  <a:srgbClr val="CC0000"/>
                </a:solidFill>
              </a:rPr>
              <a:t>  “To Grantee for Life”</a:t>
            </a:r>
          </a:p>
          <a:p>
            <a:pPr marL="609600" indent="-609600"/>
            <a:r>
              <a:rPr lang="en-US" sz="2800" b="1" i="1">
                <a:solidFill>
                  <a:srgbClr val="CC0000"/>
                </a:solidFill>
              </a:rPr>
              <a:t>                                   </a:t>
            </a:r>
            <a:r>
              <a:rPr lang="en-US" sz="2800" b="1" i="1">
                <a:solidFill>
                  <a:srgbClr val="0033CC"/>
                </a:solidFill>
              </a:rPr>
              <a:t>or</a:t>
            </a:r>
          </a:p>
          <a:p>
            <a:pPr marL="609600" indent="-609600"/>
            <a:r>
              <a:rPr lang="en-US" sz="2800" b="1" i="1">
                <a:solidFill>
                  <a:srgbClr val="C00000"/>
                </a:solidFill>
              </a:rPr>
              <a:t>         “To Grantee for the Life of Tilda Spain”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2400" b="1" i="1">
              <a:solidFill>
                <a:srgbClr val="CC0000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400" b="1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219200"/>
            <a:ext cx="8915400" cy="1600200"/>
          </a:xfrm>
        </p:spPr>
        <p:txBody>
          <a:bodyPr/>
          <a:lstStyle/>
          <a:p>
            <a:pPr eaLnBrk="1" hangingPunct="1"/>
            <a:r>
              <a:rPr lang="en-US" sz="3200" b="1" smtClean="0">
                <a:solidFill>
                  <a:srgbClr val="CC0000"/>
                </a:solidFill>
              </a:rPr>
              <a:t>Life Estate</a:t>
            </a:r>
            <a:r>
              <a:rPr lang="en-US" b="1" smtClean="0">
                <a:solidFill>
                  <a:srgbClr val="CC0000"/>
                </a:solidFill>
              </a:rPr>
              <a:t/>
            </a:r>
            <a:br>
              <a:rPr lang="en-US" b="1" smtClean="0">
                <a:solidFill>
                  <a:srgbClr val="CC0000"/>
                </a:solidFill>
              </a:rPr>
            </a:br>
            <a:r>
              <a:rPr lang="en-US" sz="3000" b="1" i="1" smtClean="0">
                <a:solidFill>
                  <a:srgbClr val="0033CC"/>
                </a:solidFill>
              </a:rPr>
              <a:t>“To A for Life…”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819400"/>
            <a:ext cx="8229600" cy="1066800"/>
          </a:xfrm>
        </p:spPr>
        <p:txBody>
          <a:bodyPr/>
          <a:lstStyle/>
          <a:p>
            <a:pPr eaLnBrk="1" hangingPunct="1"/>
            <a:r>
              <a:rPr lang="en-US" sz="2600" smtClean="0"/>
              <a:t>What are the words of purchase?</a:t>
            </a:r>
          </a:p>
          <a:p>
            <a:pPr eaLnBrk="1" hangingPunct="1"/>
            <a:r>
              <a:rPr lang="en-US" sz="2600" smtClean="0"/>
              <a:t>What are the words of limitation?</a:t>
            </a:r>
          </a:p>
        </p:txBody>
      </p:sp>
      <p:sp>
        <p:nvSpPr>
          <p:cNvPr id="348164" name="AutoShape 4"/>
          <p:cNvSpPr>
            <a:spLocks noChangeArrowheads="1"/>
          </p:cNvSpPr>
          <p:nvPr/>
        </p:nvSpPr>
        <p:spPr bwMode="auto">
          <a:xfrm>
            <a:off x="304800" y="4343400"/>
            <a:ext cx="8610600" cy="14478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65" name="Text Box 5"/>
          <p:cNvSpPr txBox="1">
            <a:spLocks noChangeArrowheads="1"/>
          </p:cNvSpPr>
          <p:nvPr/>
        </p:nvSpPr>
        <p:spPr bwMode="auto">
          <a:xfrm>
            <a:off x="1371600" y="46482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48166" name="Text Box 6"/>
          <p:cNvSpPr txBox="1">
            <a:spLocks noChangeArrowheads="1"/>
          </p:cNvSpPr>
          <p:nvPr/>
        </p:nvSpPr>
        <p:spPr bwMode="auto">
          <a:xfrm>
            <a:off x="6248400" y="4572000"/>
            <a:ext cx="25146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           for life…</a:t>
            </a:r>
            <a:r>
              <a:rPr lang="en-US" sz="600">
                <a:latin typeface="Times New Roman" pitchFamily="18" charset="0"/>
              </a:rPr>
              <a:t> </a:t>
            </a:r>
          </a:p>
          <a:p>
            <a:pPr eaLnBrk="0" hangingPunct="0">
              <a:spcBef>
                <a:spcPct val="50000"/>
              </a:spcBef>
            </a:pPr>
            <a:r>
              <a:rPr lang="en-US" sz="600">
                <a:latin typeface="Times New Roman" pitchFamily="18" charset="0"/>
              </a:rPr>
              <a:t>                    </a:t>
            </a:r>
            <a:r>
              <a:rPr lang="en-US" sz="1600">
                <a:latin typeface="Times New Roman" pitchFamily="18" charset="0"/>
              </a:rPr>
              <a:t>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49160" name="Line 7"/>
          <p:cNvSpPr>
            <a:spLocks noChangeShapeType="1"/>
          </p:cNvSpPr>
          <p:nvPr/>
        </p:nvSpPr>
        <p:spPr bwMode="auto">
          <a:xfrm>
            <a:off x="990600" y="61722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9161" name="Text Box 8"/>
          <p:cNvSpPr txBox="1">
            <a:spLocks noChangeArrowheads="1"/>
          </p:cNvSpPr>
          <p:nvPr/>
        </p:nvSpPr>
        <p:spPr bwMode="auto">
          <a:xfrm>
            <a:off x="7239000" y="5867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4" grpId="0" animBg="1"/>
      <p:bldP spid="348165" grpId="0" autoUpdateAnimBg="0"/>
      <p:bldP spid="348166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Text Box 5"/>
          <p:cNvSpPr txBox="1">
            <a:spLocks noChangeArrowheads="1"/>
          </p:cNvSpPr>
          <p:nvPr/>
        </p:nvSpPr>
        <p:spPr bwMode="auto">
          <a:xfrm>
            <a:off x="533400" y="26670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160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763000" cy="5334000"/>
          </a:xfrm>
          <a:noFill/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2800" b="1" smtClean="0">
                <a:solidFill>
                  <a:srgbClr val="CC0000"/>
                </a:solidFill>
              </a:rPr>
              <a:t>Interests in Land – Non Possessory Interests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1000" b="1" i="1" smtClean="0"/>
              <a:t>	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400" b="1" i="1" smtClean="0">
                <a:solidFill>
                  <a:schemeClr val="accent2"/>
                </a:solidFill>
              </a:rPr>
              <a:t>	</a:t>
            </a:r>
            <a:r>
              <a:rPr lang="en-US" sz="2200" b="1" i="1" smtClean="0">
                <a:solidFill>
                  <a:schemeClr val="accent2"/>
                </a:solidFill>
              </a:rPr>
              <a:t>Until now we have discussed </a:t>
            </a:r>
            <a:r>
              <a:rPr lang="en-US" sz="2200" b="1" i="1" smtClean="0">
                <a:solidFill>
                  <a:schemeClr val="hlink"/>
                </a:solidFill>
              </a:rPr>
              <a:t>“Possessory Interests”,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meaning interests in real property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that either ARE, or WILL BE (pre-vested interests)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tx2"/>
                </a:solidFill>
              </a:rPr>
              <a:t>	POSSESSED</a:t>
            </a:r>
            <a:r>
              <a:rPr lang="en-US" sz="2200" b="1" i="1" smtClean="0">
                <a:solidFill>
                  <a:schemeClr val="accent2"/>
                </a:solidFill>
              </a:rPr>
              <a:t> by the holder of the property.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600" b="1" i="1" smtClean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600" b="1" i="1" smtClean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Just as there are possessory interests in real property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where possession is not effectuated yet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because of time or condition,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the law also recognizes interests in real property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where the holder of such interest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	does NOT EVER actually </a:t>
            </a:r>
            <a:r>
              <a:rPr lang="en-US" sz="2200" b="1" i="1" smtClean="0"/>
              <a:t>POSSESS</a:t>
            </a:r>
            <a:r>
              <a:rPr lang="en-US" sz="2200" b="1" i="1" smtClean="0">
                <a:solidFill>
                  <a:schemeClr val="accent2"/>
                </a:solidFill>
              </a:rPr>
              <a:t> the property.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600" b="1" i="1" smtClean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600" b="1" i="1" smtClean="0">
              <a:solidFill>
                <a:schemeClr val="accent2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en-US" sz="2200" b="1" i="1" smtClean="0">
                <a:solidFill>
                  <a:schemeClr val="accent2"/>
                </a:solidFill>
              </a:rPr>
              <a:t>     </a:t>
            </a:r>
            <a:r>
              <a:rPr lang="en-US" sz="2200" b="1" i="1" smtClean="0"/>
              <a:t>Such are interests are deemed</a:t>
            </a:r>
            <a:r>
              <a:rPr lang="en-US" sz="2200" b="1" i="1" smtClean="0">
                <a:solidFill>
                  <a:schemeClr val="accent2"/>
                </a:solidFill>
              </a:rPr>
              <a:t> </a:t>
            </a:r>
            <a:r>
              <a:rPr lang="en-US" sz="2200" b="1" i="1" smtClean="0">
                <a:solidFill>
                  <a:srgbClr val="C00000"/>
                </a:solidFill>
              </a:rPr>
              <a:t>“Non - Possessory Interests”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n-US" sz="2400" b="1" i="1" smtClean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16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1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16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16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16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1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16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16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16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16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16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16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16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16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16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16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16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16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16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816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816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6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ChangeArrowheads="1"/>
          </p:cNvSpPr>
          <p:nvPr/>
        </p:nvSpPr>
        <p:spPr bwMode="auto">
          <a:xfrm>
            <a:off x="3810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>
                <a:solidFill>
                  <a:srgbClr val="002060"/>
                </a:solidFill>
              </a:rPr>
              <a:t>Bonus Questions of the Day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>
                <a:solidFill>
                  <a:srgbClr val="002060"/>
                </a:solidFill>
              </a:rPr>
              <a:t>		</a:t>
            </a:r>
            <a:r>
              <a:rPr lang="en-US" sz="2400" b="1">
                <a:solidFill>
                  <a:srgbClr val="C00000"/>
                </a:solidFill>
              </a:rPr>
              <a:t>For next time – Read Assignments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>
                <a:solidFill>
                  <a:srgbClr val="C00000"/>
                </a:solidFill>
              </a:rPr>
              <a:t>		for Class One to Nine</a:t>
            </a:r>
          </a:p>
          <a:p>
            <a:pPr marL="342900" indent="-342900">
              <a:spcBef>
                <a:spcPct val="20000"/>
              </a:spcBef>
            </a:pPr>
            <a:endParaRPr lang="en-US" sz="2400" b="1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400" b="1">
                <a:solidFill>
                  <a:srgbClr val="002060"/>
                </a:solidFill>
              </a:rPr>
              <a:t>Question of the Day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b="1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>
                <a:solidFill>
                  <a:srgbClr val="002060"/>
                </a:solidFill>
              </a:rPr>
              <a:t>Questions???</a:t>
            </a:r>
          </a:p>
          <a:p>
            <a:pPr marL="342900" indent="-342900">
              <a:spcBef>
                <a:spcPct val="20000"/>
              </a:spcBef>
            </a:pPr>
            <a:endParaRPr lang="en-US" sz="2400">
              <a:solidFill>
                <a:srgbClr val="0033CC"/>
              </a:solidFill>
            </a:endParaRPr>
          </a:p>
        </p:txBody>
      </p:sp>
      <p:pic>
        <p:nvPicPr>
          <p:cNvPr id="78851" name="Object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228600"/>
            <a:ext cx="32178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09600" y="1905000"/>
            <a:ext cx="7772400" cy="2456057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 smtClean="0">
                <a:solidFill>
                  <a:srgbClr val="C00000"/>
                </a:solidFill>
              </a:rPr>
              <a:t>Tonight’s </a:t>
            </a:r>
            <a:r>
              <a:rPr lang="en-US" sz="3600" b="1" i="1" dirty="0">
                <a:solidFill>
                  <a:srgbClr val="C00000"/>
                </a:solidFill>
              </a:rPr>
              <a:t>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A Continuation of Real </a:t>
            </a:r>
            <a:r>
              <a:rPr lang="en-US" sz="2400" b="1" dirty="0">
                <a:solidFill>
                  <a:srgbClr val="002060"/>
                </a:solidFill>
              </a:rPr>
              <a:t>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	- Nature of Interests in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dirty="0">
                <a:solidFill>
                  <a:srgbClr val="0033CC"/>
                </a:solidFill>
              </a:rPr>
              <a:t>		</a:t>
            </a:r>
            <a:r>
              <a:rPr lang="en-US" sz="2400" b="1" i="1" dirty="0">
                <a:solidFill>
                  <a:srgbClr val="C00000"/>
                </a:solidFill>
              </a:rPr>
              <a:t>- Possessory Estates vs. Non Possessory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C00000"/>
                </a:solidFill>
              </a:rPr>
              <a:t>		- Estates in Time – Duration of </a:t>
            </a:r>
            <a:r>
              <a:rPr lang="en-US" sz="2400" b="1" i="1" dirty="0" smtClean="0">
                <a:solidFill>
                  <a:srgbClr val="C00000"/>
                </a:solidFill>
              </a:rPr>
              <a:t>Rights</a:t>
            </a:r>
            <a:endParaRPr lang="en-US" sz="24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914400"/>
            <a:ext cx="8458200" cy="5562600"/>
          </a:xfrm>
        </p:spPr>
        <p:txBody>
          <a:bodyPr/>
          <a:lstStyle/>
          <a:p>
            <a:pPr>
              <a:spcBef>
                <a:spcPts val="0"/>
              </a:spcBef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Real Property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  Interests in Land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1000" b="1" i="1" dirty="0" smtClean="0">
                <a:solidFill>
                  <a:schemeClr val="accent1">
                    <a:lumMod val="50000"/>
                  </a:schemeClr>
                </a:solidFill>
              </a:rPr>
              <a:t>	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Words of Purchase vs. Words of Limitation</a:t>
            </a:r>
            <a:endParaRPr lang="en-US" sz="31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endParaRPr lang="en-US" sz="1000" b="1" i="1" dirty="0" smtClean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 smtClean="0"/>
              <a:t>To determine what rights exist in an Interest in Land,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 smtClean="0"/>
              <a:t>we examine the Deed to the Property.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endParaRPr lang="en-US" sz="1000" b="1" i="1" dirty="0" smtClean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 smtClean="0"/>
              <a:t>The Deed will most often define the two factors which tell the story: </a:t>
            </a: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3600" b="1" dirty="0" smtClean="0">
                <a:solidFill>
                  <a:srgbClr val="0033CC"/>
                </a:solidFill>
              </a:rPr>
              <a:t>Words </a:t>
            </a:r>
            <a:r>
              <a:rPr lang="en-US" sz="3600" b="1" dirty="0">
                <a:solidFill>
                  <a:srgbClr val="0033CC"/>
                </a:solidFill>
              </a:rPr>
              <a:t>of </a:t>
            </a:r>
            <a:r>
              <a:rPr lang="en-US" sz="3600" b="1" dirty="0" smtClean="0">
                <a:solidFill>
                  <a:srgbClr val="0033CC"/>
                </a:solidFill>
              </a:rPr>
              <a:t>purchase: 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800" dirty="0" smtClean="0">
                <a:solidFill>
                  <a:schemeClr val="accent2"/>
                </a:solidFill>
              </a:rPr>
              <a:t>	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Words that describe </a:t>
            </a:r>
            <a:r>
              <a:rPr lang="en-US" sz="4800" b="1" i="1" dirty="0" smtClean="0">
                <a:solidFill>
                  <a:srgbClr val="FF0000"/>
                </a:solidFill>
              </a:rPr>
              <a:t>who</a:t>
            </a:r>
            <a:r>
              <a:rPr lang="en-US" sz="1600" dirty="0" smtClean="0"/>
              <a:t> </a:t>
            </a:r>
            <a:r>
              <a:rPr lang="en-US" sz="2400" dirty="0"/>
              <a:t>takes </a:t>
            </a:r>
            <a:r>
              <a:rPr lang="en-US" sz="2400" dirty="0" smtClean="0"/>
              <a:t>the real property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800" dirty="0" smtClean="0"/>
              <a:t> 	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by means of grant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gift, inheritance or bequest.</a:t>
            </a: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4000" b="1" dirty="0">
                <a:solidFill>
                  <a:srgbClr val="0033CC"/>
                </a:solidFill>
              </a:rPr>
              <a:t>Words of </a:t>
            </a:r>
            <a:r>
              <a:rPr lang="en-US" sz="4000" b="1" dirty="0" smtClean="0">
                <a:solidFill>
                  <a:srgbClr val="0033CC"/>
                </a:solidFill>
              </a:rPr>
              <a:t>limitation: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4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Words that describe </a:t>
            </a:r>
            <a:r>
              <a:rPr lang="en-US" sz="4800" b="1" i="1" dirty="0" smtClean="0">
                <a:solidFill>
                  <a:srgbClr val="FF0000"/>
                </a:solidFill>
              </a:rPr>
              <a:t>type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en-US" sz="4800" b="1" i="1" dirty="0">
                <a:solidFill>
                  <a:srgbClr val="FF0000"/>
                </a:solidFill>
              </a:rPr>
              <a:t>duration</a:t>
            </a:r>
            <a:r>
              <a:rPr lang="en-US" sz="2400" dirty="0"/>
              <a:t> </a:t>
            </a:r>
            <a:endParaRPr lang="en-US" sz="2400" dirty="0" smtClean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400" dirty="0" smtClean="0"/>
              <a:t>      of </a:t>
            </a:r>
            <a:r>
              <a:rPr lang="en-US" sz="2400" dirty="0"/>
              <a:t>the estate taken by the transferee.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77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77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775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775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7750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7750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7750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04800" y="914400"/>
            <a:ext cx="8382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</a:t>
            </a: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Land</a:t>
            </a:r>
          </a:p>
          <a:p>
            <a:pPr>
              <a:spcBef>
                <a:spcPts val="0"/>
              </a:spcBef>
              <a:buNone/>
              <a:defRPr/>
            </a:pPr>
            <a:endParaRPr lang="en-US" sz="10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/>
              <a:t>A</a:t>
            </a:r>
            <a:r>
              <a:rPr lang="en-US" sz="2800" b="1" i="1" dirty="0" smtClean="0"/>
              <a:t>ssessing the Words of the Deed is:</a:t>
            </a:r>
            <a:endParaRPr lang="en-US" sz="2800" b="1" i="1" dirty="0"/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 b="1" i="1" dirty="0">
                <a:solidFill>
                  <a:srgbClr val="002060"/>
                </a:solidFill>
              </a:rPr>
              <a:t>A Two Step Dance:</a:t>
            </a:r>
            <a:r>
              <a:rPr lang="en-US" sz="2800" b="1" i="1" dirty="0">
                <a:solidFill>
                  <a:schemeClr val="hlink"/>
                </a:solidFill>
              </a:rPr>
              <a:t> </a:t>
            </a:r>
            <a:r>
              <a:rPr lang="en-US" sz="2800" b="1" i="1" dirty="0">
                <a:solidFill>
                  <a:srgbClr val="FF0000"/>
                </a:solidFill>
              </a:rPr>
              <a:t>Possession </a:t>
            </a:r>
            <a:r>
              <a:rPr lang="en-US" sz="2800" b="1" i="1" dirty="0"/>
              <a:t>and</a:t>
            </a:r>
            <a:r>
              <a:rPr lang="en-US" sz="2800" b="1" i="1" dirty="0">
                <a:solidFill>
                  <a:srgbClr val="FF0000"/>
                </a:solidFill>
              </a:rPr>
              <a:t> Time</a:t>
            </a:r>
            <a:endParaRPr lang="en-US" sz="28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i="1" dirty="0">
                <a:solidFill>
                  <a:schemeClr val="hlink"/>
                </a:solidFill>
              </a:rPr>
              <a:t>	</a:t>
            </a:r>
            <a:r>
              <a:rPr lang="en-US" sz="2800" b="1" i="1" dirty="0">
                <a:solidFill>
                  <a:srgbClr val="CC0000"/>
                </a:solidFill>
              </a:rPr>
              <a:t>Step One: Form of Possession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Non - 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i="1" dirty="0">
                <a:solidFill>
                  <a:schemeClr val="hlink"/>
                </a:solidFill>
              </a:rPr>
              <a:t>	</a:t>
            </a:r>
            <a:r>
              <a:rPr lang="en-US" sz="2800" b="1" i="1" dirty="0">
                <a:solidFill>
                  <a:srgbClr val="CC0000"/>
                </a:solidFill>
              </a:rPr>
              <a:t>Step Two: When the Interest Vests</a:t>
            </a: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Present interests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(When the RIGHT to possess is NOW)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Future interests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(When the RIGHT to possess is in the future)</a:t>
            </a:r>
          </a:p>
          <a:p>
            <a:pPr marL="609600" indent="-609600"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04800" y="9144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</a:t>
            </a: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Land</a:t>
            </a:r>
            <a:endParaRPr lang="en-US" sz="28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chemeClr val="hlink"/>
                </a:solidFill>
              </a:rPr>
              <a:t>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b="1" dirty="0">
                <a:solidFill>
                  <a:srgbClr val="0033CC"/>
                </a:solidFill>
              </a:rPr>
              <a:t>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2. </a:t>
            </a:r>
            <a:r>
              <a:rPr lang="en-US" b="1" dirty="0" err="1">
                <a:solidFill>
                  <a:srgbClr val="0033CC"/>
                </a:solidFill>
              </a:rPr>
              <a:t>Defeasible</a:t>
            </a:r>
            <a:r>
              <a:rPr lang="en-US" b="1" dirty="0">
                <a:solidFill>
                  <a:srgbClr val="0033CC"/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	</a:t>
            </a:r>
            <a:r>
              <a:rPr lang="en-US" b="1" dirty="0">
                <a:solidFill>
                  <a:srgbClr val="FF0000"/>
                </a:solidFill>
              </a:rPr>
              <a:t>- Fee Simple Determinable with Possibility of </a:t>
            </a:r>
            <a:r>
              <a:rPr lang="en-US" b="1" dirty="0" err="1">
                <a:solidFill>
                  <a:srgbClr val="FF0000"/>
                </a:solidFill>
              </a:rPr>
              <a:t>Reverter</a:t>
            </a:r>
            <a:endParaRPr lang="en-US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FF0000"/>
                </a:solidFill>
              </a:rPr>
              <a:t>		- Fee Simple Subject to a Condition Precedent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FF0000"/>
                </a:solidFill>
              </a:rPr>
              <a:t>		- Fee Simple Subject to an </a:t>
            </a:r>
            <a:r>
              <a:rPr lang="en-US" b="1" dirty="0" err="1">
                <a:solidFill>
                  <a:srgbClr val="FF0000"/>
                </a:solidFill>
              </a:rPr>
              <a:t>Executory</a:t>
            </a:r>
            <a:r>
              <a:rPr lang="en-US" b="1" dirty="0">
                <a:solidFill>
                  <a:srgbClr val="FF0000"/>
                </a:solidFill>
              </a:rPr>
              <a:t> Interest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4. Life Estate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chemeClr val="hlink"/>
                </a:solidFill>
              </a:rPr>
              <a:t>Non possessory interests in land: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(An Interest with a right that can be executed but is not presently possessed)</a:t>
            </a:r>
            <a:r>
              <a:rPr lang="en-US" sz="2000" b="1" dirty="0"/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b="1" dirty="0">
                <a:solidFill>
                  <a:srgbClr val="0033CC"/>
                </a:solidFill>
              </a:rPr>
              <a:t>1. Easements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2. Profits,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3. Covenants, 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4. Servitudes</a:t>
            </a:r>
          </a:p>
          <a:p>
            <a:pPr marL="609600" indent="-609600">
              <a:spcBef>
                <a:spcPct val="20000"/>
              </a:spcBef>
            </a:pP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6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200" b="1" i="1" dirty="0">
                <a:solidFill>
                  <a:schemeClr val="accent1">
                    <a:lumMod val="25000"/>
                  </a:schemeClr>
                </a:solidFill>
              </a:rPr>
              <a:t>  Interests in Land</a:t>
            </a: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b="1" i="1" dirty="0">
                <a:solidFill>
                  <a:schemeClr val="hlink"/>
                </a:solidFill>
              </a:rPr>
              <a:t>Possessory Interests in Land</a:t>
            </a:r>
            <a:r>
              <a:rPr lang="en-US" sz="2400" b="1" dirty="0">
                <a:solidFill>
                  <a:srgbClr val="0033CC"/>
                </a:solidFill>
              </a:rPr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		</a:t>
            </a:r>
            <a:r>
              <a:rPr lang="en-US" sz="24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   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   2. </a:t>
            </a:r>
            <a:r>
              <a:rPr lang="en-US" sz="2400" b="1" dirty="0" err="1">
                <a:solidFill>
                  <a:srgbClr val="0033CC"/>
                </a:solidFill>
              </a:rPr>
              <a:t>Defeasible</a:t>
            </a:r>
            <a:r>
              <a:rPr lang="en-US" sz="2400" b="1" dirty="0">
                <a:solidFill>
                  <a:srgbClr val="0033CC"/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dirty="0"/>
              <a:t>    - Fee Simple Determinable with Possibility of </a:t>
            </a:r>
            <a:r>
              <a:rPr lang="en-US" sz="2000" b="1" dirty="0" err="1"/>
              <a:t>Reverter</a:t>
            </a:r>
            <a:endParaRPr lang="en-US" sz="20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dirty="0"/>
              <a:t>    - Fee Simple Subject to a Condition Precedent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dirty="0"/>
              <a:t>    - Fee Simple Subject to an </a:t>
            </a:r>
            <a:r>
              <a:rPr lang="en-US" sz="2000" b="1" dirty="0" err="1"/>
              <a:t>Executory</a:t>
            </a:r>
            <a:r>
              <a:rPr lang="en-US" sz="2000" b="1" dirty="0"/>
              <a:t> Interest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   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   4. Life Estate </a:t>
            </a:r>
          </a:p>
          <a:p>
            <a:pPr marL="609600" indent="-609600"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152400" y="12954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800" b="1">
                <a:solidFill>
                  <a:srgbClr val="CC0000"/>
                </a:solidFill>
              </a:rPr>
              <a:t>Interests in Land – Possessory Interests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/>
              <a:t>	Present, possessory interests.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600" b="1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>
                <a:solidFill>
                  <a:srgbClr val="0033CC"/>
                </a:solidFill>
              </a:rPr>
              <a:t>Highest Level Estate in Land: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sz="2800" b="1">
                <a:solidFill>
                  <a:schemeClr val="hlink"/>
                </a:solidFill>
                <a:latin typeface="Arial Black" pitchFamily="34" charset="0"/>
              </a:rPr>
              <a:t>		FEE SIMPLE ABSOLUTE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33CC"/>
                </a:solidFill>
              </a:rPr>
              <a:t>1. Invests the owner with all possible rights (E-PUT) now and in the future.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33CC"/>
                </a:solidFill>
              </a:rPr>
              <a:t>2. It is the presumed form of ownership grant, unless a lesser estate grant was expressly intended.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33CC"/>
                </a:solidFill>
              </a:rPr>
              <a:t>3. Is of perpetual and infinite duration (lasts forever).</a:t>
            </a:r>
          </a:p>
          <a:p>
            <a:pPr marL="990600" lvl="1" indent="-533400">
              <a:spcBef>
                <a:spcPct val="20000"/>
              </a:spcBef>
            </a:pPr>
            <a:r>
              <a:rPr lang="en-US" b="1">
                <a:solidFill>
                  <a:srgbClr val="0033CC"/>
                </a:solidFill>
              </a:rPr>
              <a:t>4. Is the form of ownership from which all lesser forms are derived.</a:t>
            </a:r>
          </a:p>
          <a:p>
            <a:pPr marL="990600" lvl="1" indent="-533400">
              <a:spcBef>
                <a:spcPct val="20000"/>
              </a:spcBef>
            </a:pPr>
            <a:endParaRPr lang="en-US" sz="600" b="1">
              <a:solidFill>
                <a:srgbClr val="0033CC"/>
              </a:solidFill>
            </a:endParaRPr>
          </a:p>
          <a:p>
            <a:pPr marL="990600" lvl="1" indent="-533400">
              <a:spcBef>
                <a:spcPct val="20000"/>
              </a:spcBef>
            </a:pPr>
            <a:r>
              <a:rPr lang="en-US" sz="2400" b="1" i="1"/>
              <a:t>Magic Language:</a:t>
            </a:r>
            <a:r>
              <a:rPr lang="en-US" sz="2400" b="1" i="1">
                <a:solidFill>
                  <a:srgbClr val="CC0000"/>
                </a:solidFill>
              </a:rPr>
              <a:t>  “To Grantee and their heirs”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2400" b="1" i="1">
              <a:solidFill>
                <a:srgbClr val="CC0000"/>
              </a:solidFill>
            </a:endParaRP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400" b="1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95400"/>
            <a:ext cx="8229600" cy="19812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C0000"/>
                </a:solidFill>
              </a:rPr>
              <a:t>Fee Simple Absolute</a:t>
            </a:r>
            <a:br>
              <a:rPr lang="en-US" b="1" smtClean="0">
                <a:solidFill>
                  <a:srgbClr val="CC0000"/>
                </a:solidFill>
              </a:rPr>
            </a:br>
            <a:r>
              <a:rPr lang="en-US" sz="4000" b="1" i="1" smtClean="0">
                <a:solidFill>
                  <a:srgbClr val="0033CC"/>
                </a:solidFill>
              </a:rPr>
              <a:t>“To A and his heirs”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3200400"/>
            <a:ext cx="8229600" cy="838200"/>
          </a:xfrm>
        </p:spPr>
        <p:txBody>
          <a:bodyPr/>
          <a:lstStyle/>
          <a:p>
            <a:pPr eaLnBrk="1" hangingPunct="1"/>
            <a:r>
              <a:rPr lang="en-US" sz="2600" smtClean="0"/>
              <a:t>What are the words of purchase?</a:t>
            </a:r>
          </a:p>
          <a:p>
            <a:pPr eaLnBrk="1" hangingPunct="1"/>
            <a:r>
              <a:rPr lang="en-US" sz="2600" smtClean="0"/>
              <a:t>What are the words of limitation?</a:t>
            </a:r>
          </a:p>
        </p:txBody>
      </p:sp>
      <p:sp>
        <p:nvSpPr>
          <p:cNvPr id="279556" name="AutoShape 4"/>
          <p:cNvSpPr>
            <a:spLocks noChangeArrowheads="1"/>
          </p:cNvSpPr>
          <p:nvPr/>
        </p:nvSpPr>
        <p:spPr bwMode="auto">
          <a:xfrm>
            <a:off x="1371600" y="4648200"/>
            <a:ext cx="6477000" cy="1295400"/>
          </a:xfrm>
          <a:prstGeom prst="flowChartMagneticDrum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9557" name="Text Box 5"/>
          <p:cNvSpPr txBox="1">
            <a:spLocks noChangeArrowheads="1"/>
          </p:cNvSpPr>
          <p:nvPr/>
        </p:nvSpPr>
        <p:spPr bwMode="auto">
          <a:xfrm>
            <a:off x="2209800" y="4876800"/>
            <a:ext cx="2286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To A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Words of purchase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279558" name="Text Box 6"/>
          <p:cNvSpPr txBox="1">
            <a:spLocks noChangeArrowheads="1"/>
          </p:cNvSpPr>
          <p:nvPr/>
        </p:nvSpPr>
        <p:spPr bwMode="auto">
          <a:xfrm>
            <a:off x="5715000" y="4876800"/>
            <a:ext cx="2514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 and his heirs</a:t>
            </a:r>
          </a:p>
          <a:p>
            <a:pPr eaLnBrk="0" hangingPunct="0">
              <a:spcBef>
                <a:spcPct val="50000"/>
              </a:spcBef>
            </a:pPr>
            <a:r>
              <a:rPr lang="en-US" sz="1600">
                <a:latin typeface="Times New Roman" pitchFamily="18" charset="0"/>
              </a:rPr>
              <a:t>   Words of limitation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35848" name="Line 7"/>
          <p:cNvSpPr>
            <a:spLocks noChangeShapeType="1"/>
          </p:cNvSpPr>
          <p:nvPr/>
        </p:nvSpPr>
        <p:spPr bwMode="auto">
          <a:xfrm>
            <a:off x="990600" y="6324600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849" name="Text Box 8"/>
          <p:cNvSpPr txBox="1">
            <a:spLocks noChangeArrowheads="1"/>
          </p:cNvSpPr>
          <p:nvPr/>
        </p:nvSpPr>
        <p:spPr bwMode="auto">
          <a:xfrm>
            <a:off x="72390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Infinity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9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9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9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6" grpId="0" animBg="1"/>
      <p:bldP spid="279557" grpId="0" autoUpdateAnimBg="0"/>
      <p:bldP spid="279558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9275</TotalTime>
  <Words>394</Words>
  <Application>Microsoft Office PowerPoint</Application>
  <PresentationFormat>On-screen Show (4:3)</PresentationFormat>
  <Paragraphs>317</Paragraphs>
  <Slides>24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Arial Black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Fee Simple Absolute “To A and his heirs”</vt:lpstr>
      <vt:lpstr>What are the critical attributes of  Fee Simple Absolute?    When a transfer is made to A and his heirs:    Alienable (Able to be sold/gifted),   Reducible (Able to be reduced to a lesser estate)  Devisable (Able to be given by will or intestate), and  Lasts for Perpetuity (Forever – No Limitation of Time).</vt:lpstr>
      <vt:lpstr>PowerPoint Presentation</vt:lpstr>
      <vt:lpstr>Fee Simple Determinable “To A and his heirs for so long as …”</vt:lpstr>
      <vt:lpstr>What are the critical attributes of  Fee Simple Determinable?   When a transfer is made to A and his heirs for so long as … :                                                 All Subject to the Possibility of Reveter  Alienable (Able to be sold/gifted),   Reducible (Able to be reduced to a lesser estate)  Devisable (Able to be given by will or intestate), and  Lasts for “So Long As” (The Limitation of The Reverter).</vt:lpstr>
      <vt:lpstr>PowerPoint Presentation</vt:lpstr>
      <vt:lpstr>PowerPoint Presentation</vt:lpstr>
      <vt:lpstr>Fee Simple Subject to Condition Subsequent “To A and his heirs upon the condition that …”</vt:lpstr>
      <vt:lpstr>What are the critical attributes of Fee Simple Subject to a Condition Subsequent?   When a transfer is made to A and his heirs upon the condition that … :                                                All Subject to the Right of Re-entry  Alienable (Able to be sold/gifted),   Reducible (Able to be reduced to a lesser estate)  Devisable (Able to be given by will or intestate), and  Lasts until the condition arises AND  the Right of Re-entry is exercised.</vt:lpstr>
      <vt:lpstr>PowerPoint Presentation</vt:lpstr>
      <vt:lpstr>PowerPoint Presentation</vt:lpstr>
      <vt:lpstr>PowerPoint Presentation</vt:lpstr>
      <vt:lpstr>PowerPoint Presentation</vt:lpstr>
      <vt:lpstr>Life Estate “To A for Life…”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senateuser</cp:lastModifiedBy>
  <cp:revision>186</cp:revision>
  <dcterms:created xsi:type="dcterms:W3CDTF">2007-08-27T19:04:39Z</dcterms:created>
  <dcterms:modified xsi:type="dcterms:W3CDTF">2017-11-02T18:10:21Z</dcterms:modified>
</cp:coreProperties>
</file>