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16" r:id="rId3"/>
    <p:sldId id="417" r:id="rId4"/>
    <p:sldId id="259" r:id="rId5"/>
    <p:sldId id="426" r:id="rId6"/>
    <p:sldId id="425" r:id="rId7"/>
    <p:sldId id="431" r:id="rId8"/>
    <p:sldId id="430" r:id="rId9"/>
    <p:sldId id="424" r:id="rId10"/>
    <p:sldId id="276" r:id="rId11"/>
    <p:sldId id="423" r:id="rId12"/>
    <p:sldId id="277" r:id="rId13"/>
    <p:sldId id="278" r:id="rId14"/>
    <p:sldId id="432" r:id="rId15"/>
    <p:sldId id="316" r:id="rId16"/>
    <p:sldId id="448" r:id="rId17"/>
    <p:sldId id="407" r:id="rId18"/>
    <p:sldId id="433" r:id="rId19"/>
    <p:sldId id="315" r:id="rId20"/>
    <p:sldId id="435" r:id="rId21"/>
    <p:sldId id="436" r:id="rId22"/>
    <p:sldId id="437" r:id="rId23"/>
    <p:sldId id="438" r:id="rId24"/>
    <p:sldId id="439" r:id="rId25"/>
    <p:sldId id="379" r:id="rId26"/>
    <p:sldId id="380" r:id="rId27"/>
    <p:sldId id="440" r:id="rId28"/>
    <p:sldId id="383" r:id="rId29"/>
    <p:sldId id="358" r:id="rId30"/>
    <p:sldId id="357" r:id="rId31"/>
    <p:sldId id="384" r:id="rId32"/>
    <p:sldId id="385" r:id="rId33"/>
    <p:sldId id="401" r:id="rId34"/>
    <p:sldId id="402" r:id="rId35"/>
    <p:sldId id="441" r:id="rId36"/>
    <p:sldId id="442" r:id="rId37"/>
    <p:sldId id="408" r:id="rId38"/>
    <p:sldId id="443" r:id="rId39"/>
    <p:sldId id="444" r:id="rId40"/>
    <p:sldId id="445" r:id="rId41"/>
    <p:sldId id="446" r:id="rId42"/>
    <p:sldId id="447" r:id="rId43"/>
    <p:sldId id="413"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6600"/>
    <a:srgbClr val="000099"/>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80" d="100"/>
          <a:sy n="80" d="100"/>
        </p:scale>
        <p:origin x="96"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9/19/2019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852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42</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904473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Four:</a:t>
            </a: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4"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5"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Three: </a:t>
            </a:r>
          </a:p>
          <a:p>
            <a:pPr marL="342900" indent="-342900" algn="ctr">
              <a:spcBef>
                <a:spcPts val="0"/>
              </a:spcBef>
            </a:pPr>
            <a:r>
              <a:rPr lang="en-US" sz="4400" b="1" i="1" dirty="0" smtClean="0">
                <a:solidFill>
                  <a:srgbClr val="002060"/>
                </a:solidFill>
              </a:rPr>
              <a:t>The Exercise of Property Rights</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16</a:t>
            </a:fld>
            <a:endParaRPr lang="en-US"/>
          </a:p>
        </p:txBody>
      </p:sp>
    </p:spTree>
    <p:extLst>
      <p:ext uri="{BB962C8B-B14F-4D97-AF65-F5344CB8AC3E}">
        <p14:creationId xmlns:p14="http://schemas.microsoft.com/office/powerpoint/2010/main" val="70617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413516"/>
          </a:xfrm>
          <a:prstGeom prst="rect">
            <a:avLst/>
          </a:prstGeom>
          <a:solidFill>
            <a:schemeClr val="accent3"/>
          </a:solidFill>
        </p:spPr>
        <p:txBody>
          <a:bodyPr>
            <a:spAutoFit/>
          </a:bodyPr>
          <a:lstStyle/>
          <a:p>
            <a:pPr>
              <a:lnSpc>
                <a:spcPct val="90000"/>
              </a:lnSpc>
              <a:defRPr/>
            </a:pPr>
            <a:r>
              <a:rPr lang="en-US" sz="3200" b="1" dirty="0">
                <a:latin typeface="Arial" pitchFamily="34" charset="0"/>
              </a:rPr>
              <a:t>Last Time  – We Spoke About:</a:t>
            </a:r>
          </a:p>
          <a:p>
            <a:pPr>
              <a:lnSpc>
                <a:spcPct val="90000"/>
              </a:lnSpc>
              <a:defRPr/>
            </a:pPr>
            <a:endParaRPr lang="en-US" sz="600" b="1" dirty="0">
              <a:latin typeface="Arial" pitchFamily="34" charset="0"/>
            </a:endParaRPr>
          </a:p>
          <a:p>
            <a:pPr>
              <a:lnSpc>
                <a:spcPct val="90000"/>
              </a:lnSpc>
              <a:buFont typeface="Arial" pitchFamily="34" charset="0"/>
              <a:buChar char="•"/>
              <a:defRPr/>
            </a:pPr>
            <a:r>
              <a:rPr lang="en-US" sz="2800" b="1" dirty="0">
                <a:solidFill>
                  <a:srgbClr val="002060"/>
                </a:solidFill>
                <a:latin typeface="Arial" pitchFamily="34" charset="0"/>
              </a:rPr>
              <a:t> The Definition of Property</a:t>
            </a:r>
          </a:p>
          <a:p>
            <a:pPr>
              <a:lnSpc>
                <a:spcPct val="90000"/>
              </a:lnSpc>
              <a:buFont typeface="Arial" pitchFamily="34" charset="0"/>
              <a:buChar char="•"/>
              <a:defRPr/>
            </a:pPr>
            <a:endParaRPr lang="en-US" sz="600" b="1" dirty="0">
              <a:solidFill>
                <a:srgbClr val="002060"/>
              </a:solidFill>
              <a:latin typeface="Arial" pitchFamily="34" charset="0"/>
            </a:endParaRPr>
          </a:p>
          <a:p>
            <a:pPr>
              <a:lnSpc>
                <a:spcPct val="90000"/>
              </a:lnSpc>
              <a:buFont typeface="Arial" pitchFamily="34" charset="0"/>
              <a:buChar char="•"/>
              <a:defRPr/>
            </a:pPr>
            <a:r>
              <a:rPr lang="en-US" sz="2800" b="1" i="1" dirty="0" smtClean="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9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90000"/>
              </a:lnSpc>
              <a:buFont typeface="Arial" pitchFamily="34" charset="0"/>
              <a:buChar char="•"/>
              <a:defRPr/>
            </a:pPr>
            <a:endParaRPr lang="en-US" sz="600" b="1" dirty="0">
              <a:solidFill>
                <a:srgbClr val="002060"/>
              </a:solidFill>
              <a:latin typeface="Arial" pitchFamily="34" charset="0"/>
            </a:endParaRPr>
          </a:p>
          <a:p>
            <a:pPr>
              <a:lnSpc>
                <a:spcPct val="9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9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90000"/>
              </a:lnSpc>
              <a:defRPr/>
            </a:pPr>
            <a:endParaRPr lang="en-US" sz="600" b="1" i="1" dirty="0">
              <a:solidFill>
                <a:srgbClr val="C00000"/>
              </a:solidFill>
              <a:latin typeface="Arial" pitchFamily="34" charset="0"/>
            </a:endParaRPr>
          </a:p>
          <a:p>
            <a:pPr>
              <a:lnSpc>
                <a:spcPct val="9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90000"/>
              </a:lnSpc>
              <a:defRPr/>
            </a:pPr>
            <a:r>
              <a:rPr lang="en-US" b="1" i="1" dirty="0">
                <a:solidFill>
                  <a:srgbClr val="C00000"/>
                </a:solidFill>
                <a:latin typeface="Arial" pitchFamily="34" charset="0"/>
              </a:rPr>
              <a:t>     Rights and the Law are intertwined and evolved from each other;</a:t>
            </a:r>
          </a:p>
          <a:p>
            <a:pPr>
              <a:lnSpc>
                <a:spcPct val="90000"/>
              </a:lnSpc>
              <a:defRPr/>
            </a:pPr>
            <a:endParaRPr lang="en-US" sz="600" b="1" i="1" dirty="0">
              <a:solidFill>
                <a:srgbClr val="C00000"/>
              </a:solidFill>
              <a:latin typeface="Arial" pitchFamily="34" charset="0"/>
            </a:endParaRPr>
          </a:p>
          <a:p>
            <a:pPr>
              <a:lnSpc>
                <a:spcPct val="9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90000"/>
              </a:lnSpc>
              <a:defRPr/>
            </a:pPr>
            <a:r>
              <a:rPr lang="en-US" b="1" i="1" dirty="0">
                <a:solidFill>
                  <a:srgbClr val="C00000"/>
                </a:solidFill>
                <a:latin typeface="Arial" pitchFamily="34" charset="0"/>
              </a:rPr>
              <a:t>    endowed to us by our Creator; and</a:t>
            </a:r>
          </a:p>
          <a:p>
            <a:pPr>
              <a:lnSpc>
                <a:spcPct val="90000"/>
              </a:lnSpc>
              <a:defRPr/>
            </a:pPr>
            <a:endParaRPr lang="en-US" sz="600" b="1" i="1" dirty="0">
              <a:solidFill>
                <a:srgbClr val="C00000"/>
              </a:solidFill>
              <a:latin typeface="Arial" pitchFamily="34" charset="0"/>
            </a:endParaRPr>
          </a:p>
          <a:p>
            <a:pPr>
              <a:lnSpc>
                <a:spcPct val="90000"/>
              </a:lnSpc>
              <a:buFont typeface="Wingdings" pitchFamily="2" charset="2"/>
              <a:buChar char="Ø"/>
              <a:defRPr/>
            </a:pPr>
            <a:r>
              <a:rPr lang="en-US" b="1" i="1" dirty="0">
                <a:solidFill>
                  <a:srgbClr val="C00000"/>
                </a:solidFill>
                <a:latin typeface="Arial" pitchFamily="34" charset="0"/>
              </a:rPr>
              <a:t> Property Rights can be Summarized by EPUT</a:t>
            </a:r>
            <a:r>
              <a:rPr lang="en-US" b="1" i="1" dirty="0" smtClean="0">
                <a:solidFill>
                  <a:srgbClr val="C00000"/>
                </a:solidFill>
                <a:latin typeface="Arial" pitchFamily="34" charset="0"/>
              </a:rPr>
              <a:t>:</a:t>
            </a:r>
          </a:p>
          <a:p>
            <a:pPr>
              <a:lnSpc>
                <a:spcPct val="90000"/>
              </a:lnSpc>
              <a:buFont typeface="Wingdings" pitchFamily="2" charset="2"/>
              <a:buChar char="Ø"/>
              <a:defRPr/>
            </a:pPr>
            <a:endParaRPr lang="en-US" sz="1000" b="1" i="1" dirty="0">
              <a:solidFill>
                <a:srgbClr val="C00000"/>
              </a:solidFill>
              <a:latin typeface="Arial" pitchFamily="34" charset="0"/>
            </a:endParaRPr>
          </a:p>
          <a:p>
            <a:pPr>
              <a:lnSpc>
                <a:spcPct val="9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a:xfrm>
            <a:off x="6781800" y="6315075"/>
            <a:ext cx="2133600" cy="476250"/>
          </a:xfrm>
        </p:spPr>
        <p:txBody>
          <a:bodyPr/>
          <a:lstStyle/>
          <a:p>
            <a:pPr>
              <a:defRPr/>
            </a:pPr>
            <a:fld id="{570C3C1C-570D-4B79-AF05-5945A9E53E9E}"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3200" b="1" i="1" dirty="0">
                <a:solidFill>
                  <a:schemeClr val="accent1">
                    <a:lumMod val="25000"/>
                  </a:schemeClr>
                </a:solidFill>
              </a:rPr>
              <a:t>1. </a:t>
            </a:r>
            <a:r>
              <a:rPr lang="en-US" sz="3200" b="1" i="1" dirty="0" smtClean="0">
                <a:solidFill>
                  <a:schemeClr val="accent1">
                    <a:lumMod val="25000"/>
                  </a:schemeClr>
                </a:solidFill>
              </a:rPr>
              <a:t>Occupancy/Possession (Continued)</a:t>
            </a:r>
            <a:endParaRPr lang="en-US" sz="32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3200" b="1" i="1" dirty="0">
                <a:solidFill>
                  <a:schemeClr val="accent1">
                    <a:lumMod val="25000"/>
                  </a:schemeClr>
                </a:solidFill>
              </a:rPr>
              <a:t>2</a:t>
            </a:r>
            <a:r>
              <a:rPr lang="en-US" sz="3200" b="1" i="1" dirty="0" smtClean="0">
                <a:solidFill>
                  <a:schemeClr val="accent1">
                    <a:lumMod val="25000"/>
                  </a:schemeClr>
                </a:solidFill>
              </a:rPr>
              <a:t>. Transfer by Sale</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32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a:xfrm>
            <a:off x="6781800" y="6381750"/>
            <a:ext cx="2133600" cy="476250"/>
          </a:xfrm>
        </p:spPr>
        <p:txBody>
          <a:bodyPr/>
          <a:lstStyle/>
          <a:p>
            <a:pPr>
              <a:defRPr/>
            </a:pPr>
            <a:fld id="{EA48E27D-F65B-4648-9240-3123EB80C208}"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spcBef>
                <a:spcPts val="0"/>
              </a:spcBef>
              <a:defRPr/>
            </a:pPr>
            <a:r>
              <a:rPr lang="en-US" sz="2800" b="1" i="1" dirty="0" smtClean="0">
                <a:solidFill>
                  <a:srgbClr val="002060"/>
                </a:solidFill>
              </a:rPr>
              <a:t>Part Three: The Exercise of Property Rights</a:t>
            </a:r>
          </a:p>
          <a:p>
            <a:pPr marL="342900" indent="-342900">
              <a:spcBef>
                <a:spcPts val="0"/>
              </a:spcBef>
              <a:defRPr/>
            </a:pPr>
            <a:endParaRPr lang="en-US" sz="800" b="1" i="1" dirty="0" smtClean="0">
              <a:solidFill>
                <a:schemeClr val="accent5">
                  <a:lumMod val="25000"/>
                </a:schemeClr>
              </a:solidFill>
            </a:endParaRPr>
          </a:p>
          <a:p>
            <a:pPr marL="342900" indent="-342900">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spcBef>
                <a:spcPts val="0"/>
              </a:spcBef>
              <a:buFontTx/>
              <a:buChar char="•"/>
              <a:defRPr/>
            </a:pPr>
            <a:endParaRPr lang="en-US" sz="800" b="1" i="1" dirty="0" smtClean="0">
              <a:solidFill>
                <a:srgbClr val="FF0000"/>
              </a:solidFill>
            </a:endParaRPr>
          </a:p>
          <a:p>
            <a:pPr marL="342900" indent="-342900">
              <a:spcBef>
                <a:spcPts val="0"/>
              </a:spcBef>
              <a:defRPr/>
            </a:pPr>
            <a:r>
              <a:rPr lang="en-US" sz="3200" b="1" i="1" dirty="0" smtClean="0">
                <a:solidFill>
                  <a:schemeClr val="accent1">
                    <a:lumMod val="25000"/>
                  </a:schemeClr>
                </a:solidFill>
              </a:rPr>
              <a:t>5. Confusion</a:t>
            </a:r>
          </a:p>
          <a:p>
            <a:pPr marL="342900" indent="-342900">
              <a:spcBef>
                <a:spcPts val="0"/>
              </a:spcBef>
              <a:buFontTx/>
              <a:buChar char="•"/>
              <a:defRPr/>
            </a:pPr>
            <a:endParaRPr lang="en-US" sz="900" b="1" dirty="0" smtClean="0">
              <a:solidFill>
                <a:srgbClr val="0033CC"/>
              </a:solidFill>
            </a:endParaRPr>
          </a:p>
          <a:p>
            <a:pPr marL="342900" indent="-342900">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ts val="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ts val="0"/>
              </a:spcBef>
              <a:defRPr/>
            </a:pPr>
            <a:r>
              <a:rPr lang="en-US" sz="1600" b="1" dirty="0">
                <a:solidFill>
                  <a:srgbClr val="FF0000"/>
                </a:solidFill>
              </a:rPr>
              <a:t>	</a:t>
            </a:r>
            <a:r>
              <a:rPr lang="en-US" sz="1600" b="1" dirty="0">
                <a:solidFill>
                  <a:srgbClr val="006600"/>
                </a:solidFill>
              </a:rPr>
              <a:t>    Confusion</a:t>
            </a:r>
          </a:p>
          <a:p>
            <a:pPr marL="342900" indent="-342900">
              <a:spcBef>
                <a:spcPts val="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ts val="0"/>
              </a:spcBef>
              <a:buFontTx/>
              <a:buChar char="•"/>
              <a:defRPr/>
            </a:pPr>
            <a:endParaRPr lang="en-US" sz="300" b="1" dirty="0"/>
          </a:p>
          <a:p>
            <a:pPr marL="342900" indent="-342900">
              <a:spcBef>
                <a:spcPts val="0"/>
              </a:spcBef>
              <a:defRPr/>
            </a:pPr>
            <a:r>
              <a:rPr lang="en-US" sz="1600" b="1" dirty="0"/>
              <a:t>		</a:t>
            </a:r>
            <a:r>
              <a:rPr lang="en-US" sz="1500" b="1" dirty="0"/>
              <a:t>If the property can be identified and returned, there is no confusion.</a:t>
            </a:r>
          </a:p>
          <a:p>
            <a:pPr marL="342900" indent="-342900">
              <a:spcBef>
                <a:spcPts val="0"/>
              </a:spcBef>
              <a:defRPr/>
            </a:pPr>
            <a:r>
              <a:rPr lang="en-US" sz="800" b="1" dirty="0"/>
              <a:t>	</a:t>
            </a:r>
          </a:p>
          <a:p>
            <a:pPr marL="342900" indent="-342900">
              <a:spcBef>
                <a:spcPts val="0"/>
              </a:spcBef>
              <a:defRPr/>
            </a:pPr>
            <a:r>
              <a:rPr lang="en-US" sz="700" b="1" i="1" dirty="0">
                <a:solidFill>
                  <a:srgbClr val="0033CC"/>
                </a:solidFill>
              </a:rPr>
              <a:t>	          </a:t>
            </a:r>
            <a:r>
              <a:rPr lang="en-US" sz="1600" b="1" i="1" dirty="0">
                <a:solidFill>
                  <a:srgbClr val="006600"/>
                </a:solidFill>
              </a:rPr>
              <a:t>Known Contributions</a:t>
            </a:r>
          </a:p>
          <a:p>
            <a:pPr marL="800100" lvl="1" indent="-342900">
              <a:spcBef>
                <a:spcPts val="0"/>
              </a:spcBef>
              <a:defRPr/>
            </a:pPr>
            <a:r>
              <a:rPr lang="en-US" sz="1500" b="1" dirty="0"/>
              <a:t>	Where goods are of the same kind and quality, the parties are  tenants in common in</a:t>
            </a:r>
          </a:p>
          <a:p>
            <a:pPr marL="800100" lvl="1" indent="-342900">
              <a:spcBef>
                <a:spcPts val="0"/>
              </a:spcBef>
              <a:defRPr/>
            </a:pPr>
            <a:r>
              <a:rPr lang="en-US" sz="1500" b="1" dirty="0"/>
              <a:t>	mass proportion to their respective interests, </a:t>
            </a:r>
            <a:r>
              <a:rPr lang="en-US" sz="1500" b="1" i="1" dirty="0"/>
              <a:t>regardless of whether the confusion</a:t>
            </a:r>
          </a:p>
          <a:p>
            <a:pPr marL="800100" lvl="1" indent="-342900">
              <a:spcBef>
                <a:spcPts val="0"/>
              </a:spcBef>
              <a:defRPr/>
            </a:pPr>
            <a:r>
              <a:rPr lang="en-US" sz="1500" b="1" i="1" dirty="0"/>
              <a:t>	was fraudulent or willful.</a:t>
            </a:r>
            <a:endParaRPr lang="en-US" sz="200" b="1" i="1" dirty="0"/>
          </a:p>
          <a:p>
            <a:pPr marL="342900" indent="-342900">
              <a:spcBef>
                <a:spcPts val="0"/>
              </a:spcBef>
              <a:defRPr/>
            </a:pPr>
            <a:r>
              <a:rPr lang="en-US" sz="200" b="1" i="1" dirty="0"/>
              <a:t> </a:t>
            </a:r>
          </a:p>
          <a:p>
            <a:pPr marL="342900" indent="-342900">
              <a:spcBef>
                <a:spcPts val="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ts val="0"/>
              </a:spcBef>
              <a:buFontTx/>
              <a:buChar char="•"/>
              <a:defRPr/>
            </a:pPr>
            <a:r>
              <a:rPr lang="en-US" sz="1600" b="1" dirty="0"/>
              <a:t>Where wheat of the same grade belonging to different persons </a:t>
            </a:r>
          </a:p>
          <a:p>
            <a:pPr marL="342900" indent="-342900">
              <a:spcBef>
                <a:spcPts val="0"/>
              </a:spcBef>
              <a:defRPr/>
            </a:pPr>
            <a:r>
              <a:rPr lang="en-US" sz="1600" b="1" dirty="0"/>
              <a:t>	is wrongfully mingled by one of them and ground into flour, </a:t>
            </a:r>
          </a:p>
          <a:p>
            <a:pPr marL="342900" indent="-342900">
              <a:spcBef>
                <a:spcPts val="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620000" y="5331841"/>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105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0000"/>
              </a:lnSpc>
              <a:spcBef>
                <a:spcPts val="0"/>
              </a:spcBef>
              <a:buFontTx/>
              <a:buChar char="•"/>
              <a:defRPr/>
            </a:pPr>
            <a:endParaRPr lang="en-US" sz="105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6. Title by Judgment (Continued)</a:t>
            </a:r>
          </a:p>
          <a:p>
            <a:pPr marL="342900" indent="-342900">
              <a:lnSpc>
                <a:spcPct val="90000"/>
              </a:lnSpc>
              <a:spcBef>
                <a:spcPts val="0"/>
              </a:spcBef>
              <a:buFontTx/>
              <a:buChar char="•"/>
              <a:defRPr/>
            </a:pPr>
            <a:endParaRPr lang="en-US" sz="11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lnSpc>
                <a:spcPct val="90000"/>
              </a:lnSpc>
              <a:spcBef>
                <a:spcPts val="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ts val="0"/>
              </a:spcBef>
              <a:buFontTx/>
              <a:buChar char="•"/>
              <a:defRPr/>
            </a:pPr>
            <a:endParaRPr lang="en-US" sz="600" b="1" i="1" dirty="0">
              <a:solidFill>
                <a:srgbClr val="FF0000"/>
              </a:solidFill>
            </a:endParaRPr>
          </a:p>
          <a:p>
            <a:pPr marL="342900" indent="-342900">
              <a:lnSpc>
                <a:spcPct val="90000"/>
              </a:lnSpc>
              <a:spcBef>
                <a:spcPts val="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ts val="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ts val="0"/>
              </a:spcBef>
              <a:defRPr/>
            </a:pPr>
            <a:endParaRPr lang="en-US" sz="400" b="1" dirty="0">
              <a:solidFill>
                <a:srgbClr val="0033CC"/>
              </a:solidFill>
            </a:endParaRPr>
          </a:p>
          <a:p>
            <a:pPr marL="342900" indent="-342900">
              <a:lnSpc>
                <a:spcPct val="90000"/>
              </a:lnSpc>
              <a:spcBef>
                <a:spcPts val="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ts val="0"/>
              </a:spcBef>
              <a:buFontTx/>
              <a:buChar char="•"/>
              <a:defRPr/>
            </a:pPr>
            <a:endParaRPr lang="en-US" sz="400" b="1" dirty="0">
              <a:solidFill>
                <a:srgbClr val="0033CC"/>
              </a:solidFill>
            </a:endParaRPr>
          </a:p>
          <a:p>
            <a:pPr marL="342900" indent="-342900">
              <a:lnSpc>
                <a:spcPct val="90000"/>
              </a:lnSpc>
              <a:spcBef>
                <a:spcPts val="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29325" y="2819399"/>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32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7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5000"/>
              </a:lnSpc>
              <a:spcBef>
                <a:spcPts val="0"/>
              </a:spcBef>
              <a:buFontTx/>
              <a:buChar char="•"/>
              <a:defRPr/>
            </a:pPr>
            <a:endParaRPr lang="en-US" sz="700" b="1" i="1" dirty="0" smtClean="0">
              <a:solidFill>
                <a:srgbClr val="FF0000"/>
              </a:solidFill>
            </a:endParaRPr>
          </a:p>
          <a:p>
            <a:pPr marL="342900" indent="-342900">
              <a:lnSpc>
                <a:spcPct val="95000"/>
              </a:lnSpc>
              <a:spcBef>
                <a:spcPts val="0"/>
              </a:spcBef>
              <a:defRPr/>
            </a:pPr>
            <a:r>
              <a:rPr lang="en-US" sz="32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7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500" b="1" dirty="0"/>
              <a:t>	</a:t>
            </a:r>
            <a:r>
              <a:rPr lang="en-US" sz="2000" b="1" dirty="0" smtClean="0">
                <a:solidFill>
                  <a:srgbClr val="C00000"/>
                </a:solidFill>
              </a:rPr>
              <a:t>d. Finder of Lost Property</a:t>
            </a:r>
          </a:p>
          <a:p>
            <a:pPr marL="342900" indent="-342900">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5000"/>
              </a:lnSpc>
              <a:spcBef>
                <a:spcPts val="0"/>
              </a:spcBef>
              <a:buFontTx/>
              <a:buChar char="•"/>
              <a:defRPr/>
            </a:pPr>
            <a:endParaRPr lang="en-US" sz="300" b="1" i="1" dirty="0" smtClean="0">
              <a:solidFill>
                <a:srgbClr val="FF0000"/>
              </a:solidFill>
            </a:endParaRPr>
          </a:p>
          <a:p>
            <a:pPr marL="342900" indent="-342900" algn="just">
              <a:lnSpc>
                <a:spcPct val="95000"/>
              </a:lnSpc>
              <a:spcBef>
                <a:spcPts val="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5000"/>
              </a:lnSpc>
              <a:spcBef>
                <a:spcPts val="0"/>
              </a:spcBef>
              <a:buFontTx/>
              <a:buChar char="•"/>
              <a:defRPr/>
            </a:pPr>
            <a:endParaRPr lang="en-US" sz="300" b="1" dirty="0" smtClean="0"/>
          </a:p>
          <a:p>
            <a:pPr marL="342900" indent="-342900" algn="just">
              <a:lnSpc>
                <a:spcPct val="95000"/>
              </a:lnSpc>
              <a:spcBef>
                <a:spcPts val="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5000"/>
              </a:lnSpc>
              <a:spcBef>
                <a:spcPts val="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5000"/>
              </a:lnSpc>
              <a:spcBef>
                <a:spcPts val="0"/>
              </a:spcBef>
              <a:buFontTx/>
              <a:buChar char="•"/>
              <a:defRPr/>
            </a:pPr>
            <a:endParaRPr lang="en-US" sz="600" b="1" dirty="0" smtClean="0">
              <a:solidFill>
                <a:srgbClr val="0033CC"/>
              </a:solidFill>
            </a:endParaRPr>
          </a:p>
          <a:p>
            <a:pPr marL="342900" indent="-342900" algn="just">
              <a:lnSpc>
                <a:spcPct val="95000"/>
              </a:lnSpc>
              <a:spcBef>
                <a:spcPts val="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5000"/>
              </a:lnSpc>
              <a:spcBef>
                <a:spcPts val="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ts val="0"/>
              </a:spcBef>
              <a:defRPr/>
            </a:pPr>
            <a:r>
              <a:rPr lang="en-US" sz="500" b="1" dirty="0"/>
              <a:t>	</a:t>
            </a:r>
            <a:r>
              <a:rPr lang="en-US" sz="2000" b="1" dirty="0" smtClean="0">
                <a:solidFill>
                  <a:srgbClr val="C00000"/>
                </a:solidFill>
              </a:rPr>
              <a:t>d. Finder of Lost Property (Continued)</a:t>
            </a:r>
          </a:p>
          <a:p>
            <a:pPr marL="342900" indent="-342900">
              <a:lnSpc>
                <a:spcPct val="90000"/>
              </a:lnSpc>
              <a:spcBef>
                <a:spcPts val="0"/>
              </a:spcBef>
              <a:buFontTx/>
              <a:buChar char="•"/>
              <a:defRPr/>
            </a:pPr>
            <a:endParaRPr lang="en-US" sz="600" b="1" dirty="0" smtClean="0">
              <a:solidFill>
                <a:srgbClr val="0033CC"/>
              </a:solidFill>
            </a:endParaRPr>
          </a:p>
          <a:p>
            <a:pPr marL="342900" indent="-342900" algn="just">
              <a:lnSpc>
                <a:spcPct val="90000"/>
              </a:lnSpc>
              <a:spcBef>
                <a:spcPts val="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ts val="0"/>
              </a:spcBef>
              <a:buFontTx/>
              <a:buChar char="•"/>
              <a:defRPr/>
            </a:pPr>
            <a:endParaRPr lang="en-US" sz="700" b="1" dirty="0" smtClean="0">
              <a:solidFill>
                <a:srgbClr val="FF0000"/>
              </a:solidFill>
            </a:endParaRPr>
          </a:p>
          <a:p>
            <a:pPr marL="342900" indent="-342900" algn="just">
              <a:lnSpc>
                <a:spcPct val="90000"/>
              </a:lnSpc>
              <a:spcBef>
                <a:spcPts val="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ts val="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1600" b="1" dirty="0" smtClean="0">
                <a:solidFill>
                  <a:srgbClr val="006600"/>
                </a:solidFill>
              </a:rPr>
              <a:t>	Property with Value of Twenty Dollars or More and Instruments</a:t>
            </a:r>
          </a:p>
          <a:p>
            <a:pPr marL="342900" indent="-342900">
              <a:lnSpc>
                <a:spcPct val="90000"/>
              </a:lnSpc>
              <a:spcBef>
                <a:spcPts val="0"/>
              </a:spcBef>
              <a:buFontTx/>
              <a:buChar char="•"/>
              <a:defRPr/>
            </a:pPr>
            <a:endParaRPr lang="en-US" sz="700" b="1" dirty="0" smtClean="0">
              <a:solidFill>
                <a:srgbClr val="FF0000"/>
              </a:solidFill>
            </a:endParaRPr>
          </a:p>
          <a:p>
            <a:pPr marL="342900" indent="-342900" algn="just">
              <a:lnSpc>
                <a:spcPct val="90000"/>
              </a:lnSpc>
              <a:spcBef>
                <a:spcPts val="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ts val="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ts val="0"/>
              </a:spcBef>
              <a:buFontTx/>
              <a:buChar char="•"/>
              <a:defRPr/>
            </a:pPr>
            <a:endParaRPr lang="en-US" sz="600" b="1" dirty="0" smtClean="0">
              <a:solidFill>
                <a:srgbClr val="0033CC"/>
              </a:solidFill>
            </a:endParaRPr>
          </a:p>
          <a:p>
            <a:pPr marL="342900" indent="-342900" algn="just">
              <a:lnSpc>
                <a:spcPct val="90000"/>
              </a:lnSpc>
              <a:spcBef>
                <a:spcPts val="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ts val="0"/>
              </a:spcBef>
              <a:buFontTx/>
              <a:buChar char="•"/>
              <a:defRPr/>
            </a:pPr>
            <a:endParaRPr lang="en-US" sz="500" b="1" dirty="0" smtClean="0">
              <a:solidFill>
                <a:srgbClr val="0033CC"/>
              </a:solidFill>
            </a:endParaRPr>
          </a:p>
          <a:p>
            <a:pPr marL="342900" indent="-342900" algn="just">
              <a:spcBef>
                <a:spcPts val="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a:xfrm>
            <a:off x="6553200" y="6400799"/>
            <a:ext cx="2133600" cy="320675"/>
          </a:xfrm>
        </p:spPr>
        <p:txBody>
          <a:bodyPr/>
          <a:lstStyle/>
          <a:p>
            <a:pPr>
              <a:defRPr/>
            </a:pPr>
            <a:fld id="{EA48E27D-F65B-4648-9240-3123EB80C208}"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extLst>
      <p:ext uri="{BB962C8B-B14F-4D97-AF65-F5344CB8AC3E}">
        <p14:creationId xmlns:p14="http://schemas.microsoft.com/office/powerpoint/2010/main" val="1821105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B.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TotalTime>
  <Words>1566</Words>
  <Application>Microsoft Office PowerPoint</Application>
  <PresentationFormat>On-screen Show (4:3)</PresentationFormat>
  <Paragraphs>799</Paragraphs>
  <Slides>43</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Narrow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246</cp:revision>
  <dcterms:created xsi:type="dcterms:W3CDTF">2007-08-27T19:04:39Z</dcterms:created>
  <dcterms:modified xsi:type="dcterms:W3CDTF">2019-09-19T14:39:32Z</dcterms:modified>
</cp:coreProperties>
</file>