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466" r:id="rId3"/>
    <p:sldId id="467" r:id="rId4"/>
    <p:sldId id="380" r:id="rId5"/>
    <p:sldId id="422" r:id="rId6"/>
    <p:sldId id="423" r:id="rId7"/>
    <p:sldId id="425" r:id="rId8"/>
    <p:sldId id="464" r:id="rId9"/>
    <p:sldId id="426" r:id="rId10"/>
    <p:sldId id="427" r:id="rId11"/>
    <p:sldId id="490" r:id="rId12"/>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14" autoAdjust="0"/>
    <p:restoredTop sz="94664" autoAdjust="0"/>
  </p:normalViewPr>
  <p:slideViewPr>
    <p:cSldViewPr>
      <p:cViewPr varScale="1">
        <p:scale>
          <a:sx n="103" d="100"/>
          <a:sy n="103" d="100"/>
        </p:scale>
        <p:origin x="14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5</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6</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7</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8</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9</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10</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5610A761-37FE-4A46-9ECA-E89CAF242494}" type="slidenum">
              <a:rPr lang="en-US" smtClean="0"/>
              <a:pPr/>
              <a:t>11</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169053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Six:</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Liens and Security Interests</a:t>
            </a: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pPr>
            <a:r>
              <a:rPr lang="en-US" sz="2400" dirty="0">
                <a:solidFill>
                  <a:srgbClr val="0033CC"/>
                </a:solidFill>
              </a:rPr>
              <a:t>                             </a:t>
            </a:r>
            <a:r>
              <a:rPr lang="en-US" sz="3600" b="1" dirty="0">
                <a:solidFill>
                  <a:srgbClr val="CC0000"/>
                </a:solidFill>
              </a:rPr>
              <a:t>Final </a:t>
            </a:r>
            <a:r>
              <a:rPr lang="en-US" sz="3600" b="1" dirty="0" smtClean="0">
                <a:solidFill>
                  <a:srgbClr val="CC0000"/>
                </a:solidFill>
              </a:rPr>
              <a:t>Thoughts</a:t>
            </a:r>
          </a:p>
          <a:p>
            <a:pPr marL="342900" indent="-342900">
              <a:spcBef>
                <a:spcPct val="20000"/>
              </a:spcBef>
            </a:pPr>
            <a:endParaRPr lang="en-US" sz="2400" b="1" dirty="0">
              <a:solidFill>
                <a:srgbClr val="000066"/>
              </a:solidFill>
            </a:endParaRPr>
          </a:p>
          <a:p>
            <a:pPr marL="342900" indent="-342900">
              <a:spcBef>
                <a:spcPct val="20000"/>
              </a:spcBef>
              <a:buFontTx/>
              <a:buChar char="•"/>
            </a:pPr>
            <a:r>
              <a:rPr lang="en-US" sz="3200" b="1" dirty="0">
                <a:solidFill>
                  <a:srgbClr val="000066"/>
                </a:solidFill>
              </a:rPr>
              <a:t>For next time – Read </a:t>
            </a:r>
            <a:r>
              <a:rPr lang="en-US" sz="3200" b="1" dirty="0" smtClean="0">
                <a:solidFill>
                  <a:srgbClr val="000066"/>
                </a:solidFill>
              </a:rPr>
              <a:t>Assignments on </a:t>
            </a:r>
            <a:r>
              <a:rPr lang="en-US" sz="3200" b="1" dirty="0">
                <a:solidFill>
                  <a:srgbClr val="000066"/>
                </a:solidFill>
              </a:rPr>
              <a:t>the Webpage.  </a:t>
            </a:r>
            <a:endParaRPr lang="en-US" sz="3200" b="1" dirty="0" smtClean="0">
              <a:solidFill>
                <a:srgbClr val="000066"/>
              </a:solidFill>
            </a:endParaRP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smtClean="0">
                <a:solidFill>
                  <a:srgbClr val="000066"/>
                </a:solidFill>
              </a:rPr>
              <a:t>We </a:t>
            </a:r>
            <a:r>
              <a:rPr lang="en-US" sz="3200" b="1" dirty="0">
                <a:solidFill>
                  <a:srgbClr val="000066"/>
                </a:solidFill>
              </a:rPr>
              <a:t>are a hot bench.</a:t>
            </a: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a:solidFill>
                  <a:srgbClr val="000066"/>
                </a:solidFill>
              </a:rPr>
              <a:t>Questions???</a:t>
            </a:r>
          </a:p>
          <a:p>
            <a:pPr marL="342900" indent="-342900">
              <a:spcBef>
                <a:spcPct val="20000"/>
              </a:spcBef>
            </a:pPr>
            <a:endParaRPr lang="en-US" sz="2400" dirty="0">
              <a:solidFill>
                <a:srgbClr val="0033CC"/>
              </a:solidFill>
            </a:endParaRPr>
          </a:p>
        </p:txBody>
      </p:sp>
      <p:sp>
        <p:nvSpPr>
          <p:cNvPr id="3" name="Slide Number Placeholder 2"/>
          <p:cNvSpPr>
            <a:spLocks noGrp="1"/>
          </p:cNvSpPr>
          <p:nvPr>
            <p:ph type="sldNum" sz="quarter" idx="12"/>
          </p:nvPr>
        </p:nvSpPr>
        <p:spPr/>
        <p:txBody>
          <a:bodyPr/>
          <a:lstStyle/>
          <a:p>
            <a:pPr>
              <a:defRPr/>
            </a:pPr>
            <a:fld id="{EA48E27D-F65B-4648-9240-3123EB80C208}" type="slidenum">
              <a:rPr lang="en-US" smtClean="0"/>
              <a:pPr>
                <a:defRPr/>
              </a:pPr>
              <a:t>11</a:t>
            </a:fld>
            <a:endParaRPr lang="en-US"/>
          </a:p>
        </p:txBody>
      </p:sp>
    </p:spTree>
    <p:extLst>
      <p:ext uri="{BB962C8B-B14F-4D97-AF65-F5344CB8AC3E}">
        <p14:creationId xmlns:p14="http://schemas.microsoft.com/office/powerpoint/2010/main" val="383170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3908762"/>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a:lnSpc>
                <a:spcPct val="80000"/>
              </a:lnSpc>
              <a:defRPr/>
            </a:pPr>
            <a:endParaRPr lang="en-US" sz="2000" b="1" dirty="0">
              <a:latin typeface="Arial" pitchFamily="34" charset="0"/>
            </a:endParaRP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Gifts</a:t>
            </a:r>
          </a:p>
          <a:p>
            <a:pPr marL="800100" lvl="1" indent="-342900">
              <a:spcBef>
                <a:spcPct val="20000"/>
              </a:spcBef>
              <a:buFontTx/>
              <a:buChar char="•"/>
              <a:defRPr/>
            </a:pPr>
            <a:r>
              <a:rPr lang="en-US" sz="2000" b="1" dirty="0">
                <a:solidFill>
                  <a:srgbClr val="002060"/>
                </a:solidFill>
              </a:rPr>
              <a:t>Fundamental Principles</a:t>
            </a:r>
            <a:r>
              <a:rPr lang="en-US" sz="2000" b="1" i="1" dirty="0">
                <a:solidFill>
                  <a:srgbClr val="002060"/>
                </a:solidFill>
              </a:rPr>
              <a:t>.</a:t>
            </a:r>
          </a:p>
          <a:p>
            <a:pPr marL="1257300" lvl="2" indent="-342900">
              <a:spcBef>
                <a:spcPct val="20000"/>
              </a:spcBef>
              <a:buFontTx/>
              <a:buChar char="•"/>
              <a:defRPr/>
            </a:pPr>
            <a:r>
              <a:rPr lang="en-US" sz="2000" b="1" i="1" dirty="0">
                <a:solidFill>
                  <a:srgbClr val="002060"/>
                </a:solidFill>
              </a:rPr>
              <a:t>Gift </a:t>
            </a:r>
            <a:r>
              <a:rPr lang="en-US" sz="2000" b="1" i="1" dirty="0" err="1">
                <a:solidFill>
                  <a:srgbClr val="002060"/>
                </a:solidFill>
              </a:rPr>
              <a:t>Intervivos</a:t>
            </a:r>
            <a:endParaRPr lang="en-US" sz="2000" b="1" i="1" dirty="0">
              <a:solidFill>
                <a:srgbClr val="002060"/>
              </a:solidFill>
            </a:endParaRPr>
          </a:p>
          <a:p>
            <a:pPr marL="1714500" lvl="3" indent="-342900">
              <a:spcBef>
                <a:spcPct val="20000"/>
              </a:spcBef>
              <a:buFontTx/>
              <a:buChar char="•"/>
              <a:defRPr/>
            </a:pPr>
            <a:r>
              <a:rPr lang="en-US" sz="2000" b="1" i="1" dirty="0">
                <a:solidFill>
                  <a:srgbClr val="C00000"/>
                </a:solidFill>
              </a:rPr>
              <a:t>Unconditional Gifts</a:t>
            </a:r>
          </a:p>
          <a:p>
            <a:pPr marL="1714500" lvl="3" indent="-342900">
              <a:spcBef>
                <a:spcPct val="20000"/>
              </a:spcBef>
              <a:buFontTx/>
              <a:buChar char="•"/>
              <a:defRPr/>
            </a:pPr>
            <a:r>
              <a:rPr lang="en-US" sz="2000" b="1" i="1" dirty="0">
                <a:solidFill>
                  <a:srgbClr val="C00000"/>
                </a:solidFill>
              </a:rPr>
              <a:t>Gifts in Consideration of Marriage</a:t>
            </a:r>
          </a:p>
          <a:p>
            <a:pPr marL="1257300" lvl="2" indent="-342900">
              <a:spcBef>
                <a:spcPct val="20000"/>
              </a:spcBef>
              <a:buFontTx/>
              <a:buChar char="•"/>
              <a:defRPr/>
            </a:pPr>
            <a:r>
              <a:rPr lang="en-US" sz="2000" b="1" i="1" dirty="0">
                <a:solidFill>
                  <a:srgbClr val="002060"/>
                </a:solidFill>
              </a:rPr>
              <a:t>Gift Causa </a:t>
            </a:r>
            <a:r>
              <a:rPr lang="en-US" sz="2000" b="1" i="1" dirty="0" smtClean="0">
                <a:solidFill>
                  <a:srgbClr val="002060"/>
                </a:solidFill>
              </a:rPr>
              <a:t>Mortis</a:t>
            </a:r>
          </a:p>
          <a:p>
            <a:pPr marL="1257300" lvl="2" indent="-342900">
              <a:spcBef>
                <a:spcPct val="20000"/>
              </a:spcBef>
              <a:buFontTx/>
              <a:buChar char="•"/>
              <a:defRPr/>
            </a:pPr>
            <a:endParaRPr lang="en-US" sz="2000" b="1" i="1" dirty="0">
              <a:solidFill>
                <a:srgbClr val="002060"/>
              </a:solidFill>
            </a:endParaRPr>
          </a:p>
          <a:p>
            <a:pPr lvl="2">
              <a:spcBef>
                <a:spcPct val="20000"/>
              </a:spcBef>
              <a:defRPr/>
            </a:pPr>
            <a:endParaRPr lang="en-US" sz="2000" b="1" i="1" dirty="0">
              <a:solidFill>
                <a:srgbClr val="002060"/>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23900" y="1640701"/>
            <a:ext cx="7696200" cy="3902607"/>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a:t>
            </a:r>
            <a:r>
              <a:rPr lang="en-US" sz="2400" b="1" i="1" dirty="0" smtClean="0">
                <a:solidFill>
                  <a:srgbClr val="C00000"/>
                </a:solidFill>
              </a:rPr>
              <a:t>Interests</a:t>
            </a:r>
          </a:p>
          <a:p>
            <a:pPr marL="342900" indent="-342900">
              <a:spcBef>
                <a:spcPct val="20000"/>
              </a:spcBef>
              <a:defRPr/>
            </a:pPr>
            <a:r>
              <a:rPr lang="en-US" sz="2400" b="1" i="1" dirty="0" smtClean="0">
                <a:solidFill>
                  <a:srgbClr val="C00000"/>
                </a:solidFill>
              </a:rPr>
              <a:t>		for Personal Property</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r>
              <a:rPr lang="en-US" sz="2400" b="1" dirty="0" smtClean="0">
                <a:solidFill>
                  <a:srgbClr val="0033CC"/>
                </a:solidFill>
              </a:rPr>
              <a:t>.</a:t>
            </a:r>
          </a:p>
          <a:p>
            <a:pPr marL="342900" indent="-342900">
              <a:spcBef>
                <a:spcPct val="20000"/>
              </a:spcBef>
              <a:defRPr/>
            </a:pPr>
            <a:endParaRPr lang="en-US" sz="2400" b="1" i="1" dirty="0">
              <a:solidFill>
                <a:srgbClr val="0033CC"/>
              </a:solidFill>
            </a:endParaRPr>
          </a:p>
          <a:p>
            <a:pPr marL="342900" indent="-342900">
              <a:spcBef>
                <a:spcPct val="20000"/>
              </a:spcBef>
              <a:defRPr/>
            </a:pPr>
            <a:endParaRPr lang="en-US" sz="2400" b="1" i="1" dirty="0" smtClean="0">
              <a:solidFill>
                <a:srgbClr val="0033CC"/>
              </a:solidFill>
            </a:endParaRPr>
          </a:p>
          <a:p>
            <a:pPr marL="342900" indent="-342900">
              <a:spcBef>
                <a:spcPct val="20000"/>
              </a:spcBef>
              <a:defRPr/>
            </a:pP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smtClean="0">
                <a:solidFill>
                  <a:srgbClr val="C00000"/>
                </a:solidFill>
              </a:rPr>
              <a:t>Liens</a:t>
            </a:r>
            <a:endParaRPr lang="en-US" sz="3200" b="1" i="1" dirty="0">
              <a:solidFill>
                <a:srgbClr val="C00000"/>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4</a:t>
            </a:fld>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smtClean="0">
                <a:solidFill>
                  <a:schemeClr val="accent1">
                    <a:lumMod val="50000"/>
                  </a:schemeClr>
                </a:solidFill>
              </a:rPr>
              <a:t>lien holder </a:t>
            </a:r>
            <a:r>
              <a:rPr lang="en-US" sz="1600" b="1" i="1" dirty="0">
                <a:solidFill>
                  <a:schemeClr val="accent1">
                    <a:lumMod val="50000"/>
                  </a:schemeClr>
                </a:solidFill>
              </a:rPr>
              <a:t>releases a portion of the chattels held as security</a:t>
            </a:r>
            <a:r>
              <a:rPr lang="en-US" sz="1600" b="1" i="1" dirty="0"/>
              <a:t>.  Where a doubt exists as to whether the </a:t>
            </a:r>
            <a:r>
              <a:rPr lang="en-US" sz="1600" b="1" i="1" dirty="0" smtClean="0"/>
              <a:t>lien holder </a:t>
            </a:r>
            <a:r>
              <a:rPr lang="en-US" sz="1600" b="1" i="1" dirty="0"/>
              <a:t>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3635</TotalTime>
  <Words>177</Words>
  <Application>Microsoft Office PowerPoint</Application>
  <PresentationFormat>On-screen Show (4:3)</PresentationFormat>
  <Paragraphs>172</Paragraphs>
  <Slides>11</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11</vt:i4>
      </vt:variant>
    </vt:vector>
  </HeadingPairs>
  <TitlesOfParts>
    <vt:vector size="13"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184</cp:revision>
  <dcterms:created xsi:type="dcterms:W3CDTF">2007-08-27T19:04:39Z</dcterms:created>
  <dcterms:modified xsi:type="dcterms:W3CDTF">2019-09-26T13:59:50Z</dcterms:modified>
</cp:coreProperties>
</file>