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22" r:id="rId3"/>
    <p:sldId id="423"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5" r:id="rId27"/>
    <p:sldId id="424" r:id="rId28"/>
    <p:sldId id="42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73" autoAdjust="0"/>
  </p:normalViewPr>
  <p:slideViewPr>
    <p:cSldViewPr>
      <p:cViewPr varScale="1">
        <p:scale>
          <a:sx n="103" d="100"/>
          <a:sy n="103" d="100"/>
        </p:scale>
        <p:origin x="1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FB1452-EABB-43C9-B6F1-3F323ABA2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9A453CB-5AD6-4D9F-8152-A3221C462D3D}"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A0F359A-D3AD-4C96-9BFD-65D04D1E7558}"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CFD6C4F-4747-4F42-A353-A5B4F606A4BE}"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228AED-721A-45BC-9E1F-4D510B0DEF22}" type="slidenum">
              <a:rPr lang="en-US" smtClean="0"/>
              <a:pPr/>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37A2096-B60A-42CA-B70F-438B6476360C}" type="slidenum">
              <a:rPr lang="en-US" smtClean="0"/>
              <a:pPr/>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23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24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8E7BCB9-D9C6-4CCE-A2FD-19DE249AE441}" type="slidenum">
              <a:rPr lang="en-US" smtClean="0"/>
              <a:pPr/>
              <a:t>28</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F3CEFA-AA15-4CA3-9A55-330F00CC8F39}"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8838D-9461-4785-BD40-2A7FAB9411AB}" type="slidenum">
              <a:rPr lang="en-US" smtClean="0"/>
              <a:pPr/>
              <a:t>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5C4251-46CE-4859-A484-E48A31F3A966}" type="slidenum">
              <a:rPr lang="en-US" smtClean="0"/>
              <a:pPr/>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2C2838F-154E-40CD-BFDE-BD38FECD4B3B}"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1CFCBC-C7EF-4F2C-AAB8-0A56137AEBB9}" type="slidenum">
              <a:rPr lang="en-US" smtClean="0"/>
              <a:pPr/>
              <a:t>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D924580-A544-45A3-BD60-F6A42569E6BB}" type="slidenum">
              <a:rPr lang="en-US" smtClean="0"/>
              <a:pPr/>
              <a:t>10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6572CA2-430A-4A09-B7CA-D97761F3223D}"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69DA2-F5E6-4648-A53F-9EEDE8975B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68DC2-EE53-4564-A89D-04F9ABACF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BAA09-28C8-412A-A79A-700F07620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85C-EEA0-4184-9F04-685A0EAAB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01FAB-8DCB-4B82-B4F4-35B595A885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EE793-FAE0-412D-B304-29F4A1682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51FEA0-4DC2-421B-9582-0A5E25167C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51F2A9-8E49-4702-8C22-03B640ACC3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A5177-2D8E-4A38-AFE5-5103A3B1EC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AAED2-DE8E-4DF6-83DE-23E0D073E9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02046-D5C8-4347-9873-2949608548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BAF596-F84F-47CC-9503-E41195CFBB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81000" y="5334000"/>
            <a:ext cx="8458200" cy="1143000"/>
          </a:xfrm>
          <a:solidFill>
            <a:schemeClr val="tx1"/>
          </a:solidFill>
        </p:spPr>
        <p:txBody>
          <a:bodyPr/>
          <a:lstStyle/>
          <a:p>
            <a:pPr eaLnBrk="1" hangingPunct="1"/>
            <a:r>
              <a:rPr lang="en-US" b="1" dirty="0" smtClean="0">
                <a:solidFill>
                  <a:srgbClr val="FFFF00"/>
                </a:solidFill>
              </a:rPr>
              <a:t>Slide Set Nine:</a:t>
            </a:r>
          </a:p>
          <a:p>
            <a:pPr eaLnBrk="1" hangingPunct="1"/>
            <a:r>
              <a:rPr lang="en-US" sz="2400" b="1" dirty="0" smtClean="0">
                <a:solidFill>
                  <a:srgbClr val="FFFF00"/>
                </a:solidFill>
              </a:rPr>
              <a:t>The Criminal Law and Property- </a:t>
            </a:r>
            <a:r>
              <a:rPr lang="en-US" sz="2000" b="1" i="1" dirty="0" smtClean="0">
                <a:solidFill>
                  <a:srgbClr val="FFFF00"/>
                </a:solidFill>
              </a:rPr>
              <a:t>The Common Law Felonies</a:t>
            </a:r>
          </a:p>
          <a:p>
            <a:pPr eaLnBrk="1" hangingPunct="1"/>
            <a:endParaRPr lang="en-US" sz="20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2971800" y="1828800"/>
            <a:ext cx="3009900" cy="30099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4478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447800"/>
            <a:ext cx="81534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3600" smtClean="0">
                <a:cs typeface="Arial" charset="0"/>
              </a:rPr>
              <a:t/>
            </a:r>
            <a:br>
              <a:rPr lang="en-US" sz="3600" smtClean="0">
                <a:cs typeface="Arial" charset="0"/>
              </a:rPr>
            </a:br>
            <a:r>
              <a:rPr lang="en-US" sz="1000" smtClean="0"/>
              <a:t/>
            </a:r>
            <a:br>
              <a:rPr lang="en-US" sz="1000" smtClean="0"/>
            </a:br>
            <a:r>
              <a:rPr lang="en-US" sz="2800" b="1" smtClean="0">
                <a:solidFill>
                  <a:srgbClr val="C00000"/>
                </a:solidFill>
                <a:cs typeface="Arial" charset="0"/>
              </a:rPr>
              <a:t>B. Deterrence</a:t>
            </a:r>
            <a:r>
              <a:rPr lang="en-US" sz="1200" smtClean="0"/>
              <a:t/>
            </a:r>
            <a:br>
              <a:rPr lang="en-US" sz="1200" smtClean="0"/>
            </a:br>
            <a:r>
              <a:rPr lang="en-US" sz="1200" smtClean="0"/>
              <a:t/>
            </a:r>
            <a:br>
              <a:rPr lang="en-US" sz="1200" smtClean="0"/>
            </a:br>
            <a:r>
              <a:rPr lang="en-US" sz="2000" smtClean="0">
                <a:cs typeface="Arial" charset="0"/>
              </a:rPr>
              <a:t>Those who support the deterrence theory </a:t>
            </a:r>
            <a:br>
              <a:rPr lang="en-US" sz="2000" smtClean="0">
                <a:cs typeface="Arial" charset="0"/>
              </a:rPr>
            </a:br>
            <a:r>
              <a:rPr lang="en-US" sz="2000" smtClean="0">
                <a:cs typeface="Arial" charset="0"/>
              </a:rPr>
              <a:t>believe that if punishment is imposed upon a person </a:t>
            </a:r>
            <a:br>
              <a:rPr lang="en-US" sz="2000" smtClean="0">
                <a:cs typeface="Arial" charset="0"/>
              </a:rPr>
            </a:br>
            <a:r>
              <a:rPr lang="en-US" sz="2000" smtClean="0">
                <a:cs typeface="Arial" charset="0"/>
              </a:rPr>
              <a:t>who has committed a crime, </a:t>
            </a:r>
            <a:br>
              <a:rPr lang="en-US" sz="2000" smtClean="0">
                <a:cs typeface="Arial" charset="0"/>
              </a:rPr>
            </a:br>
            <a:r>
              <a:rPr lang="en-US" sz="2000" smtClean="0">
                <a:cs typeface="Arial" charset="0"/>
              </a:rPr>
              <a:t>the pain inflicted will dissuade the offender (and others)</a:t>
            </a:r>
            <a:br>
              <a:rPr lang="en-US" sz="2000" smtClean="0">
                <a:cs typeface="Arial" charset="0"/>
              </a:rPr>
            </a:br>
            <a:r>
              <a:rPr lang="en-US" sz="2000" smtClean="0">
                <a:cs typeface="Arial" charset="0"/>
              </a:rPr>
              <a:t>from repeating the crime. </a:t>
            </a:r>
            <a:br>
              <a:rPr lang="en-US" sz="2000" smtClean="0">
                <a:cs typeface="Arial" charset="0"/>
              </a:rPr>
            </a:br>
            <a:r>
              <a:rPr lang="en-US" sz="2000" smtClean="0">
                <a:cs typeface="Arial" charset="0"/>
              </a:rPr>
              <a:t/>
            </a:r>
            <a:br>
              <a:rPr lang="en-US" sz="2000" smtClean="0">
                <a:cs typeface="Arial" charset="0"/>
              </a:rPr>
            </a:br>
            <a:r>
              <a:rPr lang="en-US" sz="2000" smtClean="0">
                <a:cs typeface="Arial" charset="0"/>
              </a:rPr>
              <a:t>When the deterrence relates to the specific offender </a:t>
            </a:r>
            <a:br>
              <a:rPr lang="en-US" sz="2000" smtClean="0">
                <a:cs typeface="Arial" charset="0"/>
              </a:rPr>
            </a:br>
            <a:r>
              <a:rPr lang="en-US" sz="2000" smtClean="0">
                <a:cs typeface="Arial" charset="0"/>
              </a:rPr>
              <a:t>who committed the crime, </a:t>
            </a:r>
            <a:br>
              <a:rPr lang="en-US" sz="2000" smtClean="0">
                <a:cs typeface="Arial" charset="0"/>
              </a:rPr>
            </a:br>
            <a:r>
              <a:rPr lang="en-US" sz="2000" smtClean="0">
                <a:cs typeface="Arial" charset="0"/>
              </a:rPr>
              <a:t>it is known as </a:t>
            </a:r>
            <a:r>
              <a:rPr lang="en-US" sz="2000" i="1" smtClean="0">
                <a:cs typeface="Arial" charset="0"/>
              </a:rPr>
              <a:t>special deterrence</a:t>
            </a:r>
            <a:r>
              <a:rPr lang="en-US" sz="2000" smtClean="0">
                <a:cs typeface="Arial" charset="0"/>
              </a:rPr>
              <a:t>. </a:t>
            </a:r>
            <a:br>
              <a:rPr lang="en-US" sz="2000" smtClean="0">
                <a:cs typeface="Arial" charset="0"/>
              </a:rPr>
            </a:br>
            <a:r>
              <a:rPr lang="en-US" sz="2000" smtClean="0">
                <a:cs typeface="Arial" charset="0"/>
              </a:rPr>
              <a:t/>
            </a:r>
            <a:br>
              <a:rPr lang="en-US" sz="2000" smtClean="0">
                <a:cs typeface="Arial" charset="0"/>
              </a:rPr>
            </a:br>
            <a:r>
              <a:rPr lang="en-US" sz="2000" i="1" smtClean="0">
                <a:cs typeface="Arial" charset="0"/>
              </a:rPr>
              <a:t>General deterrence</a:t>
            </a:r>
            <a:r>
              <a:rPr lang="en-US" sz="2000" smtClean="0">
                <a:cs typeface="Arial" charset="0"/>
              </a:rPr>
              <a:t> on the other hand</a:t>
            </a:r>
            <a:br>
              <a:rPr lang="en-US" sz="2000" smtClean="0">
                <a:cs typeface="Arial" charset="0"/>
              </a:rPr>
            </a:br>
            <a:r>
              <a:rPr lang="en-US" sz="2000" smtClean="0">
                <a:cs typeface="Arial" charset="0"/>
              </a:rPr>
              <a:t>describes the effect that punishment has </a:t>
            </a:r>
            <a:br>
              <a:rPr lang="en-US" sz="2000" smtClean="0">
                <a:cs typeface="Arial" charset="0"/>
              </a:rPr>
            </a:br>
            <a:r>
              <a:rPr lang="en-US" sz="2000" smtClean="0">
                <a:cs typeface="Arial" charset="0"/>
              </a:rPr>
              <a:t>when it serves as a public example or threat </a:t>
            </a:r>
            <a:br>
              <a:rPr lang="en-US" sz="2000" smtClean="0">
                <a:cs typeface="Arial" charset="0"/>
              </a:rPr>
            </a:br>
            <a:r>
              <a:rPr lang="en-US" sz="2000" smtClean="0">
                <a:cs typeface="Arial" charset="0"/>
              </a:rPr>
              <a:t>that deters people other than the initial offender </a:t>
            </a:r>
            <a:br>
              <a:rPr lang="en-US" sz="2000" smtClean="0">
                <a:cs typeface="Arial" charset="0"/>
              </a:rPr>
            </a:br>
            <a:r>
              <a:rPr lang="en-US" sz="2000" smtClean="0">
                <a:cs typeface="Arial" charset="0"/>
              </a:rPr>
              <a:t>from committing similar crimes. </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81000" y="1219200"/>
            <a:ext cx="8458200" cy="3657600"/>
          </a:xfrm>
        </p:spPr>
        <p:txBody>
          <a:bodyPr/>
          <a:lstStyle/>
          <a:p>
            <a:pPr algn="l" eaLnBrk="1" hangingPunct="1">
              <a:lnSpc>
                <a:spcPct val="85000"/>
              </a:lnSpc>
            </a:pPr>
            <a:r>
              <a:rPr lang="en-US" sz="28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400" b="1" smtClean="0">
                <a:solidFill>
                  <a:srgbClr val="C00000"/>
                </a:solidFill>
              </a:rPr>
              <a:t>C. Restraint</a:t>
            </a:r>
            <a:r>
              <a:rPr lang="en-US" sz="2400" smtClean="0">
                <a:solidFill>
                  <a:srgbClr val="C00000"/>
                </a:solidFill>
              </a:rPr>
              <a:t/>
            </a:r>
            <a:br>
              <a:rPr lang="en-US" sz="2400" smtClean="0">
                <a:solidFill>
                  <a:srgbClr val="C00000"/>
                </a:solidFill>
              </a:rPr>
            </a:br>
            <a:r>
              <a:rPr lang="en-US" sz="1200" smtClean="0"/>
              <a:t/>
            </a:r>
            <a:br>
              <a:rPr lang="en-US" sz="1200" smtClean="0"/>
            </a:br>
            <a:r>
              <a:rPr lang="en-US" sz="2400" smtClean="0"/>
              <a:t>Some believe that the goal of punishment is restraint. </a:t>
            </a:r>
            <a:br>
              <a:rPr lang="en-US" sz="2400" smtClean="0"/>
            </a:br>
            <a:r>
              <a:rPr lang="en-US" sz="2400" smtClean="0"/>
              <a:t/>
            </a:r>
            <a:br>
              <a:rPr lang="en-US" sz="2400" smtClean="0"/>
            </a:br>
            <a:r>
              <a:rPr lang="en-US" sz="2400" smtClean="0"/>
              <a:t>If a criminal is </a:t>
            </a:r>
            <a:br>
              <a:rPr lang="en-US" sz="2400" smtClean="0"/>
            </a:br>
            <a:r>
              <a:rPr lang="en-US" sz="2400" smtClean="0"/>
              <a:t>confined, executed, or otherwise incapacitated, </a:t>
            </a:r>
            <a:br>
              <a:rPr lang="en-US" sz="2400" smtClean="0"/>
            </a:br>
            <a:r>
              <a:rPr lang="en-US" sz="2400" smtClean="0"/>
              <a:t>such punishment will deny the criminal </a:t>
            </a:r>
            <a:br>
              <a:rPr lang="en-US" sz="2400" smtClean="0"/>
            </a:br>
            <a:r>
              <a:rPr lang="en-US" sz="2400" smtClean="0"/>
              <a:t>the ability or opportunity </a:t>
            </a:r>
            <a:br>
              <a:rPr lang="en-US" sz="2400" smtClean="0"/>
            </a:br>
            <a:r>
              <a:rPr lang="en-US" sz="2400" smtClean="0"/>
              <a:t>to commit further crimes that harm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81000" y="14478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800" b="1" smtClean="0">
                <a:solidFill>
                  <a:srgbClr val="C00000"/>
                </a:solidFill>
              </a:rPr>
              <a:t>D. Rehabilitation</a:t>
            </a:r>
            <a:r>
              <a:rPr lang="en-US" sz="1200" smtClean="0"/>
              <a:t/>
            </a:r>
            <a:br>
              <a:rPr lang="en-US" sz="1200" smtClean="0"/>
            </a:br>
            <a:r>
              <a:rPr lang="en-US" sz="1200" smtClean="0"/>
              <a:t/>
            </a:r>
            <a:br>
              <a:rPr lang="en-US" sz="1200" smtClean="0"/>
            </a:br>
            <a:r>
              <a:rPr lang="en-US" sz="2400" smtClean="0"/>
              <a:t>Another possible goal of criminal punishment </a:t>
            </a:r>
            <a:br>
              <a:rPr lang="en-US" sz="2400" smtClean="0"/>
            </a:br>
            <a:r>
              <a:rPr lang="en-US" sz="2400" smtClean="0"/>
              <a:t>is rehabilitation of the offender. </a:t>
            </a:r>
            <a:br>
              <a:rPr lang="en-US" sz="2400" smtClean="0"/>
            </a:br>
            <a:r>
              <a:rPr lang="en-US" sz="2400" smtClean="0"/>
              <a:t/>
            </a:r>
            <a:br>
              <a:rPr lang="en-US" sz="2400" smtClean="0"/>
            </a:br>
            <a:r>
              <a:rPr lang="en-US" sz="2400" smtClean="0"/>
              <a:t>Supporters of rehabilitation seek to prevent crime </a:t>
            </a:r>
            <a:br>
              <a:rPr lang="en-US" sz="2400" smtClean="0"/>
            </a:br>
            <a:r>
              <a:rPr lang="en-US" sz="2400" smtClean="0"/>
              <a:t>by providing offenders </a:t>
            </a:r>
            <a:br>
              <a:rPr lang="en-US" sz="2400" smtClean="0"/>
            </a:br>
            <a:r>
              <a:rPr lang="en-US" sz="2400" smtClean="0"/>
              <a:t>with the education and treatment necessary </a:t>
            </a:r>
            <a:br>
              <a:rPr lang="en-US" sz="2400" smtClean="0"/>
            </a:br>
            <a:r>
              <a:rPr lang="en-US" sz="2400" smtClean="0"/>
              <a:t>to eliminate criminal tendencies, </a:t>
            </a:r>
            <a:br>
              <a:rPr lang="en-US" sz="2400" smtClean="0"/>
            </a:br>
            <a:r>
              <a:rPr lang="en-US" sz="2400" smtClean="0"/>
              <a:t>as well as the skills </a:t>
            </a:r>
            <a:br>
              <a:rPr lang="en-US" sz="2400" smtClean="0"/>
            </a:br>
            <a:r>
              <a:rPr lang="en-US" sz="2400" smtClean="0"/>
              <a:t>to become productive members of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81000" y="16002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3000" smtClean="0"/>
              <a:t/>
            </a:r>
            <a:br>
              <a:rPr lang="en-US" sz="3000" smtClean="0"/>
            </a:br>
            <a:r>
              <a:rPr lang="en-US" sz="1200" smtClean="0"/>
              <a:t/>
            </a:r>
            <a:br>
              <a:rPr lang="en-US" sz="1200" smtClean="0"/>
            </a:br>
            <a:r>
              <a:rPr lang="en-US" sz="2400" b="1" smtClean="0">
                <a:solidFill>
                  <a:srgbClr val="C00000"/>
                </a:solidFill>
              </a:rPr>
              <a:t>E. Restoration</a:t>
            </a:r>
            <a:r>
              <a:rPr lang="en-US" sz="2400" smtClean="0">
                <a:solidFill>
                  <a:srgbClr val="C00000"/>
                </a:solidFill>
              </a:rPr>
              <a:t/>
            </a:r>
            <a:br>
              <a:rPr lang="en-US" sz="2400" smtClean="0">
                <a:solidFill>
                  <a:srgbClr val="C00000"/>
                </a:solidFill>
              </a:rPr>
            </a:br>
            <a:r>
              <a:rPr lang="en-US" sz="1200" smtClean="0"/>
              <a:t/>
            </a:r>
            <a:br>
              <a:rPr lang="en-US" sz="1200" smtClean="0"/>
            </a:br>
            <a:r>
              <a:rPr lang="en-US" sz="1800" smtClean="0"/>
              <a:t>The theory of restoration takes a victim-oriented approach to crime </a:t>
            </a:r>
            <a:br>
              <a:rPr lang="en-US" sz="1800" smtClean="0"/>
            </a:br>
            <a:r>
              <a:rPr lang="en-US" sz="1800" smtClean="0"/>
              <a:t>that emphasizes restitution (compensation) for victims. </a:t>
            </a:r>
            <a:br>
              <a:rPr lang="en-US" sz="1800" smtClean="0"/>
            </a:br>
            <a:r>
              <a:rPr lang="en-US" sz="1800" smtClean="0"/>
              <a:t/>
            </a:r>
            <a:br>
              <a:rPr lang="en-US" sz="1800" smtClean="0"/>
            </a:br>
            <a:r>
              <a:rPr lang="en-US" sz="1800" smtClean="0"/>
              <a:t>Rather than focus on the punishment of criminals, </a:t>
            </a:r>
            <a:br>
              <a:rPr lang="en-US" sz="1800" smtClean="0"/>
            </a:br>
            <a:r>
              <a:rPr lang="en-US" sz="1800" smtClean="0"/>
              <a:t>supporters of this theory advocate restoring the victim </a:t>
            </a:r>
            <a:br>
              <a:rPr lang="en-US" sz="1800" smtClean="0"/>
            </a:br>
            <a:r>
              <a:rPr lang="en-US" sz="1800" smtClean="0"/>
              <a:t>and creating constructive roles for victims in the criminal justice process. </a:t>
            </a:r>
            <a:br>
              <a:rPr lang="en-US" sz="1800" smtClean="0"/>
            </a:br>
            <a:r>
              <a:rPr lang="en-US" sz="1800" smtClean="0"/>
              <a:t/>
            </a:r>
            <a:br>
              <a:rPr lang="en-US" sz="1800" smtClean="0"/>
            </a:br>
            <a:r>
              <a:rPr lang="en-US" sz="1800" smtClean="0"/>
              <a:t>An example is when a criminal who stole or destroyed property</a:t>
            </a:r>
            <a:br>
              <a:rPr lang="en-US" sz="1800" smtClean="0"/>
            </a:br>
            <a:r>
              <a:rPr lang="en-US" sz="1800" smtClean="0"/>
              <a:t>is required to provide restitution to the victim through payment or repair.</a:t>
            </a:r>
            <a:br>
              <a:rPr lang="en-US" sz="1800" smtClean="0"/>
            </a:br>
            <a:r>
              <a:rPr lang="en-US" sz="1800" smtClean="0"/>
              <a:t/>
            </a:r>
            <a:br>
              <a:rPr lang="en-US" sz="1800" smtClean="0"/>
            </a:br>
            <a:r>
              <a:rPr lang="en-US" sz="1800" smtClean="0"/>
              <a:t>Another example is, relatives of a murder victim </a:t>
            </a:r>
            <a:br>
              <a:rPr lang="en-US" sz="1800" smtClean="0"/>
            </a:br>
            <a:r>
              <a:rPr lang="en-US" sz="1800" smtClean="0"/>
              <a:t>may be encouraged to testify about the impact of the death </a:t>
            </a:r>
            <a:br>
              <a:rPr lang="en-US" sz="1800" smtClean="0"/>
            </a:br>
            <a:r>
              <a:rPr lang="en-US" sz="1800" smtClean="0"/>
              <a:t>when the murderer is sentenced by the court. </a:t>
            </a:r>
            <a:br>
              <a:rPr lang="en-US" sz="1800" smtClean="0"/>
            </a:br>
            <a:r>
              <a:rPr lang="en-US" sz="1800" smtClean="0"/>
              <a:t/>
            </a:r>
            <a:br>
              <a:rPr lang="en-US" sz="1800" smtClean="0"/>
            </a:br>
            <a:r>
              <a:rPr lang="en-US" sz="1800" smtClean="0"/>
              <a:t>Promoters of this theory believe </a:t>
            </a:r>
            <a:br>
              <a:rPr lang="en-US" sz="1800" smtClean="0"/>
            </a:br>
            <a:r>
              <a:rPr lang="en-US" sz="1800" smtClean="0"/>
              <a:t>that such victim involvement in the process </a:t>
            </a:r>
            <a:br>
              <a:rPr lang="en-US" sz="1800" smtClean="0"/>
            </a:br>
            <a:r>
              <a:rPr lang="en-US" sz="1800" smtClean="0"/>
              <a:t>helps repair the harm caused by crime </a:t>
            </a:r>
            <a:br>
              <a:rPr lang="en-US" sz="1800" smtClean="0"/>
            </a:br>
            <a:r>
              <a:rPr lang="en-US" sz="1800" smtClean="0"/>
              <a:t>and facilitates community reconciliation.</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533400" y="1143000"/>
            <a:ext cx="7772400" cy="5181600"/>
          </a:xfrm>
        </p:spPr>
        <p:txBody>
          <a:bodyPr/>
          <a:lstStyle/>
          <a:p>
            <a:pPr algn="l" eaLnBrk="1" hangingPunct="1"/>
            <a:r>
              <a:rPr lang="en-US" sz="3200" b="1" dirty="0" smtClean="0">
                <a:solidFill>
                  <a:srgbClr val="0033CC"/>
                </a:solidFill>
              </a:rPr>
              <a:t>Conflicts among Punishment Goals</a:t>
            </a:r>
            <a:r>
              <a:rPr lang="en-US" sz="3200" dirty="0" smtClean="0"/>
              <a:t/>
            </a:r>
            <a:br>
              <a:rPr lang="en-US" sz="3200" dirty="0" smtClean="0"/>
            </a:br>
            <a:r>
              <a:rPr lang="en-US" sz="1600" dirty="0" smtClean="0"/>
              <a:t/>
            </a:r>
            <a:br>
              <a:rPr lang="en-US" sz="1600" dirty="0" smtClean="0"/>
            </a:br>
            <a:r>
              <a:rPr lang="en-US" sz="1600" dirty="0" smtClean="0">
                <a:latin typeface="Arial" pitchFamily="34" charset="0"/>
                <a:cs typeface="Arial" pitchFamily="34" charset="0"/>
              </a:rPr>
              <a:t>The various justifications for criminal punishment are not mutually exclusive.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 particular punishment may advance several goals at the same time.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A term of imprisonment, for example, may serve to incapacitate the offender, deter others in society from committing similar acts, and, at the same time, provide an opportunity for rehabilitative treatment for the offender.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On the other hand, the goals of punishment may at times conflict.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The retributive and deterrence theories call for the infliction of unpleasant experiences upon the criminal, including harsh prison treatment; but the prison environment may not be conducive to, or may even defeat, rehabilitation.</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No one theory of punishment addresses all the goals of criminal law.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a:t>
            </a: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81000" y="1066800"/>
            <a:ext cx="8458200" cy="5181600"/>
          </a:xfrm>
        </p:spPr>
        <p:txBody>
          <a:bodyPr/>
          <a:lstStyle/>
          <a:p>
            <a:pPr algn="l" eaLnBrk="1" hangingPunct="1">
              <a:lnSpc>
                <a:spcPct val="90000"/>
              </a:lnSpc>
            </a:pPr>
            <a:r>
              <a:rPr lang="en-US" sz="3200" b="1" dirty="0" smtClean="0">
                <a:solidFill>
                  <a:srgbClr val="0033CC"/>
                </a:solidFill>
              </a:rPr>
              <a:t>Classification of Crimes</a:t>
            </a:r>
            <a:r>
              <a:rPr lang="en-US" sz="1200" dirty="0" smtClean="0"/>
              <a:t/>
            </a:r>
            <a:br>
              <a:rPr lang="en-US" sz="1200" dirty="0" smtClean="0"/>
            </a:br>
            <a:r>
              <a:rPr lang="en-US" sz="500" dirty="0" smtClean="0"/>
              <a:t/>
            </a:r>
            <a:br>
              <a:rPr lang="en-US" sz="500" dirty="0" smtClean="0"/>
            </a:br>
            <a:r>
              <a:rPr lang="en-US" sz="1600" dirty="0" smtClean="0">
                <a:latin typeface="Arial" pitchFamily="34" charset="0"/>
                <a:cs typeface="Arial" pitchFamily="34" charset="0"/>
              </a:rPr>
              <a:t>Crimes are classified in many different ways: common law crimes versus statutory crimes, and crimes that are </a:t>
            </a:r>
            <a:r>
              <a:rPr lang="en-US" sz="1600" b="1" i="1" dirty="0" smtClean="0">
                <a:solidFill>
                  <a:srgbClr val="C00000"/>
                </a:solidFill>
                <a:latin typeface="Arial" pitchFamily="34" charset="0"/>
                <a:cs typeface="Arial" pitchFamily="34" charset="0"/>
              </a:rPr>
              <a:t>mala in se</a:t>
            </a:r>
            <a:r>
              <a:rPr lang="en-US" sz="1600" b="1"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(evil in themselves) versus those that are</a:t>
            </a:r>
            <a:r>
              <a:rPr lang="en-US" sz="1600" i="1" dirty="0" smtClean="0">
                <a:latin typeface="Arial" pitchFamily="34" charset="0"/>
                <a:cs typeface="Arial" pitchFamily="34" charset="0"/>
              </a:rPr>
              <a:t> </a:t>
            </a:r>
            <a:r>
              <a:rPr lang="en-US" sz="1600" b="1" i="1" dirty="0" smtClean="0">
                <a:solidFill>
                  <a:srgbClr val="C00000"/>
                </a:solidFill>
                <a:latin typeface="Arial" pitchFamily="34" charset="0"/>
                <a:cs typeface="Arial" pitchFamily="34" charset="0"/>
              </a:rPr>
              <a:t>mala </a:t>
            </a:r>
            <a:r>
              <a:rPr lang="en-US" sz="1600" b="1" i="1" dirty="0" err="1" smtClean="0">
                <a:solidFill>
                  <a:srgbClr val="C00000"/>
                </a:solidFill>
                <a:latin typeface="Arial" pitchFamily="34" charset="0"/>
                <a:cs typeface="Arial" pitchFamily="34" charset="0"/>
              </a:rPr>
              <a:t>prohibita</a:t>
            </a:r>
            <a:r>
              <a:rPr lang="en-US" sz="1600" b="1"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(criminal only because the law says so).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dirty="0" smtClean="0">
                <a:latin typeface="Arial" pitchFamily="34" charset="0"/>
                <a:cs typeface="Arial" pitchFamily="34" charset="0"/>
              </a:rPr>
              <a:t>An important classification is the division of crimes into felonies or misdemeanors.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dirty="0" smtClean="0">
                <a:latin typeface="Arial" pitchFamily="34" charset="0"/>
                <a:cs typeface="Arial" pitchFamily="34" charset="0"/>
              </a:rPr>
              <a:t>This distinction is based on the severity of the crime and is rooted in common law.</a:t>
            </a:r>
            <a:r>
              <a:rPr lang="en-US" sz="1400" dirty="0" smtClean="0"/>
              <a:t/>
            </a:r>
            <a:br>
              <a:rPr lang="en-US" sz="1400" dirty="0" smtClean="0"/>
            </a:br>
            <a:r>
              <a:rPr lang="en-US" sz="1400" dirty="0" smtClean="0"/>
              <a:t/>
            </a:r>
            <a:br>
              <a:rPr lang="en-US" sz="1400" dirty="0" smtClean="0"/>
            </a:br>
            <a:r>
              <a:rPr lang="en-US" sz="2000" b="1" dirty="0" smtClean="0">
                <a:solidFill>
                  <a:srgbClr val="C00000"/>
                </a:solidFill>
              </a:rPr>
              <a:t>Felonies and Misdemeanors:</a:t>
            </a:r>
            <a:r>
              <a:rPr lang="en-US" sz="1400" dirty="0" smtClean="0"/>
              <a:t/>
            </a:r>
            <a:br>
              <a:rPr lang="en-US" sz="1400" dirty="0" smtClean="0"/>
            </a:br>
            <a:r>
              <a:rPr lang="en-US" sz="500" dirty="0" smtClean="0"/>
              <a:t/>
            </a:r>
            <a:br>
              <a:rPr lang="en-US" sz="500" dirty="0" smtClean="0"/>
            </a:br>
            <a:r>
              <a:rPr lang="en-US" sz="1600" dirty="0" smtClean="0">
                <a:latin typeface="Arial" pitchFamily="34" charset="0"/>
                <a:cs typeface="Arial" pitchFamily="34" charset="0"/>
              </a:rPr>
              <a:t>At </a:t>
            </a:r>
            <a:r>
              <a:rPr lang="en-US" sz="1600" b="1" dirty="0" smtClean="0">
                <a:solidFill>
                  <a:srgbClr val="0033CC"/>
                </a:solidFill>
                <a:latin typeface="Arial" pitchFamily="34" charset="0"/>
                <a:cs typeface="Arial" pitchFamily="34" charset="0"/>
              </a:rPr>
              <a:t>common law</a:t>
            </a:r>
            <a:r>
              <a:rPr lang="en-US" sz="1600" dirty="0" smtClean="0">
                <a:latin typeface="Arial" pitchFamily="34" charset="0"/>
                <a:cs typeface="Arial" pitchFamily="34" charset="0"/>
              </a:rPr>
              <a:t>, and in many jurisdictions in the United States today, </a:t>
            </a:r>
            <a:r>
              <a:rPr lang="en-US" sz="1600" b="1" dirty="0" smtClean="0">
                <a:solidFill>
                  <a:srgbClr val="C00000"/>
                </a:solidFill>
                <a:latin typeface="Arial" pitchFamily="34" charset="0"/>
                <a:cs typeface="Arial" pitchFamily="34" charset="0"/>
              </a:rPr>
              <a:t>felonies</a:t>
            </a:r>
            <a:r>
              <a:rPr lang="en-US" sz="1600" b="1" dirty="0" smtClean="0">
                <a:latin typeface="Arial" pitchFamily="34" charset="0"/>
                <a:cs typeface="Arial" pitchFamily="34" charset="0"/>
              </a:rPr>
              <a:t> constituted crimes that could be punishable by death</a:t>
            </a:r>
            <a:r>
              <a:rPr lang="en-US" sz="1600" dirty="0" smtClean="0">
                <a:latin typeface="Arial" pitchFamily="34" charset="0"/>
                <a:cs typeface="Arial" pitchFamily="34" charset="0"/>
              </a:rPr>
              <a:t>, while </a:t>
            </a:r>
            <a:r>
              <a:rPr lang="en-US" sz="1600" b="1" dirty="0">
                <a:solidFill>
                  <a:srgbClr val="C00000"/>
                </a:solidFill>
                <a:latin typeface="Arial" pitchFamily="34" charset="0"/>
                <a:cs typeface="Arial" pitchFamily="34" charset="0"/>
              </a:rPr>
              <a:t>m</a:t>
            </a:r>
            <a:r>
              <a:rPr lang="en-US" sz="1600" b="1" dirty="0" smtClean="0">
                <a:solidFill>
                  <a:srgbClr val="C00000"/>
                </a:solidFill>
                <a:latin typeface="Arial" pitchFamily="34" charset="0"/>
                <a:cs typeface="Arial" pitchFamily="34" charset="0"/>
              </a:rPr>
              <a:t>isdemeanors,</a:t>
            </a:r>
            <a:r>
              <a:rPr lang="en-US" sz="1600"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on the other hand, constituted </a:t>
            </a:r>
            <a:r>
              <a:rPr lang="en-US" sz="1600" b="1" dirty="0" smtClean="0">
                <a:latin typeface="Arial" pitchFamily="34" charset="0"/>
                <a:cs typeface="Arial" pitchFamily="34" charset="0"/>
              </a:rPr>
              <a:t>crimes punishable by fine or imprisonment.</a:t>
            </a:r>
            <a:r>
              <a:rPr lang="en-US" sz="1600" dirty="0" smtClean="0">
                <a:latin typeface="Arial" pitchFamily="34" charset="0"/>
                <a:cs typeface="Arial" pitchFamily="34" charset="0"/>
              </a:rPr>
              <a:t> (The term </a:t>
            </a:r>
            <a:r>
              <a:rPr lang="en-US" sz="1600" i="1" dirty="0" smtClean="0">
                <a:latin typeface="Arial" pitchFamily="34" charset="0"/>
                <a:cs typeface="Arial" pitchFamily="34" charset="0"/>
              </a:rPr>
              <a:t>jurisdiction</a:t>
            </a:r>
            <a:r>
              <a:rPr lang="en-US" sz="1600" dirty="0" smtClean="0">
                <a:latin typeface="Arial" pitchFamily="34" charset="0"/>
                <a:cs typeface="Arial" pitchFamily="34" charset="0"/>
              </a:rPr>
              <a:t> refers to the authority of a political entity, such as a state or a county, or the territory over which that authority is exercised.)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b="1" dirty="0" smtClean="0">
                <a:solidFill>
                  <a:srgbClr val="0033CC"/>
                </a:solidFill>
                <a:latin typeface="Arial" pitchFamily="34" charset="0"/>
                <a:cs typeface="Arial" pitchFamily="34" charset="0"/>
              </a:rPr>
              <a:t>Today</a:t>
            </a:r>
            <a:r>
              <a:rPr lang="en-US" sz="1600" dirty="0" smtClean="0">
                <a:latin typeface="Arial" pitchFamily="34" charset="0"/>
                <a:cs typeface="Arial" pitchFamily="34" charset="0"/>
              </a:rPr>
              <a:t>, in most jurisdictions, </a:t>
            </a:r>
            <a:r>
              <a:rPr lang="en-US" sz="1600" b="1" dirty="0" smtClean="0">
                <a:solidFill>
                  <a:srgbClr val="C00000"/>
                </a:solidFill>
                <a:latin typeface="Arial" pitchFamily="34" charset="0"/>
                <a:cs typeface="Arial" pitchFamily="34" charset="0"/>
              </a:rPr>
              <a:t>felonies </a:t>
            </a:r>
            <a:r>
              <a:rPr lang="en-US" sz="1600" dirty="0" smtClean="0">
                <a:latin typeface="Arial" pitchFamily="34" charset="0"/>
                <a:cs typeface="Arial" pitchFamily="34" charset="0"/>
              </a:rPr>
              <a:t>constitute crimes </a:t>
            </a:r>
            <a:r>
              <a:rPr lang="en-US" sz="1600" b="1" dirty="0" smtClean="0">
                <a:latin typeface="Arial" pitchFamily="34" charset="0"/>
                <a:cs typeface="Arial" pitchFamily="34" charset="0"/>
              </a:rPr>
              <a:t>punishable by imprisonment for one year or more</a:t>
            </a:r>
            <a:r>
              <a:rPr lang="en-US" sz="1600" dirty="0" smtClean="0">
                <a:latin typeface="Arial" pitchFamily="34" charset="0"/>
                <a:cs typeface="Arial" pitchFamily="34" charset="0"/>
              </a:rPr>
              <a:t>, while </a:t>
            </a:r>
            <a:r>
              <a:rPr lang="en-US" sz="1600" b="1" dirty="0" smtClean="0">
                <a:solidFill>
                  <a:srgbClr val="C00000"/>
                </a:solidFill>
                <a:latin typeface="Arial" pitchFamily="34" charset="0"/>
                <a:cs typeface="Arial" pitchFamily="34" charset="0"/>
              </a:rPr>
              <a:t>misdemeanors</a:t>
            </a:r>
            <a:r>
              <a:rPr lang="en-US" sz="1600" dirty="0" smtClean="0">
                <a:latin typeface="Arial" pitchFamily="34" charset="0"/>
                <a:cs typeface="Arial" pitchFamily="34" charset="0"/>
              </a:rPr>
              <a:t> are those crimes </a:t>
            </a:r>
            <a:r>
              <a:rPr lang="en-US" sz="1600" b="1" dirty="0" smtClean="0">
                <a:latin typeface="Arial" pitchFamily="34" charset="0"/>
                <a:cs typeface="Arial" pitchFamily="34" charset="0"/>
              </a:rPr>
              <a:t>punishable by fine or imprisonment for less than one year</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500" dirty="0">
                <a:latin typeface="Arial" pitchFamily="34" charset="0"/>
                <a:cs typeface="Arial" pitchFamily="34" charset="0"/>
              </a:rPr>
              <a:t/>
            </a:r>
            <a:br>
              <a:rPr lang="en-US" sz="500" dirty="0">
                <a:latin typeface="Arial" pitchFamily="34" charset="0"/>
                <a:cs typeface="Arial" pitchFamily="34" charset="0"/>
              </a:rPr>
            </a:br>
            <a:r>
              <a:rPr lang="en-US" sz="1600" dirty="0" smtClean="0">
                <a:latin typeface="Arial" pitchFamily="34" charset="0"/>
                <a:cs typeface="Arial" pitchFamily="34" charset="0"/>
              </a:rPr>
              <a:t>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mc:AlternateContent xmlns:mc="http://schemas.openxmlformats.org/markup-compatibility/2006">
              <mc:Choice xmlns:v="urn:schemas-microsoft-com:vml" Requires="v">
                <p:oleObj spid="_x0000_s5136" name="Document" r:id="rId4" imgW="5705280" imgH="2438280" progId="">
                  <p:embed/>
                </p:oleObj>
              </mc:Choice>
              <mc:Fallback>
                <p:oleObj name="Document" r:id="rId4" imgW="5705280" imgH="2438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8400"/>
                        <a:ext cx="6248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mc:AlternateContent xmlns:mc="http://schemas.openxmlformats.org/markup-compatibility/2006">
              <mc:Choice xmlns:v="urn:schemas-microsoft-com:vml" Requires="v">
                <p:oleObj spid="_x0000_s5137" name="Document" r:id="rId6" imgW="5705280" imgH="2476440" progId="">
                  <p:embed/>
                </p:oleObj>
              </mc:Choice>
              <mc:Fallback>
                <p:oleObj name="Document" r:id="rId6" imgW="5705280" imgH="24764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590800"/>
                        <a:ext cx="685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smtClean="0">
                <a:solidFill>
                  <a:srgbClr val="0033CC"/>
                </a:solidFill>
              </a:rPr>
              <a:t>Murder</a:t>
            </a:r>
            <a:r>
              <a:rPr lang="en-US" sz="1200" dirty="0" smtClean="0"/>
              <a:t/>
            </a:r>
            <a:br>
              <a:rPr lang="en-US" sz="1200" dirty="0" smtClean="0"/>
            </a:br>
            <a:r>
              <a:rPr lang="en-US" sz="300" dirty="0" smtClean="0"/>
              <a:t/>
            </a:r>
            <a:br>
              <a:rPr lang="en-US" sz="300" dirty="0" smtClean="0"/>
            </a:br>
            <a:r>
              <a:rPr lang="en-US" sz="2400" b="1" i="1" dirty="0" smtClean="0"/>
              <a:t>A person is guilty of murder when: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1. With intent to cause the death of another person, </a:t>
            </a:r>
            <a:br>
              <a:rPr lang="en-US" sz="1800" b="1" dirty="0" smtClean="0">
                <a:solidFill>
                  <a:schemeClr val="accent1">
                    <a:lumMod val="25000"/>
                  </a:schemeClr>
                </a:solidFill>
              </a:rPr>
            </a:br>
            <a:r>
              <a:rPr lang="en-US" sz="1800" b="1" dirty="0" smtClean="0">
                <a:solidFill>
                  <a:schemeClr val="accent1">
                    <a:lumMod val="25000"/>
                  </a:schemeClr>
                </a:solidFill>
              </a:rPr>
              <a:t>he causes the death of such person or of a third person;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2. Under circumstances evincing a depraved indifference </a:t>
            </a:r>
            <a:br>
              <a:rPr lang="en-US" sz="1800" b="1" dirty="0" smtClean="0">
                <a:solidFill>
                  <a:schemeClr val="accent1">
                    <a:lumMod val="25000"/>
                  </a:schemeClr>
                </a:solidFill>
              </a:rPr>
            </a:br>
            <a:r>
              <a:rPr lang="en-US" sz="1800" b="1" dirty="0" smtClean="0">
                <a:solidFill>
                  <a:schemeClr val="accent1">
                    <a:lumMod val="25000"/>
                  </a:schemeClr>
                </a:solidFill>
              </a:rPr>
              <a:t>to human life, he recklessly engages in conduct </a:t>
            </a:r>
            <a:br>
              <a:rPr lang="en-US" sz="1800" b="1" dirty="0" smtClean="0">
                <a:solidFill>
                  <a:schemeClr val="accent1">
                    <a:lumMod val="25000"/>
                  </a:schemeClr>
                </a:solidFill>
              </a:rPr>
            </a:br>
            <a:r>
              <a:rPr lang="en-US" sz="1800" b="1" dirty="0" smtClean="0">
                <a:solidFill>
                  <a:schemeClr val="accent1">
                    <a:lumMod val="25000"/>
                  </a:schemeClr>
                </a:solidFill>
              </a:rPr>
              <a:t>which creates a grave risk of death to another person,</a:t>
            </a:r>
            <a:br>
              <a:rPr lang="en-US" sz="1800" b="1" dirty="0" smtClean="0">
                <a:solidFill>
                  <a:schemeClr val="accent1">
                    <a:lumMod val="25000"/>
                  </a:schemeClr>
                </a:solidFill>
              </a:rPr>
            </a:br>
            <a:r>
              <a:rPr lang="en-US" sz="1800" b="1" dirty="0" smtClean="0">
                <a:solidFill>
                  <a:schemeClr val="accent1">
                    <a:lumMod val="25000"/>
                  </a:schemeClr>
                </a:solidFill>
              </a:rPr>
              <a:t>and thereby causes the death of another person; or</a:t>
            </a:r>
            <a:br>
              <a:rPr lang="en-US" sz="1800" b="1" dirty="0" smtClean="0">
                <a:solidFill>
                  <a:schemeClr val="accent1">
                    <a:lumMod val="25000"/>
                  </a:schemeClr>
                </a:solidFill>
              </a:rPr>
            </a:br>
            <a:r>
              <a:rPr lang="en-US" sz="600" b="1" dirty="0" smtClean="0">
                <a:solidFill>
                  <a:schemeClr val="accent1">
                    <a:lumMod val="25000"/>
                  </a:schemeClr>
                </a:solidFill>
              </a:rPr>
              <a:t> </a:t>
            </a:r>
            <a:r>
              <a:rPr lang="en-US" sz="1600" b="1" dirty="0" smtClean="0"/>
              <a:t/>
            </a:r>
            <a:br>
              <a:rPr lang="en-US" sz="1600" b="1" dirty="0" smtClean="0"/>
            </a:br>
            <a:r>
              <a:rPr lang="en-US" sz="1800" b="1" dirty="0" smtClean="0">
                <a:solidFill>
                  <a:schemeClr val="accent1">
                    <a:lumMod val="25000"/>
                  </a:schemeClr>
                </a:solidFill>
              </a:rPr>
              <a:t>3. Acting either alone or with one or more other persons, </a:t>
            </a:r>
            <a:br>
              <a:rPr lang="en-US" sz="1800" b="1" dirty="0" smtClean="0">
                <a:solidFill>
                  <a:schemeClr val="accent1">
                    <a:lumMod val="25000"/>
                  </a:schemeClr>
                </a:solidFill>
              </a:rPr>
            </a:br>
            <a:r>
              <a:rPr lang="en-US" sz="1800" b="1" dirty="0" smtClean="0">
                <a:solidFill>
                  <a:schemeClr val="accent1">
                    <a:lumMod val="25000"/>
                  </a:schemeClr>
                </a:solidFill>
              </a:rPr>
              <a:t>he commits or attempts to a felony, and, </a:t>
            </a:r>
            <a:br>
              <a:rPr lang="en-US" sz="1800" b="1" dirty="0" smtClean="0">
                <a:solidFill>
                  <a:schemeClr val="accent1">
                    <a:lumMod val="25000"/>
                  </a:schemeClr>
                </a:solidFill>
              </a:rPr>
            </a:br>
            <a:r>
              <a:rPr lang="en-US" sz="1800" b="1" dirty="0" smtClean="0">
                <a:solidFill>
                  <a:schemeClr val="accent1">
                    <a:lumMod val="25000"/>
                  </a:schemeClr>
                </a:solidFill>
              </a:rPr>
              <a:t>in the course of and in furtherance of such crime </a:t>
            </a:r>
            <a:br>
              <a:rPr lang="en-US" sz="1800" b="1" dirty="0" smtClean="0">
                <a:solidFill>
                  <a:schemeClr val="accent1">
                    <a:lumMod val="25000"/>
                  </a:schemeClr>
                </a:solidFill>
              </a:rPr>
            </a:br>
            <a:r>
              <a:rPr lang="en-US" sz="1800" b="1" dirty="0" smtClean="0">
                <a:solidFill>
                  <a:schemeClr val="accent1">
                    <a:lumMod val="25000"/>
                  </a:schemeClr>
                </a:solidFill>
              </a:rPr>
              <a:t>or of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a:t>
            </a:r>
            <a:br>
              <a:rPr lang="en-US" sz="1800" b="1" dirty="0" smtClean="0">
                <a:solidFill>
                  <a:schemeClr val="accent1">
                    <a:lumMod val="25000"/>
                  </a:schemeClr>
                </a:solidFill>
              </a:rPr>
            </a:br>
            <a:r>
              <a:rPr lang="en-US" sz="1800" b="1" dirty="0" smtClean="0">
                <a:solidFill>
                  <a:schemeClr val="accent1">
                    <a:lumMod val="25000"/>
                  </a:schemeClr>
                </a:solidFill>
              </a:rPr>
              <a:t>he, or another participant, if there be any, </a:t>
            </a:r>
            <a:br>
              <a:rPr lang="en-US" sz="1800" b="1" dirty="0" smtClean="0">
                <a:solidFill>
                  <a:schemeClr val="accent1">
                    <a:lumMod val="25000"/>
                  </a:schemeClr>
                </a:solidFill>
              </a:rPr>
            </a:br>
            <a:r>
              <a:rPr lang="en-US" sz="1800" b="1" dirty="0" smtClean="0">
                <a:solidFill>
                  <a:schemeClr val="accent1">
                    <a:lumMod val="25000"/>
                  </a:schemeClr>
                </a:solidFill>
              </a:rPr>
              <a:t>causes the death of a person other than one of the participants.</a:t>
            </a:r>
            <a:endParaRPr lang="en-US" sz="1800" i="1" dirty="0" smtClean="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smtClean="0">
                <a:solidFill>
                  <a:srgbClr val="0033CC"/>
                </a:solidFill>
              </a:rPr>
              <a:t>Rape</a:t>
            </a:r>
            <a:r>
              <a:rPr lang="en-US" sz="1200" dirty="0" smtClean="0"/>
              <a:t/>
            </a:r>
            <a:br>
              <a:rPr lang="en-US" sz="1200" dirty="0" smtClean="0"/>
            </a:br>
            <a:r>
              <a:rPr lang="en-US" sz="1200" dirty="0" smtClean="0"/>
              <a:t/>
            </a:r>
            <a:br>
              <a:rPr lang="en-US" sz="1200" dirty="0" smtClean="0"/>
            </a:br>
            <a:r>
              <a:rPr lang="en-US" sz="2400" b="1" i="1" dirty="0" smtClean="0"/>
              <a:t>A person is guilty of rape when:</a:t>
            </a:r>
            <a:r>
              <a:rPr lang="en-US" sz="1800" dirty="0" smtClean="0"/>
              <a:t/>
            </a:r>
            <a:br>
              <a:rPr lang="en-US" sz="1800" dirty="0" smtClean="0"/>
            </a:br>
            <a:r>
              <a:rPr lang="en-US" sz="1800" dirty="0" smtClean="0"/>
              <a:t/>
            </a:r>
            <a:br>
              <a:rPr lang="en-US" sz="1800" dirty="0" smtClean="0"/>
            </a:br>
            <a:r>
              <a:rPr lang="en-US" sz="1800" b="1" dirty="0" smtClean="0">
                <a:solidFill>
                  <a:schemeClr val="accent1">
                    <a:lumMod val="25000"/>
                  </a:schemeClr>
                </a:solidFill>
              </a:rPr>
              <a:t>He or she engages in sexual intercourse </a:t>
            </a:r>
            <a:br>
              <a:rPr lang="en-US" sz="1800" b="1" dirty="0" smtClean="0">
                <a:solidFill>
                  <a:schemeClr val="accent1">
                    <a:lumMod val="25000"/>
                  </a:schemeClr>
                </a:solidFill>
              </a:rPr>
            </a:br>
            <a:r>
              <a:rPr lang="en-US" sz="1800" b="1" dirty="0" smtClean="0">
                <a:solidFill>
                  <a:schemeClr val="accent1">
                    <a:lumMod val="25000"/>
                  </a:schemeClr>
                </a:solidFill>
              </a:rPr>
              <a:t>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1. By forcible compulsion;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2. Who is incapable of consent by </a:t>
            </a:r>
            <a:br>
              <a:rPr lang="en-US" sz="1800" b="1" dirty="0" smtClean="0">
                <a:solidFill>
                  <a:schemeClr val="accent1">
                    <a:lumMod val="25000"/>
                  </a:schemeClr>
                </a:solidFill>
              </a:rPr>
            </a:br>
            <a:r>
              <a:rPr lang="en-US" sz="1800" b="1" dirty="0" smtClean="0">
                <a:solidFill>
                  <a:schemeClr val="accent1">
                    <a:lumMod val="25000"/>
                  </a:schemeClr>
                </a:solidFill>
              </a:rPr>
              <a:t>     reason of being physically helpless;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3. Who is less than eleven years old;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4. Who is less than thirteen years old </a:t>
            </a:r>
            <a:br>
              <a:rPr lang="en-US" sz="1800" b="1" dirty="0" smtClean="0">
                <a:solidFill>
                  <a:schemeClr val="accent1">
                    <a:lumMod val="25000"/>
                  </a:schemeClr>
                </a:solidFill>
              </a:rPr>
            </a:br>
            <a:r>
              <a:rPr lang="en-US" sz="1800" b="1" dirty="0" smtClean="0">
                <a:solidFill>
                  <a:schemeClr val="accent1">
                    <a:lumMod val="25000"/>
                  </a:schemeClr>
                </a:solidFill>
              </a:rPr>
              <a:t>     and the actor is eighteen years old or more.</a:t>
            </a:r>
            <a:endParaRPr lang="en-US" b="1" dirty="0" smtClean="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smtClean="0">
                <a:solidFill>
                  <a:srgbClr val="0033CC"/>
                </a:solidFill>
              </a:rPr>
              <a:t>Manslaughter</a:t>
            </a:r>
            <a:r>
              <a:rPr lang="en-US" sz="1200" dirty="0" smtClean="0"/>
              <a:t/>
            </a:r>
            <a:br>
              <a:rPr lang="en-US" sz="1200" dirty="0" smtClean="0"/>
            </a:br>
            <a:r>
              <a:rPr lang="en-US" sz="1200" dirty="0" smtClean="0"/>
              <a:t/>
            </a:r>
            <a:br>
              <a:rPr lang="en-US" sz="1200" dirty="0" smtClean="0"/>
            </a:br>
            <a:r>
              <a:rPr lang="en-US" sz="2400" b="1" i="1" dirty="0" smtClean="0"/>
              <a:t>A person is guilty of manslaughter when: </a:t>
            </a:r>
            <a:r>
              <a:rPr lang="en-US" sz="1800" b="1" dirty="0" smtClean="0"/>
              <a:t/>
            </a:r>
            <a:br>
              <a:rPr lang="en-US" sz="1800" b="1" dirty="0" smtClean="0"/>
            </a:br>
            <a:r>
              <a:rPr lang="en-US" sz="1800" b="1" dirty="0" smtClean="0"/>
              <a:t/>
            </a:r>
            <a:br>
              <a:rPr lang="en-US" sz="1800" b="1" dirty="0" smtClean="0"/>
            </a:br>
            <a:r>
              <a:rPr lang="en-US" sz="1800" b="1" i="1" dirty="0" smtClean="0">
                <a:solidFill>
                  <a:schemeClr val="accent1">
                    <a:lumMod val="25000"/>
                  </a:schemeClr>
                </a:solidFill>
              </a:rPr>
              <a:t>1. With intent to cause serious physical injury to another person, he causes the death of such person or of a third person; or </a:t>
            </a:r>
            <a:br>
              <a:rPr lang="en-US" sz="1800" b="1" i="1" dirty="0" smtClean="0">
                <a:solidFill>
                  <a:schemeClr val="accent1">
                    <a:lumMod val="25000"/>
                  </a:schemeClr>
                </a:solidFill>
              </a:rPr>
            </a:br>
            <a:r>
              <a:rPr lang="en-US" sz="1800" b="1" i="1" dirty="0" smtClean="0">
                <a:solidFill>
                  <a:schemeClr val="accent1">
                    <a:lumMod val="25000"/>
                  </a:schemeClr>
                </a:solidFill>
              </a:rPr>
              <a:t/>
            </a:r>
            <a:br>
              <a:rPr lang="en-US" sz="1800" b="1" i="1" dirty="0" smtClean="0">
                <a:solidFill>
                  <a:schemeClr val="accent1">
                    <a:lumMod val="25000"/>
                  </a:schemeClr>
                </a:solidFill>
              </a:rPr>
            </a:br>
            <a:r>
              <a:rPr lang="en-US" sz="1800" b="1" i="1" dirty="0" smtClean="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smtClean="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14400"/>
            <a:ext cx="8686800" cy="5700712"/>
          </a:xfrm>
          <a:prstGeom prst="rect">
            <a:avLst/>
          </a:prstGeom>
          <a:noFill/>
          <a:ln w="9525">
            <a:noFill/>
            <a:miter lim="800000"/>
            <a:headEnd/>
            <a:tailEnd/>
          </a:ln>
        </p:spPr>
      </p:pic>
      <p:sp>
        <p:nvSpPr>
          <p:cNvPr id="5" name="TextBox 4"/>
          <p:cNvSpPr txBox="1"/>
          <p:nvPr/>
        </p:nvSpPr>
        <p:spPr>
          <a:xfrm>
            <a:off x="685800" y="1752600"/>
            <a:ext cx="7696200" cy="4321183"/>
          </a:xfrm>
          <a:prstGeom prst="rect">
            <a:avLst/>
          </a:prstGeom>
          <a:solidFill>
            <a:schemeClr val="accent3"/>
          </a:solidFill>
        </p:spPr>
        <p:txBody>
          <a:bodyPr>
            <a:spAutoFit/>
          </a:bodyPr>
          <a:lstStyle/>
          <a:p>
            <a:pPr>
              <a:lnSpc>
                <a:spcPct val="80000"/>
              </a:lnSpc>
              <a:defRPr/>
            </a:pPr>
            <a:r>
              <a:rPr lang="en-US" sz="2900" b="1" dirty="0">
                <a:latin typeface="Arial" pitchFamily="34" charset="0"/>
              </a:rPr>
              <a:t>Last </a:t>
            </a:r>
            <a:r>
              <a:rPr lang="en-US" sz="2900" b="1" dirty="0" smtClean="0">
                <a:latin typeface="Arial" pitchFamily="34" charset="0"/>
              </a:rPr>
              <a:t>Classes </a:t>
            </a:r>
            <a:r>
              <a:rPr lang="en-US" sz="2900" b="1" dirty="0">
                <a:latin typeface="Arial" pitchFamily="34" charset="0"/>
              </a:rPr>
              <a:t>– </a:t>
            </a: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Next Week:  </a:t>
            </a:r>
            <a:r>
              <a:rPr lang="en-US" sz="2400" b="1" dirty="0" smtClean="0">
                <a:solidFill>
                  <a:srgbClr val="006600"/>
                </a:solidFill>
              </a:rPr>
              <a:t>Midterm Exam</a:t>
            </a:r>
            <a:endParaRPr lang="en-US" sz="2400" b="1" dirty="0">
              <a:solidFill>
                <a:srgbClr val="006600"/>
              </a:solidFill>
            </a:endParaRPr>
          </a:p>
          <a:p>
            <a:pPr marL="342900" indent="-342900">
              <a:spcBef>
                <a:spcPct val="20000"/>
              </a:spcBef>
              <a:buFontTx/>
              <a:buChar char="•"/>
              <a:defRPr/>
            </a:pPr>
            <a:r>
              <a:rPr lang="en-US" sz="2400" b="1" dirty="0">
                <a:solidFill>
                  <a:srgbClr val="006600"/>
                </a:solidFill>
              </a:rPr>
              <a:t>What We have Covered To Date: </a:t>
            </a:r>
          </a:p>
          <a:p>
            <a:pPr>
              <a:defRPr/>
            </a:pPr>
            <a:r>
              <a:rPr lang="en-US" sz="2000" b="1" dirty="0">
                <a:solidFill>
                  <a:srgbClr val="C00000"/>
                </a:solidFill>
              </a:rPr>
              <a:t>	- Introduction - Course Overview</a:t>
            </a:r>
          </a:p>
          <a:p>
            <a:pPr>
              <a:defRPr/>
            </a:pPr>
            <a:r>
              <a:rPr lang="en-US" sz="2000" b="1" dirty="0">
                <a:solidFill>
                  <a:srgbClr val="C00000"/>
                </a:solidFill>
              </a:rPr>
              <a:t>             - The History of American Law and Property Rights</a:t>
            </a:r>
          </a:p>
          <a:p>
            <a:pPr>
              <a:defRPr/>
            </a:pPr>
            <a:r>
              <a:rPr lang="en-US" sz="2000" b="1" dirty="0">
                <a:solidFill>
                  <a:srgbClr val="C00000"/>
                </a:solidFill>
              </a:rPr>
              <a:t>             - The Law of Property - Introduction</a:t>
            </a:r>
          </a:p>
          <a:p>
            <a:pPr>
              <a:defRPr/>
            </a:pPr>
            <a:r>
              <a:rPr lang="en-US" sz="1600" i="1" dirty="0"/>
              <a:t>                  - An Explanation of Terms</a:t>
            </a:r>
          </a:p>
          <a:p>
            <a:pPr>
              <a:defRPr/>
            </a:pPr>
            <a:r>
              <a:rPr lang="en-US" sz="2000" b="1" dirty="0">
                <a:solidFill>
                  <a:srgbClr val="C00000"/>
                </a:solidFill>
              </a:rPr>
              <a:t>             - The Law of Property - Personal Property I</a:t>
            </a:r>
          </a:p>
          <a:p>
            <a:pPr>
              <a:defRPr/>
            </a:pPr>
            <a:r>
              <a:rPr lang="en-US" sz="2000" i="1" dirty="0"/>
              <a:t> </a:t>
            </a:r>
            <a:r>
              <a:rPr lang="en-US" sz="1600" i="1" dirty="0"/>
              <a:t>                 - Ownership, Transfers and Gifts</a:t>
            </a:r>
          </a:p>
          <a:p>
            <a:pPr>
              <a:defRPr/>
            </a:pPr>
            <a:r>
              <a:rPr lang="en-US" sz="2000" b="1" dirty="0">
                <a:solidFill>
                  <a:srgbClr val="C00000"/>
                </a:solidFill>
              </a:rPr>
              <a:t>             - The Law of Property - Personal Property II</a:t>
            </a:r>
          </a:p>
          <a:p>
            <a:pPr>
              <a:defRPr/>
            </a:pPr>
            <a:r>
              <a:rPr lang="en-US" sz="1600" i="1" dirty="0"/>
              <a:t>                 - Liens, </a:t>
            </a:r>
            <a:r>
              <a:rPr lang="en-US" sz="1600" i="1" dirty="0" err="1"/>
              <a:t>Bailments</a:t>
            </a:r>
            <a:r>
              <a:rPr lang="en-US" sz="1600" i="1" dirty="0"/>
              <a:t> and Special Property Interests</a:t>
            </a:r>
          </a:p>
          <a:p>
            <a:pPr>
              <a:defRPr/>
            </a:pPr>
            <a:r>
              <a:rPr lang="en-US" sz="2000" b="1" dirty="0">
                <a:solidFill>
                  <a:srgbClr val="C00000"/>
                </a:solidFill>
              </a:rPr>
              <a:t>             - Intellectual Property </a:t>
            </a:r>
          </a:p>
          <a:p>
            <a:pPr>
              <a:defRPr/>
            </a:pPr>
            <a:r>
              <a:rPr lang="en-US" sz="1600" b="1" i="1" dirty="0"/>
              <a:t>                  </a:t>
            </a:r>
            <a:r>
              <a:rPr lang="en-US" sz="1600" i="1" dirty="0"/>
              <a:t>- Patents, Trademarks &amp; Copyrights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smtClean="0">
                <a:solidFill>
                  <a:srgbClr val="0033CC"/>
                </a:solidFill>
              </a:rPr>
              <a:t>Robbery</a:t>
            </a:r>
            <a:r>
              <a:rPr lang="en-US" sz="1200" dirty="0" smtClean="0"/>
              <a:t/>
            </a:r>
            <a:br>
              <a:rPr lang="en-US" sz="1200" dirty="0" smtClean="0"/>
            </a:br>
            <a:r>
              <a:rPr lang="en-US" sz="600" dirty="0" smtClean="0"/>
              <a:t/>
            </a:r>
            <a:br>
              <a:rPr lang="en-US" sz="600" dirty="0" smtClean="0"/>
            </a:br>
            <a:r>
              <a:rPr lang="en-US" sz="2400" b="1" i="1" dirty="0" smtClean="0"/>
              <a:t>Robbery is forcible stealing. </a:t>
            </a:r>
            <a:r>
              <a:rPr lang="en-US" sz="1800" dirty="0" smtClean="0"/>
              <a:t/>
            </a:r>
            <a:br>
              <a:rPr lang="en-US" sz="1800" dirty="0" smtClean="0"/>
            </a:br>
            <a:r>
              <a:rPr lang="en-US" sz="600" dirty="0" smtClean="0"/>
              <a:t/>
            </a:r>
            <a:br>
              <a:rPr lang="en-US" sz="600" dirty="0" smtClean="0"/>
            </a:br>
            <a:r>
              <a:rPr lang="en-US" sz="2400" b="1" i="1" dirty="0" smtClean="0"/>
              <a:t>A person forcibly steals property </a:t>
            </a:r>
            <a:br>
              <a:rPr lang="en-US" sz="2400" b="1" i="1" dirty="0" smtClean="0"/>
            </a:br>
            <a:r>
              <a:rPr lang="en-US" sz="2400" b="1" i="1" dirty="0" smtClean="0"/>
              <a:t>and commits robbery when:</a:t>
            </a:r>
            <a:r>
              <a:rPr lang="en-US" sz="1800" i="1" dirty="0" smtClean="0"/>
              <a:t/>
            </a:r>
            <a:br>
              <a:rPr lang="en-US" sz="1800" i="1" dirty="0" smtClean="0"/>
            </a:br>
            <a:r>
              <a:rPr lang="en-US" sz="300" i="1" dirty="0" smtClean="0"/>
              <a:t/>
            </a:r>
            <a:br>
              <a:rPr lang="en-US" sz="300" i="1" dirty="0" smtClean="0"/>
            </a:br>
            <a:r>
              <a:rPr lang="en-US" sz="300" dirty="0" smtClean="0"/>
              <a:t/>
            </a:r>
            <a:br>
              <a:rPr lang="en-US" sz="300" dirty="0" smtClean="0"/>
            </a:br>
            <a:r>
              <a:rPr lang="en-US" sz="1800" b="1" dirty="0" smtClean="0">
                <a:solidFill>
                  <a:schemeClr val="accent1">
                    <a:lumMod val="25000"/>
                  </a:schemeClr>
                </a:solidFill>
              </a:rPr>
              <a:t>In the course of committing a larceny, he uses </a:t>
            </a:r>
            <a:br>
              <a:rPr lang="en-US" sz="1800" b="1" dirty="0" smtClean="0">
                <a:solidFill>
                  <a:schemeClr val="accent1">
                    <a:lumMod val="25000"/>
                  </a:schemeClr>
                </a:solidFill>
              </a:rPr>
            </a:br>
            <a:r>
              <a:rPr lang="en-US" sz="1800" b="1" dirty="0" smtClean="0">
                <a:solidFill>
                  <a:schemeClr val="accent1">
                    <a:lumMod val="25000"/>
                  </a:schemeClr>
                </a:solidFill>
              </a:rPr>
              <a:t>or threatens the immediate use of </a:t>
            </a:r>
            <a:br>
              <a:rPr lang="en-US" sz="1800" b="1" dirty="0" smtClean="0">
                <a:solidFill>
                  <a:schemeClr val="accent1">
                    <a:lumMod val="25000"/>
                  </a:schemeClr>
                </a:solidFill>
              </a:rPr>
            </a:br>
            <a:r>
              <a:rPr lang="en-US" sz="1800" b="1" dirty="0" smtClean="0">
                <a:solidFill>
                  <a:schemeClr val="accent1">
                    <a:lumMod val="25000"/>
                  </a:schemeClr>
                </a:solidFill>
              </a:rPr>
              <a:t>physical force upon another person </a:t>
            </a:r>
            <a:br>
              <a:rPr lang="en-US" sz="1800" b="1" dirty="0" smtClean="0">
                <a:solidFill>
                  <a:schemeClr val="accent1">
                    <a:lumMod val="25000"/>
                  </a:schemeClr>
                </a:solidFill>
              </a:rPr>
            </a:br>
            <a:r>
              <a:rPr lang="en-US" sz="1800" b="1" dirty="0" smtClean="0">
                <a:solidFill>
                  <a:schemeClr val="accent1">
                    <a:lumMod val="25000"/>
                  </a:schemeClr>
                </a:solidFill>
              </a:rPr>
              <a:t>for the purpose of: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1. Preventing or overcoming resistance </a:t>
            </a:r>
            <a:br>
              <a:rPr lang="en-US" sz="1800" b="1" dirty="0" smtClean="0">
                <a:solidFill>
                  <a:schemeClr val="accent1">
                    <a:lumMod val="25000"/>
                  </a:schemeClr>
                </a:solidFill>
              </a:rPr>
            </a:br>
            <a:r>
              <a:rPr lang="en-US" sz="1800" b="1" dirty="0" smtClean="0">
                <a:solidFill>
                  <a:schemeClr val="accent1">
                    <a:lumMod val="25000"/>
                  </a:schemeClr>
                </a:solidFill>
              </a:rPr>
              <a:t>to the taking of the property </a:t>
            </a:r>
            <a:br>
              <a:rPr lang="en-US" sz="1800" b="1" dirty="0" smtClean="0">
                <a:solidFill>
                  <a:schemeClr val="accent1">
                    <a:lumMod val="25000"/>
                  </a:schemeClr>
                </a:solidFill>
              </a:rPr>
            </a:br>
            <a:r>
              <a:rPr lang="en-US" sz="1800" b="1" dirty="0" smtClean="0">
                <a:solidFill>
                  <a:schemeClr val="accent1">
                    <a:lumMod val="25000"/>
                  </a:schemeClr>
                </a:solidFill>
              </a:rPr>
              <a:t>or to the retention thereof </a:t>
            </a:r>
            <a:br>
              <a:rPr lang="en-US" sz="1800" b="1" dirty="0" smtClean="0">
                <a:solidFill>
                  <a:schemeClr val="accent1">
                    <a:lumMod val="25000"/>
                  </a:schemeClr>
                </a:solidFill>
              </a:rPr>
            </a:br>
            <a:r>
              <a:rPr lang="en-US" sz="1800" b="1" dirty="0" smtClean="0">
                <a:solidFill>
                  <a:schemeClr val="accent1">
                    <a:lumMod val="25000"/>
                  </a:schemeClr>
                </a:solidFill>
              </a:rPr>
              <a:t>immediately after the taking; or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2. Compelling the owner of such property or another person </a:t>
            </a:r>
            <a:br>
              <a:rPr lang="en-US" sz="1800" b="1" dirty="0" smtClean="0">
                <a:solidFill>
                  <a:schemeClr val="accent1">
                    <a:lumMod val="25000"/>
                  </a:schemeClr>
                </a:solidFill>
              </a:rPr>
            </a:br>
            <a:r>
              <a:rPr lang="en-US" sz="1800" b="1" dirty="0" smtClean="0">
                <a:solidFill>
                  <a:schemeClr val="accent1">
                    <a:lumMod val="25000"/>
                  </a:schemeClr>
                </a:solidFill>
              </a:rPr>
              <a:t>to deliver up the property or to engage in other conduct </a:t>
            </a:r>
            <a:br>
              <a:rPr lang="en-US" sz="1800" b="1" dirty="0" smtClean="0">
                <a:solidFill>
                  <a:schemeClr val="accent1">
                    <a:lumMod val="25000"/>
                  </a:schemeClr>
                </a:solidFill>
              </a:rPr>
            </a:br>
            <a:r>
              <a:rPr lang="en-US" sz="1800" b="1" dirty="0" smtClean="0">
                <a:solidFill>
                  <a:schemeClr val="accent1">
                    <a:lumMod val="25000"/>
                  </a:schemeClr>
                </a:solidFill>
              </a:rPr>
              <a:t>which aids in the commission of the larceny.</a:t>
            </a:r>
            <a:endParaRPr lang="en-US" b="1" dirty="0" smtClean="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smtClean="0">
                <a:solidFill>
                  <a:srgbClr val="0033CC"/>
                </a:solidFill>
              </a:rPr>
              <a:t>Sodomy</a:t>
            </a:r>
            <a:r>
              <a:rPr lang="en-US" sz="1200" dirty="0" smtClean="0"/>
              <a:t/>
            </a:r>
            <a:br>
              <a:rPr lang="en-US" sz="1200" dirty="0" smtClean="0"/>
            </a:br>
            <a:r>
              <a:rPr lang="en-US" sz="1200" dirty="0" smtClean="0"/>
              <a:t/>
            </a:r>
            <a:br>
              <a:rPr lang="en-US" sz="1200" dirty="0" smtClean="0"/>
            </a:br>
            <a:r>
              <a:rPr lang="en-US" sz="1600" b="1" dirty="0" smtClean="0"/>
              <a:t>(No long referred to in New York’s Penal Law) </a:t>
            </a:r>
            <a:br>
              <a:rPr lang="en-US" sz="1600" b="1" dirty="0" smtClean="0"/>
            </a:br>
            <a:r>
              <a:rPr lang="en-US" sz="1600" b="1" dirty="0" smtClean="0"/>
              <a:t/>
            </a:r>
            <a:br>
              <a:rPr lang="en-US" sz="1600" b="1" dirty="0" smtClean="0"/>
            </a:br>
            <a:r>
              <a:rPr lang="en-US" sz="2400" b="1" i="1" dirty="0" smtClean="0"/>
              <a:t>Under common law, a person was guilty of Sodomy when:</a:t>
            </a:r>
            <a:r>
              <a:rPr lang="en-US" sz="1600" dirty="0" smtClean="0"/>
              <a:t/>
            </a:r>
            <a:br>
              <a:rPr lang="en-US" sz="1600" dirty="0" smtClean="0"/>
            </a:br>
            <a:r>
              <a:rPr lang="en-US" sz="1600" b="1" dirty="0" smtClean="0"/>
              <a:t/>
            </a:r>
            <a:br>
              <a:rPr lang="en-US" sz="1600" b="1" dirty="0" smtClean="0"/>
            </a:br>
            <a:r>
              <a:rPr lang="en-US" sz="1800" b="1" dirty="0" smtClean="0">
                <a:solidFill>
                  <a:schemeClr val="accent1">
                    <a:lumMod val="25000"/>
                  </a:schemeClr>
                </a:solidFill>
              </a:rPr>
              <a:t>He or she engages in deviate sexual intercourse 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700" b="1" dirty="0" smtClean="0">
                <a:solidFill>
                  <a:schemeClr val="accent1">
                    <a:lumMod val="25000"/>
                  </a:schemeClr>
                </a:solidFill>
              </a:rPr>
              <a:t>1. By forcible compulsion;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2. Who is incapable of consent by reason of being physically helpless;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3. Who is less than eleven years old;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2400" b="1" i="1" dirty="0" smtClean="0"/>
              <a:t> A person steals property and commits larceny when:</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With intent to deprive another of property, </a:t>
            </a:r>
            <a:br>
              <a:rPr lang="en-US" sz="1600" b="1" dirty="0" smtClean="0">
                <a:solidFill>
                  <a:schemeClr val="accent1">
                    <a:lumMod val="25000"/>
                  </a:schemeClr>
                </a:solidFill>
              </a:rPr>
            </a:br>
            <a:r>
              <a:rPr lang="en-US" sz="1600" b="1" dirty="0" smtClean="0">
                <a:solidFill>
                  <a:schemeClr val="accent1">
                    <a:lumMod val="25000"/>
                  </a:schemeClr>
                </a:solidFill>
              </a:rPr>
              <a:t>or to appropriate the same to himself or to a third person, </a:t>
            </a:r>
            <a:br>
              <a:rPr lang="en-US" sz="1600" b="1" dirty="0" smtClean="0">
                <a:solidFill>
                  <a:schemeClr val="accent1">
                    <a:lumMod val="25000"/>
                  </a:schemeClr>
                </a:solidFill>
              </a:rPr>
            </a:br>
            <a:r>
              <a:rPr lang="en-US" sz="1600" b="1" dirty="0" smtClean="0">
                <a:solidFill>
                  <a:schemeClr val="accent1">
                    <a:lumMod val="25000"/>
                  </a:schemeClr>
                </a:solidFill>
              </a:rPr>
              <a:t>he wrongfully takes, obtains or withholds such property from an owner thereof.</a:t>
            </a:r>
            <a:r>
              <a:rPr lang="en-US" sz="1000" b="1" dirty="0" smtClean="0">
                <a:solidFill>
                  <a:schemeClr val="accent1">
                    <a:lumMod val="25000"/>
                  </a:schemeClr>
                </a:solidFill>
              </a:rPr>
              <a:t> </a:t>
            </a:r>
            <a:r>
              <a:rPr lang="en-US" sz="1000" b="1" dirty="0" smtClean="0"/>
              <a:t/>
            </a:r>
            <a:br>
              <a:rPr lang="en-US" sz="1000" b="1" dirty="0" smtClean="0"/>
            </a:br>
            <a:r>
              <a:rPr lang="en-US" sz="1000" b="1" dirty="0" smtClean="0"/>
              <a:t/>
            </a:r>
            <a:br>
              <a:rPr lang="en-US" sz="1000" b="1" dirty="0" smtClean="0"/>
            </a:br>
            <a:r>
              <a:rPr lang="en-US" sz="1200" b="1" dirty="0" smtClean="0">
                <a:solidFill>
                  <a:srgbClr val="003399"/>
                </a:solidFill>
              </a:rPr>
              <a:t>Larceny includes a wrongful taking, obtaining or withholding of another's property, committed in any of the following ways: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(a) By conduct known as larceny by </a:t>
            </a:r>
            <a:r>
              <a:rPr lang="en-US" sz="1200" b="1" dirty="0" err="1" smtClean="0">
                <a:solidFill>
                  <a:srgbClr val="003399"/>
                </a:solidFill>
              </a:rPr>
              <a:t>trespassory</a:t>
            </a:r>
            <a:r>
              <a:rPr lang="en-US" sz="1200" b="1" dirty="0" smtClean="0">
                <a:solidFill>
                  <a:srgbClr val="003399"/>
                </a:solidFill>
              </a:rPr>
              <a:t> taking, larceny by trick, embezzlement, or by obtaining property by false pretenses;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(c) By committing the crime of issuing a bad check;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smtClean="0">
                <a:solidFill>
                  <a:srgbClr val="003399"/>
                </a:solidFill>
              </a:rPr>
            </a:br>
            <a:r>
              <a:rPr lang="en-US" sz="300" b="1" dirty="0" smtClean="0">
                <a:solidFill>
                  <a:srgbClr val="003399"/>
                </a:solidFill>
              </a:rPr>
              <a:t/>
            </a:r>
            <a:br>
              <a:rPr lang="en-US" sz="300" b="1" dirty="0" smtClean="0">
                <a:solidFill>
                  <a:srgbClr val="003399"/>
                </a:solidFill>
              </a:rPr>
            </a:br>
            <a:r>
              <a:rPr lang="en-US" sz="900" b="1" dirty="0" smtClean="0">
                <a:solidFill>
                  <a:srgbClr val="003399"/>
                </a:solidFill>
              </a:rPr>
              <a:t>     (</a:t>
            </a:r>
            <a:r>
              <a:rPr lang="en-US" sz="900" b="1" dirty="0" err="1" smtClean="0">
                <a:solidFill>
                  <a:srgbClr val="003399"/>
                </a:solidFill>
              </a:rPr>
              <a:t>i</a:t>
            </a:r>
            <a:r>
              <a:rPr lang="en-US" sz="900" b="1" dirty="0" smtClean="0">
                <a:solidFill>
                  <a:srgbClr val="003399"/>
                </a:solidFill>
              </a:rPr>
              <a:t>) Cause physical injury to some person in the future;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 Cause damage to property;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(iii) Engage in other conduct constituting a crime;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((iv) Accuse some person of a crime or cause criminal charges to be instituted against him;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 Expose a secret or publicize an asserted fact, whether true or false, tending to subject some person to hatred,  contempt or ridicule;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 Cause a strike, boycott or other collective labor group action injurious to some person's business; except that such a threat shall not be deemed</a:t>
            </a:r>
            <a:br>
              <a:rPr lang="en-US" sz="900" b="1" dirty="0" smtClean="0">
                <a:solidFill>
                  <a:srgbClr val="003399"/>
                </a:solidFill>
              </a:rPr>
            </a:br>
            <a:r>
              <a:rPr lang="en-US" sz="900" b="1" dirty="0" smtClean="0">
                <a:solidFill>
                  <a:srgbClr val="003399"/>
                </a:solidFill>
              </a:rPr>
              <a:t>           extortion when the property is demanded or received for the benefit of the group  in whose interest the actor purports to act;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 Testify or provide information or withhold testimony or information with respect to another's legal claim or defense;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(viii) Use or abuse his position as a public servant by performing some act within or related to his official duties, or  by failing or refusing to perform an</a:t>
            </a:r>
            <a:br>
              <a:rPr lang="en-US" sz="900" b="1" dirty="0" smtClean="0">
                <a:solidFill>
                  <a:srgbClr val="003399"/>
                </a:solidFill>
              </a:rPr>
            </a:br>
            <a:r>
              <a:rPr lang="en-US" sz="900" b="1" dirty="0" smtClean="0">
                <a:solidFill>
                  <a:srgbClr val="003399"/>
                </a:solidFill>
              </a:rPr>
              <a:t>              official duty, in such manner as to affect some person adversely;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(ix) Perform any other act which would not in itself materially benefit the actor but which is calculated to harm another person materially with respect to</a:t>
            </a:r>
            <a:br>
              <a:rPr lang="en-US" sz="900" b="1" dirty="0" smtClean="0">
                <a:solidFill>
                  <a:srgbClr val="003399"/>
                </a:solidFill>
              </a:rPr>
            </a:br>
            <a:r>
              <a:rPr lang="en-US" sz="900" b="1" dirty="0" smtClean="0">
                <a:solidFill>
                  <a:srgbClr val="003399"/>
                </a:solidFill>
              </a:rPr>
              <a:t>           his health, safety, business, calling, career, financial condition, reputation or personal relationships.</a:t>
            </a:r>
            <a:r>
              <a:rPr lang="en-US" sz="1200" b="1" dirty="0" smtClean="0">
                <a:solidFill>
                  <a:srgbClr val="003399"/>
                </a:solidFill>
              </a:rPr>
              <a:t/>
            </a:r>
            <a:br>
              <a:rPr lang="en-US" sz="1200" b="1" dirty="0" smtClean="0">
                <a:solidFill>
                  <a:srgbClr val="003399"/>
                </a:solidFill>
              </a:rPr>
            </a:br>
            <a:endParaRPr lang="en-US" sz="12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smtClean="0">
                <a:solidFill>
                  <a:srgbClr val="0033CC"/>
                </a:solidFill>
              </a:rPr>
              <a:t>Arson</a:t>
            </a:r>
            <a:r>
              <a:rPr lang="en-US" sz="1000" dirty="0" smtClean="0"/>
              <a:t/>
            </a:r>
            <a:br>
              <a:rPr lang="en-US" sz="1000" dirty="0" smtClean="0"/>
            </a:br>
            <a:r>
              <a:rPr lang="en-US" sz="1000" dirty="0" smtClean="0"/>
              <a:t/>
            </a:r>
            <a:br>
              <a:rPr lang="en-US" sz="1000" dirty="0" smtClean="0"/>
            </a:br>
            <a:r>
              <a:rPr lang="en-US" sz="2400" b="1" i="1" dirty="0" smtClean="0"/>
              <a:t>A person is guilty of arson when:</a:t>
            </a:r>
            <a:r>
              <a:rPr lang="en-US" sz="1600" b="1" dirty="0" smtClean="0"/>
              <a:t/>
            </a:r>
            <a:br>
              <a:rPr lang="en-US" sz="1600" b="1" dirty="0" smtClean="0"/>
            </a:br>
            <a:r>
              <a:rPr lang="en-US" sz="800" b="1" dirty="0" smtClean="0"/>
              <a:t/>
            </a:r>
            <a:br>
              <a:rPr lang="en-US" sz="800" b="1" dirty="0" smtClean="0"/>
            </a:br>
            <a:r>
              <a:rPr lang="en-US" sz="1600" b="1" i="1" dirty="0" smtClean="0"/>
              <a:t>He intentionally damages a building or motor vehicle by causing an explosion or a fire; </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1. When: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 Such explosion or fire is caused by an incendiary device propelled, thrown or placed inside or near such building or motor vehicle;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B. Such explosion or fire is caused by an explosive; or </a:t>
            </a:r>
            <a:br>
              <a:rPr lang="en-US" sz="1600" b="1" dirty="0" smtClean="0">
                <a:solidFill>
                  <a:schemeClr val="accent1">
                    <a:lumMod val="25000"/>
                  </a:schemeClr>
                </a:solidFill>
              </a:rPr>
            </a:br>
            <a:r>
              <a:rPr lang="en-US" sz="1600" b="1" dirty="0" smtClean="0">
                <a:solidFill>
                  <a:schemeClr val="accent1">
                    <a:lumMod val="25000"/>
                  </a:schemeClr>
                </a:solidFill>
              </a:rPr>
              <a:t/>
            </a:r>
            <a:br>
              <a:rPr lang="en-US" sz="1600" b="1" dirty="0" smtClean="0">
                <a:solidFill>
                  <a:schemeClr val="accent1">
                    <a:lumMod val="25000"/>
                  </a:schemeClr>
                </a:solidFill>
              </a:rPr>
            </a:br>
            <a:r>
              <a:rPr lang="en-US" sz="800" b="1" dirty="0" smtClean="0">
                <a:solidFill>
                  <a:schemeClr val="accent1">
                    <a:lumMod val="25000"/>
                  </a:schemeClr>
                </a:solidFill>
              </a:rPr>
              <a:t>            </a:t>
            </a:r>
            <a:r>
              <a:rPr lang="en-US" sz="1600" b="1" dirty="0" smtClean="0">
                <a:solidFill>
                  <a:schemeClr val="accent1">
                    <a:lumMod val="25000"/>
                  </a:schemeClr>
                </a:solidFill>
              </a:rPr>
              <a:t>C. Such explosion or fire either: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t>
            </a:r>
            <a:r>
              <a:rPr lang="en-US" sz="1600" b="1" dirty="0" err="1" smtClean="0">
                <a:solidFill>
                  <a:schemeClr val="accent1">
                    <a:lumMod val="25000"/>
                  </a:schemeClr>
                </a:solidFill>
              </a:rPr>
              <a:t>i</a:t>
            </a:r>
            <a:r>
              <a:rPr lang="en-US" sz="1600" b="1" dirty="0" smtClean="0">
                <a:solidFill>
                  <a:schemeClr val="accent1">
                    <a:lumMod val="25000"/>
                  </a:schemeClr>
                </a:solidFill>
              </a:rPr>
              <a:t>) causes serious physical injury to another person other than a participant,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(ii) the explosion or fire was caused with the expectation or receipt of financial</a:t>
            </a:r>
            <a:br>
              <a:rPr lang="en-US" sz="1600" b="1" dirty="0" smtClean="0">
                <a:solidFill>
                  <a:schemeClr val="accent1">
                    <a:lumMod val="25000"/>
                  </a:schemeClr>
                </a:solidFill>
              </a:rPr>
            </a:br>
            <a:r>
              <a:rPr lang="en-US" sz="1600" b="1" dirty="0" smtClean="0">
                <a:solidFill>
                  <a:schemeClr val="accent1">
                    <a:lumMod val="25000"/>
                  </a:schemeClr>
                </a:solidFill>
              </a:rPr>
              <a:t>             advantage or pecuniary profit by the actor;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2. When another person who is not a participant in the crime is present in such building or motor vehicle at the time;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3. When the defendant knows that fact or the circumstances are such as to render the presence of such person therein a reasonable possibility. </a:t>
            </a:r>
            <a:endParaRPr lang="en-US" sz="12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smtClean="0">
                <a:solidFill>
                  <a:srgbClr val="0033CC"/>
                </a:solidFill>
              </a:rPr>
              <a:t>Mayhem</a:t>
            </a:r>
            <a:r>
              <a:rPr lang="en-US" sz="1200" dirty="0" smtClean="0"/>
              <a:t/>
            </a:r>
            <a:br>
              <a:rPr lang="en-US" sz="1200" dirty="0" smtClean="0"/>
            </a:br>
            <a:r>
              <a:rPr lang="en-US" sz="1200" dirty="0" smtClean="0"/>
              <a:t/>
            </a:r>
            <a:br>
              <a:rPr lang="en-US" sz="1200" dirty="0" smtClean="0"/>
            </a:br>
            <a:r>
              <a:rPr lang="en-US" sz="1600" b="1" dirty="0" smtClean="0"/>
              <a:t>(Merged under Crime of First Degree Assault in Present Day NY Law)</a:t>
            </a:r>
            <a:br>
              <a:rPr lang="en-US" sz="1600" b="1" dirty="0" smtClean="0"/>
            </a:br>
            <a:r>
              <a:rPr lang="en-US" sz="1600" b="1" dirty="0" smtClean="0"/>
              <a:t/>
            </a:r>
            <a:br>
              <a:rPr lang="en-US" sz="1600" b="1" dirty="0" smtClean="0"/>
            </a:br>
            <a:r>
              <a:rPr lang="en-US" sz="2400" b="1" i="1" dirty="0" smtClean="0"/>
              <a:t>At Common Law, Mayhem was defined as:</a:t>
            </a:r>
            <a:br>
              <a:rPr lang="en-US" sz="2400" b="1" i="1" dirty="0" smtClean="0"/>
            </a:br>
            <a:r>
              <a:rPr lang="en-US" sz="1600" b="1" dirty="0" smtClean="0"/>
              <a:t/>
            </a:r>
            <a:br>
              <a:rPr lang="en-US" sz="1600" b="1" dirty="0" smtClean="0"/>
            </a:br>
            <a:r>
              <a:rPr lang="en-US" sz="1600" b="1" dirty="0" smtClean="0"/>
              <a:t>“</a:t>
            </a:r>
            <a:r>
              <a:rPr lang="en-US" sz="1800" b="1" dirty="0" smtClean="0">
                <a:solidFill>
                  <a:schemeClr val="accent1">
                    <a:lumMod val="25000"/>
                  </a:schemeClr>
                </a:solidFill>
              </a:rPr>
              <a:t>The intentional disfigurement of any part of the male body </a:t>
            </a:r>
            <a:br>
              <a:rPr lang="en-US" sz="1800" b="1" dirty="0" smtClean="0">
                <a:solidFill>
                  <a:schemeClr val="accent1">
                    <a:lumMod val="25000"/>
                  </a:schemeClr>
                </a:solidFill>
              </a:rPr>
            </a:br>
            <a:r>
              <a:rPr lang="en-US" sz="1800" b="1" dirty="0" smtClean="0">
                <a:solidFill>
                  <a:schemeClr val="accent1">
                    <a:lumMod val="25000"/>
                  </a:schemeClr>
                </a:solidFill>
              </a:rPr>
              <a:t>useful in time of war.”</a:t>
            </a:r>
            <a:endParaRPr lang="en-US" sz="18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24</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smtClean="0">
                <a:solidFill>
                  <a:srgbClr val="0033CC"/>
                </a:solidFill>
              </a:rPr>
              <a:t>Burglary</a:t>
            </a:r>
            <a:r>
              <a:rPr lang="en-US" sz="1200" dirty="0" smtClean="0"/>
              <a:t/>
            </a:r>
            <a:br>
              <a:rPr lang="en-US" sz="1200" dirty="0" smtClean="0"/>
            </a:br>
            <a:r>
              <a:rPr lang="en-US" sz="600" dirty="0" smtClean="0"/>
              <a:t/>
            </a:r>
            <a:br>
              <a:rPr lang="en-US" sz="600" dirty="0" smtClean="0"/>
            </a:br>
            <a:r>
              <a:rPr lang="en-US" sz="2400" b="1" i="1" dirty="0" smtClean="0"/>
              <a:t>A person is guilty of burglary when: </a:t>
            </a:r>
            <a:r>
              <a:rPr lang="en-US" sz="1800" b="1" dirty="0" smtClean="0"/>
              <a:t/>
            </a:r>
            <a:br>
              <a:rPr lang="en-US" sz="1800" b="1" dirty="0" smtClean="0"/>
            </a:br>
            <a:r>
              <a:rPr lang="en-US" sz="600" b="1" dirty="0" smtClean="0"/>
              <a:t/>
            </a:r>
            <a:br>
              <a:rPr lang="en-US" sz="600" b="1" dirty="0" smtClean="0"/>
            </a:br>
            <a:r>
              <a:rPr lang="en-US" sz="1800" b="1" dirty="0" smtClean="0">
                <a:solidFill>
                  <a:schemeClr val="accent1">
                    <a:lumMod val="25000"/>
                  </a:schemeClr>
                </a:solidFill>
              </a:rPr>
              <a:t>1. He knowingly enters or remains unlawfully in a dwelling with intent to commit a crime therein, and </a:t>
            </a:r>
            <a:br>
              <a:rPr lang="en-US" sz="1800" b="1" dirty="0" smtClean="0">
                <a:solidFill>
                  <a:schemeClr val="accent1">
                    <a:lumMod val="25000"/>
                  </a:schemeClr>
                </a:solidFill>
              </a:rPr>
            </a:br>
            <a:r>
              <a:rPr lang="en-US" sz="600" b="1" dirty="0" smtClean="0">
                <a:solidFill>
                  <a:schemeClr val="accent1">
                    <a:lumMod val="25000"/>
                  </a:schemeClr>
                </a:solidFill>
              </a:rPr>
              <a:t/>
            </a:r>
            <a:br>
              <a:rPr lang="en-US" sz="600" b="1" dirty="0" smtClean="0">
                <a:solidFill>
                  <a:schemeClr val="accent1">
                    <a:lumMod val="25000"/>
                  </a:schemeClr>
                </a:solidFill>
              </a:rPr>
            </a:br>
            <a:r>
              <a:rPr lang="en-US" sz="1800" b="1" dirty="0" smtClean="0">
                <a:solidFill>
                  <a:schemeClr val="accent1">
                    <a:lumMod val="25000"/>
                  </a:schemeClr>
                </a:solidFill>
              </a:rPr>
              <a:t>2. In effecting entry or while in the dwelling or in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he or another participant in the crime: </a:t>
            </a:r>
            <a:br>
              <a:rPr lang="en-US" sz="1800" b="1" dirty="0" smtClean="0">
                <a:solidFill>
                  <a:schemeClr val="accent1">
                    <a:lumMod val="25000"/>
                  </a:schemeClr>
                </a:solidFill>
              </a:rPr>
            </a:br>
            <a:r>
              <a:rPr lang="en-US" sz="600" b="1" dirty="0" smtClean="0"/>
              <a:t/>
            </a:r>
            <a:br>
              <a:rPr lang="en-US" sz="600" b="1" dirty="0" smtClean="0"/>
            </a:br>
            <a:r>
              <a:rPr lang="en-US" sz="1800" b="1" dirty="0" smtClean="0"/>
              <a:t>     </a:t>
            </a:r>
            <a:r>
              <a:rPr lang="en-US" sz="1800" b="1" dirty="0" smtClean="0">
                <a:solidFill>
                  <a:srgbClr val="002060"/>
                </a:solidFill>
              </a:rPr>
              <a:t>A. Is armed with explosives or a deadly weapon;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B. Causes physical injury to any person who is not a participant in the</a:t>
            </a:r>
            <a:br>
              <a:rPr lang="en-US" sz="1800" b="1" dirty="0" smtClean="0">
                <a:solidFill>
                  <a:srgbClr val="002060"/>
                </a:solidFill>
              </a:rPr>
            </a:br>
            <a:r>
              <a:rPr lang="en-US" sz="1800" b="1" dirty="0" smtClean="0">
                <a:solidFill>
                  <a:srgbClr val="002060"/>
                </a:solidFill>
              </a:rPr>
              <a:t>     crime;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C. Uses or threatens the immediate use of a dangerous instrument;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D. Displays what appears to be a pistol, revolver, rifle, shotgun, machine</a:t>
            </a:r>
            <a:br>
              <a:rPr lang="en-US" sz="1800" b="1" dirty="0" smtClean="0">
                <a:solidFill>
                  <a:srgbClr val="002060"/>
                </a:solidFill>
              </a:rPr>
            </a:br>
            <a:r>
              <a:rPr lang="en-US" sz="1800" b="1" dirty="0" smtClean="0">
                <a:solidFill>
                  <a:srgbClr val="002060"/>
                </a:solidFill>
              </a:rPr>
              <a:t>     gun or other firearm. </a:t>
            </a:r>
            <a:endParaRPr lang="en-US" sz="1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2225"/>
          </a:xfrm>
        </p:spPr>
        <p:txBody>
          <a:bodyPr/>
          <a:lstStyle/>
          <a:p>
            <a:pPr marL="0" indent="0">
              <a:buNone/>
            </a:pPr>
            <a:r>
              <a:rPr lang="en-US" b="1" dirty="0" smtClean="0">
                <a:solidFill>
                  <a:srgbClr val="C00000"/>
                </a:solidFill>
              </a:rPr>
              <a:t>Midterm Review:</a:t>
            </a:r>
            <a:endParaRPr lang="en-US" sz="2400" b="1" dirty="0" smtClean="0"/>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One - </a:t>
            </a:r>
            <a:r>
              <a:rPr lang="en-US" sz="2000" b="1" dirty="0">
                <a:latin typeface="Arial" panose="020B0604020202020204" pitchFamily="34" charset="0"/>
                <a:cs typeface="Arial" panose="020B0604020202020204" pitchFamily="34" charset="0"/>
              </a:rPr>
              <a:t>The Law and the Importance of </a:t>
            </a:r>
            <a:r>
              <a:rPr lang="en-US" sz="2000" b="1" dirty="0" smtClean="0">
                <a:latin typeface="Arial" panose="020B0604020202020204" pitchFamily="34" charset="0"/>
                <a:cs typeface="Arial" panose="020B0604020202020204" pitchFamily="34" charset="0"/>
              </a:rPr>
              <a:t>Property</a:t>
            </a:r>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Two - History of the Law / Nature of Property Rights</a:t>
            </a:r>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Three - Explanation of Terms and the Four Postulates</a:t>
            </a:r>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Four - Property Rights and the Acquisition of Title</a:t>
            </a:r>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Five – Property Rights and Gifts, Liens and Bailments</a:t>
            </a:r>
          </a:p>
          <a:p>
            <a:pPr>
              <a:lnSpc>
                <a:spcPct val="200000"/>
              </a:lnSpc>
              <a:spcBef>
                <a:spcPts val="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Class Six – Intellectual Property and the Criminal Law  </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705F85C-EEA0-4184-9F04-685A0EAAB43D}" type="slidenum">
              <a:rPr lang="en-US" smtClean="0"/>
              <a:pPr>
                <a:defRPr/>
              </a:pPr>
              <a:t>26</a:t>
            </a:fld>
            <a:endParaRPr lang="en-US"/>
          </a:p>
        </p:txBody>
      </p:sp>
    </p:spTree>
    <p:extLst>
      <p:ext uri="{BB962C8B-B14F-4D97-AF65-F5344CB8AC3E}">
        <p14:creationId xmlns:p14="http://schemas.microsoft.com/office/powerpoint/2010/main" val="420740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05F85C-EEA0-4184-9F04-685A0EAAB43D}" type="slidenum">
              <a:rPr lang="en-US" smtClean="0"/>
              <a:pPr>
                <a:defRPr/>
              </a:pPr>
              <a:t>27</a:t>
            </a:fld>
            <a:endParaRPr lang="en-US"/>
          </a:p>
        </p:txBody>
      </p:sp>
      <p:pic>
        <p:nvPicPr>
          <p:cNvPr id="2" name="Picture 1"/>
          <p:cNvPicPr>
            <a:picLocks noChangeAspect="1"/>
          </p:cNvPicPr>
          <p:nvPr/>
        </p:nvPicPr>
        <p:blipFill>
          <a:blip r:embed="rId2"/>
          <a:stretch>
            <a:fillRect/>
          </a:stretch>
        </p:blipFill>
        <p:spPr>
          <a:xfrm>
            <a:off x="685800" y="870816"/>
            <a:ext cx="7467600" cy="53744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b="1" dirty="0">
                <a:solidFill>
                  <a:srgbClr val="002060"/>
                </a:solidFill>
              </a:rPr>
              <a:t>		</a:t>
            </a:r>
            <a:r>
              <a:rPr lang="en-US" sz="2400" b="1" dirty="0">
                <a:solidFill>
                  <a:srgbClr val="C00000"/>
                </a:solidFill>
              </a:rPr>
              <a:t>For next time – Read Assignments </a:t>
            </a:r>
          </a:p>
          <a:p>
            <a:pPr marL="342900" indent="-342900">
              <a:spcBef>
                <a:spcPct val="20000"/>
              </a:spcBef>
            </a:pPr>
            <a:r>
              <a:rPr lang="en-US" sz="2400" b="1" dirty="0">
                <a:solidFill>
                  <a:srgbClr val="C00000"/>
                </a:solidFill>
              </a:rPr>
              <a:t>		for </a:t>
            </a:r>
            <a:r>
              <a:rPr lang="en-US" sz="2400" b="1" dirty="0" smtClean="0">
                <a:solidFill>
                  <a:srgbClr val="C00000"/>
                </a:solidFill>
              </a:rPr>
              <a:t>on the Webpage</a:t>
            </a:r>
            <a:endParaRPr lang="en-US" sz="2400" b="1" dirty="0">
              <a:solidFill>
                <a:srgbClr val="C00000"/>
              </a:solidFill>
            </a:endParaRPr>
          </a:p>
          <a:p>
            <a:pPr marL="342900" indent="-342900">
              <a:spcBef>
                <a:spcPct val="20000"/>
              </a:spcBef>
            </a:pPr>
            <a:endParaRPr lang="en-US" sz="2400" b="1" dirty="0">
              <a:solidFill>
                <a:srgbClr val="002060"/>
              </a:solidFill>
            </a:endParaRPr>
          </a:p>
          <a:p>
            <a:pPr marL="342900" indent="-342900">
              <a:spcBef>
                <a:spcPct val="20000"/>
              </a:spcBef>
              <a:buFont typeface="Arial" charset="0"/>
              <a:buChar char="•"/>
            </a:pPr>
            <a:r>
              <a:rPr lang="en-US" sz="2400" b="1" dirty="0" smtClean="0">
                <a:solidFill>
                  <a:srgbClr val="002060"/>
                </a:solidFill>
              </a:rPr>
              <a:t>Prepare </a:t>
            </a:r>
            <a:r>
              <a:rPr lang="en-US" sz="2400" b="1" dirty="0" smtClean="0">
                <a:solidFill>
                  <a:srgbClr val="002060"/>
                </a:solidFill>
              </a:rPr>
              <a:t>for Midterm</a:t>
            </a:r>
            <a:endParaRPr lang="en-US" sz="2400" b="1" dirty="0">
              <a:solidFill>
                <a:srgbClr val="002060"/>
              </a:solidFill>
            </a:endParaRPr>
          </a:p>
          <a:p>
            <a:pPr marL="342900" indent="-342900">
              <a:spcBef>
                <a:spcPct val="20000"/>
              </a:spcBef>
              <a:buFontTx/>
              <a:buChar char="•"/>
            </a:pPr>
            <a:endParaRPr lang="en-US" sz="2400" b="1" dirty="0">
              <a:solidFill>
                <a:srgbClr val="002060"/>
              </a:solidFill>
            </a:endParaRP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9F3A5177-2D8E-4A38-AFE5-5103A3B1EC0B}" type="slidenum">
              <a:rPr lang="en-US" smtClean="0"/>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685800" y="1905000"/>
            <a:ext cx="7696200" cy="1674305"/>
          </a:xfrm>
          <a:prstGeom prst="rect">
            <a:avLst/>
          </a:prstGeom>
          <a:solidFill>
            <a:schemeClr val="accent3"/>
          </a:solidFill>
        </p:spPr>
        <p:txBody>
          <a:bodyPr wrap="square">
            <a:spAutoFit/>
          </a:bodyPr>
          <a:lstStyle/>
          <a:p>
            <a:pPr marL="342900" indent="-342900">
              <a:lnSpc>
                <a:spcPct val="80000"/>
              </a:lnSpc>
              <a:spcBef>
                <a:spcPct val="20000"/>
              </a:spcBef>
              <a:defRPr/>
            </a:pPr>
            <a:r>
              <a:rPr lang="en-US" sz="3600" b="1" i="1" dirty="0" smtClean="0">
                <a:solidFill>
                  <a:srgbClr val="C00000"/>
                </a:solidFill>
              </a:rPr>
              <a:t>This </a:t>
            </a:r>
            <a:r>
              <a:rPr lang="en-US" sz="3600" b="1" i="1" dirty="0">
                <a:solidFill>
                  <a:srgbClr val="C00000"/>
                </a:solidFill>
              </a:rPr>
              <a:t>Class:</a:t>
            </a:r>
          </a:p>
          <a:p>
            <a:pPr marL="342900" indent="-342900">
              <a:lnSpc>
                <a:spcPct val="80000"/>
              </a:lnSpc>
              <a:spcBef>
                <a:spcPct val="20000"/>
              </a:spcBef>
              <a:buFontTx/>
              <a:buChar char="•"/>
              <a:defRPr/>
            </a:pPr>
            <a:r>
              <a:rPr lang="en-US" sz="2400" b="1" dirty="0">
                <a:solidFill>
                  <a:srgbClr val="002060"/>
                </a:solidFill>
              </a:rPr>
              <a:t>We will all Discuss the Common Law Felonies</a:t>
            </a:r>
          </a:p>
          <a:p>
            <a:pPr marL="342900" indent="-342900">
              <a:lnSpc>
                <a:spcPct val="80000"/>
              </a:lnSpc>
              <a:spcBef>
                <a:spcPct val="20000"/>
              </a:spcBef>
              <a:defRPr/>
            </a:pPr>
            <a:r>
              <a:rPr lang="en-US" dirty="0">
                <a:solidFill>
                  <a:srgbClr val="0033CC"/>
                </a:solidFill>
              </a:rPr>
              <a:t>	- </a:t>
            </a:r>
            <a:r>
              <a:rPr lang="en-US" b="1" i="1" dirty="0" err="1">
                <a:solidFill>
                  <a:schemeClr val="accent1">
                    <a:lumMod val="25000"/>
                  </a:schemeClr>
                </a:solidFill>
              </a:rPr>
              <a:t>MR&amp;MRSLAMB</a:t>
            </a:r>
            <a:endParaRPr lang="en-US" b="1" i="1" dirty="0">
              <a:solidFill>
                <a:schemeClr val="accent1">
                  <a:lumMod val="25000"/>
                </a:schemeClr>
              </a:solidFill>
            </a:endParaRPr>
          </a:p>
          <a:p>
            <a:pPr marL="342900" indent="-342900">
              <a:lnSpc>
                <a:spcPct val="80000"/>
              </a:lnSpc>
              <a:spcBef>
                <a:spcPct val="20000"/>
              </a:spcBef>
              <a:defRPr/>
            </a:pPr>
            <a:r>
              <a:rPr lang="en-US" sz="1600" b="1" i="1" dirty="0">
                <a:solidFill>
                  <a:srgbClr val="C00000"/>
                </a:solidFill>
              </a:rPr>
              <a:t>		- Murder  - Rape  - Manslaughter  - Robbery  - Sodomy  </a:t>
            </a:r>
          </a:p>
          <a:p>
            <a:pPr marL="342900" indent="-342900">
              <a:lnSpc>
                <a:spcPct val="80000"/>
              </a:lnSpc>
              <a:spcBef>
                <a:spcPct val="20000"/>
              </a:spcBef>
              <a:defRPr/>
            </a:pPr>
            <a:r>
              <a:rPr lang="en-US" sz="1600" b="1" i="1" dirty="0">
                <a:solidFill>
                  <a:srgbClr val="C00000"/>
                </a:solidFill>
              </a:rPr>
              <a:t>		- Larceny  - Arson  - Mayhem  - </a:t>
            </a:r>
            <a:r>
              <a:rPr lang="en-US" sz="1600" b="1" i="1" dirty="0" smtClean="0">
                <a:solidFill>
                  <a:srgbClr val="C00000"/>
                </a:solidFill>
              </a:rPr>
              <a:t>Burglary</a:t>
            </a:r>
            <a:endParaRPr lang="en-US" sz="1600" b="1" i="1" dirty="0">
              <a:solidFill>
                <a:srgbClr val="0033CC"/>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457200" y="1447800"/>
            <a:ext cx="8534400" cy="5181600"/>
          </a:xfrm>
        </p:spPr>
        <p:txBody>
          <a:bodyPr/>
          <a:lstStyle/>
          <a:p>
            <a:pPr algn="l" eaLnBrk="1" hangingPunct="1">
              <a:lnSpc>
                <a:spcPct val="90000"/>
              </a:lnSpc>
            </a:pPr>
            <a:r>
              <a:rPr lang="en-US" sz="3200" b="1" dirty="0" smtClean="0">
                <a:solidFill>
                  <a:srgbClr val="0033CC"/>
                </a:solidFill>
              </a:rPr>
              <a:t>Introduction</a:t>
            </a:r>
            <a:r>
              <a:rPr lang="en-US" sz="1200" dirty="0" smtClean="0"/>
              <a:t/>
            </a:r>
            <a:br>
              <a:rPr lang="en-US" sz="1200" dirty="0" smtClean="0"/>
            </a:br>
            <a:r>
              <a:rPr lang="en-US" sz="1200" dirty="0" smtClean="0"/>
              <a:t/>
            </a:r>
            <a:br>
              <a:rPr lang="en-US" sz="1200" dirty="0" smtClean="0"/>
            </a:br>
            <a:r>
              <a:rPr lang="en-US" sz="1400" dirty="0" smtClean="0"/>
              <a:t>Criminal Law, is the branch of law that defines crimes, establishes punishments, and regulates the investigation and prosecution of people accused of committing crimes.  </a:t>
            </a:r>
            <a:br>
              <a:rPr lang="en-US" sz="1400" dirty="0" smtClean="0"/>
            </a:br>
            <a:r>
              <a:rPr lang="en-US" sz="1400" dirty="0" smtClean="0"/>
              <a:t/>
            </a:r>
            <a:br>
              <a:rPr lang="en-US" sz="1400" dirty="0" smtClean="0"/>
            </a:br>
            <a:r>
              <a:rPr lang="en-US" sz="1400" dirty="0" smtClean="0"/>
              <a:t>Criminal law includes both substantive law, and criminal procedure.</a:t>
            </a:r>
            <a:br>
              <a:rPr lang="en-US" sz="1400" dirty="0" smtClean="0"/>
            </a:br>
            <a:r>
              <a:rPr lang="en-US" sz="1400" dirty="0" smtClean="0"/>
              <a:t/>
            </a:r>
            <a:br>
              <a:rPr lang="en-US" sz="1400" dirty="0" smtClean="0"/>
            </a:br>
            <a:r>
              <a:rPr lang="en-US" sz="1800" b="1" dirty="0" smtClean="0">
                <a:solidFill>
                  <a:srgbClr val="C00000"/>
                </a:solidFill>
              </a:rPr>
              <a:t>Substantive Criminal Law:</a:t>
            </a:r>
            <a:br>
              <a:rPr lang="en-US" sz="1800" b="1" dirty="0" smtClean="0">
                <a:solidFill>
                  <a:srgbClr val="C00000"/>
                </a:solidFill>
              </a:rPr>
            </a:br>
            <a:r>
              <a:rPr lang="en-US" sz="1400" dirty="0" smtClean="0"/>
              <a:t/>
            </a:r>
            <a:br>
              <a:rPr lang="en-US" sz="1400" dirty="0" smtClean="0"/>
            </a:br>
            <a:r>
              <a:rPr lang="en-US" sz="1400" dirty="0" smtClean="0"/>
              <a:t>Substantive criminal law defines crimes, the conduct that constitutes them, and the punishment that is proscribed for such conduct.</a:t>
            </a:r>
            <a:br>
              <a:rPr lang="en-US" sz="1400" dirty="0" smtClean="0"/>
            </a:br>
            <a:r>
              <a:rPr lang="en-US" sz="1400" dirty="0" smtClean="0"/>
              <a:t/>
            </a:r>
            <a:br>
              <a:rPr lang="en-US" sz="1400" dirty="0" smtClean="0"/>
            </a:br>
            <a:r>
              <a:rPr lang="en-US" sz="1400" dirty="0" smtClean="0"/>
              <a:t>Substantive criminal law defines crime and punishment.  </a:t>
            </a:r>
            <a:br>
              <a:rPr lang="en-US" sz="1400" dirty="0" smtClean="0"/>
            </a:br>
            <a:r>
              <a:rPr lang="en-US" sz="1400" dirty="0" smtClean="0"/>
              <a:t/>
            </a:r>
            <a:br>
              <a:rPr lang="en-US" sz="1400" dirty="0" smtClean="0"/>
            </a:br>
            <a:r>
              <a:rPr lang="en-US" sz="1400" dirty="0" smtClean="0"/>
              <a:t>For example, what act constitutes murder or what punishment a murderer should receive.  </a:t>
            </a:r>
            <a:br>
              <a:rPr lang="en-US" sz="1400" dirty="0" smtClean="0"/>
            </a:br>
            <a:r>
              <a:rPr lang="en-US" sz="1400" dirty="0" smtClean="0"/>
              <a:t/>
            </a:r>
            <a:br>
              <a:rPr lang="en-US" sz="1400" dirty="0" smtClean="0"/>
            </a:br>
            <a:r>
              <a:rPr lang="en-US" sz="1800" b="1" dirty="0" smtClean="0">
                <a:solidFill>
                  <a:srgbClr val="C00000"/>
                </a:solidFill>
              </a:rPr>
              <a:t>Criminal Procedure:</a:t>
            </a:r>
            <a:br>
              <a:rPr lang="en-US" sz="1800" b="1" dirty="0" smtClean="0">
                <a:solidFill>
                  <a:srgbClr val="C00000"/>
                </a:solidFill>
              </a:rPr>
            </a:br>
            <a:r>
              <a:rPr lang="en-US" sz="1100" dirty="0" smtClean="0"/>
              <a:t/>
            </a:r>
            <a:br>
              <a:rPr lang="en-US" sz="1100" dirty="0" smtClean="0"/>
            </a:br>
            <a:r>
              <a:rPr lang="en-US" sz="1400" dirty="0" smtClean="0"/>
              <a:t>Criminal Procedure establishes the procedures for the implementation and enforcement of substantive criminal law.</a:t>
            </a:r>
            <a:br>
              <a:rPr lang="en-US" sz="1400" dirty="0" smtClean="0"/>
            </a:br>
            <a:r>
              <a:rPr lang="en-US" sz="1400" dirty="0" smtClean="0"/>
              <a:t/>
            </a:r>
            <a:br>
              <a:rPr lang="en-US" sz="1400" dirty="0" smtClean="0"/>
            </a:br>
            <a:r>
              <a:rPr lang="en-US" sz="1400" dirty="0" smtClean="0"/>
              <a:t>Criminal procedure is concerned with the legal rules to be followed, and the steps taken,</a:t>
            </a:r>
            <a:br>
              <a:rPr lang="en-US" sz="1400" dirty="0" smtClean="0"/>
            </a:br>
            <a:r>
              <a:rPr lang="en-US" sz="1400" dirty="0" smtClean="0"/>
              <a:t>to investigate, apprehend, charge, prosecute, convict, and sentence to punishment </a:t>
            </a:r>
            <a:br>
              <a:rPr lang="en-US" sz="1400" dirty="0" smtClean="0"/>
            </a:br>
            <a:r>
              <a:rPr lang="en-US" sz="1400" dirty="0" smtClean="0"/>
              <a:t>individuals who violate substantive criminal law. </a:t>
            </a:r>
            <a:br>
              <a:rPr lang="en-US" sz="1400" dirty="0" smtClean="0"/>
            </a:br>
            <a:r>
              <a:rPr lang="en-US" sz="1400" dirty="0" smtClean="0"/>
              <a:t/>
            </a:r>
            <a:br>
              <a:rPr lang="en-US" sz="1400" dirty="0" smtClean="0"/>
            </a:br>
            <a:r>
              <a:rPr lang="en-US" sz="1400" dirty="0" smtClean="0"/>
              <a:t>For example, criminal procedure describes how a murder trial must be conducted.                                 </a:t>
            </a:r>
            <a:br>
              <a:rPr lang="en-US" sz="1400" dirty="0" smtClean="0"/>
            </a:br>
            <a:r>
              <a:rPr lang="en-US" sz="1400" dirty="0" smtClean="0"/>
              <a:t/>
            </a:r>
            <a:br>
              <a:rPr lang="en-US" sz="1400" dirty="0" smtClean="0"/>
            </a:b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304800" y="914400"/>
            <a:ext cx="8686800" cy="5715000"/>
          </a:xfrm>
        </p:spPr>
        <p:txBody>
          <a:bodyPr/>
          <a:lstStyle/>
          <a:p>
            <a:pPr algn="l" eaLnBrk="1" hangingPunct="1">
              <a:lnSpc>
                <a:spcPct val="90000"/>
              </a:lnSpc>
              <a:defRPr/>
            </a:pPr>
            <a:r>
              <a:rPr lang="en-US" sz="3200" b="1" dirty="0" smtClean="0">
                <a:solidFill>
                  <a:srgbClr val="0033CC"/>
                </a:solidFill>
              </a:rPr>
              <a:t>Introduction Continued:</a:t>
            </a:r>
            <a:r>
              <a:rPr lang="en-US" sz="1200" dirty="0" smtClean="0"/>
              <a:t/>
            </a:r>
            <a:br>
              <a:rPr lang="en-US" sz="1200" dirty="0" smtClean="0"/>
            </a:br>
            <a:r>
              <a:rPr lang="en-US" sz="1200" dirty="0" smtClean="0"/>
              <a:t/>
            </a:r>
            <a:br>
              <a:rPr lang="en-US" sz="1200" dirty="0" smtClean="0"/>
            </a:br>
            <a:r>
              <a:rPr lang="en-US" sz="1800" b="1" dirty="0" smtClean="0">
                <a:solidFill>
                  <a:srgbClr val="C00000"/>
                </a:solidFill>
                <a:latin typeface="+mn-lt"/>
              </a:rPr>
              <a:t>A Product of Common Law:</a:t>
            </a:r>
            <a:r>
              <a:rPr lang="en-US" sz="1200" dirty="0" smtClean="0"/>
              <a:t/>
            </a:r>
            <a:br>
              <a:rPr lang="en-US" sz="1200" dirty="0" smtClean="0"/>
            </a:br>
            <a:r>
              <a:rPr lang="en-US" sz="1200" dirty="0" smtClean="0"/>
              <a:t/>
            </a:r>
            <a:br>
              <a:rPr lang="en-US" sz="1200" dirty="0" smtClean="0"/>
            </a:br>
            <a:r>
              <a:rPr lang="en-US" sz="1400" dirty="0" smtClean="0"/>
              <a:t>Criminal law should be seen in the context of the common law system, which is found in countries such as England, Canada, and the United States.  </a:t>
            </a:r>
            <a:br>
              <a:rPr lang="en-US" sz="1400" dirty="0" smtClean="0"/>
            </a:br>
            <a:r>
              <a:rPr lang="en-US" sz="1400" dirty="0" smtClean="0"/>
              <a:t/>
            </a:r>
            <a:br>
              <a:rPr lang="en-US" sz="1400" dirty="0" smtClean="0"/>
            </a:br>
            <a:r>
              <a:rPr lang="en-US" sz="1400" dirty="0" smtClean="0"/>
              <a:t>In the common law system, judges decide cases by referring to principles set forth in previous judicial decisions.  </a:t>
            </a:r>
            <a:br>
              <a:rPr lang="en-US" sz="1400" dirty="0" smtClean="0"/>
            </a:br>
            <a:r>
              <a:rPr lang="en-US" sz="1400" dirty="0" smtClean="0"/>
              <a:t/>
            </a:r>
            <a:br>
              <a:rPr lang="en-US" sz="1400" dirty="0" smtClean="0"/>
            </a:br>
            <a:r>
              <a:rPr lang="en-US" sz="1400" dirty="0" smtClean="0"/>
              <a:t>Common law systems are typically contrasted with Code based systems, which are found in most Western European countries, much of Latin America, Africa, and parts of Asia.  </a:t>
            </a:r>
            <a:br>
              <a:rPr lang="en-US" sz="1400" dirty="0" smtClean="0"/>
            </a:br>
            <a:r>
              <a:rPr lang="en-US" sz="1400" dirty="0" smtClean="0"/>
              <a:t/>
            </a:r>
            <a:br>
              <a:rPr lang="en-US" sz="1400" dirty="0" smtClean="0"/>
            </a:br>
            <a:r>
              <a:rPr lang="en-US" sz="1400" dirty="0" smtClean="0"/>
              <a:t>In these code based countries, law is derived from written Roman laws, where judges decide cases by referring to written statutes, promulgated by kings or enacted by legislatures or councils, and compiled in comprehensive code books.</a:t>
            </a:r>
            <a:br>
              <a:rPr lang="en-US" sz="1400" dirty="0" smtClean="0"/>
            </a:br>
            <a:r>
              <a:rPr lang="en-US" sz="1400" dirty="0" smtClean="0"/>
              <a:t/>
            </a:r>
            <a:br>
              <a:rPr lang="en-US" sz="1400" dirty="0" smtClean="0"/>
            </a:br>
            <a:r>
              <a:rPr lang="en-US" sz="1400" dirty="0" smtClean="0"/>
              <a:t>In legal systems based on common law, the criminal law is distinguished from what is known as civil law.  </a:t>
            </a:r>
            <a:br>
              <a:rPr lang="en-US" sz="1400" dirty="0" smtClean="0"/>
            </a:br>
            <a:r>
              <a:rPr lang="en-US" sz="1400" dirty="0" smtClean="0"/>
              <a:t/>
            </a:r>
            <a:br>
              <a:rPr lang="en-US" sz="1400" dirty="0" smtClean="0"/>
            </a:br>
            <a:r>
              <a:rPr lang="en-US" sz="1400" dirty="0" smtClean="0"/>
              <a:t>In America, our criminal statutes are codified holdings of common law.  Most of the crimes contained under state and federal law, were recognized long ago as criminal conduct  through case decision.  So too are defenses and punishments.  </a:t>
            </a:r>
            <a:br>
              <a:rPr lang="en-US" sz="1400" dirty="0" smtClean="0"/>
            </a:br>
            <a:r>
              <a:rPr lang="en-US" sz="1400" dirty="0" smtClean="0"/>
              <a:t/>
            </a:r>
            <a:br>
              <a:rPr lang="en-US" sz="1400" dirty="0" smtClean="0"/>
            </a:br>
            <a:r>
              <a:rPr lang="en-US" sz="1400" dirty="0" smtClean="0"/>
              <a:t>The criminal law, like property law, is a fundamental legal area with common justifications and antecedents.</a:t>
            </a:r>
            <a:br>
              <a:rPr lang="en-US" sz="1400" dirty="0" smtClean="0"/>
            </a:br>
            <a:r>
              <a:rPr lang="en-US" sz="1400" dirty="0" smtClean="0"/>
              <a:t/>
            </a:r>
            <a:br>
              <a:rPr lang="en-US" sz="1400" dirty="0" smtClean="0"/>
            </a:br>
            <a:r>
              <a:rPr lang="en-US" sz="1400" dirty="0" smtClean="0"/>
              <a:t>The inherent nature of property rights, and its value to our society, has driven much of the criminal law.</a:t>
            </a: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914400"/>
            <a:ext cx="8382000" cy="5715000"/>
          </a:xfrm>
        </p:spPr>
        <p:txBody>
          <a:bodyPr/>
          <a:lstStyle/>
          <a:p>
            <a:pPr algn="l" eaLnBrk="1" hangingPunct="1">
              <a:lnSpc>
                <a:spcPct val="90000"/>
              </a:lnSpc>
            </a:pPr>
            <a:r>
              <a:rPr lang="en-US" sz="3200" b="1" dirty="0" smtClean="0">
                <a:solidFill>
                  <a:srgbClr val="0033CC"/>
                </a:solidFill>
                <a:cs typeface="Arial" charset="0"/>
              </a:rPr>
              <a:t>Purpose of Criminal Law</a:t>
            </a:r>
            <a:br>
              <a:rPr lang="en-US" sz="3200" b="1" dirty="0" smtClean="0">
                <a:solidFill>
                  <a:srgbClr val="0033CC"/>
                </a:solidFill>
                <a:cs typeface="Arial" charset="0"/>
              </a:rPr>
            </a:br>
            <a:r>
              <a:rPr lang="en-US" sz="1400" dirty="0" smtClean="0">
                <a:cs typeface="Arial" charset="0"/>
              </a:rPr>
              <a:t/>
            </a:r>
            <a:br>
              <a:rPr lang="en-US" sz="1400" dirty="0" smtClean="0">
                <a:cs typeface="Arial" charset="0"/>
              </a:rPr>
            </a:br>
            <a:r>
              <a:rPr lang="en-US" sz="1400" dirty="0" smtClean="0">
                <a:cs typeface="Arial" charset="0"/>
              </a:rPr>
              <a:t>The Criminal law seeks to protect the public from harm by: </a:t>
            </a:r>
            <a:br>
              <a:rPr lang="en-US" sz="1400" dirty="0" smtClean="0">
                <a:cs typeface="Arial" charset="0"/>
              </a:rPr>
            </a:br>
            <a:r>
              <a:rPr lang="en-US" sz="1400" dirty="0" smtClean="0">
                <a:cs typeface="Arial" charset="0"/>
              </a:rPr>
              <a:t/>
            </a:r>
            <a:br>
              <a:rPr lang="en-US" sz="1400" dirty="0" smtClean="0">
                <a:cs typeface="Arial" charset="0"/>
              </a:rPr>
            </a:br>
            <a:r>
              <a:rPr lang="en-US" sz="1400" b="1" dirty="0" smtClean="0">
                <a:solidFill>
                  <a:srgbClr val="C00000"/>
                </a:solidFill>
                <a:cs typeface="Arial" charset="0"/>
              </a:rPr>
              <a:t>1. Inflicting punishment on those who have already done harm and</a:t>
            </a:r>
            <a:br>
              <a:rPr lang="en-US" sz="1400" b="1" dirty="0" smtClean="0">
                <a:solidFill>
                  <a:srgbClr val="C00000"/>
                </a:solidFill>
                <a:cs typeface="Arial" charset="0"/>
              </a:rPr>
            </a:br>
            <a:r>
              <a:rPr lang="en-US" sz="1400" b="1" dirty="0" smtClean="0">
                <a:solidFill>
                  <a:srgbClr val="C00000"/>
                </a:solidFill>
                <a:cs typeface="Arial" charset="0"/>
              </a:rPr>
              <a:t> </a:t>
            </a:r>
            <a:br>
              <a:rPr lang="en-US" sz="1400" b="1" dirty="0" smtClean="0">
                <a:solidFill>
                  <a:srgbClr val="C00000"/>
                </a:solidFill>
                <a:cs typeface="Arial" charset="0"/>
              </a:rPr>
            </a:br>
            <a:r>
              <a:rPr lang="en-US" sz="1400" b="1" dirty="0" smtClean="0">
                <a:solidFill>
                  <a:srgbClr val="C00000"/>
                </a:solidFill>
                <a:cs typeface="Arial" charset="0"/>
              </a:rPr>
              <a:t>2. Threatening with punishment those who are tempted to do harm. </a:t>
            </a:r>
            <a:r>
              <a:rPr lang="en-US" sz="1400" dirty="0" smtClean="0">
                <a:cs typeface="Arial" charset="0"/>
              </a:rPr>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The harm that criminal law aims to prevent varies. </a:t>
            </a:r>
            <a:r>
              <a:rPr lang="en-US" sz="1400" dirty="0">
                <a:cs typeface="Arial" charset="0"/>
              </a:rPr>
              <a:t> </a:t>
            </a:r>
            <a:r>
              <a:rPr lang="en-US" sz="1400" dirty="0" smtClean="0">
                <a:cs typeface="Arial" charset="0"/>
              </a:rPr>
              <a:t>Such includes:</a:t>
            </a:r>
            <a:br>
              <a:rPr lang="en-US" sz="1400" dirty="0" smtClean="0">
                <a:cs typeface="Arial" charset="0"/>
              </a:rPr>
            </a:br>
            <a:r>
              <a:rPr lang="en-US" sz="1400" dirty="0" smtClean="0">
                <a:cs typeface="Arial" charset="0"/>
              </a:rPr>
              <a:t/>
            </a:r>
            <a:br>
              <a:rPr lang="en-US" sz="1400" dirty="0" smtClean="0">
                <a:cs typeface="Arial" charset="0"/>
              </a:rPr>
            </a:br>
            <a:r>
              <a:rPr lang="en-US" sz="1600" dirty="0" smtClean="0">
                <a:solidFill>
                  <a:srgbClr val="002060"/>
                </a:solidFill>
                <a:latin typeface="+mn-lt"/>
              </a:rPr>
              <a:t>● </a:t>
            </a:r>
            <a:r>
              <a:rPr lang="en-US" sz="1600" b="1" dirty="0" smtClean="0">
                <a:solidFill>
                  <a:srgbClr val="002060"/>
                </a:solidFill>
                <a:latin typeface="Arial" panose="020B0604020202020204" pitchFamily="34" charset="0"/>
                <a:cs typeface="Arial" panose="020B0604020202020204" pitchFamily="34" charset="0"/>
              </a:rPr>
              <a:t>Physical harm, death, or bodily injury to human beings;</a:t>
            </a:r>
            <a:r>
              <a:rPr lang="en-US" sz="1400" dirty="0" smtClean="0">
                <a:solidFill>
                  <a:srgbClr val="002060"/>
                </a:solidFill>
                <a:cs typeface="Arial" charset="0"/>
              </a:rPr>
              <a:t> </a:t>
            </a:r>
            <a:br>
              <a:rPr lang="en-US" sz="1400" dirty="0" smtClean="0">
                <a:solidFill>
                  <a:srgbClr val="002060"/>
                </a:solidFill>
                <a:cs typeface="Arial" charset="0"/>
              </a:rPr>
            </a:br>
            <a:r>
              <a:rPr lang="en-US" sz="500" dirty="0" smtClean="0">
                <a:solidFill>
                  <a:srgbClr val="002060"/>
                </a:solidFill>
                <a:cs typeface="Arial" charset="0"/>
              </a:rPr>
              <a:t/>
            </a:r>
            <a:br>
              <a:rPr lang="en-US" sz="500" dirty="0" smtClean="0">
                <a:solidFill>
                  <a:srgbClr val="002060"/>
                </a:solidFill>
                <a:cs typeface="Arial" charset="0"/>
              </a:rPr>
            </a:br>
            <a:r>
              <a:rPr lang="en-US" sz="14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The loss of or damage to property;</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Immorality; </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r>
            <a:br>
              <a:rPr lang="en-US" sz="5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Danger to the government or its institutions;</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Disturbance of the public peace and order; or</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Injury to the public health. </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400" dirty="0" smtClean="0">
                <a:cs typeface="Arial" charset="0"/>
              </a:rPr>
              <a:t/>
            </a:r>
            <a:br>
              <a:rPr lang="en-US" sz="1400" dirty="0" smtClean="0">
                <a:cs typeface="Arial" charset="0"/>
              </a:rPr>
            </a:br>
            <a:r>
              <a:rPr lang="en-US" sz="1400" dirty="0" smtClean="0">
                <a:cs typeface="Arial" charset="0"/>
              </a:rPr>
              <a:t>Conduct that threatens to cause, but has not yet caused, </a:t>
            </a:r>
            <a:br>
              <a:rPr lang="en-US" sz="1400" dirty="0" smtClean="0">
                <a:cs typeface="Arial" charset="0"/>
              </a:rPr>
            </a:br>
            <a:r>
              <a:rPr lang="en-US" sz="1400" dirty="0" smtClean="0">
                <a:cs typeface="Arial" charset="0"/>
              </a:rPr>
              <a:t>a harmful result, may also be enough to constitute a crime.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Thus, criminal law often strives to avoid harm by forbidding conduct </a:t>
            </a:r>
            <a:br>
              <a:rPr lang="en-US" sz="1400" dirty="0" smtClean="0">
                <a:cs typeface="Arial" charset="0"/>
              </a:rPr>
            </a:br>
            <a:r>
              <a:rPr lang="en-US" sz="1400" dirty="0" smtClean="0">
                <a:cs typeface="Arial" charset="0"/>
              </a:rPr>
              <a:t>that may lead to harmful results.</a:t>
            </a:r>
          </a:p>
        </p:txBody>
      </p:sp>
      <p:pic>
        <p:nvPicPr>
          <p:cNvPr id="60420" name="Picture 5" descr="http://www.stus.com/images/products/cartoon.gif"/>
          <p:cNvPicPr>
            <a:picLocks noChangeAspect="1" noChangeArrowheads="1"/>
          </p:cNvPicPr>
          <p:nvPr/>
        </p:nvPicPr>
        <p:blipFill>
          <a:blip r:embed="rId3" cstate="print"/>
          <a:srcRect/>
          <a:stretch>
            <a:fillRect/>
          </a:stretch>
        </p:blipFill>
        <p:spPr bwMode="auto">
          <a:xfrm>
            <a:off x="6400800" y="2438400"/>
            <a:ext cx="2400300" cy="3333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1371600"/>
            <a:ext cx="8534400" cy="4800600"/>
          </a:xfrm>
        </p:spPr>
        <p:txBody>
          <a:bodyPr/>
          <a:lstStyle/>
          <a:p>
            <a:pPr algn="l" eaLnBrk="1" hangingPunct="1">
              <a:lnSpc>
                <a:spcPct val="90000"/>
              </a:lnSpc>
            </a:pPr>
            <a:r>
              <a:rPr lang="en-US" sz="3200" b="1" dirty="0" smtClean="0">
                <a:solidFill>
                  <a:srgbClr val="0033CC"/>
                </a:solidFill>
              </a:rPr>
              <a:t>Criminal Law and Civil Law (Torts):</a:t>
            </a:r>
            <a:r>
              <a:rPr lang="en-US" sz="1200" dirty="0" smtClean="0"/>
              <a:t/>
            </a:r>
            <a:br>
              <a:rPr lang="en-US" sz="1200" dirty="0" smtClean="0"/>
            </a:br>
            <a:r>
              <a:rPr lang="en-US" sz="1600" dirty="0" smtClean="0"/>
              <a:t/>
            </a:r>
            <a:br>
              <a:rPr lang="en-US" sz="1600" dirty="0" smtClean="0"/>
            </a:br>
            <a:r>
              <a:rPr lang="en-US" sz="1400" dirty="0" smtClean="0"/>
              <a:t>One purpose of both the criminal law and civil law in the common law system </a:t>
            </a:r>
            <a:br>
              <a:rPr lang="en-US" sz="1400" dirty="0" smtClean="0"/>
            </a:br>
            <a:r>
              <a:rPr lang="en-US" sz="1400" dirty="0" smtClean="0"/>
              <a:t>is to respond to harmful acts committed by individuals. </a:t>
            </a:r>
            <a:br>
              <a:rPr lang="en-US" sz="1400" dirty="0" smtClean="0"/>
            </a:br>
            <a:r>
              <a:rPr lang="en-US" sz="1400" dirty="0" smtClean="0"/>
              <a:t/>
            </a:r>
            <a:br>
              <a:rPr lang="en-US" sz="1400" dirty="0" smtClean="0"/>
            </a:br>
            <a:r>
              <a:rPr lang="en-US" sz="1400" dirty="0" smtClean="0"/>
              <a:t>Each type of law, however, provides different responses. </a:t>
            </a:r>
            <a:br>
              <a:rPr lang="en-US" sz="1400" dirty="0" smtClean="0"/>
            </a:br>
            <a:r>
              <a:rPr lang="en-US" sz="1400" dirty="0" smtClean="0"/>
              <a:t/>
            </a:r>
            <a:br>
              <a:rPr lang="en-US" sz="1400" dirty="0" smtClean="0"/>
            </a:br>
            <a:r>
              <a:rPr lang="en-US" sz="1400" dirty="0" smtClean="0"/>
              <a:t>A person who is injured by the action of another </a:t>
            </a:r>
            <a:br>
              <a:rPr lang="en-US" sz="1400" dirty="0" smtClean="0"/>
            </a:br>
            <a:r>
              <a:rPr lang="en-US" sz="1400" dirty="0" smtClean="0"/>
              <a:t>may bring a civil lawsuit against the person who caused the harm. </a:t>
            </a:r>
            <a:br>
              <a:rPr lang="en-US" sz="1400" dirty="0" smtClean="0"/>
            </a:br>
            <a:r>
              <a:rPr lang="en-US" sz="1400" dirty="0" smtClean="0"/>
              <a:t/>
            </a:r>
            <a:br>
              <a:rPr lang="en-US" sz="1400" dirty="0" smtClean="0"/>
            </a:br>
            <a:r>
              <a:rPr lang="en-US" sz="1400" dirty="0" smtClean="0"/>
              <a:t>If the victim prevails, the civil law generally provides that the person who caused the injury </a:t>
            </a:r>
            <a:br>
              <a:rPr lang="en-US" sz="1400" dirty="0" smtClean="0"/>
            </a:br>
            <a:r>
              <a:rPr lang="en-US" sz="1400" dirty="0" smtClean="0"/>
              <a:t>must pay money damages to compensate for the harm suffered. </a:t>
            </a:r>
            <a:br>
              <a:rPr lang="en-US" sz="1400" dirty="0" smtClean="0"/>
            </a:br>
            <a:r>
              <a:rPr lang="en-US" sz="1400" dirty="0" smtClean="0"/>
              <a:t/>
            </a:r>
            <a:br>
              <a:rPr lang="en-US" sz="1400" dirty="0" smtClean="0"/>
            </a:br>
            <a:r>
              <a:rPr lang="en-US" sz="1400" dirty="0" smtClean="0"/>
              <a:t>Under the criminal law, a person who acts in a way that is considered harmful to society in general </a:t>
            </a:r>
            <a:br>
              <a:rPr lang="en-US" sz="1400" dirty="0" smtClean="0"/>
            </a:br>
            <a:r>
              <a:rPr lang="en-US" sz="1400" dirty="0" smtClean="0"/>
              <a:t>may be prosecuted by the government in a criminal case. </a:t>
            </a:r>
            <a:br>
              <a:rPr lang="en-US" sz="1400" dirty="0" smtClean="0"/>
            </a:br>
            <a:r>
              <a:rPr lang="en-US" sz="1400" dirty="0" smtClean="0"/>
              <a:t/>
            </a:r>
            <a:br>
              <a:rPr lang="en-US" sz="1400" dirty="0" smtClean="0"/>
            </a:br>
            <a:r>
              <a:rPr lang="en-US" sz="1400" dirty="0" smtClean="0"/>
              <a:t>If the individual is convicted (found guilty) of the crime, he or she will be punished </a:t>
            </a:r>
            <a:br>
              <a:rPr lang="en-US" sz="1400" dirty="0" smtClean="0"/>
            </a:br>
            <a:r>
              <a:rPr lang="en-US" sz="1400" dirty="0" smtClean="0"/>
              <a:t>under criminal law by either a fine, imprisonment, or death. </a:t>
            </a:r>
            <a:br>
              <a:rPr lang="en-US" sz="1400" dirty="0" smtClean="0"/>
            </a:br>
            <a:r>
              <a:rPr lang="en-US" sz="1400" dirty="0" smtClean="0"/>
              <a:t/>
            </a:r>
            <a:br>
              <a:rPr lang="en-US" sz="1400" dirty="0" smtClean="0"/>
            </a:br>
            <a:r>
              <a:rPr lang="en-US" sz="1400" dirty="0" smtClean="0"/>
              <a:t>In some cases, a person’s wrongful and harmful act can invoke both criminal and civil law responses.  </a:t>
            </a:r>
            <a:br>
              <a:rPr lang="en-US" sz="1400" dirty="0" smtClean="0"/>
            </a:br>
            <a:r>
              <a:rPr lang="en-US" sz="1400" dirty="0" smtClean="0"/>
              <a:t/>
            </a:r>
            <a:br>
              <a:rPr lang="en-US" sz="1400" dirty="0" smtClean="0"/>
            </a:br>
            <a:r>
              <a:rPr lang="en-US" sz="1400" dirty="0" smtClean="0"/>
              <a:t>As a result, most crimes also contain a civil remedy, known as a tort.</a:t>
            </a:r>
            <a:br>
              <a:rPr lang="en-US" sz="1400" dirty="0" smtClean="0"/>
            </a:b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990600"/>
            <a:ext cx="8001000" cy="5257800"/>
          </a:xfrm>
        </p:spPr>
        <p:txBody>
          <a:bodyPr/>
          <a:lstStyle/>
          <a:p>
            <a:pPr algn="l" eaLnBrk="1" hangingPunct="1">
              <a:lnSpc>
                <a:spcPct val="85000"/>
              </a:lnSpc>
              <a:defRPr/>
            </a:pPr>
            <a:r>
              <a:rPr lang="en-US" sz="3600" b="1" dirty="0" smtClean="0">
                <a:solidFill>
                  <a:srgbClr val="0033CC"/>
                </a:solidFill>
                <a:cs typeface="Arial" pitchFamily="34" charset="0"/>
              </a:rPr>
              <a:t>Theories of Criminal Punishment</a:t>
            </a:r>
            <a:r>
              <a:rPr lang="en-US" sz="1000" dirty="0" smtClean="0"/>
              <a:t/>
            </a:r>
            <a:br>
              <a:rPr lang="en-US" sz="1000" dirty="0" smtClean="0"/>
            </a:br>
            <a:r>
              <a:rPr lang="en-US" sz="1000" dirty="0" smtClean="0"/>
              <a:t/>
            </a:r>
            <a:br>
              <a:rPr lang="en-US" sz="1000" dirty="0" smtClean="0"/>
            </a:br>
            <a:r>
              <a:rPr lang="en-US" sz="1400" dirty="0" smtClean="0"/>
              <a:t>Various theories have been advanced to justify or explain the goals of criminal punishment.</a:t>
            </a:r>
            <a:br>
              <a:rPr lang="en-US" sz="1400" dirty="0" smtClean="0"/>
            </a:br>
            <a:r>
              <a:rPr lang="en-US" sz="1400" dirty="0" smtClean="0"/>
              <a:t/>
            </a:r>
            <a:br>
              <a:rPr lang="en-US" sz="1400" dirty="0" smtClean="0"/>
            </a:br>
            <a:r>
              <a:rPr lang="en-US" sz="1400" dirty="0" smtClean="0"/>
              <a:t>These include:</a:t>
            </a:r>
            <a:br>
              <a:rPr lang="en-US" sz="1400" dirty="0" smtClean="0"/>
            </a:br>
            <a:r>
              <a:rPr lang="en-US" sz="1400" dirty="0" smtClean="0"/>
              <a:t/>
            </a:r>
            <a:br>
              <a:rPr lang="en-US" sz="1400" dirty="0" smtClean="0"/>
            </a:br>
            <a:r>
              <a:rPr lang="en-US" sz="2800" b="1" dirty="0" smtClean="0">
                <a:solidFill>
                  <a:srgbClr val="C00000"/>
                </a:solidFill>
              </a:rPr>
              <a:t>Retribution; </a:t>
            </a:r>
            <a:br>
              <a:rPr lang="en-US" sz="2800" b="1" dirty="0" smtClean="0">
                <a:solidFill>
                  <a:srgbClr val="C00000"/>
                </a:solidFill>
              </a:rPr>
            </a:br>
            <a:r>
              <a:rPr lang="en-US" sz="2800" b="1" dirty="0" smtClean="0">
                <a:solidFill>
                  <a:srgbClr val="C00000"/>
                </a:solidFill>
              </a:rPr>
              <a:t>Deterrence;</a:t>
            </a:r>
            <a:br>
              <a:rPr lang="en-US" sz="2800" b="1" dirty="0" smtClean="0">
                <a:solidFill>
                  <a:srgbClr val="C00000"/>
                </a:solidFill>
              </a:rPr>
            </a:br>
            <a:r>
              <a:rPr lang="en-US" sz="2800" b="1" dirty="0" smtClean="0">
                <a:solidFill>
                  <a:srgbClr val="C00000"/>
                </a:solidFill>
              </a:rPr>
              <a:t>Restraint (or incapacitation); </a:t>
            </a:r>
            <a:br>
              <a:rPr lang="en-US" sz="2800" b="1" dirty="0" smtClean="0">
                <a:solidFill>
                  <a:srgbClr val="C00000"/>
                </a:solidFill>
              </a:rPr>
            </a:br>
            <a:r>
              <a:rPr lang="en-US" sz="2800" b="1" dirty="0" smtClean="0">
                <a:solidFill>
                  <a:srgbClr val="C00000"/>
                </a:solidFill>
              </a:rPr>
              <a:t>Rehabilitation; and </a:t>
            </a:r>
            <a:br>
              <a:rPr lang="en-US" sz="2800" b="1" dirty="0" smtClean="0">
                <a:solidFill>
                  <a:srgbClr val="C00000"/>
                </a:solidFill>
              </a:rPr>
            </a:br>
            <a:r>
              <a:rPr lang="en-US" sz="2800" b="1" dirty="0" smtClean="0">
                <a:solidFill>
                  <a:srgbClr val="C00000"/>
                </a:solidFill>
              </a:rPr>
              <a:t>Restoration. </a:t>
            </a:r>
            <a:r>
              <a:rPr lang="en-US" sz="1400" dirty="0" smtClean="0"/>
              <a:t/>
            </a:r>
            <a:br>
              <a:rPr lang="en-US" sz="1400" dirty="0" smtClean="0"/>
            </a:br>
            <a:r>
              <a:rPr lang="en-US" sz="1400" dirty="0" smtClean="0"/>
              <a:t/>
            </a:r>
            <a:br>
              <a:rPr lang="en-US" sz="1400" dirty="0" smtClean="0"/>
            </a:br>
            <a:r>
              <a:rPr lang="en-US" sz="1400" dirty="0" smtClean="0"/>
              <a:t>Sometimes punishment advances more than one of these goals. </a:t>
            </a:r>
            <a:br>
              <a:rPr lang="en-US" sz="1400" dirty="0" smtClean="0"/>
            </a:br>
            <a:r>
              <a:rPr lang="en-US" sz="1400" dirty="0" smtClean="0"/>
              <a:t/>
            </a:r>
            <a:br>
              <a:rPr lang="en-US" sz="1400" dirty="0" smtClean="0"/>
            </a:br>
            <a:r>
              <a:rPr lang="en-US" sz="1400" dirty="0" smtClean="0"/>
              <a:t>At other times, a punishment may promote one goal </a:t>
            </a:r>
            <a:br>
              <a:rPr lang="en-US" sz="1400" dirty="0" smtClean="0"/>
            </a:br>
            <a:r>
              <a:rPr lang="en-US" sz="1400" dirty="0" smtClean="0"/>
              <a:t>while conflicting with another.</a:t>
            </a:r>
            <a:endParaRPr lang="en-US" sz="12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81000" y="1447800"/>
            <a:ext cx="83820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1000" smtClean="0"/>
              <a:t/>
            </a:r>
            <a:br>
              <a:rPr lang="en-US" sz="1000" smtClean="0"/>
            </a:br>
            <a:r>
              <a:rPr lang="en-US" sz="1000" smtClean="0"/>
              <a:t/>
            </a:r>
            <a:br>
              <a:rPr lang="en-US" sz="1000" smtClean="0"/>
            </a:br>
            <a:r>
              <a:rPr lang="en-US" sz="1200" smtClean="0"/>
              <a:t/>
            </a:r>
            <a:br>
              <a:rPr lang="en-US" sz="1200" smtClean="0"/>
            </a:br>
            <a:r>
              <a:rPr lang="en-US" sz="2800" b="1" smtClean="0">
                <a:solidFill>
                  <a:srgbClr val="C00000"/>
                </a:solidFill>
                <a:cs typeface="Arial" charset="0"/>
              </a:rPr>
              <a:t>A. Retribution</a:t>
            </a:r>
            <a:r>
              <a:rPr lang="en-US" sz="1200" smtClean="0"/>
              <a:t/>
            </a:r>
            <a:br>
              <a:rPr lang="en-US" sz="1200" smtClean="0"/>
            </a:br>
            <a:r>
              <a:rPr lang="en-US" sz="1200" smtClean="0"/>
              <a:t/>
            </a:r>
            <a:br>
              <a:rPr lang="en-US" sz="1200" smtClean="0"/>
            </a:br>
            <a:r>
              <a:rPr lang="en-US" sz="2400" smtClean="0">
                <a:cs typeface="Arial" charset="0"/>
              </a:rPr>
              <a:t>The theory of retribution holds that punishment </a:t>
            </a:r>
            <a:br>
              <a:rPr lang="en-US" sz="2400" smtClean="0">
                <a:cs typeface="Arial" charset="0"/>
              </a:rPr>
            </a:br>
            <a:r>
              <a:rPr lang="en-US" sz="2400" smtClean="0">
                <a:cs typeface="Arial" charset="0"/>
              </a:rPr>
              <a:t>is imposed on the blameworthy party </a:t>
            </a:r>
            <a:br>
              <a:rPr lang="en-US" sz="2400" smtClean="0">
                <a:cs typeface="Arial" charset="0"/>
              </a:rPr>
            </a:br>
            <a:r>
              <a:rPr lang="en-US" sz="2400" smtClean="0">
                <a:cs typeface="Arial" charset="0"/>
              </a:rPr>
              <a:t>in order for society to vent its anger toward </a:t>
            </a:r>
            <a:br>
              <a:rPr lang="en-US" sz="2400" smtClean="0">
                <a:cs typeface="Arial" charset="0"/>
              </a:rPr>
            </a:br>
            <a:r>
              <a:rPr lang="en-US" sz="2400" smtClean="0">
                <a:cs typeface="Arial" charset="0"/>
              </a:rPr>
              <a:t>and exact vengeance upon </a:t>
            </a:r>
            <a:br>
              <a:rPr lang="en-US" sz="2400" smtClean="0">
                <a:cs typeface="Arial" charset="0"/>
              </a:rPr>
            </a:br>
            <a:r>
              <a:rPr lang="en-US" sz="2400" smtClean="0">
                <a:cs typeface="Arial" charset="0"/>
              </a:rPr>
              <a:t>the criminal. </a:t>
            </a:r>
            <a:br>
              <a:rPr lang="en-US" sz="2400" smtClean="0">
                <a:cs typeface="Arial" charset="0"/>
              </a:rPr>
            </a:br>
            <a:r>
              <a:rPr lang="en-US" sz="2400" smtClean="0">
                <a:cs typeface="Arial" charset="0"/>
              </a:rPr>
              <a:t/>
            </a:r>
            <a:br>
              <a:rPr lang="en-US" sz="2400" smtClean="0">
                <a:cs typeface="Arial" charset="0"/>
              </a:rPr>
            </a:br>
            <a:r>
              <a:rPr lang="en-US" sz="2400" smtClean="0">
                <a:cs typeface="Arial" charset="0"/>
              </a:rPr>
              <a:t>Supporters of this theory </a:t>
            </a:r>
            <a:br>
              <a:rPr lang="en-US" sz="2400" smtClean="0">
                <a:cs typeface="Arial" charset="0"/>
              </a:rPr>
            </a:br>
            <a:r>
              <a:rPr lang="en-US" sz="2400" smtClean="0">
                <a:cs typeface="Arial" charset="0"/>
              </a:rPr>
              <a:t>look upon punishment </a:t>
            </a:r>
            <a:br>
              <a:rPr lang="en-US" sz="2400" smtClean="0">
                <a:cs typeface="Arial" charset="0"/>
              </a:rPr>
            </a:br>
            <a:r>
              <a:rPr lang="en-US" sz="2400" smtClean="0">
                <a:cs typeface="Arial" charset="0"/>
              </a:rPr>
              <a:t>not as a tool to deter future crime </a:t>
            </a:r>
            <a:br>
              <a:rPr lang="en-US" sz="2400" smtClean="0">
                <a:cs typeface="Arial" charset="0"/>
              </a:rPr>
            </a:br>
            <a:r>
              <a:rPr lang="en-US" sz="2400" smtClean="0">
                <a:cs typeface="Arial" charset="0"/>
              </a:rPr>
              <a:t>but as a device for ensuring that offenders pay </a:t>
            </a:r>
            <a:br>
              <a:rPr lang="en-US" sz="2400" smtClean="0">
                <a:cs typeface="Arial" charset="0"/>
              </a:rPr>
            </a:br>
            <a:r>
              <a:rPr lang="en-US" sz="2400" smtClean="0">
                <a:cs typeface="Arial" charset="0"/>
              </a:rPr>
              <a:t>for past misconduct.</a:t>
            </a:r>
            <a:r>
              <a:rPr lang="en-US" sz="1200" smtClean="0"/>
              <a:t/>
            </a:r>
            <a:br>
              <a:rPr lang="en-US" sz="1200" smtClean="0"/>
            </a:br>
            <a:r>
              <a:rPr lang="en-US" sz="1200" smtClean="0"/>
              <a:t/>
            </a:r>
            <a:br>
              <a:rPr lang="en-US" sz="1200" smtClean="0"/>
            </a:br>
            <a:endParaRPr lang="en-US" sz="12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3499</TotalTime>
  <Words>227</Words>
  <Application>Microsoft Office PowerPoint</Application>
  <PresentationFormat>On-screen Show (4:3)</PresentationFormat>
  <Paragraphs>109</Paragraphs>
  <Slides>28</Slides>
  <Notes>24</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1" baseType="lpstr">
      <vt:lpstr>Arial</vt:lpstr>
      <vt:lpstr>Default Design</vt:lpstr>
      <vt:lpstr>Document</vt:lpstr>
      <vt:lpstr>PowerPoint Presentation</vt:lpstr>
      <vt:lpstr>PowerPoint Presentation</vt:lpstr>
      <vt:lpstr>PowerPoint Presentation</vt:lpstr>
      <vt:lpstr>Introduction  Criminal Law, is the branch of law that defines crimes, establishes punishments, and regulates the investigation and prosecution of people accused of committing crimes.    Criminal law includes both substantive law, and criminal procedure.  Substantive Criminal Law:  Substantive criminal law defines crimes, the conduct that constitutes them, and the punishment that is proscribed for such conduct.  Substantive criminal law defines crime and punishment.    For example, what act constitutes murder or what punishment a murderer should receive.    Criminal Procedure:  Criminal Procedure establishes the procedures for the implementation and enforcement of substantive criminal law.  Criminal procedure is concerned with the legal rules to be followed, and the steps taken, to investigate, apprehend, charge, prosecute, convict, and sentence to punishment  individuals who violate substantive criminal law.   For example, criminal procedure describes how a murder trial must be conducted.                                   </vt:lpstr>
      <vt:lpstr>Introduction Continued:  A Product of Common Law:  Criminal law should be seen in the context of the common law system, which is found in countries such as England, Canada, and the United States.    In the common law system, judges decide cases by referring to principles set forth in previous judicial decisions.    Common law systems are typically contrasted with Code based systems, which are found in most Western European countries, much of Latin America, Africa, and parts of Asia.    In these code based countries, law is derived from written Roman laws, where judges decide cases by referring to written statutes, promulgated by kings or enacted by legislatures or councils, and compiled in comprehensive code books.  In legal systems based on common law, the criminal law is distinguished from what is known as civil law.    In America, our criminal statutes are codified holdings of common law.  Most of the crimes contained under state and federal law, were recognized long ago as criminal conduct  through case decision.  So too are defenses and punishments.    The criminal law, like property law, is a fundamental legal area with common justifications and antecedents.  The inherent nature of property rights, and its value to our society, has driven much of the criminal law.</vt:lpstr>
      <vt:lpstr>Purpose of Criminal Law  The Criminal law seeks to protect the public from harm by:   1. Inflicting punishment on those who have already done harm and   2. Threatening with punishment those who are tempted to do harm.   The harm that criminal law aims to prevent varies.  Such includes:  ● Physical harm, death, or bodily injury to human beings;   ● The loss of or damage to property;   ● Immorality;   ● Danger to the government or its institutions;   ● Disturbance of the public peace and order; or   ● Injury to the public health.   Conduct that threatens to cause, but has not yet caused,  a harmful result, may also be enough to constitute a crime.   Thus, criminal law often strives to avoid harm by forbidding conduct  that may lead to harmful results.</vt:lpstr>
      <vt:lpstr>Criminal Law and Civil Law (Torts):  One purpose of both the criminal law and civil law in the common law system  is to respond to harmful acts committed by individuals.   Each type of law, however, provides different responses.   A person who is injured by the action of another  may bring a civil lawsuit against the person who caused the harm.   If the victim prevails, the civil law generally provides that the person who caused the injury  must pay money damages to compensate for the harm suffered.   Under the criminal law, a person who acts in a way that is considered harmful to society in general  may be prosecuted by the government in a criminal case.   If the individual is convicted (found guilty) of the crime, he or she will be punished  under criminal law by either a fine, imprisonment, or death.   In some cases, a person’s wrongful and harmful act can invoke both criminal and civil law responses.    As a result, most crimes also contain a civil remedy, known as a tort. </vt:lpstr>
      <vt:lpstr>Theories of Criminal Punishment  Various theories have been advanced to justify or explain the goals of criminal punishment.  These include:  Retribution;  Deterrence; Restraint (or incapacitation);  Rehabilitation; and  Restoration.   Sometimes punishment advances more than one of these goals.   At other times, a punishment may promote one goal  while conflicting with another.</vt:lpstr>
      <vt:lpstr>Theories of Criminal Punishment   A. Retribution  The theory of retribution holds that punishment  is imposed on the blameworthy party  in order for society to vent its anger toward  and exact vengeance upon  the criminal.   Supporters of this theory  look upon punishment  not as a tool to deter future crime  but as a device for ensuring that offenders pay  for past misconduct.  </vt:lpstr>
      <vt:lpstr>Theories of Criminal Punishment  B. Deterrence  Those who support the deterrence theory  believe that if punishment is imposed upon a person  who has committed a crime,  the pain inflicted will dissuade the offender (and others) from repeating the crime.   When the deterrence relates to the specific offender  who committed the crime,  it is known as special deterrence.   General deterrence on the other hand describes the effect that punishment has  when it serves as a public example or threat  that deters people other than the initial offender  from committing similar crimes. </vt:lpstr>
      <vt:lpstr>Theories of Criminal Punishment - Continued  C. Restraint  Some believe that the goal of punishment is restraint.   If a criminal is  confined, executed, or otherwise incapacitated,  such punishment will deny the criminal  the ability or opportunity  to commit further crimes that harm society. </vt:lpstr>
      <vt:lpstr>Theories of Criminal Punishment - Continued  D. Rehabilitation  Another possible goal of criminal punishment  is rehabilitation of the offender.   Supporters of rehabilitation seek to prevent crime  by providing offenders  with the education and treatment necessary  to eliminate criminal tendencies,  as well as the skills  to become productive members of society. </vt:lpstr>
      <vt:lpstr>Theories of Criminal Punishment - Continued  E. Restoration  The theory of restoration takes a victim-oriented approach to crime  that emphasizes restitution (compensation) for victims.   Rather than focus on the punishment of criminals,  supporters of this theory advocate restoring the victim  and creating constructive roles for victims in the criminal justice process.   An example is when a criminal who stole or destroyed property is required to provide restitution to the victim through payment or repair.  Another example is, relatives of a murder victim  may be encouraged to testify about the impact of the death  when the murderer is sentenced by the court.   Promoters of this theory believe  that such victim involvement in the process  helps repair the harm caused by crime  and facilitates community reconciliation.</vt:lpstr>
      <vt:lpstr>Conflicts among Punishment Goals  The various justifications for criminal punishment are not mutually exclusive.   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  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vt:lpstr>
      <vt:lpstr>Classification of Crimes  Crimes are classified in many different ways: common law crimes versus statutory crimes, and crimes that are mala in se (evil in themselves) versus those that are mala prohibita (criminal only because the law says so).   An important classification is the division of crimes into felonies or misdemeanors.   This distinction is based on the severity of the crime and is rooted in common law.  Felonies and Misdemeanors:  At common law, and in many jurisdictions in the United States today, felonies constituted crimes that could be punishable by death, while misdemeanors, on the other hand, constituted crimes punishable by fine or imprisonment. (The term jurisdiction refers to the authority of a political entity, such as a state or a county, or the territory over which that authority is exercised.)   Today, in most jurisdictions, felonies constitute crimes punishable by imprisonment for one year or more, while misdemeanors are those crimes punishable by fine or imprisonment for less than one year.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vt:lpstr>
      <vt:lpstr>Common Law Felonies:   Remember - Mr &amp; Mrs Lamb  Murder Rape Manslaughter Robbery Sodomy Larceny Arson Mayhem Burglary</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158</cp:revision>
  <dcterms:created xsi:type="dcterms:W3CDTF">2007-08-27T19:04:39Z</dcterms:created>
  <dcterms:modified xsi:type="dcterms:W3CDTF">2019-10-01T12:38:26Z</dcterms:modified>
</cp:coreProperties>
</file>