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422" r:id="rId3"/>
    <p:sldId id="423" r:id="rId4"/>
    <p:sldId id="425" r:id="rId5"/>
    <p:sldId id="426" r:id="rId6"/>
    <p:sldId id="427" r:id="rId7"/>
    <p:sldId id="489" r:id="rId8"/>
    <p:sldId id="475" r:id="rId9"/>
    <p:sldId id="490" r:id="rId10"/>
    <p:sldId id="492" r:id="rId11"/>
    <p:sldId id="476" r:id="rId12"/>
    <p:sldId id="430" r:id="rId13"/>
    <p:sldId id="431" r:id="rId14"/>
    <p:sldId id="434" r:id="rId15"/>
    <p:sldId id="435" r:id="rId16"/>
    <p:sldId id="436" r:id="rId17"/>
    <p:sldId id="477" r:id="rId18"/>
    <p:sldId id="478" r:id="rId19"/>
    <p:sldId id="483" r:id="rId20"/>
    <p:sldId id="488" r:id="rId21"/>
    <p:sldId id="484" r:id="rId22"/>
    <p:sldId id="485" r:id="rId23"/>
    <p:sldId id="439" r:id="rId24"/>
    <p:sldId id="440" r:id="rId25"/>
    <p:sldId id="441" r:id="rId26"/>
    <p:sldId id="445" r:id="rId27"/>
    <p:sldId id="493" r:id="rId28"/>
    <p:sldId id="421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0000"/>
    <a:srgbClr val="CC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169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69C70F-9F8E-4899-B3DA-0DAB19F28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4A80A2-9CD0-4BDC-9ADF-16C4D8E7E8A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89CA0B-3D1C-4FEB-9312-C05A5A0DDA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75BA28-3D32-4D04-B54A-8D84F93EF201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C8612C-3539-42EA-8F44-1297E170FAB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B36483-D6A1-432A-9F91-4A8F854CF20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39BA5-F620-476E-A5D8-74CB087AD1A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39BA5-F620-476E-A5D8-74CB087AD1A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39BA5-F620-476E-A5D8-74CB087AD1A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EA95E-5C82-4298-BF8D-4DEE81DB97E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EA95E-5C82-4298-BF8D-4DEE81DB97EC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EA95E-5C82-4298-BF8D-4DEE81DB97EC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22A0E3-E2A0-4A35-A0F7-4986B1B3FBD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EA95E-5C82-4298-BF8D-4DEE81DB97E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9E0FBF-BD76-4709-9B0F-C9CC30ABCBCA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FD1101-0B2C-4912-9A6E-6D92A97B0FB4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AB5F37-F283-4CFE-8009-B5022318F9A1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890EC1-A9C4-406D-9C42-66BCCDF496AC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4F2456-2315-4204-974E-E891E3C978CD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3B92E6-AA18-4C56-8745-C374703B147D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BD48D4-5ECA-45C3-ABB2-7A80A76D655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78671B-9E95-44B5-86F0-0D46EF7BC24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78671B-9E95-44B5-86F0-0D46EF7BC24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DAA71-78B9-44F6-AC62-2DA0D078202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DAA71-78B9-44F6-AC62-2DA0D078202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DAA71-78B9-44F6-AC62-2DA0D0782024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DAA71-78B9-44F6-AC62-2DA0D0782024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1291B-8DD8-48C6-B679-F0ABEE6F5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8B1AF-AA62-4EFA-B8E4-19933DDD8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46965-B20C-4D73-B0EA-88A1782B6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F446B-596A-4B2A-ABDA-29913BA97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C577B-EEEE-444C-8944-C8ECC92AB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9D16-3E1C-44D3-B5FB-8BBA8E76B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D0EDE-CDE8-4A57-9A91-A1CD268A9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4476E-0663-41B9-9C61-051B6E11A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B28B5-D34E-4B95-8F7C-4B25F11BF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C0DD6-4348-451F-8F15-35F523BD7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5D824-7488-4FC4-A3FC-0FD138C7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C56AF-5FFF-46E2-BB5D-8D5F07671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7B321E-88AF-4D22-B2F0-C6F0E7145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8458200" cy="11430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>
                <a:solidFill>
                  <a:srgbClr val="FFFF00"/>
                </a:solidFill>
              </a:rPr>
              <a:t>Slide Set </a:t>
            </a:r>
            <a:r>
              <a:rPr lang="en-US" b="1" dirty="0" smtClean="0">
                <a:solidFill>
                  <a:srgbClr val="FFFF00"/>
                </a:solidFill>
              </a:rPr>
              <a:t>Ten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endParaRPr lang="en-US" sz="2000" b="1" i="1" dirty="0">
              <a:solidFill>
                <a:srgbClr val="FFFF00"/>
              </a:solidFill>
            </a:endParaRPr>
          </a:p>
          <a:p>
            <a:pPr eaLnBrk="1" hangingPunct="1"/>
            <a:r>
              <a:rPr lang="en-US" sz="2400" b="1" dirty="0">
                <a:solidFill>
                  <a:srgbClr val="FFFF00"/>
                </a:solidFill>
              </a:rPr>
              <a:t> Real Property – </a:t>
            </a:r>
            <a:r>
              <a:rPr lang="en-US" sz="2000" b="1" i="1" dirty="0">
                <a:solidFill>
                  <a:srgbClr val="FFFF00"/>
                </a:solidFill>
              </a:rPr>
              <a:t>Definitions and the Nature of Real Property</a:t>
            </a:r>
          </a:p>
          <a:p>
            <a:pPr eaLnBrk="1" hangingPunct="1"/>
            <a:endParaRPr lang="en-US" sz="2000" b="1" dirty="0">
              <a:solidFill>
                <a:srgbClr val="FFFF00"/>
              </a:solidFill>
            </a:endParaRP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981200"/>
            <a:ext cx="30099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1291B-8DD8-48C6-B679-F0ABEE6F5E4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90600"/>
            <a:ext cx="8686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The Importance of Real Property –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The law’s recognition of rights in land – The Rest of the Story</a:t>
            </a:r>
            <a:endParaRPr lang="en-US" sz="2200" dirty="0"/>
          </a:p>
          <a:p>
            <a:pPr>
              <a:lnSpc>
                <a:spcPct val="80000"/>
              </a:lnSpc>
              <a:defRPr/>
            </a:pPr>
            <a:endParaRPr lang="en-US" sz="800" dirty="0"/>
          </a:p>
          <a:p>
            <a:pPr>
              <a:defRPr/>
            </a:pPr>
            <a:r>
              <a:rPr lang="en-US" sz="2400" b="1" dirty="0"/>
              <a:t>       </a:t>
            </a:r>
            <a:r>
              <a:rPr lang="en-US" sz="2400" b="1" i="1" dirty="0">
                <a:solidFill>
                  <a:srgbClr val="FF0000"/>
                </a:solidFill>
              </a:rPr>
              <a:t>What Does it Mean to Have “Rights in Land”</a:t>
            </a:r>
          </a:p>
          <a:p>
            <a:pPr>
              <a:defRPr/>
            </a:pPr>
            <a:endParaRPr lang="en-US" sz="7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The concept of Real Property is one of the oldest</a:t>
            </a:r>
          </a:p>
          <a:p>
            <a:pPr>
              <a:defRPr/>
            </a:pPr>
            <a:r>
              <a:rPr lang="en-US" sz="2400" b="1" dirty="0"/>
              <a:t>   concepts existing in the law. </a:t>
            </a:r>
          </a:p>
          <a:p>
            <a:pPr>
              <a:defRPr/>
            </a:pPr>
            <a:endParaRPr lang="en-US" sz="10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As we have seen, however, the legal recognition of</a:t>
            </a:r>
          </a:p>
          <a:p>
            <a:pPr>
              <a:defRPr/>
            </a:pPr>
            <a:r>
              <a:rPr lang="en-US" sz="2400" b="1" dirty="0"/>
              <a:t>  property in ancient times, was not what we understand</a:t>
            </a:r>
          </a:p>
          <a:p>
            <a:pPr>
              <a:defRPr/>
            </a:pPr>
            <a:r>
              <a:rPr lang="en-US" sz="2400" b="1" dirty="0"/>
              <a:t>  today as the legal standing of individual ownership,</a:t>
            </a:r>
          </a:p>
          <a:p>
            <a:pPr>
              <a:defRPr/>
            </a:pPr>
            <a:r>
              <a:rPr lang="en-US" sz="2400" b="1" dirty="0"/>
              <a:t>  nor the acknowledgment of individual property rights.</a:t>
            </a:r>
          </a:p>
          <a:p>
            <a:pPr>
              <a:defRPr/>
            </a:pPr>
            <a:endParaRPr lang="en-US" sz="10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 These concepts, which have developed into what we</a:t>
            </a:r>
          </a:p>
          <a:p>
            <a:pPr>
              <a:defRPr/>
            </a:pPr>
            <a:r>
              <a:rPr lang="en-US" sz="2400" b="1" dirty="0"/>
              <a:t>    classify as “rights in land” came later, and are a much</a:t>
            </a:r>
          </a:p>
          <a:p>
            <a:pPr>
              <a:defRPr/>
            </a:pPr>
            <a:r>
              <a:rPr lang="en-US" sz="2400" b="1" dirty="0"/>
              <a:t>    more recent development of mature legal systems.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90600"/>
            <a:ext cx="8686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The Importance of Real Property –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The law’s recognition of rights in land – The Rest of the Story</a:t>
            </a:r>
            <a:endParaRPr lang="en-US" sz="2200" dirty="0"/>
          </a:p>
          <a:p>
            <a:pPr>
              <a:lnSpc>
                <a:spcPct val="80000"/>
              </a:lnSpc>
              <a:defRPr/>
            </a:pPr>
            <a:endParaRPr lang="en-US" sz="800" dirty="0"/>
          </a:p>
          <a:p>
            <a:pPr>
              <a:defRPr/>
            </a:pPr>
            <a:r>
              <a:rPr lang="en-US" sz="2400" b="1" dirty="0"/>
              <a:t>       </a:t>
            </a:r>
            <a:r>
              <a:rPr lang="en-US" sz="2400" b="1" i="1" dirty="0">
                <a:solidFill>
                  <a:srgbClr val="FF0000"/>
                </a:solidFill>
              </a:rPr>
              <a:t>What Does it Mean to Have “Rights in Land”</a:t>
            </a:r>
          </a:p>
          <a:p>
            <a:pPr>
              <a:defRPr/>
            </a:pPr>
            <a:endParaRPr lang="en-US" sz="7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 Ancient Law saw property and people as associations,</a:t>
            </a:r>
          </a:p>
          <a:p>
            <a:pPr>
              <a:defRPr/>
            </a:pPr>
            <a:r>
              <a:rPr lang="en-US" sz="2400" b="1" dirty="0"/>
              <a:t>   as merely a factor of being in proximity to the land or</a:t>
            </a:r>
          </a:p>
          <a:p>
            <a:pPr>
              <a:defRPr/>
            </a:pPr>
            <a:r>
              <a:rPr lang="en-US" sz="2400" b="1" dirty="0"/>
              <a:t>  object.</a:t>
            </a:r>
          </a:p>
          <a:p>
            <a:pPr>
              <a:defRPr/>
            </a:pPr>
            <a:endParaRPr lang="en-US" sz="24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 Indeed, Roman law had no actual word for what we call</a:t>
            </a:r>
          </a:p>
          <a:p>
            <a:pPr>
              <a:defRPr/>
            </a:pPr>
            <a:r>
              <a:rPr lang="en-US" sz="2400" b="1" dirty="0"/>
              <a:t>  “ownership”. </a:t>
            </a:r>
          </a:p>
          <a:p>
            <a:pPr>
              <a:defRPr/>
            </a:pPr>
            <a:endParaRPr lang="en-US" sz="24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 The word “ownership” does not appear in English</a:t>
            </a:r>
          </a:p>
          <a:p>
            <a:pPr>
              <a:defRPr/>
            </a:pPr>
            <a:r>
              <a:rPr lang="en-US" sz="2400" b="1" dirty="0"/>
              <a:t>   Common law decisions until 1583.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90600"/>
            <a:ext cx="86868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The Importance of Real Property – </a:t>
            </a:r>
          </a:p>
          <a:p>
            <a:pPr marL="342900" indent="-342900"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The law’s recognition of rights in land – The Rest of the Story</a:t>
            </a:r>
            <a:endParaRPr lang="en-US" sz="22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10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000" b="1" dirty="0"/>
              <a:t>       </a:t>
            </a:r>
            <a:r>
              <a:rPr lang="en-US" sz="2000" b="1" i="1" dirty="0">
                <a:solidFill>
                  <a:srgbClr val="FF0000"/>
                </a:solidFill>
              </a:rPr>
              <a:t>What Does it Mean to Have “Rights in Land”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800" b="1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Nonetheless, Property has been a fundamental concept of the earliest legal systems.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People have been concerned with property, and its uses, and their law has recognized its importance and value, since man came down from the trees.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Accordingly, in the earliest societies, their concept of property, can best be understood, through the perspective of a </a:t>
            </a:r>
            <a:r>
              <a:rPr lang="en-US" sz="1700" dirty="0" err="1"/>
              <a:t>Hohfeldian</a:t>
            </a:r>
            <a:r>
              <a:rPr lang="en-US" sz="1700" dirty="0"/>
              <a:t> analysis.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8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000" b="1" i="1" dirty="0"/>
              <a:t>Wesley Newcomb </a:t>
            </a:r>
            <a:r>
              <a:rPr lang="en-US" sz="2000" b="1" i="1" dirty="0" err="1"/>
              <a:t>Hohfeld</a:t>
            </a:r>
            <a:r>
              <a:rPr lang="en-US" sz="2000" b="1" i="1" dirty="0"/>
              <a:t> (1879 -1918) </a:t>
            </a:r>
            <a:endParaRPr lang="en-US" sz="20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A Professor of Jurisprudence (the philosophy of the law). 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During his life he published several influential law journal articles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regarding the philosophy of property.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His famous book, the Fundamental Legal Conceptions of Property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was derived from two articles in the Yale Law Journal (1913) and (1917),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and set forth his famous property analysis whereby property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is seen as an object in connection with a complex web of social relations,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with these relations establishing a limiting and defined relationship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between the person and the object.</a:t>
            </a:r>
            <a:endParaRPr lang="en-US" sz="1700" b="1" dirty="0">
              <a:solidFill>
                <a:srgbClr val="0033CC"/>
              </a:solidFill>
            </a:endParaRPr>
          </a:p>
        </p:txBody>
      </p:sp>
      <p:pic>
        <p:nvPicPr>
          <p:cNvPr id="14342" name="Picture 4" descr="http://www.law.yale.edu/images/cbl/hohfeld.jpg"/>
          <p:cNvPicPr>
            <a:picLocks noChangeAspect="1" noChangeArrowheads="1"/>
          </p:cNvPicPr>
          <p:nvPr/>
        </p:nvPicPr>
        <p:blipFill>
          <a:blip r:embed="rId3" cstate="print">
            <a:lum contrast="36000"/>
          </a:blip>
          <a:srcRect/>
          <a:stretch>
            <a:fillRect/>
          </a:stretch>
        </p:blipFill>
        <p:spPr bwMode="auto">
          <a:xfrm>
            <a:off x="7467600" y="4038600"/>
            <a:ext cx="12668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10799999" rev="0"/>
            </a:camera>
            <a:lightRig rig="threePt" dir="t"/>
          </a:scene3d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90600"/>
            <a:ext cx="8686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0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The Importance of Real Property – 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The law’s recognition of rights in land – The Rest of the Story</a:t>
            </a:r>
            <a:endParaRPr lang="en-US" sz="2200" dirty="0"/>
          </a:p>
          <a:p>
            <a:pPr>
              <a:spcBef>
                <a:spcPts val="0"/>
              </a:spcBef>
              <a:defRPr/>
            </a:pPr>
            <a:r>
              <a:rPr lang="en-US" sz="2000" b="1" dirty="0"/>
              <a:t>       </a:t>
            </a:r>
            <a:r>
              <a:rPr lang="en-US" sz="2000" b="1" i="1" dirty="0">
                <a:solidFill>
                  <a:srgbClr val="FF0000"/>
                </a:solidFill>
              </a:rPr>
              <a:t>What Does it Mean to Have “Rights in Land”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b="1" dirty="0"/>
              <a:t>It is in this interrelationship between law and property, that it can be seen </a:t>
            </a:r>
          </a:p>
          <a:p>
            <a:pPr>
              <a:defRPr/>
            </a:pPr>
            <a:r>
              <a:rPr lang="en-US" b="1" dirty="0"/>
              <a:t>that one of the reasons law was developed in the first place, </a:t>
            </a:r>
          </a:p>
          <a:p>
            <a:pPr>
              <a:defRPr/>
            </a:pPr>
            <a:r>
              <a:rPr lang="en-US" b="1" dirty="0"/>
              <a:t>was to protect property rights and resolve property disputes.  </a:t>
            </a:r>
          </a:p>
          <a:p>
            <a:pPr>
              <a:defRPr/>
            </a:pPr>
            <a:endParaRPr lang="en-US" sz="1000" b="1" dirty="0"/>
          </a:p>
          <a:p>
            <a:pPr>
              <a:defRPr/>
            </a:pPr>
            <a:r>
              <a:rPr lang="en-US" b="1" dirty="0"/>
              <a:t>It is to this understanding that Bentham speaks when he says, </a:t>
            </a:r>
          </a:p>
          <a:p>
            <a:pPr>
              <a:defRPr/>
            </a:pPr>
            <a:endParaRPr lang="en-US" sz="1000" dirty="0"/>
          </a:p>
          <a:p>
            <a:pPr algn="just">
              <a:defRPr/>
            </a:pPr>
            <a:r>
              <a:rPr lang="en-US" sz="2400" b="1" dirty="0">
                <a:solidFill>
                  <a:srgbClr val="0033CC"/>
                </a:solidFill>
              </a:rPr>
              <a:t>“Property and law are born together, and die together. Before laws were made, there was no property; </a:t>
            </a:r>
          </a:p>
          <a:p>
            <a:pPr algn="just">
              <a:defRPr/>
            </a:pPr>
            <a:r>
              <a:rPr lang="en-US" sz="2400" b="1" dirty="0">
                <a:solidFill>
                  <a:srgbClr val="0033CC"/>
                </a:solidFill>
              </a:rPr>
              <a:t>take away laws, and property ceases.” 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b="1" dirty="0"/>
              <a:t>This concept applies across the legal spectrum of all property:</a:t>
            </a:r>
          </a:p>
          <a:p>
            <a:pPr>
              <a:defRPr/>
            </a:pPr>
            <a:endParaRPr lang="en-US" sz="1000" b="1" dirty="0"/>
          </a:p>
          <a:p>
            <a:pPr>
              <a:defRPr/>
            </a:pPr>
            <a:r>
              <a:rPr lang="en-US" b="1" dirty="0"/>
              <a:t>Personal, Real and Intellectual</a:t>
            </a:r>
          </a:p>
          <a:p>
            <a:pPr>
              <a:defRPr/>
            </a:pPr>
            <a:r>
              <a:rPr lang="en-US" b="1" dirty="0"/>
              <a:t> </a:t>
            </a:r>
            <a:endParaRPr lang="en-US" sz="4800" b="1" dirty="0">
              <a:solidFill>
                <a:srgbClr val="0033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6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7412" name="Rectangle 8"/>
          <p:cNvSpPr>
            <a:spLocks noChangeArrowheads="1"/>
          </p:cNvSpPr>
          <p:nvPr/>
        </p:nvSpPr>
        <p:spPr bwMode="auto">
          <a:xfrm>
            <a:off x="228600" y="1066800"/>
            <a:ext cx="8686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/>
              <a:t>Like all property, interests in land are a collection of rights.</a:t>
            </a:r>
            <a:endParaRPr lang="en-US" sz="700" b="1" dirty="0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700" b="1" dirty="0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/>
              <a:t>Interests in Land are the vehicles for the exercise of these rights.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900" b="1" dirty="0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/>
              <a:t>To understand “Interests in Land”, they need to be seen through the prism of: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r>
              <a:rPr lang="en-US" b="1" i="1" dirty="0">
                <a:solidFill>
                  <a:srgbClr val="0033CC"/>
                </a:solidFill>
              </a:rPr>
              <a:t>Possession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r>
              <a:rPr lang="en-US" b="1" i="1" dirty="0">
                <a:solidFill>
                  <a:srgbClr val="0033CC"/>
                </a:solidFill>
              </a:rPr>
              <a:t>Time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10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i="1" dirty="0"/>
              <a:t>Two Major Questions</a:t>
            </a:r>
          </a:p>
          <a:p>
            <a:pPr marL="609600" indent="-609600">
              <a:spcBef>
                <a:spcPct val="20000"/>
              </a:spcBef>
            </a:pPr>
            <a:endParaRPr lang="en-US" sz="600" b="1" i="1" dirty="0">
              <a:solidFill>
                <a:schemeClr val="hlink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>
                <a:solidFill>
                  <a:srgbClr val="CC0000"/>
                </a:solidFill>
              </a:rPr>
              <a:t>Possession</a:t>
            </a:r>
            <a:r>
              <a:rPr lang="en-US" sz="2000" b="1" dirty="0">
                <a:solidFill>
                  <a:srgbClr val="0033CC"/>
                </a:solidFill>
              </a:rPr>
              <a:t> – Does the interest allow possession of the realty?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>
                <a:solidFill>
                  <a:srgbClr val="CC0000"/>
                </a:solidFill>
              </a:rPr>
              <a:t>Time</a:t>
            </a:r>
            <a:r>
              <a:rPr lang="en-US" sz="2000" b="1" dirty="0">
                <a:solidFill>
                  <a:srgbClr val="0033CC"/>
                </a:solidFill>
              </a:rPr>
              <a:t> – What time will the interest in the property be executed?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/>
              <a:t>      </a:t>
            </a:r>
            <a:r>
              <a:rPr lang="en-US" sz="2800" b="1" dirty="0">
                <a:solidFill>
                  <a:srgbClr val="C00000"/>
                </a:solidFill>
              </a:rPr>
              <a:t>The Nature of Interests in Real Property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pic>
        <p:nvPicPr>
          <p:cNvPr id="18437" name="Picture 6" descr="http://images2.fanpop.com/images/photos/8300000/Terra-Firma-2-phantom-brave-8372362-538-4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2057400"/>
            <a:ext cx="5124450" cy="383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838200"/>
            <a:ext cx="8534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2060"/>
                </a:solidFill>
              </a:rPr>
              <a:t>	So just what is an </a:t>
            </a:r>
            <a:r>
              <a:rPr lang="en-US" sz="2400" b="1" i="1" dirty="0">
                <a:solidFill>
                  <a:srgbClr val="002060"/>
                </a:solidFill>
              </a:rPr>
              <a:t>“Interest in Land” ?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1" dirty="0"/>
              <a:t>Interests in Land </a:t>
            </a:r>
            <a:r>
              <a:rPr lang="en-US" sz="2400" b="1" dirty="0"/>
              <a:t>relate to your </a:t>
            </a:r>
            <a:r>
              <a:rPr lang="en-US" sz="2400" b="1" i="1" dirty="0"/>
              <a:t>Collection of Rights</a:t>
            </a:r>
            <a:r>
              <a:rPr lang="en-US" sz="2400" b="1" dirty="0"/>
              <a:t>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/>
              <a:t>	with respect to the Real Property in question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4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rgbClr val="C00000"/>
                </a:solidFill>
              </a:rPr>
              <a:t>Real Property </a:t>
            </a:r>
            <a:r>
              <a:rPr lang="en-US" sz="2000" b="1" dirty="0"/>
              <a:t>has always been held as: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Special,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- Distinct,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- Unique, and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- Valuable in the law.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/>
              <a:t>        The law has thus long recognized that Rights in Real Property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/>
              <a:t>	are to be viewed as </a:t>
            </a:r>
            <a:r>
              <a:rPr lang="en-US" sz="2000" b="1" i="1" dirty="0"/>
              <a:t>Extensive</a:t>
            </a:r>
            <a:r>
              <a:rPr lang="en-US" sz="2000" b="1" dirty="0"/>
              <a:t> and </a:t>
            </a:r>
            <a:r>
              <a:rPr lang="en-US" sz="2000" b="1" i="1" dirty="0"/>
              <a:t>Severable</a:t>
            </a:r>
            <a:r>
              <a:rPr lang="en-US" sz="2000" b="1" dirty="0"/>
              <a:t>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/>
              <a:t>	and as such, can also be significantly limited through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i="1" dirty="0"/>
              <a:t>	</a:t>
            </a:r>
            <a:r>
              <a:rPr lang="en-US" sz="2000" b="1" dirty="0"/>
              <a:t>its </a:t>
            </a:r>
            <a:r>
              <a:rPr lang="en-US" sz="2000" b="1" i="1" dirty="0"/>
              <a:t>Transference</a:t>
            </a:r>
            <a:r>
              <a:rPr lang="en-US" sz="2000" b="1" dirty="0"/>
              <a:t>, from the original owner.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144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2060"/>
                </a:solidFill>
              </a:rPr>
              <a:t>	So just what is an </a:t>
            </a:r>
            <a:r>
              <a:rPr lang="en-US" sz="2400" b="1" i="1" dirty="0">
                <a:solidFill>
                  <a:srgbClr val="002060"/>
                </a:solidFill>
              </a:rPr>
              <a:t>“Interest in Land” ?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b="1" dirty="0"/>
              <a:t>So if </a:t>
            </a:r>
            <a:r>
              <a:rPr lang="en-US" sz="2000" b="1" i="1" dirty="0"/>
              <a:t>Interests in Land </a:t>
            </a:r>
            <a:r>
              <a:rPr lang="en-US" sz="2000" b="1" dirty="0"/>
              <a:t>relate to your </a:t>
            </a:r>
            <a:r>
              <a:rPr lang="en-US" sz="2000" b="1" i="1" dirty="0"/>
              <a:t>Collection of Rights</a:t>
            </a:r>
            <a:r>
              <a:rPr lang="en-US" sz="2000" b="1" dirty="0"/>
              <a:t>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/>
              <a:t>	with respect to the Real Property in question, what are they: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1000" b="1" dirty="0"/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800" b="1" dirty="0"/>
              <a:t>			</a:t>
            </a:r>
            <a:r>
              <a:rPr lang="en-US" sz="2800" b="1" i="1" dirty="0" err="1">
                <a:solidFill>
                  <a:srgbClr val="C00000"/>
                </a:solidFill>
              </a:rPr>
              <a:t>EPUT</a:t>
            </a:r>
            <a:r>
              <a:rPr lang="en-US" sz="2800" b="1" i="1" dirty="0">
                <a:solidFill>
                  <a:srgbClr val="C00000"/>
                </a:solidFill>
              </a:rPr>
              <a:t> – with an Added T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000" b="1" dirty="0">
                <a:solidFill>
                  <a:srgbClr val="0033CC"/>
                </a:solidFill>
              </a:rPr>
              <a:t>	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b="1" i="1" dirty="0"/>
              <a:t>Accordingly, These Rights, and their Limitations,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i="1" dirty="0"/>
              <a:t>	of an Interest in Land, include: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700" b="1" i="1" dirty="0"/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Exclusion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Possession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Use; and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Transfer; as well as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Time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144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2060"/>
                </a:solidFill>
              </a:rPr>
              <a:t>	So just what is an </a:t>
            </a:r>
            <a:r>
              <a:rPr lang="en-US" sz="2400" b="1" i="1" dirty="0">
                <a:solidFill>
                  <a:srgbClr val="002060"/>
                </a:solidFill>
              </a:rPr>
              <a:t>“Interest in Land” ?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b="1" dirty="0"/>
              <a:t>As </a:t>
            </a:r>
            <a:r>
              <a:rPr lang="en-US" sz="2000" b="1" i="1" dirty="0"/>
              <a:t>Interests in Land </a:t>
            </a:r>
            <a:r>
              <a:rPr lang="en-US" sz="2000" b="1" dirty="0"/>
              <a:t>relate to your </a:t>
            </a:r>
            <a:r>
              <a:rPr lang="en-US" sz="2000" b="1" i="1" dirty="0"/>
              <a:t>Collection of Rights</a:t>
            </a:r>
            <a:r>
              <a:rPr lang="en-US" sz="2000" b="1" dirty="0"/>
              <a:t> 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dirty="0"/>
              <a:t>	how do we know the extent of these rights (the interest)?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endParaRPr lang="en-US" sz="1000" b="1" dirty="0"/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b="1" dirty="0"/>
              <a:t>To determine the rights and limitations conveyed, 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dirty="0"/>
              <a:t>	under this </a:t>
            </a:r>
            <a:r>
              <a:rPr lang="en-US" sz="2000" b="1" i="1" dirty="0"/>
              <a:t>Collection of Rights,</a:t>
            </a:r>
            <a:r>
              <a:rPr lang="en-US" sz="2000" b="1" dirty="0"/>
              <a:t> it is necessary 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dirty="0"/>
              <a:t>	to think in terms of: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endParaRPr lang="en-US" sz="1000" b="1" i="1" dirty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i="1" dirty="0">
                <a:solidFill>
                  <a:srgbClr val="FF0000"/>
                </a:solidFill>
              </a:rPr>
              <a:t>	</a:t>
            </a:r>
            <a:r>
              <a:rPr lang="en-US" sz="2000" b="1" i="1" dirty="0">
                <a:solidFill>
                  <a:srgbClr val="0033CC"/>
                </a:solidFill>
              </a:rPr>
              <a:t>1. Titled “Fee” Ownership, and 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i="1" dirty="0">
                <a:solidFill>
                  <a:srgbClr val="0033CC"/>
                </a:solidFill>
              </a:rPr>
              <a:t>	2. Limitations on Titled “Fee” Ownership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endParaRPr lang="en-US" sz="1000" b="1" i="1" dirty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b="1" dirty="0"/>
              <a:t>The inherent value of Real Property has led to </a:t>
            </a:r>
            <a:r>
              <a:rPr lang="en-US" sz="2000" b="1" i="1" dirty="0">
                <a:solidFill>
                  <a:srgbClr val="C00000"/>
                </a:solidFill>
              </a:rPr>
              <a:t>complex legal rules </a:t>
            </a:r>
            <a:r>
              <a:rPr lang="en-US" sz="2000" b="1" dirty="0"/>
              <a:t>to provide these rights and limitations and their conveyance.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endParaRPr lang="en-US" sz="1000" b="1" dirty="0"/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b="1" dirty="0"/>
              <a:t>The effect of these </a:t>
            </a:r>
            <a:r>
              <a:rPr lang="en-US" sz="2000" b="1" i="1" dirty="0">
                <a:solidFill>
                  <a:srgbClr val="C00000"/>
                </a:solidFill>
              </a:rPr>
              <a:t>complex legal rules </a:t>
            </a:r>
            <a:r>
              <a:rPr lang="en-US" sz="2000" b="1" dirty="0"/>
              <a:t>can be seen in the Deed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dirty="0"/>
              <a:t>	which is the instrument that conveys the extent of titled ownership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2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2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 – Language in the Deed</a:t>
            </a:r>
          </a:p>
          <a:p>
            <a:pPr marL="609600" indent="-609600">
              <a:lnSpc>
                <a:spcPct val="92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33CC"/>
                </a:solidFill>
              </a:rPr>
              <a:t>	What is FEE??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The concept of </a:t>
            </a:r>
            <a:r>
              <a:rPr lang="en-US" sz="2000" b="1" dirty="0"/>
              <a:t>Fee</a:t>
            </a:r>
            <a:r>
              <a:rPr lang="en-US" sz="2000" dirty="0"/>
              <a:t> had its origins in Feudalism.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It is a designation of the extent of one’s </a:t>
            </a:r>
            <a:r>
              <a:rPr lang="en-US" sz="2000" b="1" dirty="0"/>
              <a:t>rights in real property</a:t>
            </a:r>
            <a:r>
              <a:rPr lang="en-US" sz="2000" dirty="0"/>
              <a:t>.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Under Common Law, the King had </a:t>
            </a:r>
            <a:r>
              <a:rPr lang="en-US" sz="2000" b="1" i="1" dirty="0"/>
              <a:t>“radical title”</a:t>
            </a:r>
            <a:r>
              <a:rPr lang="en-US" sz="2000" b="1" dirty="0"/>
              <a:t> </a:t>
            </a:r>
            <a:r>
              <a:rPr lang="en-US" sz="2000" dirty="0"/>
              <a:t>or </a:t>
            </a:r>
            <a:r>
              <a:rPr lang="en-US" sz="2000" b="1" dirty="0"/>
              <a:t>“</a:t>
            </a:r>
            <a:r>
              <a:rPr lang="en-US" sz="2000" b="1" i="1" dirty="0"/>
              <a:t>allodium</a:t>
            </a:r>
            <a:r>
              <a:rPr lang="en-US" sz="2000" b="1" dirty="0"/>
              <a:t>”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over all English lands.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This meant that he was the ultimate </a:t>
            </a:r>
            <a:r>
              <a:rPr lang="en-US" sz="2000" b="1" i="1" dirty="0"/>
              <a:t>"owner"</a:t>
            </a:r>
            <a:r>
              <a:rPr lang="en-US" sz="2000" b="1" dirty="0"/>
              <a:t> </a:t>
            </a:r>
            <a:r>
              <a:rPr lang="en-US" sz="2000" dirty="0"/>
              <a:t> of all Real Property.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As the ultimate “owner” of all English lands,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the King, could grant to a subject,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an </a:t>
            </a:r>
            <a:r>
              <a:rPr lang="en-US" sz="2000" b="1" dirty="0"/>
              <a:t>“</a:t>
            </a:r>
            <a:r>
              <a:rPr lang="en-US" sz="2000" b="1" i="1" dirty="0"/>
              <a:t>estate in land</a:t>
            </a:r>
            <a:r>
              <a:rPr lang="en-US" sz="2000" b="1" dirty="0"/>
              <a:t>”</a:t>
            </a:r>
            <a:r>
              <a:rPr lang="en-US" sz="2000" dirty="0"/>
              <a:t>, which was as sub-ownership interest,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what would be “owned and possessed” by the citizen granted the estate.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This estate so granted was known as a “</a:t>
            </a:r>
            <a:r>
              <a:rPr lang="en-US" sz="2000" b="1" i="1" dirty="0"/>
              <a:t>Fee</a:t>
            </a:r>
            <a:r>
              <a:rPr lang="en-US" sz="2000" dirty="0"/>
              <a:t>”.  The fee simple estate, also called "estate in fee simple" or "fee-simple title" and was often referred to as a “</a:t>
            </a:r>
            <a:r>
              <a:rPr lang="en-US" sz="2000" b="1" i="1" dirty="0"/>
              <a:t>freehold</a:t>
            </a:r>
            <a:r>
              <a:rPr lang="en-US" sz="2000" dirty="0"/>
              <a:t>”.</a:t>
            </a:r>
            <a:endParaRPr lang="en-US" sz="20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66800"/>
            <a:ext cx="86868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752600"/>
            <a:ext cx="7696200" cy="4444294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000" b="1" dirty="0">
                <a:latin typeface="Arial" pitchFamily="34" charset="0"/>
              </a:rPr>
              <a:t>Last Class – We Had Our Midterm Exam:</a:t>
            </a:r>
          </a:p>
          <a:p>
            <a:pPr>
              <a:defRPr/>
            </a:pPr>
            <a:endParaRPr lang="en-US" sz="600" b="1" dirty="0">
              <a:latin typeface="Arial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6600"/>
                </a:solidFill>
              </a:rPr>
              <a:t>What We have Covered To Date: 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	- Introduction - Course Overview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The History of American Law and Property Rights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The Law of Property - Introduction</a:t>
            </a:r>
          </a:p>
          <a:p>
            <a:pPr>
              <a:defRPr/>
            </a:pPr>
            <a:r>
              <a:rPr lang="en-US" sz="1600" i="1" dirty="0"/>
              <a:t>                  - An Explanation of Terms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The Law of Property - Personal Property I</a:t>
            </a:r>
          </a:p>
          <a:p>
            <a:pPr>
              <a:defRPr/>
            </a:pPr>
            <a:r>
              <a:rPr lang="en-US" sz="2000" i="1" dirty="0"/>
              <a:t> </a:t>
            </a:r>
            <a:r>
              <a:rPr lang="en-US" sz="1600" i="1" dirty="0"/>
              <a:t>                 - Ownership, Transfers and Gifts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The Law of Property - Personal Property II</a:t>
            </a:r>
          </a:p>
          <a:p>
            <a:pPr>
              <a:defRPr/>
            </a:pPr>
            <a:r>
              <a:rPr lang="en-US" sz="1600" i="1" dirty="0"/>
              <a:t>                 - Liens, </a:t>
            </a:r>
            <a:r>
              <a:rPr lang="en-US" sz="1600" i="1" dirty="0" err="1"/>
              <a:t>Bailments</a:t>
            </a:r>
            <a:r>
              <a:rPr lang="en-US" sz="1600" i="1" dirty="0"/>
              <a:t> and Special Property Interests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Intellectual Property </a:t>
            </a:r>
          </a:p>
          <a:p>
            <a:pPr>
              <a:defRPr/>
            </a:pPr>
            <a:r>
              <a:rPr lang="en-US" sz="1600" b="1" i="1" dirty="0"/>
              <a:t>                  </a:t>
            </a:r>
            <a:r>
              <a:rPr lang="en-US" sz="1600" i="1" dirty="0"/>
              <a:t>- Patents, Trademarks &amp; Copyrights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	 - The Criminal Law </a:t>
            </a:r>
          </a:p>
          <a:p>
            <a:pPr>
              <a:defRPr/>
            </a:pPr>
            <a:r>
              <a:rPr lang="en-US" sz="1600" b="1" i="1" dirty="0"/>
              <a:t>                  </a:t>
            </a:r>
            <a:r>
              <a:rPr lang="en-US" sz="1600" i="1" dirty="0"/>
              <a:t>- Principles of Criminal Law and Common Law Felonies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2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2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 – Language in the Deed</a:t>
            </a:r>
          </a:p>
          <a:p>
            <a:pPr marL="609600" indent="-609600">
              <a:lnSpc>
                <a:spcPct val="92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33CC"/>
                </a:solidFill>
              </a:rPr>
              <a:t>	What is FEE??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In the early period after the Norman conquest,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the holder of an estate in fee simple could not sell it,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but instead could only grant a subordinate fee simple estate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to a third party in the same parcel of land,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a process known as “</a:t>
            </a:r>
            <a:r>
              <a:rPr lang="en-US" sz="2000" dirty="0" err="1"/>
              <a:t>subinfeudation</a:t>
            </a:r>
            <a:r>
              <a:rPr lang="en-US" sz="2000" dirty="0"/>
              <a:t>”. 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2000" dirty="0"/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The Statute of </a:t>
            </a:r>
            <a:r>
              <a:rPr lang="en-US" sz="2000" dirty="0" err="1"/>
              <a:t>Quia</a:t>
            </a:r>
            <a:r>
              <a:rPr lang="en-US" sz="2000" dirty="0"/>
              <a:t> </a:t>
            </a:r>
            <a:r>
              <a:rPr lang="en-US" sz="2000" dirty="0" err="1"/>
              <a:t>Emptores</a:t>
            </a:r>
            <a:r>
              <a:rPr lang="en-US" sz="2000" dirty="0"/>
              <a:t>,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adopted in 1290, abolished </a:t>
            </a:r>
            <a:r>
              <a:rPr lang="en-US" sz="2000" dirty="0" err="1"/>
              <a:t>subinfeudation</a:t>
            </a:r>
            <a:r>
              <a:rPr lang="en-US" sz="2000" dirty="0"/>
              <a:t>.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2000" dirty="0"/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This Statute, another consequence and offshoot of the freedoms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inspired by the Magna </a:t>
            </a:r>
            <a:r>
              <a:rPr lang="en-US" sz="2000" dirty="0" err="1"/>
              <a:t>Carta</a:t>
            </a:r>
            <a:r>
              <a:rPr lang="en-US" sz="2000" dirty="0"/>
              <a:t>,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allowed the sale of fee simple estates,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from which modern land transactions are derived.</a:t>
            </a:r>
            <a:endParaRPr lang="en-US" sz="2000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 – Language in the Deed</a:t>
            </a:r>
          </a:p>
          <a:p>
            <a:pPr marL="609600" indent="-609600">
              <a:lnSpc>
                <a:spcPct val="95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33CC"/>
                </a:solidFill>
              </a:rPr>
              <a:t>	What is FEE??</a:t>
            </a:r>
          </a:p>
          <a:p>
            <a:pPr>
              <a:lnSpc>
                <a:spcPct val="95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5000"/>
              </a:lnSpc>
              <a:spcBef>
                <a:spcPts val="0"/>
              </a:spcBef>
              <a:defRPr/>
            </a:pPr>
            <a:r>
              <a:rPr lang="en-US" dirty="0"/>
              <a:t>As Deeds became the vehicle to transfer Real Property, the term “Fee” became the primary identifier of the rights in land conveyed.  A transfer will all possible rights was deemed </a:t>
            </a:r>
          </a:p>
          <a:p>
            <a:pPr algn="just">
              <a:lnSpc>
                <a:spcPct val="95000"/>
              </a:lnSpc>
              <a:spcBef>
                <a:spcPts val="0"/>
              </a:spcBef>
              <a:defRPr/>
            </a:pPr>
            <a:endParaRPr lang="en-US" dirty="0"/>
          </a:p>
          <a:p>
            <a:pPr algn="just">
              <a:defRPr/>
            </a:pPr>
            <a:r>
              <a:rPr lang="en-US" dirty="0"/>
              <a:t>According to William Blackstone, the great common law commentator, land held in fee simple:</a:t>
            </a:r>
          </a:p>
          <a:p>
            <a:pPr algn="just">
              <a:defRPr/>
            </a:pPr>
            <a:endParaRPr lang="en-US" dirty="0"/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is the estate in land held by the owners and their heirs absolutely;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is an estate in land without any end or limit;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can be conveyed by its owner to whomsoever they please; 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can be mortgaged or put up as security; and 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can be reduced to any other type of lesser estate.</a:t>
            </a:r>
          </a:p>
          <a:p>
            <a:pPr algn="just">
              <a:lnSpc>
                <a:spcPct val="95000"/>
              </a:lnSpc>
              <a:spcBef>
                <a:spcPts val="0"/>
              </a:spcBef>
              <a:defRPr/>
            </a:pPr>
            <a:endParaRPr lang="en-US" dirty="0"/>
          </a:p>
          <a:p>
            <a:pPr algn="just">
              <a:lnSpc>
                <a:spcPct val="95000"/>
              </a:lnSpc>
              <a:spcBef>
                <a:spcPts val="0"/>
              </a:spcBef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 – Language in the Deed</a:t>
            </a:r>
          </a:p>
          <a:p>
            <a:pPr marL="609600" indent="-609600">
              <a:lnSpc>
                <a:spcPct val="95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33CC"/>
                </a:solidFill>
              </a:rPr>
              <a:t>	What is FEE??</a:t>
            </a:r>
          </a:p>
          <a:p>
            <a:pPr>
              <a:lnSpc>
                <a:spcPct val="95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0000"/>
              </a:lnSpc>
              <a:defRPr/>
            </a:pPr>
            <a:r>
              <a:rPr lang="en-US" sz="2000" dirty="0"/>
              <a:t>The term Fee Is represented in Jack and the Beanstalk 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2000" dirty="0"/>
              <a:t>when the Giant expresses the “Castle Doctrine” saying: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Fee </a:t>
            </a:r>
            <a:r>
              <a:rPr lang="en-US" sz="2400" b="1" dirty="0" err="1">
                <a:solidFill>
                  <a:srgbClr val="0033CC"/>
                </a:solidFill>
              </a:rPr>
              <a:t>Fi</a:t>
            </a:r>
            <a:r>
              <a:rPr lang="en-US" sz="2400" b="1" dirty="0">
                <a:solidFill>
                  <a:srgbClr val="0033CC"/>
                </a:solidFill>
              </a:rPr>
              <a:t> </a:t>
            </a:r>
            <a:r>
              <a:rPr lang="en-US" sz="2400" b="1" dirty="0" err="1">
                <a:solidFill>
                  <a:srgbClr val="0033CC"/>
                </a:solidFill>
              </a:rPr>
              <a:t>Fo</a:t>
            </a:r>
            <a:r>
              <a:rPr lang="en-US" sz="2400" b="1" dirty="0">
                <a:solidFill>
                  <a:srgbClr val="0033CC"/>
                </a:solidFill>
              </a:rPr>
              <a:t> </a:t>
            </a:r>
            <a:r>
              <a:rPr lang="en-US" sz="2400" b="1" dirty="0" err="1">
                <a:solidFill>
                  <a:srgbClr val="0033CC"/>
                </a:solidFill>
              </a:rPr>
              <a:t>Fum</a:t>
            </a:r>
            <a:r>
              <a:rPr lang="en-US" sz="2400" b="1" dirty="0">
                <a:solidFill>
                  <a:srgbClr val="0033CC"/>
                </a:solidFill>
              </a:rPr>
              <a:t>…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I smell the blood of an Englishman …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Be he alive, or be he dead …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I’ll grind his bones to make my bread …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/>
              <a:t>Fee – Fee Estate – Meaning this is my home,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 err="1"/>
              <a:t>Fi</a:t>
            </a:r>
            <a:r>
              <a:rPr lang="en-US" dirty="0"/>
              <a:t> – An ancient phrase to express disapproval,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 err="1"/>
              <a:t>Fo</a:t>
            </a:r>
            <a:r>
              <a:rPr lang="en-US" dirty="0"/>
              <a:t> – A colloquialism used to express disgust of an opponent, 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 err="1"/>
              <a:t>Fum</a:t>
            </a:r>
            <a:r>
              <a:rPr lang="en-US" dirty="0"/>
              <a:t> – Fume, meaning anger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pic>
        <p:nvPicPr>
          <p:cNvPr id="169986" name="Picture 2" descr="http://th03.deviantart.net/fs71/PRE/f/2012/030/2/c/fee_fi_fo_fum_by_bishop2z3z-d4o36h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3124200"/>
            <a:ext cx="2123531" cy="20351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6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2532" name="Rectangle 8"/>
          <p:cNvSpPr>
            <a:spLocks noChangeArrowheads="1"/>
          </p:cNvSpPr>
          <p:nvPr/>
        </p:nvSpPr>
        <p:spPr bwMode="auto">
          <a:xfrm>
            <a:off x="304800" y="7620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609600" indent="-609600">
              <a:spcBef>
                <a:spcPts val="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ts val="0"/>
              </a:spcBef>
              <a:buFont typeface="Arial" pitchFamily="34" charset="0"/>
              <a:buChar char="•"/>
            </a:pPr>
            <a:r>
              <a:rPr lang="en-US" b="1" dirty="0"/>
              <a:t>As we have seen, like all other property, </a:t>
            </a:r>
            <a:r>
              <a:rPr lang="en-US" b="1" i="1" dirty="0">
                <a:solidFill>
                  <a:srgbClr val="C00000"/>
                </a:solidFill>
              </a:rPr>
              <a:t>interests in land</a:t>
            </a:r>
            <a:r>
              <a:rPr lang="en-US" b="1" i="1" dirty="0"/>
              <a:t>,</a:t>
            </a:r>
          </a:p>
          <a:p>
            <a:pPr marL="609600" indent="-609600">
              <a:spcBef>
                <a:spcPts val="0"/>
              </a:spcBef>
            </a:pPr>
            <a:r>
              <a:rPr lang="en-US" b="1" i="1" dirty="0"/>
              <a:t>	</a:t>
            </a:r>
            <a:r>
              <a:rPr lang="en-US" b="1" dirty="0"/>
              <a:t>are determined through a collection of rights.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Exclusion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Possession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Use; and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Transfer; as well as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Time</a:t>
            </a:r>
          </a:p>
          <a:p>
            <a:pPr marL="609600" indent="-609600">
              <a:spcBef>
                <a:spcPts val="0"/>
              </a:spcBef>
              <a:buFontTx/>
              <a:buChar char="•"/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ts val="0"/>
              </a:spcBef>
              <a:buFontTx/>
              <a:buChar char="•"/>
            </a:pPr>
            <a:r>
              <a:rPr lang="en-US" b="1" dirty="0"/>
              <a:t>The rights maintained and transferred in an </a:t>
            </a:r>
            <a:r>
              <a:rPr lang="en-US" b="1" i="1" dirty="0">
                <a:solidFill>
                  <a:srgbClr val="C00000"/>
                </a:solidFill>
              </a:rPr>
              <a:t>Interest in Land</a:t>
            </a:r>
          </a:p>
          <a:p>
            <a:pPr marL="609600" indent="-609600">
              <a:spcBef>
                <a:spcPts val="0"/>
              </a:spcBef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dirty="0"/>
              <a:t>need to be seen through the qualifier of:</a:t>
            </a:r>
          </a:p>
          <a:p>
            <a:pPr marL="990600" lvl="1" indent="-533400">
              <a:spcBef>
                <a:spcPts val="0"/>
              </a:spcBef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1600" b="1" i="1" dirty="0">
                <a:solidFill>
                  <a:schemeClr val="accent1">
                    <a:lumMod val="25000"/>
                  </a:schemeClr>
                </a:solidFill>
              </a:rPr>
              <a:t>- Possession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i="1" dirty="0">
                <a:solidFill>
                  <a:schemeClr val="accent1">
                    <a:lumMod val="25000"/>
                  </a:schemeClr>
                </a:solidFill>
              </a:rPr>
              <a:t>	- Time</a:t>
            </a:r>
          </a:p>
          <a:p>
            <a:pPr marL="990600" lvl="1" indent="-533400">
              <a:spcBef>
                <a:spcPts val="0"/>
              </a:spcBef>
            </a:pPr>
            <a:endParaRPr lang="en-US" sz="6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ts val="0"/>
              </a:spcBef>
            </a:pPr>
            <a:r>
              <a:rPr lang="en-US" b="1" i="1" dirty="0">
                <a:solidFill>
                  <a:schemeClr val="hlink"/>
                </a:solidFill>
              </a:rPr>
              <a:t>        </a:t>
            </a:r>
            <a:r>
              <a:rPr lang="en-US" b="1" i="1" dirty="0"/>
              <a:t>Two Major Questions – Must be asked to determine the Interest</a:t>
            </a:r>
          </a:p>
          <a:p>
            <a:pPr marL="609600" indent="-609600">
              <a:spcBef>
                <a:spcPts val="0"/>
              </a:spcBef>
            </a:pPr>
            <a:endParaRPr lang="en-US" sz="600" b="1" i="1" dirty="0">
              <a:solidFill>
                <a:schemeClr val="hlink"/>
              </a:solidFill>
            </a:endParaRPr>
          </a:p>
          <a:p>
            <a:pPr marL="609600" indent="-609600">
              <a:spcBef>
                <a:spcPts val="0"/>
              </a:spcBef>
              <a:buFontTx/>
              <a:buChar char="•"/>
            </a:pPr>
            <a:r>
              <a:rPr lang="en-US" sz="1600" b="1" dirty="0">
                <a:solidFill>
                  <a:srgbClr val="CC0000"/>
                </a:solidFill>
              </a:rPr>
              <a:t>Possession</a:t>
            </a:r>
            <a:r>
              <a:rPr lang="en-US" sz="1600" b="1" dirty="0">
                <a:solidFill>
                  <a:srgbClr val="0033CC"/>
                </a:solidFill>
              </a:rPr>
              <a:t> – Does the interest allow possession of the realty?</a:t>
            </a:r>
          </a:p>
          <a:p>
            <a:pPr marL="609600" indent="-609600">
              <a:spcBef>
                <a:spcPts val="0"/>
              </a:spcBef>
              <a:buFontTx/>
              <a:buChar char="•"/>
            </a:pPr>
            <a:endParaRPr lang="en-US" sz="5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ts val="0"/>
              </a:spcBef>
              <a:buFontTx/>
              <a:buChar char="•"/>
            </a:pPr>
            <a:r>
              <a:rPr lang="en-US" sz="1600" b="1" dirty="0">
                <a:solidFill>
                  <a:srgbClr val="CC0000"/>
                </a:solidFill>
              </a:rPr>
              <a:t>Time</a:t>
            </a:r>
            <a:r>
              <a:rPr lang="en-US" sz="1600" b="1" dirty="0">
                <a:solidFill>
                  <a:srgbClr val="0033CC"/>
                </a:solidFill>
              </a:rPr>
              <a:t> – What time will the interest in the property be executed?</a:t>
            </a:r>
          </a:p>
          <a:p>
            <a:pPr marL="609600" indent="-609600">
              <a:spcBef>
                <a:spcPts val="0"/>
              </a:spcBef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ts val="0"/>
              </a:spcBef>
              <a:buFont typeface="Arial" pitchFamily="34" charset="0"/>
              <a:buChar char="•"/>
            </a:pPr>
            <a:r>
              <a:rPr lang="en-US" b="1" dirty="0"/>
              <a:t>The Deed to the property will often answer these two major questions.</a:t>
            </a:r>
          </a:p>
          <a:p>
            <a:pPr marL="990600" lvl="1" indent="-533400">
              <a:spcBef>
                <a:spcPts val="0"/>
              </a:spcBef>
              <a:buFontTx/>
              <a:buChar char="–"/>
            </a:pPr>
            <a:endParaRPr lang="en-US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914400"/>
            <a:ext cx="8458200" cy="5562600"/>
          </a:xfrm>
        </p:spPr>
        <p:txBody>
          <a:bodyPr/>
          <a:lstStyle/>
          <a:p>
            <a:pPr>
              <a:spcBef>
                <a:spcPts val="0"/>
              </a:spcBef>
              <a:buNone/>
              <a:defRPr/>
            </a:pPr>
            <a:r>
              <a:rPr lang="en-US" b="1" dirty="0">
                <a:solidFill>
                  <a:srgbClr val="C00000"/>
                </a:solidFill>
              </a:rPr>
              <a:t>Real Property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1000" b="1" i="1" dirty="0">
                <a:solidFill>
                  <a:schemeClr val="accent1">
                    <a:lumMod val="50000"/>
                  </a:schemeClr>
                </a:solidFill>
              </a:rPr>
              <a:t>	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Words of Purchase vs. Words of Limitation</a:t>
            </a:r>
            <a:endParaRPr lang="en-US" sz="31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endParaRPr lang="en-US" sz="1000" b="1" i="1" dirty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/>
              <a:t>To determine what rights exist in an Interest in Land,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/>
              <a:t>we examine the Deed to the Property.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endParaRPr lang="en-US" sz="1000" b="1" i="1" dirty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/>
              <a:t>The Deed will most often define the two factors which tell the story: </a:t>
            </a: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033CC"/>
                </a:solidFill>
              </a:rPr>
              <a:t>Words of purchase: 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800" dirty="0">
                <a:solidFill>
                  <a:schemeClr val="accent2"/>
                </a:solidFill>
              </a:rPr>
              <a:t>	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Words that describe </a:t>
            </a:r>
            <a:r>
              <a:rPr lang="en-US" sz="4800" b="1" i="1" dirty="0">
                <a:solidFill>
                  <a:srgbClr val="FF0000"/>
                </a:solidFill>
              </a:rPr>
              <a:t>who</a:t>
            </a:r>
            <a:r>
              <a:rPr lang="en-US" sz="1600" dirty="0"/>
              <a:t> </a:t>
            </a:r>
            <a:r>
              <a:rPr lang="en-US" sz="2400" dirty="0"/>
              <a:t>takes the real property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800" dirty="0"/>
              <a:t> 	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by means of grant, gift, inheritance or bequest.</a:t>
            </a: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4000" b="1" dirty="0">
                <a:solidFill>
                  <a:srgbClr val="0033CC"/>
                </a:solidFill>
              </a:rPr>
              <a:t>Words of limitation: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4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Words that describe </a:t>
            </a:r>
            <a:r>
              <a:rPr lang="en-US" sz="4800" b="1" i="1" dirty="0">
                <a:solidFill>
                  <a:srgbClr val="FF0000"/>
                </a:solidFill>
              </a:rPr>
              <a:t>type</a:t>
            </a:r>
            <a:r>
              <a:rPr lang="en-US" sz="2400" dirty="0"/>
              <a:t> and </a:t>
            </a:r>
            <a:r>
              <a:rPr lang="en-US" sz="4800" b="1" i="1" dirty="0">
                <a:solidFill>
                  <a:srgbClr val="FF0000"/>
                </a:solidFill>
              </a:rPr>
              <a:t>duration</a:t>
            </a:r>
            <a:r>
              <a:rPr lang="en-US" sz="2400" dirty="0"/>
              <a:t> 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400" dirty="0"/>
              <a:t>      of the estate taken by the transferee.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77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77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775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7750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7750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7750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7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04800" y="914400"/>
            <a:ext cx="8382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</a:t>
            </a:r>
          </a:p>
          <a:p>
            <a:pPr>
              <a:spcBef>
                <a:spcPts val="0"/>
              </a:spcBef>
              <a:buNone/>
              <a:defRPr/>
            </a:pPr>
            <a:endParaRPr lang="en-US" sz="10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/>
              <a:t>Assessing the Words of the Deed is: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 b="1" i="1" dirty="0">
                <a:solidFill>
                  <a:srgbClr val="002060"/>
                </a:solidFill>
              </a:rPr>
              <a:t>A Two Step Dance:</a:t>
            </a:r>
            <a:r>
              <a:rPr lang="en-US" sz="2800" b="1" i="1" dirty="0">
                <a:solidFill>
                  <a:schemeClr val="hlink"/>
                </a:solidFill>
              </a:rPr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Possession </a:t>
            </a:r>
            <a:r>
              <a:rPr lang="en-US" sz="2800" b="1" i="1" dirty="0"/>
              <a:t>and</a:t>
            </a:r>
            <a:r>
              <a:rPr lang="en-US" sz="2800" b="1" i="1" dirty="0">
                <a:solidFill>
                  <a:srgbClr val="FF0000"/>
                </a:solidFill>
              </a:rPr>
              <a:t> Time</a:t>
            </a:r>
            <a:endParaRPr lang="en-US" sz="28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i="1" dirty="0">
                <a:solidFill>
                  <a:schemeClr val="hlink"/>
                </a:solidFill>
              </a:rPr>
              <a:t>	</a:t>
            </a:r>
            <a:r>
              <a:rPr lang="en-US" sz="2800" b="1" i="1" dirty="0">
                <a:solidFill>
                  <a:srgbClr val="CC0000"/>
                </a:solidFill>
              </a:rPr>
              <a:t>Step One: Form of Possession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Non - 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i="1" dirty="0">
                <a:solidFill>
                  <a:schemeClr val="hlink"/>
                </a:solidFill>
              </a:rPr>
              <a:t>	</a:t>
            </a:r>
            <a:r>
              <a:rPr lang="en-US" sz="2800" b="1" i="1" dirty="0">
                <a:solidFill>
                  <a:srgbClr val="CC0000"/>
                </a:solidFill>
              </a:rPr>
              <a:t>Step Two: When the Interest Vests</a:t>
            </a: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Present interests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(When the RIGHT to possess is NOW)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Future interests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(When the RIGHT to possess is in the future)</a:t>
            </a: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04800" y="9144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chemeClr val="hlink"/>
                </a:solidFill>
              </a:rPr>
              <a:t>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2. </a:t>
            </a:r>
            <a:r>
              <a:rPr lang="en-US" b="1" dirty="0" err="1">
                <a:solidFill>
                  <a:srgbClr val="0033CC"/>
                </a:solidFill>
              </a:rPr>
              <a:t>Defeasible</a:t>
            </a:r>
            <a:r>
              <a:rPr lang="en-US" b="1" dirty="0">
                <a:solidFill>
                  <a:srgbClr val="0033CC"/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	</a:t>
            </a:r>
            <a:r>
              <a:rPr lang="en-US" b="1" dirty="0">
                <a:solidFill>
                  <a:srgbClr val="FF0000"/>
                </a:solidFill>
              </a:rPr>
              <a:t>- Fee Simple Determinable with Possibility of </a:t>
            </a:r>
            <a:r>
              <a:rPr lang="en-US" b="1" dirty="0" err="1">
                <a:solidFill>
                  <a:srgbClr val="FF0000"/>
                </a:solidFill>
              </a:rPr>
              <a:t>Reverter</a:t>
            </a:r>
            <a:endParaRPr lang="en-US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FF0000"/>
                </a:solidFill>
              </a:rPr>
              <a:t>		- Fee Simple Subject to a Condition Precedent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FF0000"/>
                </a:solidFill>
              </a:rPr>
              <a:t>		- Fee Simple Subject to an </a:t>
            </a:r>
            <a:r>
              <a:rPr lang="en-US" b="1" dirty="0" err="1">
                <a:solidFill>
                  <a:srgbClr val="FF0000"/>
                </a:solidFill>
              </a:rPr>
              <a:t>Executory</a:t>
            </a:r>
            <a:r>
              <a:rPr lang="en-US" b="1" dirty="0">
                <a:solidFill>
                  <a:srgbClr val="FF0000"/>
                </a:solidFill>
              </a:rPr>
              <a:t> Interest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4. Life Estate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chemeClr val="hlink"/>
                </a:solidFill>
              </a:rPr>
              <a:t>Non possessory interests in land: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(An Interest with a right that can be executed but is not presently possessed)</a:t>
            </a:r>
            <a:r>
              <a:rPr lang="en-US" sz="2000" b="1" dirty="0"/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1. Easements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2. Profits,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3. Covenants, 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4. Servitudes</a:t>
            </a:r>
          </a:p>
          <a:p>
            <a:pPr marL="609600" indent="-609600">
              <a:spcBef>
                <a:spcPct val="20000"/>
              </a:spcBef>
            </a:pP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81000" y="12954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400">
              <a:solidFill>
                <a:srgbClr val="0033CC"/>
              </a:solidFill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990600" y="1524000"/>
            <a:ext cx="71628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600" b="1">
                <a:solidFill>
                  <a:schemeClr val="tx2"/>
                </a:solidFill>
              </a:rPr>
              <a:t>              </a:t>
            </a:r>
            <a:r>
              <a:rPr lang="en-US" sz="3600" b="1">
                <a:solidFill>
                  <a:srgbClr val="CC0000"/>
                </a:solidFill>
              </a:rPr>
              <a:t>Livery of Seisen</a:t>
            </a:r>
          </a:p>
        </p:txBody>
      </p:sp>
      <p:pic>
        <p:nvPicPr>
          <p:cNvPr id="16389" name="Picture 4" descr="http://ak2.static.dailymotion.com/static/video/490/631/19136094:jpeg_preview_mediu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2286000"/>
            <a:ext cx="4724400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ChangeArrowheads="1"/>
          </p:cNvSpPr>
          <p:nvPr/>
        </p:nvSpPr>
        <p:spPr bwMode="auto">
          <a:xfrm>
            <a:off x="381000" y="1143000"/>
            <a:ext cx="8229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002060"/>
                </a:solidFill>
              </a:rPr>
              <a:t>	</a:t>
            </a:r>
            <a:r>
              <a:rPr lang="en-US" sz="2400" b="1" dirty="0">
                <a:solidFill>
                  <a:srgbClr val="C00000"/>
                </a:solidFill>
              </a:rPr>
              <a:t>For next time – Read </a:t>
            </a:r>
            <a:r>
              <a:rPr lang="en-US" sz="2400" b="1" dirty="0" err="1">
                <a:solidFill>
                  <a:srgbClr val="C00000"/>
                </a:solidFill>
              </a:rPr>
              <a:t>Powerpoints</a:t>
            </a:r>
            <a:r>
              <a:rPr lang="en-US" sz="2400" b="1" dirty="0">
                <a:solidFill>
                  <a:srgbClr val="C00000"/>
                </a:solidFill>
              </a:rPr>
              <a:t> and Cases</a:t>
            </a:r>
          </a:p>
          <a:p>
            <a:pPr marL="342900" indent="-342900">
              <a:spcBef>
                <a:spcPct val="20000"/>
              </a:spcBef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400" b="1" dirty="0" smtClean="0">
                <a:solidFill>
                  <a:srgbClr val="002060"/>
                </a:solidFill>
              </a:rPr>
              <a:t>Questions???</a:t>
            </a: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2536079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800" i="1" dirty="0">
                <a:solidFill>
                  <a:schemeClr val="accent1">
                    <a:lumMod val="25000"/>
                  </a:schemeClr>
                </a:solidFill>
              </a:rPr>
              <a:t>	-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Real Property – The Basics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Definitions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The Importance of Real Property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68966" name="Rectangle 6"/>
          <p:cNvSpPr>
            <a:spLocks noChangeArrowheads="1"/>
          </p:cNvSpPr>
          <p:nvPr/>
        </p:nvSpPr>
        <p:spPr bwMode="auto">
          <a:xfrm>
            <a:off x="152400" y="1066800"/>
            <a:ext cx="89154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600" b="1" dirty="0">
                <a:solidFill>
                  <a:srgbClr val="C00000"/>
                </a:solidFill>
              </a:rPr>
              <a:t>Real Property - Definitions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rgbClr val="002060"/>
                </a:solidFill>
              </a:rPr>
              <a:t>Blacks law Dictionary Defines Real Property as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1750" b="1" dirty="0"/>
              <a:t>“</a:t>
            </a:r>
            <a:r>
              <a:rPr lang="en-US" sz="1750" b="1" i="1" dirty="0"/>
              <a:t>Land and generally whatever is erected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1750" b="1" i="1" dirty="0"/>
              <a:t>or growing upon or affixed to land.”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0033CC"/>
                </a:solidFill>
              </a:rPr>
              <a:t>Also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“Rights issuing out of, annexed to,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and exercisable within or about land”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0033CC"/>
                </a:solidFill>
              </a:rPr>
              <a:t>Also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“Immovable Property or rights arising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from Immovable property”</a:t>
            </a:r>
          </a:p>
          <a:p>
            <a:pPr marL="742950" lvl="1" indent="-285750">
              <a:spcBef>
                <a:spcPct val="20000"/>
              </a:spcBef>
              <a:defRPr/>
            </a:pPr>
            <a:endParaRPr lang="en-US" sz="2000" b="1" i="1" dirty="0">
              <a:solidFill>
                <a:srgbClr val="FF0000"/>
              </a:solidFill>
            </a:endParaRP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002060"/>
                </a:solidFill>
              </a:rPr>
              <a:t>But a simple definition is:</a:t>
            </a:r>
          </a:p>
          <a:p>
            <a:pPr marL="742950" lvl="1" indent="-285750">
              <a:spcBef>
                <a:spcPct val="20000"/>
              </a:spcBef>
              <a:defRPr/>
            </a:pPr>
            <a:endParaRPr lang="en-US" sz="600" b="1" i="1" dirty="0">
              <a:solidFill>
                <a:srgbClr val="FF0000"/>
              </a:solidFill>
            </a:endParaRPr>
          </a:p>
          <a:p>
            <a:pPr marL="0" lvl="1" indent="-28575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FF0000"/>
                </a:solidFill>
              </a:rPr>
              <a:t> “Property Rights involving Land, its fixtures, structures or production”</a:t>
            </a:r>
          </a:p>
          <a:p>
            <a:pPr marL="742950" lvl="1" indent="-285750">
              <a:spcBef>
                <a:spcPct val="20000"/>
              </a:spcBef>
              <a:defRPr/>
            </a:pPr>
            <a:endParaRPr lang="en-US" sz="20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6" name="Picture 4" descr="GARNER, BRYAN A. (EDITOR) - Black's Law Dictionary. Eighth Edition. Hardcover. June 2004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2743200"/>
            <a:ext cx="21224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457200" y="1066800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The Importance of Real Property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rgbClr val="0033CC"/>
                </a:solidFill>
              </a:rPr>
              <a:t>Real Property has historically meant: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b="1" i="1" dirty="0"/>
              <a:t>1. Wealth,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	2. Power, and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	3. Life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0033CC"/>
                </a:solidFill>
              </a:rPr>
              <a:t>Real Property needs to be thought of in terms of: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 </a:t>
            </a:r>
            <a:r>
              <a:rPr lang="en-US" b="1" i="1" dirty="0"/>
              <a:t>1. Possession, and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i="1" dirty="0">
                <a:solidFill>
                  <a:schemeClr val="tx2"/>
                </a:solidFill>
              </a:rPr>
              <a:t>2. Time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0033CC"/>
                </a:solidFill>
              </a:rPr>
              <a:t>Critical concepts include (as expressed in the Deed):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 	</a:t>
            </a:r>
            <a:r>
              <a:rPr lang="en-US" b="1" i="1" dirty="0"/>
              <a:t>1. Titled Ownership, and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tx2"/>
                </a:solidFill>
              </a:rPr>
              <a:t>	2. Limitations on Titled Ownership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FF0000"/>
                </a:solidFill>
              </a:rPr>
              <a:t>The value of Real Property has led to complex legal rules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14400"/>
            <a:ext cx="8534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The Importance of Real Property –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Why is Real Property Important?</a:t>
            </a:r>
          </a:p>
          <a:p>
            <a:pPr>
              <a:lnSpc>
                <a:spcPct val="90000"/>
              </a:lnSpc>
              <a:defRPr/>
            </a:pPr>
            <a:endParaRPr lang="en-US" sz="600" dirty="0"/>
          </a:p>
          <a:p>
            <a:pPr>
              <a:lnSpc>
                <a:spcPct val="90000"/>
              </a:lnSpc>
              <a:defRPr/>
            </a:pPr>
            <a:endParaRPr lang="en-US" sz="600" dirty="0"/>
          </a:p>
          <a:p>
            <a:pPr>
              <a:lnSpc>
                <a:spcPct val="90000"/>
              </a:lnSpc>
              <a:defRPr/>
            </a:pPr>
            <a:r>
              <a:rPr lang="en-US" b="1" dirty="0"/>
              <a:t>Real Property has always represented: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Wealth;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Power; and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Life</a:t>
            </a:r>
            <a:r>
              <a:rPr lang="en-US" sz="800" dirty="0"/>
              <a:t> </a:t>
            </a:r>
          </a:p>
          <a:p>
            <a:pPr>
              <a:lnSpc>
                <a:spcPct val="90000"/>
              </a:lnSpc>
              <a:defRPr/>
            </a:pPr>
            <a:endParaRPr lang="en-US" sz="800" dirty="0"/>
          </a:p>
          <a:p>
            <a:pPr>
              <a:lnSpc>
                <a:spcPct val="80000"/>
              </a:lnSpc>
              <a:defRPr/>
            </a:pPr>
            <a:r>
              <a:rPr lang="en-US" b="1" dirty="0">
                <a:solidFill>
                  <a:srgbClr val="002060"/>
                </a:solidFill>
              </a:rPr>
              <a:t>   </a:t>
            </a:r>
            <a:r>
              <a:rPr lang="en-US" b="1" i="1" dirty="0">
                <a:solidFill>
                  <a:srgbClr val="C00000"/>
                </a:solidFill>
              </a:rPr>
              <a:t>Why Wealth, Power and Life?</a:t>
            </a:r>
            <a:endParaRPr lang="en-US" sz="1600" dirty="0"/>
          </a:p>
          <a:p>
            <a:pPr marL="1524000" lvl="2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dirty="0">
                <a:solidFill>
                  <a:schemeClr val="accent1">
                    <a:lumMod val="25000"/>
                  </a:schemeClr>
                </a:solidFill>
              </a:rPr>
              <a:t>➢</a:t>
            </a:r>
            <a:r>
              <a:rPr lang="en-US" sz="1600" dirty="0"/>
              <a:t>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Special   - Distinct  - Unique and - Valuable (Limited Finite Resource).</a:t>
            </a:r>
          </a:p>
          <a:p>
            <a:pPr marL="1524000" lvl="2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dirty="0">
                <a:solidFill>
                  <a:schemeClr val="accent1">
                    <a:lumMod val="25000"/>
                  </a:schemeClr>
                </a:solidFill>
              </a:rPr>
              <a:t>➢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Sovereignty (governmental power) and its relationships depended on land</a:t>
            </a:r>
          </a:p>
          <a:p>
            <a:pPr>
              <a:lnSpc>
                <a:spcPct val="80000"/>
              </a:lnSpc>
              <a:defRPr/>
            </a:pPr>
            <a:endParaRPr lang="en-US" sz="600" dirty="0"/>
          </a:p>
          <a:p>
            <a:pPr lvl="1">
              <a:defRPr/>
            </a:pPr>
            <a:r>
              <a:rPr lang="en-US" sz="1400" dirty="0">
                <a:solidFill>
                  <a:srgbClr val="0033CC"/>
                </a:solidFill>
              </a:rPr>
              <a:t>	    ➊ </a:t>
            </a:r>
            <a:r>
              <a:rPr lang="en-US" sz="1600" b="1" i="1" dirty="0">
                <a:solidFill>
                  <a:srgbClr val="0033CC"/>
                </a:solidFill>
              </a:rPr>
              <a:t>Real Property granted “Freeman” status after Magna </a:t>
            </a:r>
            <a:r>
              <a:rPr lang="en-US" sz="1600" b="1" i="1" dirty="0" err="1">
                <a:solidFill>
                  <a:srgbClr val="0033CC"/>
                </a:solidFill>
              </a:rPr>
              <a:t>Carta</a:t>
            </a:r>
            <a:r>
              <a:rPr lang="en-US" sz="1600" b="1" i="1" dirty="0">
                <a:solidFill>
                  <a:srgbClr val="0033CC"/>
                </a:solidFill>
              </a:rPr>
              <a:t>,</a:t>
            </a:r>
          </a:p>
          <a:p>
            <a:pPr lvl="1">
              <a:defRPr/>
            </a:pPr>
            <a:r>
              <a:rPr lang="en-US" sz="1600" b="1" i="1" dirty="0">
                <a:solidFill>
                  <a:srgbClr val="0033CC"/>
                </a:solidFill>
              </a:rPr>
              <a:t>	   </a:t>
            </a:r>
            <a:r>
              <a:rPr lang="en-US" sz="1000" b="1" i="1" dirty="0">
                <a:solidFill>
                  <a:srgbClr val="0033CC"/>
                </a:solidFill>
              </a:rPr>
              <a:t> </a:t>
            </a:r>
            <a:r>
              <a:rPr lang="en-US" sz="1400" dirty="0">
                <a:solidFill>
                  <a:srgbClr val="0033CC"/>
                </a:solidFill>
              </a:rPr>
              <a:t>➋ </a:t>
            </a:r>
            <a:r>
              <a:rPr lang="en-US" sz="1600" b="1" i="1" dirty="0">
                <a:solidFill>
                  <a:srgbClr val="0033CC"/>
                </a:solidFill>
              </a:rPr>
              <a:t>Right to Vote was linked to Ownership of Real Property</a:t>
            </a:r>
          </a:p>
          <a:p>
            <a:pPr lvl="1">
              <a:defRPr/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sz="1600" dirty="0"/>
              <a:t>   </a:t>
            </a:r>
            <a:r>
              <a:rPr lang="en-US" sz="1000" dirty="0"/>
              <a:t> </a:t>
            </a:r>
            <a:r>
              <a:rPr lang="en-US" sz="1400" dirty="0">
                <a:solidFill>
                  <a:srgbClr val="0033CC"/>
                </a:solidFill>
              </a:rPr>
              <a:t>➌ </a:t>
            </a:r>
            <a:r>
              <a:rPr lang="en-US" sz="1600" b="1" dirty="0">
                <a:solidFill>
                  <a:srgbClr val="0033CC"/>
                </a:solidFill>
              </a:rPr>
              <a:t>Landlord – Tenant Relationship: The Owner had Power (</a:t>
            </a:r>
            <a:r>
              <a:rPr lang="en-US" sz="1600" b="1" dirty="0" err="1">
                <a:solidFill>
                  <a:srgbClr val="0033CC"/>
                </a:solidFill>
              </a:rPr>
              <a:t>Fuedalism</a:t>
            </a:r>
            <a:r>
              <a:rPr lang="en-US" sz="1600" b="1" dirty="0">
                <a:solidFill>
                  <a:srgbClr val="0033CC"/>
                </a:solidFill>
              </a:rPr>
              <a:t>).</a:t>
            </a:r>
          </a:p>
          <a:p>
            <a:pPr>
              <a:lnSpc>
                <a:spcPct val="80000"/>
              </a:lnSpc>
              <a:defRPr/>
            </a:pPr>
            <a:endParaRPr lang="en-US" sz="1000" dirty="0"/>
          </a:p>
          <a:p>
            <a:pPr>
              <a:lnSpc>
                <a:spcPct val="80000"/>
              </a:lnSpc>
              <a:defRPr/>
            </a:pPr>
            <a:r>
              <a:rPr lang="en-US" sz="1600" dirty="0"/>
              <a:t>	</a:t>
            </a:r>
            <a:r>
              <a:rPr lang="en-US" sz="1600" dirty="0">
                <a:solidFill>
                  <a:schemeClr val="accent1">
                    <a:lumMod val="25000"/>
                  </a:schemeClr>
                </a:solidFill>
              </a:rPr>
              <a:t>➢</a:t>
            </a:r>
            <a:r>
              <a:rPr lang="en-US" sz="1600" dirty="0"/>
              <a:t>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Was (and still is today) the source of:</a:t>
            </a:r>
            <a:endParaRPr lang="en-US" sz="1600" dirty="0"/>
          </a:p>
          <a:p>
            <a:pPr lvl="1">
              <a:defRPr/>
            </a:pPr>
            <a:r>
              <a:rPr lang="en-US" sz="1900" i="1" dirty="0"/>
              <a:t>	   </a:t>
            </a:r>
            <a:r>
              <a:rPr lang="en-US" sz="1400" dirty="0">
                <a:solidFill>
                  <a:srgbClr val="0033CC"/>
                </a:solidFill>
              </a:rPr>
              <a:t>➊ </a:t>
            </a:r>
            <a:r>
              <a:rPr lang="en-US" sz="1600" b="1" i="1" dirty="0">
                <a:solidFill>
                  <a:srgbClr val="0033CC"/>
                </a:solidFill>
              </a:rPr>
              <a:t>Food (where crops and animals are raised),</a:t>
            </a:r>
          </a:p>
          <a:p>
            <a:pPr lvl="1">
              <a:defRPr/>
            </a:pPr>
            <a:r>
              <a:rPr lang="en-US" sz="1600" b="1" i="1" dirty="0">
                <a:solidFill>
                  <a:srgbClr val="0033CC"/>
                </a:solidFill>
              </a:rPr>
              <a:t>	   </a:t>
            </a:r>
            <a:r>
              <a:rPr lang="en-US" sz="1000" b="1" i="1" dirty="0">
                <a:solidFill>
                  <a:srgbClr val="0033CC"/>
                </a:solidFill>
              </a:rPr>
              <a:t> </a:t>
            </a:r>
            <a:r>
              <a:rPr lang="en-US" sz="1400" dirty="0">
                <a:solidFill>
                  <a:srgbClr val="0033CC"/>
                </a:solidFill>
              </a:rPr>
              <a:t>➋ </a:t>
            </a:r>
            <a:r>
              <a:rPr lang="en-US" sz="1600" b="1" i="1" dirty="0">
                <a:solidFill>
                  <a:srgbClr val="0033CC"/>
                </a:solidFill>
              </a:rPr>
              <a:t>Clothing (where material for cloth is harvested), and</a:t>
            </a:r>
          </a:p>
          <a:p>
            <a:pPr lvl="1">
              <a:defRPr/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sz="1600" dirty="0"/>
              <a:t>   </a:t>
            </a:r>
            <a:r>
              <a:rPr lang="en-US" sz="1000" dirty="0"/>
              <a:t> </a:t>
            </a:r>
            <a:r>
              <a:rPr lang="en-US" sz="1400" dirty="0">
                <a:solidFill>
                  <a:srgbClr val="0033CC"/>
                </a:solidFill>
              </a:rPr>
              <a:t>➌ </a:t>
            </a:r>
            <a:r>
              <a:rPr lang="en-US" sz="1600" b="1" dirty="0">
                <a:solidFill>
                  <a:srgbClr val="0033CC"/>
                </a:solidFill>
              </a:rPr>
              <a:t>Housing (where buildings for shelter are constructed and maintained).</a:t>
            </a:r>
          </a:p>
          <a:p>
            <a:pPr lvl="1">
              <a:defRPr/>
            </a:pPr>
            <a:r>
              <a:rPr lang="en-US" sz="1600" i="1" dirty="0"/>
              <a:t>	</a:t>
            </a:r>
            <a:r>
              <a:rPr lang="en-US" sz="1600" dirty="0">
                <a:solidFill>
                  <a:schemeClr val="accent1">
                    <a:lumMod val="25000"/>
                  </a:schemeClr>
                </a:solidFill>
              </a:rPr>
              <a:t> ➢</a:t>
            </a:r>
            <a:r>
              <a:rPr lang="en-US" sz="1600" dirty="0"/>
              <a:t>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Has always provided the owner with wealth, status, sustenance, and </a:t>
            </a:r>
          </a:p>
          <a:p>
            <a:pPr lvl="1">
              <a:defRPr/>
            </a:pPr>
            <a:r>
              <a:rPr lang="en-US" sz="1600" i="1" dirty="0"/>
              <a:t>	</a:t>
            </a:r>
            <a:r>
              <a:rPr lang="en-US" sz="1600" dirty="0">
                <a:solidFill>
                  <a:schemeClr val="accent1">
                    <a:lumMod val="25000"/>
                  </a:schemeClr>
                </a:solidFill>
              </a:rPr>
              <a:t> ➢</a:t>
            </a:r>
            <a:r>
              <a:rPr lang="en-US" sz="1600" dirty="0"/>
              <a:t>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Social, political, and economic power.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1066800"/>
            <a:ext cx="8534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The Importance of Real Property –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What does the law recognize as far as rights in land?</a:t>
            </a:r>
          </a:p>
          <a:p>
            <a:pPr>
              <a:lnSpc>
                <a:spcPct val="90000"/>
              </a:lnSpc>
              <a:defRPr/>
            </a:pPr>
            <a:endParaRPr lang="en-US" sz="600" dirty="0"/>
          </a:p>
          <a:p>
            <a:pPr>
              <a:lnSpc>
                <a:spcPct val="90000"/>
              </a:lnSpc>
              <a:defRPr/>
            </a:pPr>
            <a:endParaRPr lang="en-US" sz="600" dirty="0"/>
          </a:p>
          <a:p>
            <a:pPr>
              <a:lnSpc>
                <a:spcPct val="90000"/>
              </a:lnSpc>
              <a:defRPr/>
            </a:pPr>
            <a:r>
              <a:rPr lang="en-US" b="1" dirty="0"/>
              <a:t>Rights in Land, commonly known as real property, consists of: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interests in land; and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anything attached to land (e.g., buildings, fixtures, signs, fences, or trees).</a:t>
            </a:r>
            <a:r>
              <a:rPr lang="en-US" sz="800" dirty="0"/>
              <a:t> </a:t>
            </a:r>
          </a:p>
          <a:p>
            <a:pPr>
              <a:lnSpc>
                <a:spcPct val="90000"/>
              </a:lnSpc>
              <a:defRPr/>
            </a:pPr>
            <a:endParaRPr lang="en-US" sz="800" dirty="0"/>
          </a:p>
          <a:p>
            <a:pPr>
              <a:lnSpc>
                <a:spcPct val="90000"/>
              </a:lnSpc>
              <a:defRPr/>
            </a:pPr>
            <a:r>
              <a:rPr lang="en-US" sz="2000" b="1" dirty="0">
                <a:solidFill>
                  <a:srgbClr val="002060"/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Just what are interests in land (really another term for rights)</a:t>
            </a:r>
          </a:p>
          <a:p>
            <a:pPr>
              <a:lnSpc>
                <a:spcPct val="90000"/>
              </a:lnSpc>
              <a:defRPr/>
            </a:pPr>
            <a:endParaRPr lang="en-US" sz="800" dirty="0"/>
          </a:p>
          <a:p>
            <a:pPr>
              <a:lnSpc>
                <a:spcPct val="90000"/>
              </a:lnSpc>
              <a:defRPr/>
            </a:pPr>
            <a:r>
              <a:rPr lang="en-US" b="1" dirty="0"/>
              <a:t>Interests in land can include: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ownership interests,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leaseholds,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easements,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life estates, and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future interests.</a:t>
            </a:r>
            <a:r>
              <a:rPr lang="en-US" sz="800" dirty="0"/>
              <a:t> </a:t>
            </a:r>
          </a:p>
          <a:p>
            <a:pPr>
              <a:lnSpc>
                <a:spcPct val="90000"/>
              </a:lnSpc>
              <a:defRPr/>
            </a:pPr>
            <a:endParaRPr lang="en-US" sz="800" dirty="0"/>
          </a:p>
          <a:p>
            <a:pPr>
              <a:lnSpc>
                <a:spcPct val="90000"/>
              </a:lnSpc>
              <a:defRPr/>
            </a:pPr>
            <a:r>
              <a:rPr lang="en-US" b="1" dirty="0"/>
              <a:t>Interests further include: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rights in the land surface,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the subsurface (including minerals and groundwater), and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the airspace above the surface.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en-US" sz="1000" b="1" dirty="0">
              <a:solidFill>
                <a:srgbClr val="0033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1066800"/>
            <a:ext cx="8686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The Importance of Real Property –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The law’s recognition of rights in land – The Rest of the Story</a:t>
            </a:r>
            <a:endParaRPr lang="en-US" sz="2200" dirty="0"/>
          </a:p>
          <a:p>
            <a:pPr>
              <a:lnSpc>
                <a:spcPct val="80000"/>
              </a:lnSpc>
              <a:defRPr/>
            </a:pPr>
            <a:endParaRPr lang="en-US" sz="800" dirty="0"/>
          </a:p>
          <a:p>
            <a:pPr>
              <a:defRPr/>
            </a:pPr>
            <a:r>
              <a:rPr lang="en-US" sz="2400" b="1" dirty="0"/>
              <a:t>       </a:t>
            </a:r>
            <a:r>
              <a:rPr lang="en-US" sz="2400" b="1" i="1" dirty="0">
                <a:solidFill>
                  <a:srgbClr val="FF0000"/>
                </a:solidFill>
              </a:rPr>
              <a:t>It All Comes Down to Value and Control</a:t>
            </a:r>
          </a:p>
          <a:p>
            <a:pPr>
              <a:defRPr/>
            </a:pPr>
            <a:endParaRPr lang="en-US" sz="7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Control over land has always provided the basis for political sovereignty. </a:t>
            </a:r>
          </a:p>
          <a:p>
            <a:pPr>
              <a:buFont typeface="Arial" pitchFamily="34" charset="0"/>
              <a:buChar char="•"/>
              <a:defRPr/>
            </a:pPr>
            <a:endParaRPr lang="en-US" sz="24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Accordingly, disputes concerning real property were historically resolved in the king's courts.</a:t>
            </a:r>
          </a:p>
          <a:p>
            <a:pPr>
              <a:defRPr/>
            </a:pPr>
            <a:endParaRPr lang="en-US" sz="2000" b="1" dirty="0"/>
          </a:p>
          <a:p>
            <a:pPr>
              <a:defRPr/>
            </a:pPr>
            <a:r>
              <a:rPr lang="en-US" sz="2400" b="1" dirty="0"/>
              <a:t>Indeed, disputes over real property </a:t>
            </a:r>
          </a:p>
          <a:p>
            <a:pPr>
              <a:defRPr/>
            </a:pPr>
            <a:r>
              <a:rPr lang="en-US" sz="2400" b="1" dirty="0"/>
              <a:t>traditionally made up the bulk of all litigation.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14400"/>
            <a:ext cx="86868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The Importance of Real Property –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The law’s recognition of rights in land – The Rest of the Story</a:t>
            </a:r>
            <a:endParaRPr lang="en-US" sz="2200" dirty="0"/>
          </a:p>
          <a:p>
            <a:pPr>
              <a:lnSpc>
                <a:spcPct val="80000"/>
              </a:lnSpc>
              <a:defRPr/>
            </a:pPr>
            <a:endParaRPr lang="en-US" sz="800" dirty="0"/>
          </a:p>
          <a:p>
            <a:pPr>
              <a:defRPr/>
            </a:pPr>
            <a:r>
              <a:rPr lang="en-US" sz="2400" b="1" dirty="0"/>
              <a:t>       </a:t>
            </a:r>
            <a:r>
              <a:rPr lang="en-US" sz="2400" b="1" i="1" dirty="0">
                <a:solidFill>
                  <a:srgbClr val="FF0000"/>
                </a:solidFill>
              </a:rPr>
              <a:t>It All Comes Down to Value and Control</a:t>
            </a:r>
          </a:p>
          <a:p>
            <a:pPr>
              <a:defRPr/>
            </a:pPr>
            <a:endParaRPr lang="en-US" sz="7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 Even today, a person’s real estate holdings </a:t>
            </a:r>
          </a:p>
          <a:p>
            <a:pPr>
              <a:defRPr/>
            </a:pPr>
            <a:r>
              <a:rPr lang="en-US" sz="2400" b="1" dirty="0"/>
              <a:t>    typically make up their most important </a:t>
            </a:r>
          </a:p>
          <a:p>
            <a:pPr>
              <a:defRPr/>
            </a:pPr>
            <a:r>
              <a:rPr lang="en-US" sz="2400" b="1" dirty="0"/>
              <a:t>    and most valuable asset. </a:t>
            </a:r>
          </a:p>
          <a:p>
            <a:pPr>
              <a:defRPr/>
            </a:pPr>
            <a:endParaRPr lang="en-US" sz="10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 As a result, even today, rights in land remain </a:t>
            </a:r>
          </a:p>
          <a:p>
            <a:pPr>
              <a:defRPr/>
            </a:pPr>
            <a:r>
              <a:rPr lang="en-US" sz="2400" b="1" dirty="0"/>
              <a:t>   the single most important resource for human existence. </a:t>
            </a:r>
          </a:p>
          <a:p>
            <a:pPr>
              <a:defRPr/>
            </a:pPr>
            <a:endParaRPr lang="en-US" sz="10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 As our population increases and environmental</a:t>
            </a:r>
          </a:p>
          <a:p>
            <a:pPr>
              <a:defRPr/>
            </a:pPr>
            <a:r>
              <a:rPr lang="en-US" sz="2400" b="1" dirty="0"/>
              <a:t>   concerns continue, disputes about property rights, </a:t>
            </a:r>
          </a:p>
          <a:p>
            <a:pPr>
              <a:defRPr/>
            </a:pPr>
            <a:r>
              <a:rPr lang="en-US" sz="2400" b="1" dirty="0"/>
              <a:t>   due to our finite land supply, will continue to make </a:t>
            </a:r>
          </a:p>
          <a:p>
            <a:pPr>
              <a:defRPr/>
            </a:pPr>
            <a:r>
              <a:rPr lang="en-US" sz="2400" b="1" dirty="0"/>
              <a:t>   interest in real property one of the most important </a:t>
            </a:r>
          </a:p>
          <a:p>
            <a:pPr>
              <a:defRPr/>
            </a:pPr>
            <a:r>
              <a:rPr lang="en-US" sz="2400" b="1" dirty="0"/>
              <a:t>   legal rights.</a:t>
            </a:r>
            <a:endParaRPr lang="en-US" sz="2400" b="1" dirty="0">
              <a:solidFill>
                <a:srgbClr val="0033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3880</TotalTime>
  <Words>1240</Words>
  <Application>Microsoft Office PowerPoint</Application>
  <PresentationFormat>On-screen Show (4:3)</PresentationFormat>
  <Paragraphs>478</Paragraphs>
  <Slides>28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198</cp:revision>
  <dcterms:created xsi:type="dcterms:W3CDTF">2007-08-27T19:04:39Z</dcterms:created>
  <dcterms:modified xsi:type="dcterms:W3CDTF">2019-07-22T21:56:14Z</dcterms:modified>
</cp:coreProperties>
</file>