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490" r:id="rId3"/>
    <p:sldId id="423" r:id="rId4"/>
    <p:sldId id="468" r:id="rId5"/>
    <p:sldId id="469" r:id="rId6"/>
    <p:sldId id="42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0000"/>
    <a:srgbClr val="CC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73" autoAdjust="0"/>
  </p:normalViewPr>
  <p:slideViewPr>
    <p:cSldViewPr>
      <p:cViewPr varScale="1">
        <p:scale>
          <a:sx n="105" d="100"/>
          <a:sy n="105" d="100"/>
        </p:scale>
        <p:origin x="169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6E4BBF-0A00-4E8B-A548-42F7AB1CB9F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0B4D95-19C8-4E18-AF22-27D7015BA9B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>
                <a:solidFill>
                  <a:srgbClr val="FFFF00"/>
                </a:solidFill>
              </a:rPr>
              <a:t>Slide Set </a:t>
            </a:r>
            <a:r>
              <a:rPr lang="en-US" b="1" dirty="0" smtClean="0">
                <a:solidFill>
                  <a:srgbClr val="FFFF00"/>
                </a:solidFill>
              </a:rPr>
              <a:t>Eleven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endParaRPr lang="en-US" sz="2000" b="1" i="1" dirty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>
                <a:solidFill>
                  <a:srgbClr val="FFFF00"/>
                </a:solidFill>
              </a:rPr>
              <a:t> Real Property – </a:t>
            </a:r>
            <a:r>
              <a:rPr lang="en-US" sz="2000" b="1" i="1" dirty="0">
                <a:solidFill>
                  <a:srgbClr val="FFFF00"/>
                </a:solidFill>
              </a:rPr>
              <a:t>Shared Land Interests</a:t>
            </a:r>
          </a:p>
          <a:p>
            <a:pPr eaLnBrk="1" hangingPunct="1"/>
            <a:endParaRPr lang="en-US" sz="2000" b="1" dirty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336298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Last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began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The Importance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Nature of Interests in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33CC"/>
                </a:solidFill>
              </a:rPr>
              <a:t>		</a:t>
            </a:r>
            <a:r>
              <a:rPr lang="en-US" sz="1600" b="1" i="1" dirty="0">
                <a:solidFill>
                  <a:srgbClr val="C00000"/>
                </a:solidFill>
              </a:rPr>
              <a:t>- Possessory Estates vs. Non Possessory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Estates in Time – Duration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Collection of Rights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258841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- Shared Rights in Land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Tenant in the Entirety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Joint Tenants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Tenants in Common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381000" y="12954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52228" name="Rectangle 3"/>
          <p:cNvSpPr>
            <a:spLocks noChangeArrowheads="1"/>
          </p:cNvSpPr>
          <p:nvPr/>
        </p:nvSpPr>
        <p:spPr bwMode="auto">
          <a:xfrm>
            <a:off x="990600" y="1524000"/>
            <a:ext cx="71628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600" b="1">
                <a:solidFill>
                  <a:schemeClr val="tx2"/>
                </a:solidFill>
              </a:rPr>
              <a:t>      </a:t>
            </a:r>
            <a:r>
              <a:rPr lang="en-US" sz="3600" b="1">
                <a:solidFill>
                  <a:srgbClr val="CC0000"/>
                </a:solidFill>
              </a:rPr>
              <a:t>Shared Rights in Land</a:t>
            </a:r>
          </a:p>
        </p:txBody>
      </p:sp>
      <p:pic>
        <p:nvPicPr>
          <p:cNvPr id="52229" name="Picture 4" descr="http://i.ehow.com/images/GlobalPhoto/Articles/4691191/97648-main_Fu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2514600"/>
            <a:ext cx="329565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381000" y="914400"/>
            <a:ext cx="8229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800" b="1" dirty="0">
                <a:solidFill>
                  <a:srgbClr val="CC0000"/>
                </a:solidFill>
              </a:rPr>
              <a:t>Joint Interests/Concurrent Estates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solidFill>
                  <a:schemeClr val="hlink"/>
                </a:solidFill>
              </a:rPr>
              <a:t>	- </a:t>
            </a:r>
            <a:r>
              <a:rPr lang="en-US" sz="2800" b="1" dirty="0">
                <a:solidFill>
                  <a:schemeClr val="hlink"/>
                </a:solidFill>
              </a:rPr>
              <a:t>Tenancy in the Entirety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sz="1600" b="1" dirty="0">
                <a:solidFill>
                  <a:schemeClr val="accent2"/>
                </a:solidFill>
              </a:rPr>
              <a:t>	</a:t>
            </a:r>
            <a:r>
              <a:rPr lang="en-US" sz="1600" b="1" dirty="0"/>
              <a:t>By Marital Right – only between husband and wife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Right of Survivorship – by operation of law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Severance Limited (Death, divorce, agreement, joint creditor execution)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chemeClr val="hlink"/>
                </a:solidFill>
              </a:rPr>
              <a:t>	- Joint Tenancy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>
                <a:solidFill>
                  <a:schemeClr val="accent2"/>
                </a:solidFill>
              </a:rPr>
              <a:t>		</a:t>
            </a:r>
            <a:r>
              <a:rPr lang="en-US" sz="1600" b="1" dirty="0"/>
              <a:t>Created by unity of time, title, interest and possession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Right of Survivorship – by operation of law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Severance Less Limited (Inter </a:t>
            </a:r>
            <a:r>
              <a:rPr lang="en-US" sz="1600" b="1" dirty="0" err="1"/>
              <a:t>vivos</a:t>
            </a:r>
            <a:r>
              <a:rPr lang="en-US" sz="1600" b="1" dirty="0"/>
              <a:t> conveyance or contract to convey,               	death, agreement, foreclosure on lien)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chemeClr val="hlink"/>
                </a:solidFill>
              </a:rPr>
              <a:t>	- Tenants in Common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>
                <a:solidFill>
                  <a:schemeClr val="accent2"/>
                </a:solidFill>
              </a:rPr>
              <a:t>		</a:t>
            </a:r>
            <a:r>
              <a:rPr lang="en-US" sz="1600" b="1" dirty="0"/>
              <a:t>No Right of Survivorship.  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/>
              <a:t>		Freely alienable.  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/>
              <a:t>		Joint ownership based upon percentage.  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/>
              <a:t>		Share and responsible proportionally in all gains and liabilities.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2400" b="1" dirty="0" smtClean="0">
                <a:solidFill>
                  <a:srgbClr val="C00000"/>
                </a:solidFill>
              </a:rPr>
              <a:t>For </a:t>
            </a:r>
            <a:r>
              <a:rPr lang="en-US" sz="2400" b="1" dirty="0">
                <a:solidFill>
                  <a:srgbClr val="C00000"/>
                </a:solidFill>
              </a:rPr>
              <a:t>next time – Read Assignments and Cases </a:t>
            </a:r>
          </a:p>
          <a:p>
            <a:pPr marL="342900" indent="-342900">
              <a:spcBef>
                <a:spcPct val="20000"/>
              </a:spcBef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 dirty="0" smtClean="0">
                <a:solidFill>
                  <a:srgbClr val="002060"/>
                </a:solidFill>
              </a:rPr>
              <a:t>Question???</a:t>
            </a: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3775</TotalTime>
  <Words>60</Words>
  <Application>Microsoft Office PowerPoint</Application>
  <PresentationFormat>On-screen Show (4:3)</PresentationFormat>
  <Paragraphs>48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189</cp:revision>
  <dcterms:created xsi:type="dcterms:W3CDTF">2007-08-27T19:04:39Z</dcterms:created>
  <dcterms:modified xsi:type="dcterms:W3CDTF">2019-07-22T21:53:44Z</dcterms:modified>
</cp:coreProperties>
</file>