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573" r:id="rId3"/>
    <p:sldId id="532" r:id="rId4"/>
    <p:sldId id="257" r:id="rId5"/>
    <p:sldId id="533" r:id="rId6"/>
    <p:sldId id="534" r:id="rId7"/>
    <p:sldId id="535" r:id="rId8"/>
    <p:sldId id="536" r:id="rId9"/>
    <p:sldId id="567" r:id="rId10"/>
    <p:sldId id="569" r:id="rId11"/>
    <p:sldId id="540" r:id="rId12"/>
    <p:sldId id="568" r:id="rId13"/>
    <p:sldId id="543" r:id="rId14"/>
    <p:sldId id="570" r:id="rId15"/>
    <p:sldId id="544" r:id="rId16"/>
    <p:sldId id="549" r:id="rId17"/>
    <p:sldId id="550" r:id="rId18"/>
    <p:sldId id="551" r:id="rId19"/>
    <p:sldId id="552" r:id="rId20"/>
    <p:sldId id="553" r:id="rId21"/>
    <p:sldId id="554" r:id="rId22"/>
    <p:sldId id="555" r:id="rId23"/>
    <p:sldId id="556" r:id="rId24"/>
    <p:sldId id="557" r:id="rId25"/>
    <p:sldId id="558" r:id="rId26"/>
    <p:sldId id="559" r:id="rId27"/>
    <p:sldId id="560" r:id="rId28"/>
    <p:sldId id="561" r:id="rId29"/>
    <p:sldId id="562" r:id="rId30"/>
    <p:sldId id="563" r:id="rId31"/>
    <p:sldId id="564" r:id="rId32"/>
    <p:sldId id="565" r:id="rId33"/>
    <p:sldId id="575" r:id="rId34"/>
  </p:sldIdLst>
  <p:sldSz cx="9144000" cy="6858000" type="screen4x3"/>
  <p:notesSz cx="6858000" cy="91995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CC0000"/>
    <a:srgbClr val="003300"/>
    <a:srgbClr val="0033CC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14" autoAdjust="0"/>
    <p:restoredTop sz="94664" autoAdjust="0"/>
  </p:normalViewPr>
  <p:slideViewPr>
    <p:cSldViewPr>
      <p:cViewPr varScale="1">
        <p:scale>
          <a:sx n="111" d="100"/>
          <a:sy n="111" d="100"/>
        </p:scale>
        <p:origin x="151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8713" y="688975"/>
            <a:ext cx="4600575" cy="3449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68800"/>
            <a:ext cx="5486400" cy="414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6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3760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73760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8146AD1-3DA9-4BA7-9BB8-2ED868721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DDDBDF-1C0F-4AAC-8987-556CCF967C3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E2165F-E2FF-4797-B46F-EBBB6DC32FA9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FA3F39-5539-4579-88D9-13F4D7406DF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87001E-9AF1-4F0F-8542-BE9921312D67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26F62D-3271-4270-93D8-F7F768E76637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299873-754C-4FC1-8647-7668E866429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F5932D-2A00-4FAC-A916-FA1A39D2F5C2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A50539-F84F-46FE-B578-24116BBFA438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9EFF00-AEAE-4819-9576-D7CF5247ACAF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32EE52-9CDE-45B4-AD0F-049BD28B6176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C2520A-7EEE-41E2-A71A-240780CC17B4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36A5FD-5453-47A8-9A5A-455A4799DA6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4B1FE1-5B85-43EB-93CB-A0EF3078C38F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FDB42C-F2E5-4929-90BB-EF4D4E1588C5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A2B922-8D6C-4DEC-BADA-7B2E4F922FC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DEF4FA-AE79-4C39-B4F8-B94F1F83FFD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8215FB-5407-40DC-807A-C407CDA06179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4B8AB9-6910-46E1-910B-D160D82BB21D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047CED-FF93-4F30-8260-DC2B5FC85AE5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6239CE-8F22-467D-B661-35F33F57E8B3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11A8FA-0D73-4795-9093-BC2BFD362FD9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35F9EC-D3FE-4D55-8E62-01E80FA96092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0FBC33-FD88-49BA-A91F-814ACFC8FCB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2F95F9-6385-4D6D-80BA-3FC4C16412E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58BC86-5A47-4712-BFCC-33B645459C7E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495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ACD967-8EB1-4E1C-A79E-A28B2B9535D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2C0D01-F9B0-4ED6-8F5B-B1B0B948032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1A8F64-5404-4553-AB4A-F7329DEF75E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F62EDD-F36C-4E2D-BAAC-B6E5CD1F4C8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43CEEB-EC96-4F09-B7C2-988049E16FD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963BE0-E920-4C60-BDE8-48BC51EECB3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FBBC0-BABA-4D67-B054-A87F8090C4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94B62-81F0-4E52-ADD4-DD1FAFE762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836834-122C-4244-AF2D-F50A73C643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258E2-34C7-449C-9732-D288BE314A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AE664-E55D-4C6C-87C7-CA0936724C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69FB0-9248-4EB4-9A77-C02C332209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E1FB8-47F4-42C5-950C-1CDCE698A2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9625BE-EC1C-499F-8FF3-0F735B4C47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C7CF7-7C7B-44A1-A318-63B59DD75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3468E-3EAB-416B-BB27-955F49EF80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17043-BF61-43EC-B652-B5F17A974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F64A3-FA8B-4766-B483-B5B2471CEC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B732C0C-25F0-4E54-8DD4-DBD373DA2F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105400"/>
            <a:ext cx="8534400" cy="15240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>
                <a:solidFill>
                  <a:srgbClr val="FFFF00"/>
                </a:solidFill>
              </a:rPr>
              <a:t>Slide Set </a:t>
            </a:r>
            <a:r>
              <a:rPr lang="en-US" b="1" dirty="0" smtClean="0">
                <a:solidFill>
                  <a:srgbClr val="FFFF00"/>
                </a:solidFill>
              </a:rPr>
              <a:t>Thir</a:t>
            </a:r>
            <a:r>
              <a:rPr lang="en-US" b="1" dirty="0" smtClean="0">
                <a:solidFill>
                  <a:srgbClr val="FFFF00"/>
                </a:solidFill>
              </a:rPr>
              <a:t>teen</a:t>
            </a:r>
            <a:r>
              <a:rPr lang="en-US" b="1" dirty="0">
                <a:solidFill>
                  <a:srgbClr val="FFFF00"/>
                </a:solidFill>
              </a:rPr>
              <a:t>:</a:t>
            </a:r>
          </a:p>
          <a:p>
            <a:pPr eaLnBrk="1" hangingPunct="1"/>
            <a:r>
              <a:rPr lang="en-US" sz="2400" b="1" dirty="0">
                <a:solidFill>
                  <a:srgbClr val="FFFF00"/>
                </a:solidFill>
              </a:rPr>
              <a:t>Real Property: Estates in Land</a:t>
            </a:r>
          </a:p>
          <a:p>
            <a:pPr eaLnBrk="1" hangingPunct="1"/>
            <a:r>
              <a:rPr lang="en-US" sz="2000" b="1" dirty="0">
                <a:solidFill>
                  <a:srgbClr val="FFFF00"/>
                </a:solidFill>
              </a:rPr>
              <a:t>Interests in Land – Time and Possession</a:t>
            </a:r>
          </a:p>
        </p:txBody>
      </p:sp>
      <p:pic>
        <p:nvPicPr>
          <p:cNvPr id="1028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2057400"/>
            <a:ext cx="247650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EFBBC0-BABA-4D67-B054-A87F8090C4B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Types of Estates in Land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i="1" dirty="0">
                <a:solidFill>
                  <a:srgbClr val="002060"/>
                </a:solidFill>
              </a:rPr>
              <a:t>Possessory Interests in Land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2. </a:t>
            </a:r>
            <a:r>
              <a:rPr lang="en-US" b="1" dirty="0" err="1">
                <a:solidFill>
                  <a:schemeClr val="accent1">
                    <a:lumMod val="25000"/>
                  </a:schemeClr>
                </a:solidFill>
              </a:rPr>
              <a:t>Defeasible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	- Fee Simple Determinable with Possibility of </a:t>
            </a:r>
            <a:r>
              <a:rPr lang="en-US" b="1" dirty="0" err="1">
                <a:solidFill>
                  <a:schemeClr val="tx2"/>
                </a:solidFill>
              </a:rPr>
              <a:t>Reverter</a:t>
            </a:r>
            <a:endParaRPr lang="en-US" b="1" dirty="0">
              <a:solidFill>
                <a:schemeClr val="tx2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	- Fee Simple Subject to a Condition Precedent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	- Fee Simple Subject to an </a:t>
            </a:r>
            <a:r>
              <a:rPr lang="en-US" b="1" dirty="0" err="1">
                <a:solidFill>
                  <a:schemeClr val="tx2"/>
                </a:solidFill>
              </a:rPr>
              <a:t>Executory</a:t>
            </a:r>
            <a:r>
              <a:rPr lang="en-US" b="1" dirty="0">
                <a:solidFill>
                  <a:schemeClr val="tx2"/>
                </a:solidFill>
              </a:rPr>
              <a:t> Interest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4. Life Estate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i="1" dirty="0">
                <a:solidFill>
                  <a:srgbClr val="002060"/>
                </a:solidFill>
              </a:rPr>
              <a:t>Non possessory interests in land: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1600" b="1" dirty="0"/>
              <a:t>(An Interest with a right that can be executed but is not presently possessed)</a:t>
            </a:r>
            <a:r>
              <a:rPr lang="en-US" sz="2000" b="1" dirty="0"/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1. Easements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2. Profits,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3. Covenants, 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4. Servitudes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1295400"/>
            <a:ext cx="8763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Estates in Land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rgbClr val="002060"/>
                </a:solidFill>
              </a:rPr>
              <a:t>	What is the meaning of the term FEE??</a:t>
            </a:r>
          </a:p>
          <a:p>
            <a:pPr algn="just">
              <a:defRPr/>
            </a:pPr>
            <a:endParaRPr lang="en-US" sz="1000" dirty="0"/>
          </a:p>
          <a:p>
            <a:pPr algn="just">
              <a:defRPr/>
            </a:pPr>
            <a:r>
              <a:rPr lang="en-US" b="1" dirty="0"/>
              <a:t>● The term derives from English Common Law:</a:t>
            </a:r>
          </a:p>
          <a:p>
            <a:pPr algn="just">
              <a:defRPr/>
            </a:pPr>
            <a:endParaRPr lang="en-US" sz="600" b="1" dirty="0"/>
          </a:p>
          <a:p>
            <a:pPr algn="just">
              <a:defRPr/>
            </a:pPr>
            <a:r>
              <a:rPr lang="en-US" dirty="0"/>
              <a:t>	</a:t>
            </a:r>
            <a:r>
              <a:rPr lang="en-US" sz="1600" dirty="0"/>
              <a:t>● </a:t>
            </a:r>
            <a:r>
              <a:rPr lang="en-US" sz="1600" b="1" dirty="0">
                <a:solidFill>
                  <a:schemeClr val="tx2"/>
                </a:solidFill>
              </a:rPr>
              <a:t>Under Common Law, the King had </a:t>
            </a:r>
            <a:r>
              <a:rPr lang="en-US" sz="1600" b="1" i="1" dirty="0">
                <a:solidFill>
                  <a:srgbClr val="C00000"/>
                </a:solidFill>
              </a:rPr>
              <a:t>radical title</a:t>
            </a:r>
            <a:r>
              <a:rPr lang="en-US" sz="1600" b="1" dirty="0">
                <a:solidFill>
                  <a:schemeClr val="tx2"/>
                </a:solidFill>
              </a:rPr>
              <a:t> or </a:t>
            </a:r>
            <a:r>
              <a:rPr lang="en-US" sz="1600" b="1" i="1" dirty="0">
                <a:solidFill>
                  <a:srgbClr val="C00000"/>
                </a:solidFill>
              </a:rPr>
              <a:t>“allodium”</a:t>
            </a:r>
            <a:r>
              <a:rPr lang="en-US" sz="1600" b="1" dirty="0">
                <a:solidFill>
                  <a:schemeClr val="tx2"/>
                </a:solidFill>
              </a:rPr>
              <a:t> </a:t>
            </a:r>
          </a:p>
          <a:p>
            <a:pPr algn="just">
              <a:defRPr/>
            </a:pPr>
            <a:r>
              <a:rPr lang="en-US" sz="1600" b="1" dirty="0">
                <a:solidFill>
                  <a:schemeClr val="tx2"/>
                </a:solidFill>
              </a:rPr>
              <a:t>	over all English lands.</a:t>
            </a:r>
          </a:p>
          <a:p>
            <a:pPr algn="just">
              <a:defRPr/>
            </a:pPr>
            <a:endParaRPr lang="en-US" sz="600" b="1" dirty="0">
              <a:solidFill>
                <a:schemeClr val="tx2"/>
              </a:solidFill>
            </a:endParaRPr>
          </a:p>
          <a:p>
            <a:pPr algn="just">
              <a:defRPr/>
            </a:pPr>
            <a:r>
              <a:rPr lang="en-US" sz="1600" b="1" dirty="0">
                <a:solidFill>
                  <a:schemeClr val="tx2"/>
                </a:solidFill>
              </a:rPr>
              <a:t>	</a:t>
            </a:r>
            <a:r>
              <a:rPr lang="en-US" sz="1600" dirty="0"/>
              <a:t>● </a:t>
            </a:r>
            <a:r>
              <a:rPr lang="en-US" sz="1600" b="1" dirty="0">
                <a:solidFill>
                  <a:schemeClr val="tx2"/>
                </a:solidFill>
              </a:rPr>
              <a:t>Such title meant that the King was the ultimate </a:t>
            </a:r>
            <a:r>
              <a:rPr lang="en-US" sz="1600" b="1" i="1" dirty="0">
                <a:solidFill>
                  <a:srgbClr val="C00000"/>
                </a:solidFill>
              </a:rPr>
              <a:t>"owner"  </a:t>
            </a:r>
            <a:r>
              <a:rPr lang="en-US" sz="1600" b="1" dirty="0">
                <a:solidFill>
                  <a:schemeClr val="tx2"/>
                </a:solidFill>
              </a:rPr>
              <a:t>of all Real Property. </a:t>
            </a:r>
          </a:p>
          <a:p>
            <a:pPr>
              <a:defRPr/>
            </a:pPr>
            <a:endParaRPr lang="en-US" sz="600" dirty="0"/>
          </a:p>
          <a:p>
            <a:pPr algn="just">
              <a:defRPr/>
            </a:pPr>
            <a:r>
              <a:rPr lang="en-US" sz="1600" b="1" dirty="0"/>
              <a:t>	</a:t>
            </a:r>
            <a:r>
              <a:rPr lang="en-US" sz="1600" dirty="0"/>
              <a:t>● </a:t>
            </a:r>
            <a:r>
              <a:rPr lang="en-US" sz="1600" b="1" dirty="0"/>
              <a:t>The King, could, however, grant an abstract entity </a:t>
            </a:r>
          </a:p>
          <a:p>
            <a:pPr algn="just">
              <a:defRPr/>
            </a:pPr>
            <a:r>
              <a:rPr lang="en-US" sz="1600" b="1" dirty="0"/>
              <a:t>	(known as an </a:t>
            </a:r>
            <a:r>
              <a:rPr lang="en-US" sz="1600" b="1" i="1" dirty="0">
                <a:solidFill>
                  <a:srgbClr val="C00000"/>
                </a:solidFill>
              </a:rPr>
              <a:t>Estate in Land</a:t>
            </a:r>
            <a:r>
              <a:rPr lang="en-US" sz="1600" b="1" dirty="0"/>
              <a:t>) to a subject.</a:t>
            </a:r>
          </a:p>
          <a:p>
            <a:pPr algn="just">
              <a:defRPr/>
            </a:pPr>
            <a:endParaRPr lang="en-US" sz="600" b="1" dirty="0"/>
          </a:p>
          <a:p>
            <a:pPr algn="just">
              <a:defRPr/>
            </a:pPr>
            <a:r>
              <a:rPr lang="en-US" sz="1600" b="1" dirty="0"/>
              <a:t>	</a:t>
            </a:r>
            <a:r>
              <a:rPr lang="en-US" sz="1600" dirty="0"/>
              <a:t>● </a:t>
            </a:r>
            <a:r>
              <a:rPr lang="en-US" sz="1600" b="1" dirty="0"/>
              <a:t>This</a:t>
            </a:r>
            <a:r>
              <a:rPr lang="en-US" sz="1600" dirty="0"/>
              <a:t> </a:t>
            </a:r>
            <a:r>
              <a:rPr lang="en-US" sz="1600" b="1" i="1" dirty="0">
                <a:solidFill>
                  <a:srgbClr val="C00000"/>
                </a:solidFill>
              </a:rPr>
              <a:t>Estate in Land </a:t>
            </a:r>
            <a:r>
              <a:rPr lang="en-US" sz="1600" b="1" dirty="0"/>
              <a:t>would be effectively “owned and possessed” </a:t>
            </a:r>
          </a:p>
          <a:p>
            <a:pPr algn="just">
              <a:defRPr/>
            </a:pPr>
            <a:r>
              <a:rPr lang="en-US" sz="1600" b="1" dirty="0"/>
              <a:t>	by the subject granted the estate. </a:t>
            </a:r>
          </a:p>
          <a:p>
            <a:pPr>
              <a:defRPr/>
            </a:pPr>
            <a:endParaRPr lang="en-US" sz="600" dirty="0"/>
          </a:p>
          <a:p>
            <a:pPr algn="just">
              <a:defRPr/>
            </a:pPr>
            <a:r>
              <a:rPr lang="en-US" sz="1600" b="1" dirty="0"/>
              <a:t>	</a:t>
            </a:r>
            <a:r>
              <a:rPr lang="en-US" sz="1600" dirty="0"/>
              <a:t>● </a:t>
            </a:r>
            <a:r>
              <a:rPr lang="en-US" sz="1600" b="1" dirty="0"/>
              <a:t>The grant of the </a:t>
            </a:r>
            <a:r>
              <a:rPr lang="en-US" sz="1600" b="1" i="1" dirty="0">
                <a:solidFill>
                  <a:srgbClr val="C00000"/>
                </a:solidFill>
              </a:rPr>
              <a:t>Estate in Land</a:t>
            </a:r>
            <a:r>
              <a:rPr lang="en-US" sz="1600" b="1" dirty="0"/>
              <a:t> by the King was known as a </a:t>
            </a:r>
            <a:r>
              <a:rPr lang="en-US" sz="1600" b="1" i="1" dirty="0">
                <a:solidFill>
                  <a:srgbClr val="C00000"/>
                </a:solidFill>
              </a:rPr>
              <a:t>Fee</a:t>
            </a:r>
            <a:r>
              <a:rPr lang="en-US" sz="1600" b="1" dirty="0"/>
              <a:t>.  </a:t>
            </a:r>
          </a:p>
          <a:p>
            <a:pPr algn="just">
              <a:defRPr/>
            </a:pPr>
            <a:endParaRPr lang="en-US" sz="600" b="1" dirty="0"/>
          </a:p>
          <a:p>
            <a:pPr algn="just">
              <a:defRPr/>
            </a:pPr>
            <a:r>
              <a:rPr lang="en-US" sz="1600" b="1" dirty="0"/>
              <a:t>	</a:t>
            </a:r>
            <a:r>
              <a:rPr lang="en-US" sz="1600" dirty="0"/>
              <a:t>● </a:t>
            </a:r>
            <a:r>
              <a:rPr lang="en-US" sz="1600" b="1" dirty="0"/>
              <a:t>The </a:t>
            </a:r>
            <a:r>
              <a:rPr lang="en-US" sz="1600" b="1" i="1" dirty="0">
                <a:solidFill>
                  <a:srgbClr val="C00000"/>
                </a:solidFill>
              </a:rPr>
              <a:t>fee simple estate</a:t>
            </a:r>
            <a:r>
              <a:rPr lang="en-US" sz="1600" b="1" dirty="0"/>
              <a:t>, also called </a:t>
            </a:r>
            <a:r>
              <a:rPr lang="en-US" sz="1600" b="1" i="1" dirty="0">
                <a:solidFill>
                  <a:srgbClr val="C00000"/>
                </a:solidFill>
              </a:rPr>
              <a:t>"estate in fee simple" </a:t>
            </a:r>
            <a:r>
              <a:rPr lang="en-US" sz="1600" b="1" dirty="0"/>
              <a:t>or </a:t>
            </a:r>
            <a:r>
              <a:rPr lang="en-US" sz="1600" b="1" i="1" dirty="0">
                <a:solidFill>
                  <a:srgbClr val="C00000"/>
                </a:solidFill>
              </a:rPr>
              <a:t>"fee-simple title" </a:t>
            </a:r>
            <a:r>
              <a:rPr lang="en-US" sz="1600" b="1" dirty="0"/>
              <a:t>	is sometimes simply known or referred to as a </a:t>
            </a:r>
            <a:r>
              <a:rPr lang="en-US" sz="1600" b="1" i="1" dirty="0">
                <a:solidFill>
                  <a:srgbClr val="C00000"/>
                </a:solidFill>
              </a:rPr>
              <a:t>”freehold”</a:t>
            </a:r>
          </a:p>
          <a:p>
            <a:pPr>
              <a:defRPr/>
            </a:pPr>
            <a:endParaRPr lang="en-US" sz="6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1295400"/>
            <a:ext cx="8763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Estates in Land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rgbClr val="002060"/>
                </a:solidFill>
              </a:rPr>
              <a:t>	What is the meaning of the term FEE?? Continued</a:t>
            </a:r>
          </a:p>
          <a:p>
            <a:pPr algn="just">
              <a:lnSpc>
                <a:spcPct val="90000"/>
              </a:lnSpc>
              <a:defRPr/>
            </a:pPr>
            <a:endParaRPr lang="en-US" sz="1000" dirty="0"/>
          </a:p>
          <a:p>
            <a:pPr algn="just">
              <a:lnSpc>
                <a:spcPct val="90000"/>
              </a:lnSpc>
              <a:defRPr/>
            </a:pPr>
            <a:r>
              <a:rPr lang="en-US" b="1" dirty="0"/>
              <a:t>● The term derives from English Common Law:</a:t>
            </a:r>
          </a:p>
          <a:p>
            <a:pPr algn="just">
              <a:lnSpc>
                <a:spcPct val="90000"/>
              </a:lnSpc>
              <a:defRPr/>
            </a:pPr>
            <a:endParaRPr lang="en-US" sz="600" b="1" dirty="0"/>
          </a:p>
          <a:p>
            <a:pPr algn="just">
              <a:lnSpc>
                <a:spcPct val="90000"/>
              </a:lnSpc>
              <a:defRPr/>
            </a:pPr>
            <a:r>
              <a:rPr lang="en-US" sz="1600" dirty="0"/>
              <a:t>	</a:t>
            </a:r>
            <a:r>
              <a:rPr lang="en-US" sz="1600" b="1" dirty="0"/>
              <a:t>● In the early period after the Norman conquest, 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1600" b="1" dirty="0"/>
              <a:t>	the holder of an </a:t>
            </a:r>
            <a:r>
              <a:rPr lang="en-US" sz="1600" b="1" i="1" dirty="0">
                <a:solidFill>
                  <a:srgbClr val="C00000"/>
                </a:solidFill>
              </a:rPr>
              <a:t>estate in fee simple </a:t>
            </a:r>
            <a:r>
              <a:rPr lang="en-US" sz="1600" b="1" dirty="0"/>
              <a:t>could not sell it, 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1600" b="1" dirty="0"/>
              <a:t>	but instead could only grant </a:t>
            </a:r>
            <a:r>
              <a:rPr lang="en-US" sz="1600" b="1" i="1" dirty="0">
                <a:solidFill>
                  <a:srgbClr val="C00000"/>
                </a:solidFill>
              </a:rPr>
              <a:t>a subordinate fee simple estate 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1600" b="1" dirty="0"/>
              <a:t>	to a third party in the same parcel of land – 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1600" b="1" dirty="0"/>
              <a:t>	this was a process known as </a:t>
            </a:r>
            <a:r>
              <a:rPr lang="en-US" sz="1600" b="1" i="1" dirty="0">
                <a:solidFill>
                  <a:srgbClr val="C00000"/>
                </a:solidFill>
              </a:rPr>
              <a:t>“</a:t>
            </a:r>
            <a:r>
              <a:rPr lang="en-US" sz="1600" b="1" i="1" dirty="0" err="1">
                <a:solidFill>
                  <a:srgbClr val="C00000"/>
                </a:solidFill>
              </a:rPr>
              <a:t>subinfeudation</a:t>
            </a:r>
            <a:r>
              <a:rPr lang="en-US" sz="1600" b="1" i="1" dirty="0">
                <a:solidFill>
                  <a:srgbClr val="C00000"/>
                </a:solidFill>
              </a:rPr>
              <a:t>”</a:t>
            </a:r>
            <a:r>
              <a:rPr lang="en-US" sz="1600" b="1" dirty="0"/>
              <a:t> 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1600" b="1" dirty="0"/>
              <a:t>	where the King still maintained ultimate ownership power over the land.</a:t>
            </a:r>
          </a:p>
          <a:p>
            <a:pPr>
              <a:lnSpc>
                <a:spcPct val="90000"/>
              </a:lnSpc>
              <a:defRPr/>
            </a:pPr>
            <a:endParaRPr lang="en-US" sz="600" b="1" i="1" dirty="0"/>
          </a:p>
          <a:p>
            <a:pPr>
              <a:lnSpc>
                <a:spcPct val="90000"/>
              </a:lnSpc>
              <a:defRPr/>
            </a:pPr>
            <a:r>
              <a:rPr lang="en-US" sz="1600" b="1" dirty="0"/>
              <a:t>	 ● The </a:t>
            </a:r>
            <a:r>
              <a:rPr lang="en-US" sz="1600" b="1" i="1" dirty="0">
                <a:solidFill>
                  <a:srgbClr val="C00000"/>
                </a:solidFill>
              </a:rPr>
              <a:t>Statute of </a:t>
            </a:r>
            <a:r>
              <a:rPr lang="en-US" sz="1600" b="1" i="1" dirty="0" err="1">
                <a:solidFill>
                  <a:srgbClr val="C00000"/>
                </a:solidFill>
              </a:rPr>
              <a:t>Quia</a:t>
            </a:r>
            <a:r>
              <a:rPr lang="en-US" sz="16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 err="1">
                <a:solidFill>
                  <a:srgbClr val="C00000"/>
                </a:solidFill>
              </a:rPr>
              <a:t>Emptores</a:t>
            </a:r>
            <a:r>
              <a:rPr lang="en-US" sz="1600" b="1" dirty="0"/>
              <a:t>, adopted by Parliament in 1290, </a:t>
            </a:r>
          </a:p>
          <a:p>
            <a:pPr>
              <a:lnSpc>
                <a:spcPct val="90000"/>
              </a:lnSpc>
              <a:defRPr/>
            </a:pPr>
            <a:r>
              <a:rPr lang="en-US" sz="1600" b="1" dirty="0"/>
              <a:t>	abolished </a:t>
            </a:r>
            <a:r>
              <a:rPr lang="en-US" sz="1600" b="1" i="1" dirty="0" err="1">
                <a:solidFill>
                  <a:srgbClr val="C00000"/>
                </a:solidFill>
              </a:rPr>
              <a:t>subinfeudation</a:t>
            </a:r>
            <a:r>
              <a:rPr lang="en-US" sz="1600" b="1" i="1" dirty="0"/>
              <a:t> </a:t>
            </a:r>
            <a:r>
              <a:rPr lang="en-US" sz="1600" b="1" dirty="0"/>
              <a:t>and allowed the sale of fee simple estates.  </a:t>
            </a:r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defRPr/>
            </a:pPr>
            <a:r>
              <a:rPr lang="en-US" sz="1600" b="1" dirty="0"/>
              <a:t>	 ● This was another offshoot of the Magna </a:t>
            </a:r>
            <a:r>
              <a:rPr lang="en-US" sz="1600" b="1" dirty="0" err="1"/>
              <a:t>Carta</a:t>
            </a:r>
            <a:r>
              <a:rPr lang="en-US" sz="1600" b="1" dirty="0"/>
              <a:t> 75 years earlier.</a:t>
            </a:r>
          </a:p>
          <a:p>
            <a:pPr>
              <a:lnSpc>
                <a:spcPct val="90000"/>
              </a:lnSpc>
              <a:defRPr/>
            </a:pPr>
            <a:endParaRPr lang="en-US" sz="600" b="1" i="1" dirty="0">
              <a:solidFill>
                <a:srgbClr val="0033CC"/>
              </a:solidFill>
            </a:endParaRPr>
          </a:p>
          <a:p>
            <a:pPr algn="just">
              <a:lnSpc>
                <a:spcPct val="90000"/>
              </a:lnSpc>
              <a:defRPr/>
            </a:pPr>
            <a:r>
              <a:rPr lang="en-US" sz="1600" b="1" i="1" dirty="0">
                <a:solidFill>
                  <a:srgbClr val="0033CC"/>
                </a:solidFill>
              </a:rPr>
              <a:t>	</a:t>
            </a:r>
            <a:r>
              <a:rPr lang="en-US" sz="1600" b="1" i="1" dirty="0"/>
              <a:t> ● </a:t>
            </a:r>
            <a:r>
              <a:rPr lang="en-US" sz="1600" b="1" dirty="0"/>
              <a:t>Later </a:t>
            </a:r>
            <a:r>
              <a:rPr lang="en-US" sz="1600" b="1" i="1" dirty="0">
                <a:solidFill>
                  <a:srgbClr val="C00000"/>
                </a:solidFill>
              </a:rPr>
              <a:t>William Blackstone</a:t>
            </a:r>
            <a:r>
              <a:rPr lang="en-US" sz="1600" b="1" dirty="0"/>
              <a:t>, the great common law commentator, 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1600" b="1" dirty="0"/>
              <a:t>	would define land held in fee simple as:</a:t>
            </a:r>
          </a:p>
          <a:p>
            <a:pPr algn="just">
              <a:lnSpc>
                <a:spcPct val="90000"/>
              </a:lnSpc>
              <a:defRPr/>
            </a:pPr>
            <a:endParaRPr lang="en-US" sz="600" dirty="0"/>
          </a:p>
          <a:p>
            <a:pPr lvl="3" algn="just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An estate in land held by the owners and their heirs absolutely;</a:t>
            </a:r>
          </a:p>
          <a:p>
            <a:pPr lvl="3" algn="just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An estate in land without any end or limit;</a:t>
            </a:r>
          </a:p>
          <a:p>
            <a:pPr lvl="3" algn="just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An estate in land can be conveyed to whomsoever the owner pleases; </a:t>
            </a:r>
          </a:p>
          <a:p>
            <a:pPr lvl="3" algn="just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An estate in land can be mortgaged or put up as security; and </a:t>
            </a:r>
          </a:p>
          <a:p>
            <a:pPr lvl="3" algn="just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An estate in land can be reduced to any other type of lesser estate.</a:t>
            </a:r>
          </a:p>
          <a:p>
            <a:pPr>
              <a:lnSpc>
                <a:spcPct val="90000"/>
              </a:lnSpc>
              <a:defRPr/>
            </a:pPr>
            <a:endParaRPr lang="en-US" sz="16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Types of Estates in Land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i="1" dirty="0">
                <a:solidFill>
                  <a:srgbClr val="002060"/>
                </a:solidFill>
              </a:rPr>
              <a:t>Possessory Interests in Land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2. </a:t>
            </a:r>
            <a:r>
              <a:rPr lang="en-US" b="1" dirty="0" err="1">
                <a:solidFill>
                  <a:schemeClr val="accent1">
                    <a:lumMod val="25000"/>
                  </a:schemeClr>
                </a:solidFill>
              </a:rPr>
              <a:t>Defeasible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	- Fee Simple Determinable with Possibility of </a:t>
            </a:r>
            <a:r>
              <a:rPr lang="en-US" b="1" dirty="0" err="1">
                <a:solidFill>
                  <a:schemeClr val="tx2"/>
                </a:solidFill>
              </a:rPr>
              <a:t>Reverter</a:t>
            </a:r>
            <a:endParaRPr lang="en-US" b="1" dirty="0">
              <a:solidFill>
                <a:schemeClr val="tx2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	- Fee Simple Subject to a Condition Precedent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	- Fee Simple Subject to an </a:t>
            </a:r>
            <a:r>
              <a:rPr lang="en-US" b="1" dirty="0" err="1">
                <a:solidFill>
                  <a:schemeClr val="tx2"/>
                </a:solidFill>
              </a:rPr>
              <a:t>Executory</a:t>
            </a:r>
            <a:r>
              <a:rPr lang="en-US" b="1" dirty="0">
                <a:solidFill>
                  <a:schemeClr val="tx2"/>
                </a:solidFill>
              </a:rPr>
              <a:t> Interest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4. Life Estate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i="1" dirty="0">
                <a:solidFill>
                  <a:srgbClr val="002060"/>
                </a:solidFill>
              </a:rPr>
              <a:t>Non possessory interests in land: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1600" b="1" dirty="0"/>
              <a:t>(An Interest with a right that can be executed but is not presently possessed)</a:t>
            </a:r>
            <a:r>
              <a:rPr lang="en-US" sz="2000" b="1" dirty="0"/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1. Easements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2. Profits,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3. Covenants, 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4. Servitudes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219200"/>
            <a:ext cx="8686800" cy="762000"/>
          </a:xfrm>
        </p:spPr>
        <p:txBody>
          <a:bodyPr/>
          <a:lstStyle/>
          <a:p>
            <a:r>
              <a:rPr lang="en-US" sz="3200" b="1">
                <a:solidFill>
                  <a:srgbClr val="CC0000"/>
                </a:solidFill>
              </a:rPr>
              <a:t>Words of Purchase vs. Words of Limitation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905000"/>
            <a:ext cx="8458200" cy="4572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2000" b="1" i="1" dirty="0"/>
              <a:t>	</a:t>
            </a:r>
            <a:r>
              <a:rPr lang="en-US" sz="2000" b="1" dirty="0"/>
              <a:t> ● </a:t>
            </a:r>
            <a:r>
              <a:rPr lang="en-US" sz="2000" b="1" i="1" dirty="0"/>
              <a:t>Today, we no longer have the ceremony of Livery of </a:t>
            </a:r>
            <a:r>
              <a:rPr lang="en-US" sz="2000" b="1" i="1" dirty="0" err="1"/>
              <a:t>Seizen</a:t>
            </a:r>
            <a:r>
              <a:rPr lang="en-US" sz="2000" b="1" i="1" dirty="0"/>
              <a:t>. 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500" b="1" i="1" dirty="0"/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2000" b="1" i="1" dirty="0"/>
              <a:t>	</a:t>
            </a:r>
            <a:r>
              <a:rPr lang="en-US" sz="2000" b="1" dirty="0"/>
              <a:t> ● </a:t>
            </a:r>
            <a:r>
              <a:rPr lang="en-US" sz="2000" b="1" i="1" dirty="0"/>
              <a:t>Title to Real Property is conveyed by means of a written deed. 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600" b="1" i="1" dirty="0"/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2000" b="1" i="1" dirty="0"/>
              <a:t>	</a:t>
            </a:r>
            <a:r>
              <a:rPr lang="en-US" sz="2000" b="1" dirty="0"/>
              <a:t> ● </a:t>
            </a:r>
            <a:r>
              <a:rPr lang="en-US" sz="2000" b="1" i="1" dirty="0"/>
              <a:t>As a result, to determine what rights exist in an Estate in Land, there are </a:t>
            </a:r>
            <a:r>
              <a:rPr lang="en-US" sz="2000" b="1" i="1" dirty="0">
                <a:solidFill>
                  <a:srgbClr val="C00000"/>
                </a:solidFill>
              </a:rPr>
              <a:t>two factors in the deed which tell the story</a:t>
            </a:r>
            <a:r>
              <a:rPr lang="en-US" sz="2000" b="1" i="1" dirty="0"/>
              <a:t>: </a:t>
            </a:r>
          </a:p>
          <a:p>
            <a:pPr>
              <a:lnSpc>
                <a:spcPct val="70000"/>
              </a:lnSpc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70000"/>
              </a:lnSpc>
              <a:defRPr/>
            </a:pPr>
            <a:r>
              <a:rPr lang="en-US" sz="3600" b="1" dirty="0">
                <a:solidFill>
                  <a:srgbClr val="002060"/>
                </a:solidFill>
              </a:rPr>
              <a:t>Words of purchase: </a:t>
            </a:r>
          </a:p>
          <a:p>
            <a:pPr>
              <a:lnSpc>
                <a:spcPct val="70000"/>
              </a:lnSpc>
              <a:buFontTx/>
              <a:buNone/>
              <a:defRPr/>
            </a:pP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		Describe</a:t>
            </a:r>
            <a:r>
              <a:rPr lang="en-US" sz="1600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4800" b="1" i="1" dirty="0">
                <a:solidFill>
                  <a:schemeClr val="accent1">
                    <a:lumMod val="25000"/>
                  </a:schemeClr>
                </a:solidFill>
              </a:rPr>
              <a:t>who</a:t>
            </a:r>
            <a:r>
              <a:rPr lang="en-US" sz="1600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takes the real property</a:t>
            </a:r>
          </a:p>
          <a:p>
            <a:pPr>
              <a:lnSpc>
                <a:spcPct val="70000"/>
              </a:lnSpc>
              <a:buFontTx/>
              <a:buNone/>
              <a:defRPr/>
            </a:pP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 		by grant, gift, inheritance or bequest.</a:t>
            </a:r>
          </a:p>
          <a:p>
            <a:pPr>
              <a:lnSpc>
                <a:spcPct val="70000"/>
              </a:lnSpc>
              <a:defRPr/>
            </a:pPr>
            <a:endParaRPr lang="en-US" sz="600" dirty="0">
              <a:solidFill>
                <a:schemeClr val="accent2"/>
              </a:solidFill>
            </a:endParaRPr>
          </a:p>
          <a:p>
            <a:pPr>
              <a:lnSpc>
                <a:spcPct val="70000"/>
              </a:lnSpc>
              <a:defRPr/>
            </a:pPr>
            <a:r>
              <a:rPr lang="en-US" sz="4000" b="1" dirty="0">
                <a:solidFill>
                  <a:srgbClr val="002060"/>
                </a:solidFill>
              </a:rPr>
              <a:t>Words of limitation:</a:t>
            </a:r>
          </a:p>
          <a:p>
            <a:pPr>
              <a:lnSpc>
                <a:spcPct val="70000"/>
              </a:lnSpc>
              <a:buFontTx/>
              <a:buNone/>
              <a:defRPr/>
            </a:pPr>
            <a:r>
              <a:rPr lang="en-US" sz="4000" dirty="0">
                <a:solidFill>
                  <a:schemeClr val="accent1">
                    <a:lumMod val="25000"/>
                  </a:schemeClr>
                </a:solidFill>
              </a:rPr>
              <a:t>		</a:t>
            </a: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Describe the </a:t>
            </a:r>
            <a:r>
              <a:rPr lang="en-US" sz="4800" b="1" i="1" dirty="0">
                <a:solidFill>
                  <a:schemeClr val="accent1">
                    <a:lumMod val="25000"/>
                  </a:schemeClr>
                </a:solidFill>
              </a:rPr>
              <a:t>type</a:t>
            </a:r>
            <a:r>
              <a:rPr lang="en-US" sz="4000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and</a:t>
            </a:r>
            <a:r>
              <a:rPr lang="en-US" sz="4000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4800" b="1" i="1" dirty="0">
                <a:solidFill>
                  <a:schemeClr val="accent1">
                    <a:lumMod val="25000"/>
                  </a:schemeClr>
                </a:solidFill>
              </a:rPr>
              <a:t>duration</a:t>
            </a:r>
            <a:r>
              <a:rPr lang="en-US" sz="4000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	of the estate taken by the transferee.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7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77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77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77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304800" y="1371600"/>
            <a:ext cx="83820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CC0000"/>
                </a:solidFill>
              </a:rPr>
              <a:t>Estates in Land – Possessory Interests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800" b="1" i="1" dirty="0">
                <a:solidFill>
                  <a:srgbClr val="002060"/>
                </a:solidFill>
              </a:rPr>
              <a:t>Possessory Interests in Land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</a:t>
            </a:r>
            <a:r>
              <a:rPr lang="en-US" sz="2000" b="1" dirty="0"/>
              <a:t>(Possessed 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   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   2. </a:t>
            </a:r>
            <a:r>
              <a:rPr lang="en-US" sz="2400" b="1" dirty="0" err="1">
                <a:solidFill>
                  <a:schemeClr val="accent1">
                    <a:lumMod val="25000"/>
                  </a:schemeClr>
                </a:solidFill>
              </a:rPr>
              <a:t>Defeasible</a:t>
            </a: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/>
              <a:t>    - Fee Simple Determinable with Possibility of </a:t>
            </a:r>
            <a:r>
              <a:rPr lang="en-US" sz="2000" b="1" dirty="0" err="1"/>
              <a:t>Reverter</a:t>
            </a:r>
            <a:endParaRPr lang="en-US" sz="20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/>
              <a:t>    - Fee Simple Subject to a Condition Precedent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/>
              <a:t>    - Fee Simple Subject to an </a:t>
            </a:r>
            <a:r>
              <a:rPr lang="en-US" sz="2000" b="1" dirty="0" err="1"/>
              <a:t>Executory</a:t>
            </a:r>
            <a:r>
              <a:rPr lang="en-US" sz="2000" b="1" dirty="0"/>
              <a:t> Interest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   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   4. Life Estate 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52400" y="12954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>
                <a:solidFill>
                  <a:srgbClr val="CC0000"/>
                </a:solidFill>
              </a:rPr>
              <a:t>Estates in Land – Possessory Interests</a:t>
            </a:r>
          </a:p>
          <a:p>
            <a:pPr marL="609600" indent="-609600">
              <a:spcBef>
                <a:spcPct val="20000"/>
              </a:spcBef>
            </a:pPr>
            <a:r>
              <a:rPr lang="en-US" sz="2000" b="1" i="1">
                <a:solidFill>
                  <a:srgbClr val="002060"/>
                </a:solidFill>
              </a:rPr>
              <a:t>    What goes in the deed for words of purchase and words of limitation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/>
              <a:t>	 ● Present, possessory interest.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609600" indent="-609600">
              <a:spcBef>
                <a:spcPct val="20000"/>
              </a:spcBef>
            </a:pPr>
            <a:r>
              <a:rPr lang="en-US" sz="2000" b="1"/>
              <a:t>	 ● Highest Level Estate in Land: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sz="2800" b="1">
                <a:solidFill>
                  <a:schemeClr val="hlink"/>
                </a:solidFill>
                <a:latin typeface="Arial Black" pitchFamily="34" charset="0"/>
              </a:rPr>
              <a:t>		FEE SIMPLE ABSOLUTE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2060"/>
                </a:solidFill>
              </a:rPr>
              <a:t>1. Invests the owner with all possible rights (E-PUT) now and in the future.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2060"/>
                </a:solidFill>
              </a:rPr>
              <a:t>2. It is the presumed form of ownership grant, unless a lesser estate grant was expressly intended.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2060"/>
                </a:solidFill>
              </a:rPr>
              <a:t>3. Is of perpetual and infinite duration (lasts forever).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2060"/>
                </a:solidFill>
              </a:rPr>
              <a:t>4. Is the form of ownership from which all lesser forms are derived.</a:t>
            </a:r>
          </a:p>
          <a:p>
            <a:pPr marL="990600" lvl="1" indent="-5334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990600" lvl="1" indent="-533400">
              <a:spcBef>
                <a:spcPct val="20000"/>
              </a:spcBef>
            </a:pPr>
            <a:r>
              <a:rPr lang="en-US" sz="2400" b="1" i="1"/>
              <a:t>Magic Language:</a:t>
            </a:r>
            <a:r>
              <a:rPr lang="en-US" sz="2400" b="1" i="1">
                <a:solidFill>
                  <a:srgbClr val="CC0000"/>
                </a:solidFill>
              </a:rPr>
              <a:t>  “To Grantee and their heirs”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2400" b="1" i="1">
              <a:solidFill>
                <a:srgbClr val="CC0000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400" b="1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95400"/>
            <a:ext cx="8229600" cy="1981200"/>
          </a:xfrm>
        </p:spPr>
        <p:txBody>
          <a:bodyPr/>
          <a:lstStyle/>
          <a:p>
            <a:pPr eaLnBrk="1" hangingPunct="1"/>
            <a:r>
              <a:rPr lang="en-US" b="1">
                <a:solidFill>
                  <a:srgbClr val="CC0000"/>
                </a:solidFill>
              </a:rPr>
              <a:t>Fee Simple Absolute</a:t>
            </a:r>
            <a:br>
              <a:rPr lang="en-US" b="1">
                <a:solidFill>
                  <a:srgbClr val="CC0000"/>
                </a:solidFill>
              </a:rPr>
            </a:br>
            <a:r>
              <a:rPr lang="en-US" sz="4000" b="1" i="1">
                <a:solidFill>
                  <a:srgbClr val="0033CC"/>
                </a:solidFill>
              </a:rPr>
              <a:t>“To A and his heirs”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3200400"/>
            <a:ext cx="8229600" cy="838200"/>
          </a:xfrm>
        </p:spPr>
        <p:txBody>
          <a:bodyPr/>
          <a:lstStyle/>
          <a:p>
            <a:pPr eaLnBrk="1" hangingPunct="1"/>
            <a:r>
              <a:rPr lang="en-US" sz="2600"/>
              <a:t>What are the words of purchase?</a:t>
            </a:r>
          </a:p>
          <a:p>
            <a:pPr eaLnBrk="1" hangingPunct="1"/>
            <a:r>
              <a:rPr lang="en-US" sz="2600"/>
              <a:t>What are the words of limitation?</a:t>
            </a:r>
          </a:p>
        </p:txBody>
      </p:sp>
      <p:sp>
        <p:nvSpPr>
          <p:cNvPr id="279556" name="AutoShape 4"/>
          <p:cNvSpPr>
            <a:spLocks noChangeArrowheads="1"/>
          </p:cNvSpPr>
          <p:nvPr/>
        </p:nvSpPr>
        <p:spPr bwMode="auto">
          <a:xfrm>
            <a:off x="1371600" y="4648200"/>
            <a:ext cx="6477000" cy="12954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9557" name="Text Box 5"/>
          <p:cNvSpPr txBox="1">
            <a:spLocks noChangeArrowheads="1"/>
          </p:cNvSpPr>
          <p:nvPr/>
        </p:nvSpPr>
        <p:spPr bwMode="auto">
          <a:xfrm>
            <a:off x="2209800" y="48768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279558" name="Text Box 6"/>
          <p:cNvSpPr txBox="1">
            <a:spLocks noChangeArrowheads="1"/>
          </p:cNvSpPr>
          <p:nvPr/>
        </p:nvSpPr>
        <p:spPr bwMode="auto">
          <a:xfrm>
            <a:off x="5715000" y="4876800"/>
            <a:ext cx="2514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 and his heirs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   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7416" name="Line 7"/>
          <p:cNvSpPr>
            <a:spLocks noChangeShapeType="1"/>
          </p:cNvSpPr>
          <p:nvPr/>
        </p:nvSpPr>
        <p:spPr bwMode="auto">
          <a:xfrm>
            <a:off x="990600" y="63246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17" name="Text Box 8"/>
          <p:cNvSpPr txBox="1">
            <a:spLocks noChangeArrowheads="1"/>
          </p:cNvSpPr>
          <p:nvPr/>
        </p:nvSpPr>
        <p:spPr bwMode="auto">
          <a:xfrm>
            <a:off x="7239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9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9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6" grpId="0" animBg="1"/>
      <p:bldP spid="279557" grpId="0" autoUpdateAnimBg="0"/>
      <p:bldP spid="279558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371600"/>
            <a:ext cx="8458200" cy="4953000"/>
          </a:xfrm>
        </p:spPr>
        <p:txBody>
          <a:bodyPr/>
          <a:lstStyle/>
          <a:p>
            <a:pPr algn="l" eaLnBrk="1" hangingPunct="1"/>
            <a:r>
              <a:rPr lang="en-US" sz="4000" b="1" i="1">
                <a:solidFill>
                  <a:srgbClr val="CC0000"/>
                </a:solidFill>
              </a:rPr>
              <a:t>What are the critical attributes of </a:t>
            </a:r>
            <a:br>
              <a:rPr lang="en-US" sz="4000" b="1" i="1">
                <a:solidFill>
                  <a:srgbClr val="CC0000"/>
                </a:solidFill>
              </a:rPr>
            </a:br>
            <a:r>
              <a:rPr lang="en-US" sz="4000" b="1" i="1">
                <a:solidFill>
                  <a:srgbClr val="CC0000"/>
                </a:solidFill>
              </a:rPr>
              <a:t>Fee Simple Absolute?</a:t>
            </a:r>
            <a:br>
              <a:rPr lang="en-US" sz="4000" b="1" i="1">
                <a:solidFill>
                  <a:srgbClr val="CC0000"/>
                </a:solidFill>
              </a:rPr>
            </a:br>
            <a:r>
              <a:rPr lang="en-US" sz="1000" b="1" i="1">
                <a:solidFill>
                  <a:srgbClr val="CC0000"/>
                </a:solidFill>
              </a:rPr>
              <a:t/>
            </a:r>
            <a:br>
              <a:rPr lang="en-US" sz="1000" b="1" i="1">
                <a:solidFill>
                  <a:srgbClr val="CC0000"/>
                </a:solidFill>
              </a:rPr>
            </a:br>
            <a:r>
              <a:rPr lang="en-US" sz="600" b="1" i="1">
                <a:solidFill>
                  <a:srgbClr val="CC0000"/>
                </a:solidFill>
              </a:rPr>
              <a:t/>
            </a: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600" b="1" i="1">
                <a:solidFill>
                  <a:srgbClr val="CC0000"/>
                </a:solidFill>
              </a:rPr>
              <a:t/>
            </a: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3100" b="1" i="1">
                <a:solidFill>
                  <a:schemeClr val="tx1"/>
                </a:solidFill>
              </a:rPr>
              <a:t>When a transfer is made to A and his heirs:</a:t>
            </a:r>
            <a:r>
              <a:rPr lang="en-US" sz="4000" b="1" i="1">
                <a:solidFill>
                  <a:schemeClr val="tx1"/>
                </a:solidFill>
              </a:rPr>
              <a:t/>
            </a:r>
            <a:br>
              <a:rPr lang="en-US" sz="4000" b="1" i="1">
                <a:solidFill>
                  <a:schemeClr val="tx1"/>
                </a:solidFill>
              </a:rPr>
            </a:br>
            <a:r>
              <a:rPr lang="en-US" sz="1000" b="1" i="1">
                <a:solidFill>
                  <a:schemeClr val="tx1"/>
                </a:solidFill>
              </a:rPr>
              <a:t/>
            </a:r>
            <a:br>
              <a:rPr lang="en-US" sz="1000" b="1" i="1">
                <a:solidFill>
                  <a:schemeClr val="tx1"/>
                </a:solidFill>
              </a:rPr>
            </a:br>
            <a:r>
              <a:rPr lang="en-US" sz="600" b="1" i="1">
                <a:solidFill>
                  <a:srgbClr val="CC0000"/>
                </a:solidFill>
              </a:rPr>
              <a:t/>
            </a: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600" b="1" i="1">
                <a:solidFill>
                  <a:srgbClr val="CC0000"/>
                </a:solidFill>
              </a:rPr>
              <a:t/>
            </a: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Alienable</a:t>
            </a:r>
            <a:r>
              <a:rPr lang="en-US" sz="2400">
                <a:solidFill>
                  <a:srgbClr val="002060"/>
                </a:solidFill>
              </a:rPr>
              <a:t> (Able to be sold/gifted),</a:t>
            </a:r>
            <a:br>
              <a:rPr lang="en-US" sz="2400">
                <a:solidFill>
                  <a:srgbClr val="002060"/>
                </a:solidFill>
              </a:rPr>
            </a:br>
            <a:r>
              <a:rPr lang="en-US" sz="1000">
                <a:solidFill>
                  <a:srgbClr val="002060"/>
                </a:solidFill>
              </a:rPr>
              <a:t> </a:t>
            </a: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Reducible</a:t>
            </a:r>
            <a:r>
              <a:rPr lang="en-US" sz="2400">
                <a:solidFill>
                  <a:srgbClr val="002060"/>
                </a:solidFill>
              </a:rPr>
              <a:t> (Able to be reduced to a lesser estate)</a:t>
            </a:r>
            <a:br>
              <a:rPr lang="en-US" sz="2400">
                <a:solidFill>
                  <a:srgbClr val="002060"/>
                </a:solidFill>
              </a:rPr>
            </a:br>
            <a:r>
              <a:rPr lang="en-US" sz="1000">
                <a:solidFill>
                  <a:srgbClr val="002060"/>
                </a:solidFill>
              </a:rPr>
              <a:t/>
            </a: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Devisable</a:t>
            </a:r>
            <a:r>
              <a:rPr lang="en-US" sz="2400">
                <a:solidFill>
                  <a:srgbClr val="002060"/>
                </a:solidFill>
              </a:rPr>
              <a:t> (Able to be given by will or intestate), and</a:t>
            </a:r>
            <a:br>
              <a:rPr lang="en-US" sz="2400">
                <a:solidFill>
                  <a:srgbClr val="002060"/>
                </a:solidFill>
              </a:rPr>
            </a:br>
            <a:r>
              <a:rPr lang="en-US" sz="1000">
                <a:solidFill>
                  <a:srgbClr val="002060"/>
                </a:solidFill>
              </a:rPr>
              <a:t/>
            </a: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Lasts for Perpetuity</a:t>
            </a:r>
            <a:r>
              <a:rPr lang="en-US" sz="2800">
                <a:solidFill>
                  <a:srgbClr val="002060"/>
                </a:solidFill>
              </a:rPr>
              <a:t> </a:t>
            </a:r>
            <a:r>
              <a:rPr lang="en-US" sz="2400">
                <a:solidFill>
                  <a:srgbClr val="002060"/>
                </a:solidFill>
              </a:rPr>
              <a:t>(Forever – No Limitation of Time).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" y="1295400"/>
            <a:ext cx="8763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Estates in Land – Possessory Interests</a:t>
            </a:r>
          </a:p>
          <a:p>
            <a:pPr marL="609600" indent="-609600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002060"/>
                </a:solidFill>
              </a:rPr>
              <a:t>    What goes in the deed for words of purchase and words of limitation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609600" indent="-609600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b="1" dirty="0"/>
              <a:t>	 ● Present, possessory interest.</a:t>
            </a:r>
          </a:p>
          <a:p>
            <a:pPr marL="609600" indent="-609600">
              <a:lnSpc>
                <a:spcPct val="75000"/>
              </a:lnSpc>
              <a:spcBef>
                <a:spcPct val="20000"/>
              </a:spcBef>
              <a:buFontTx/>
              <a:buChar char="•"/>
              <a:defRPr/>
            </a:pPr>
            <a:endParaRPr lang="en-US" sz="500" b="1" dirty="0"/>
          </a:p>
          <a:p>
            <a:pPr marL="609600" indent="-609600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b="1" dirty="0"/>
              <a:t>	 ● Next to Highest Level Estate in Land: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endParaRPr lang="en-US" sz="500" b="1" dirty="0"/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b="1" dirty="0"/>
              <a:t>	             ●  </a:t>
            </a:r>
            <a:r>
              <a:rPr lang="en-US" b="1" dirty="0" err="1"/>
              <a:t>Defeasible</a:t>
            </a:r>
            <a:r>
              <a:rPr lang="en-US" b="1" dirty="0"/>
              <a:t> Estate: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     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    -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These are possessory fee estates of infinite duration 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                       that can be terminated by the happening of a specified event.   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endParaRPr lang="en-US" sz="5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                    -  These are a lesser estate than fee simple absolute.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300" b="1" dirty="0">
                <a:solidFill>
                  <a:schemeClr val="hlink"/>
                </a:solidFill>
                <a:latin typeface="Arial Black" pitchFamily="34" charset="0"/>
              </a:rPr>
              <a:t> FEE SIMPLE DETERMINABLE (Possibility of </a:t>
            </a:r>
            <a:r>
              <a:rPr lang="en-US" sz="2300" b="1" dirty="0" err="1">
                <a:solidFill>
                  <a:schemeClr val="hlink"/>
                </a:solidFill>
                <a:latin typeface="Arial Black" pitchFamily="34" charset="0"/>
              </a:rPr>
              <a:t>Reverter</a:t>
            </a:r>
            <a:r>
              <a:rPr lang="en-US" sz="2300" b="1" dirty="0">
                <a:solidFill>
                  <a:schemeClr val="hlink"/>
                </a:solidFill>
                <a:latin typeface="Arial Black" pitchFamily="34" charset="0"/>
              </a:rPr>
              <a:t>)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2060"/>
                </a:solidFill>
              </a:rPr>
              <a:t>      1. An Estate that </a:t>
            </a:r>
            <a:r>
              <a:rPr lang="en-US" b="1" i="1" dirty="0">
                <a:solidFill>
                  <a:srgbClr val="C00000"/>
                </a:solidFill>
              </a:rPr>
              <a:t>AUTOMATICALLY</a:t>
            </a:r>
            <a:r>
              <a:rPr lang="en-US" b="1" dirty="0">
                <a:solidFill>
                  <a:srgbClr val="002060"/>
                </a:solidFill>
              </a:rPr>
              <a:t> terminates upon the happening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2060"/>
                </a:solidFill>
              </a:rPr>
              <a:t>         of a stated event.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2060"/>
              </a:solidFill>
            </a:endParaRP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2060"/>
                </a:solidFill>
              </a:rPr>
              <a:t>      2. Stated event must be for a lawful purpose.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  	</a:t>
            </a:r>
            <a:r>
              <a:rPr lang="en-US" sz="2400" b="1" i="1" dirty="0"/>
              <a:t>Magic Language:</a:t>
            </a:r>
            <a:r>
              <a:rPr lang="en-US" sz="2400" b="1" i="1" dirty="0">
                <a:solidFill>
                  <a:srgbClr val="CC0000"/>
                </a:solidFill>
              </a:rPr>
              <a:t>  “To Grantee and their heirs 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rgbClr val="CC0000"/>
                </a:solidFill>
              </a:rPr>
              <a:t>		for so long as” or “while” or “during” or 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rgbClr val="CC0000"/>
                </a:solidFill>
              </a:rPr>
              <a:t>	          “until” (the occurrence of an event).</a:t>
            </a:r>
            <a:endParaRPr lang="en-US" sz="2800" b="1" dirty="0">
              <a:solidFill>
                <a:srgbClr val="0033CC"/>
              </a:solidFill>
            </a:endParaRPr>
          </a:p>
          <a:p>
            <a:pPr marL="168275" lvl="1" indent="8637588">
              <a:lnSpc>
                <a:spcPct val="75000"/>
              </a:lnSpc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405649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Last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begin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i="1" dirty="0">
                <a:solidFill>
                  <a:schemeClr val="accent1">
                    <a:lumMod val="25000"/>
                  </a:schemeClr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Real Property – The Basics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Definitions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The Importance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Nature of Interests in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dirty="0">
                <a:solidFill>
                  <a:srgbClr val="0033CC"/>
                </a:solidFill>
              </a:rPr>
              <a:t>		</a:t>
            </a:r>
            <a:r>
              <a:rPr lang="en-US" sz="1600" b="1" i="1" dirty="0">
                <a:solidFill>
                  <a:srgbClr val="C00000"/>
                </a:solidFill>
              </a:rPr>
              <a:t>- Possessory Estates vs. Non Possessory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Estates in Time – Duration of Rights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Collection of Rights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Shared Rights in Land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Real Property Taxes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447800"/>
            <a:ext cx="8915400" cy="1676400"/>
          </a:xfrm>
        </p:spPr>
        <p:txBody>
          <a:bodyPr/>
          <a:lstStyle/>
          <a:p>
            <a:pPr eaLnBrk="1" hangingPunct="1"/>
            <a:r>
              <a:rPr lang="en-US" b="1">
                <a:solidFill>
                  <a:srgbClr val="CC0000"/>
                </a:solidFill>
              </a:rPr>
              <a:t>Fee Simple Determinable</a:t>
            </a:r>
            <a:br>
              <a:rPr lang="en-US" b="1">
                <a:solidFill>
                  <a:srgbClr val="CC0000"/>
                </a:solidFill>
              </a:rPr>
            </a:br>
            <a:r>
              <a:rPr lang="en-US" sz="3800" b="1" i="1">
                <a:solidFill>
                  <a:srgbClr val="0033CC"/>
                </a:solidFill>
              </a:rPr>
              <a:t>“To A and his heirs for so long as …”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3200400"/>
            <a:ext cx="8229600" cy="1066800"/>
          </a:xfrm>
        </p:spPr>
        <p:txBody>
          <a:bodyPr/>
          <a:lstStyle/>
          <a:p>
            <a:pPr eaLnBrk="1" hangingPunct="1"/>
            <a:r>
              <a:rPr lang="en-US" sz="2600"/>
              <a:t>What are the words of purchase?</a:t>
            </a:r>
          </a:p>
          <a:p>
            <a:pPr eaLnBrk="1" hangingPunct="1"/>
            <a:r>
              <a:rPr lang="en-US" sz="2600"/>
              <a:t>What are the words of limitation?</a:t>
            </a:r>
          </a:p>
        </p:txBody>
      </p:sp>
      <p:sp>
        <p:nvSpPr>
          <p:cNvPr id="342020" name="AutoShape 4"/>
          <p:cNvSpPr>
            <a:spLocks noChangeArrowheads="1"/>
          </p:cNvSpPr>
          <p:nvPr/>
        </p:nvSpPr>
        <p:spPr bwMode="auto">
          <a:xfrm>
            <a:off x="304800" y="4495800"/>
            <a:ext cx="8610600" cy="14478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2021" name="Text Box 5"/>
          <p:cNvSpPr txBox="1">
            <a:spLocks noChangeArrowheads="1"/>
          </p:cNvSpPr>
          <p:nvPr/>
        </p:nvSpPr>
        <p:spPr bwMode="auto">
          <a:xfrm>
            <a:off x="1371600" y="48006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42022" name="Text Box 6"/>
          <p:cNvSpPr txBox="1">
            <a:spLocks noChangeArrowheads="1"/>
          </p:cNvSpPr>
          <p:nvPr/>
        </p:nvSpPr>
        <p:spPr bwMode="auto">
          <a:xfrm>
            <a:off x="6400800" y="4648200"/>
            <a:ext cx="2514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 and his heirs          for so long as …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   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20488" name="Line 7"/>
          <p:cNvSpPr>
            <a:spLocks noChangeShapeType="1"/>
          </p:cNvSpPr>
          <p:nvPr/>
        </p:nvSpPr>
        <p:spPr bwMode="auto">
          <a:xfrm>
            <a:off x="990600" y="63246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89" name="Text Box 8"/>
          <p:cNvSpPr txBox="1">
            <a:spLocks noChangeArrowheads="1"/>
          </p:cNvSpPr>
          <p:nvPr/>
        </p:nvSpPr>
        <p:spPr bwMode="auto">
          <a:xfrm>
            <a:off x="7239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20" grpId="0" animBg="1"/>
      <p:bldP spid="342021" grpId="0" autoUpdateAnimBg="0"/>
      <p:bldP spid="342022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143000"/>
            <a:ext cx="8763000" cy="53340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4000" b="1" i="1">
                <a:solidFill>
                  <a:srgbClr val="CC0000"/>
                </a:solidFill>
              </a:rPr>
              <a:t>What are the critical attributes of </a:t>
            </a:r>
            <a:br>
              <a:rPr lang="en-US" sz="4000" b="1" i="1">
                <a:solidFill>
                  <a:srgbClr val="CC0000"/>
                </a:solidFill>
              </a:rPr>
            </a:br>
            <a:r>
              <a:rPr lang="en-US" sz="4000" b="1" i="1">
                <a:solidFill>
                  <a:srgbClr val="CC0000"/>
                </a:solidFill>
              </a:rPr>
              <a:t>Fee Simple Determinable?</a:t>
            </a:r>
            <a:br>
              <a:rPr lang="en-US" sz="4000" b="1" i="1">
                <a:solidFill>
                  <a:srgbClr val="CC0000"/>
                </a:solidFill>
              </a:rPr>
            </a:br>
            <a:r>
              <a:rPr lang="en-US" sz="600" b="1" i="1">
                <a:solidFill>
                  <a:srgbClr val="CC0000"/>
                </a:solidFill>
              </a:rPr>
              <a:t/>
            </a: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600" b="1" i="1">
                <a:solidFill>
                  <a:srgbClr val="CC0000"/>
                </a:solidFill>
              </a:rPr>
              <a:t/>
            </a: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3100" b="1" i="1">
                <a:solidFill>
                  <a:schemeClr val="tx1"/>
                </a:solidFill>
              </a:rPr>
              <a:t>When a transfer is made to A and his heirs for so long as … :</a:t>
            </a:r>
            <a:r>
              <a:rPr lang="en-US" sz="4000" b="1" i="1">
                <a:solidFill>
                  <a:schemeClr val="tx1"/>
                </a:solidFill>
              </a:rPr>
              <a:t/>
            </a:r>
            <a:br>
              <a:rPr lang="en-US" sz="4000" b="1" i="1">
                <a:solidFill>
                  <a:schemeClr val="tx1"/>
                </a:solidFill>
              </a:rPr>
            </a:br>
            <a:r>
              <a:rPr lang="en-US" sz="600" b="1" i="1">
                <a:solidFill>
                  <a:srgbClr val="CC0000"/>
                </a:solidFill>
              </a:rPr>
              <a:t/>
            </a: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600" b="1" i="1">
                <a:solidFill>
                  <a:srgbClr val="CC0000"/>
                </a:solidFill>
              </a:rPr>
              <a:t/>
            </a: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600" b="1" i="1">
                <a:solidFill>
                  <a:schemeClr val="hlink"/>
                </a:solidFill>
              </a:rPr>
              <a:t/>
            </a:r>
            <a:br>
              <a:rPr lang="en-US" sz="600" b="1" i="1">
                <a:solidFill>
                  <a:schemeClr val="hlink"/>
                </a:solidFill>
              </a:rPr>
            </a:br>
            <a:r>
              <a:rPr lang="en-US" sz="600" b="1" i="1">
                <a:solidFill>
                  <a:schemeClr val="hlink"/>
                </a:solidFill>
              </a:rPr>
              <a:t>                                             </a:t>
            </a:r>
            <a:r>
              <a:rPr lang="en-US" sz="2800" b="1" i="1">
                <a:solidFill>
                  <a:schemeClr val="hlink"/>
                </a:solidFill>
              </a:rPr>
              <a:t>All Subject to the Possibility of Reveter</a:t>
            </a:r>
            <a:r>
              <a:rPr lang="en-US" sz="2800" b="1" i="1">
                <a:solidFill>
                  <a:schemeClr val="accent2"/>
                </a:solidFill>
              </a:rPr>
              <a:t/>
            </a:r>
            <a:br>
              <a:rPr lang="en-US" sz="2800" b="1" i="1">
                <a:solidFill>
                  <a:schemeClr val="accent2"/>
                </a:solidFill>
              </a:rPr>
            </a:br>
            <a:r>
              <a:rPr lang="en-US" sz="1000" b="1" i="1">
                <a:solidFill>
                  <a:schemeClr val="accent2"/>
                </a:solidFill>
              </a:rPr>
              <a:t/>
            </a:r>
            <a:br>
              <a:rPr lang="en-US" sz="1000" b="1" i="1">
                <a:solidFill>
                  <a:schemeClr val="accent2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Alienable</a:t>
            </a:r>
            <a:r>
              <a:rPr lang="en-US" sz="2400">
                <a:solidFill>
                  <a:srgbClr val="002060"/>
                </a:solidFill>
              </a:rPr>
              <a:t> (Able to be sold/gifted), </a:t>
            </a:r>
            <a:br>
              <a:rPr lang="en-US" sz="2400">
                <a:solidFill>
                  <a:srgbClr val="002060"/>
                </a:solidFill>
              </a:rPr>
            </a:br>
            <a:r>
              <a:rPr lang="en-US" sz="1000">
                <a:solidFill>
                  <a:srgbClr val="002060"/>
                </a:solidFill>
              </a:rPr>
              <a:t/>
            </a: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Reducible</a:t>
            </a:r>
            <a:r>
              <a:rPr lang="en-US" sz="2400">
                <a:solidFill>
                  <a:srgbClr val="002060"/>
                </a:solidFill>
              </a:rPr>
              <a:t> (Able to be reduced to a lesser estate)</a:t>
            </a:r>
            <a:br>
              <a:rPr lang="en-US" sz="2400">
                <a:solidFill>
                  <a:srgbClr val="002060"/>
                </a:solidFill>
              </a:rPr>
            </a:br>
            <a:r>
              <a:rPr lang="en-US" sz="1000">
                <a:solidFill>
                  <a:srgbClr val="002060"/>
                </a:solidFill>
              </a:rPr>
              <a:t/>
            </a: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Devisable</a:t>
            </a:r>
            <a:r>
              <a:rPr lang="en-US" sz="2400">
                <a:solidFill>
                  <a:srgbClr val="002060"/>
                </a:solidFill>
              </a:rPr>
              <a:t> (Able to be given by will or intestate), and</a:t>
            </a:r>
            <a:br>
              <a:rPr lang="en-US" sz="2400">
                <a:solidFill>
                  <a:srgbClr val="002060"/>
                </a:solidFill>
              </a:rPr>
            </a:br>
            <a:r>
              <a:rPr lang="en-US" sz="1000">
                <a:solidFill>
                  <a:srgbClr val="002060"/>
                </a:solidFill>
              </a:rPr>
              <a:t/>
            </a: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Lasts for “So Long As”</a:t>
            </a:r>
            <a:r>
              <a:rPr lang="en-US" sz="2800">
                <a:solidFill>
                  <a:srgbClr val="002060"/>
                </a:solidFill>
              </a:rPr>
              <a:t> </a:t>
            </a:r>
            <a:r>
              <a:rPr lang="en-US" sz="2400">
                <a:solidFill>
                  <a:srgbClr val="002060"/>
                </a:solidFill>
              </a:rPr>
              <a:t>(The Limitation of The Reverter).</a:t>
            </a:r>
            <a:endParaRPr lang="en-US" sz="420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52400" y="1219200"/>
            <a:ext cx="8915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Estates in Land – Possessory Interests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002060"/>
                </a:solidFill>
              </a:rPr>
              <a:t>    What goes in the deed for words of purchase and words of limitation</a:t>
            </a:r>
          </a:p>
          <a:p>
            <a:pPr marL="53975" indent="-53975">
              <a:lnSpc>
                <a:spcPct val="70000"/>
              </a:lnSpc>
              <a:spcBef>
                <a:spcPct val="20000"/>
              </a:spcBef>
              <a:buFontTx/>
              <a:buChar char="•"/>
              <a:defRPr/>
            </a:pPr>
            <a:endParaRPr lang="en-US" sz="800" b="1" dirty="0"/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b="1" dirty="0"/>
              <a:t>	 ● Present, possessory interest.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buFontTx/>
              <a:buChar char="•"/>
              <a:defRPr/>
            </a:pPr>
            <a:endParaRPr lang="en-US" sz="800" b="1" dirty="0"/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b="1" dirty="0"/>
              <a:t>	 ● Next to Highest Level Estate in Land:</a:t>
            </a:r>
          </a:p>
          <a:p>
            <a:pPr marL="53975" indent="-53975">
              <a:lnSpc>
                <a:spcPct val="70000"/>
              </a:lnSpc>
              <a:spcBef>
                <a:spcPct val="20000"/>
              </a:spcBef>
              <a:defRPr/>
            </a:pPr>
            <a:endParaRPr lang="en-US" sz="800" b="1" dirty="0"/>
          </a:p>
          <a:p>
            <a:pPr marL="53975" indent="-53975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1600" b="1" dirty="0"/>
              <a:t>	</a:t>
            </a:r>
            <a:r>
              <a:rPr lang="en-US" b="1" dirty="0"/>
              <a:t>             ●  </a:t>
            </a:r>
            <a:r>
              <a:rPr lang="en-US" b="1" dirty="0" err="1"/>
              <a:t>Defeasible</a:t>
            </a:r>
            <a:r>
              <a:rPr lang="en-US" b="1" dirty="0"/>
              <a:t> Estate:</a:t>
            </a:r>
          </a:p>
          <a:p>
            <a:pPr marL="53975" indent="-53975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rgbClr val="0033CC"/>
                </a:solidFill>
              </a:rPr>
              <a:t>	     	   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-</a:t>
            </a:r>
            <a:r>
              <a:rPr lang="en-US" sz="1600" b="1" dirty="0">
                <a:solidFill>
                  <a:srgbClr val="0033CC"/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These are possessory fee estates of infinite duration </a:t>
            </a:r>
          </a:p>
          <a:p>
            <a:pPr marL="53975" indent="-53975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                       that can be terminated by the happening of a specified event.   </a:t>
            </a:r>
          </a:p>
          <a:p>
            <a:pPr marL="53975" indent="-53975">
              <a:lnSpc>
                <a:spcPct val="70000"/>
              </a:lnSpc>
              <a:spcBef>
                <a:spcPct val="20000"/>
              </a:spcBef>
              <a:defRPr/>
            </a:pPr>
            <a:endParaRPr lang="en-US" sz="5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53975" indent="-53975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                    -  These are a lesser estate than fee simple absolute.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609600" indent="-609600" algn="just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2200" b="1" dirty="0">
                <a:solidFill>
                  <a:schemeClr val="hlink"/>
                </a:solidFill>
                <a:latin typeface="Arial Black" pitchFamily="34" charset="0"/>
              </a:rPr>
              <a:t>   FEE SIMPLE SUBJECT TO A CONDITION SUBSEQUENT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b="1" dirty="0">
                <a:solidFill>
                  <a:srgbClr val="002060"/>
                </a:solidFill>
              </a:rPr>
              <a:t>An Estate that can terminate upon the happening 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2060"/>
                </a:solidFill>
              </a:rPr>
              <a:t>	of a stated event and the taking of an action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2060"/>
                </a:solidFill>
              </a:rPr>
              <a:t>         by the party granted such rights by the transferring owner.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buFontTx/>
              <a:buAutoNum type="arabicPeriod" startAt="2"/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buFontTx/>
              <a:buAutoNum type="arabicPeriod" startAt="2"/>
              <a:defRPr/>
            </a:pPr>
            <a:r>
              <a:rPr lang="en-US" b="1" dirty="0">
                <a:solidFill>
                  <a:srgbClr val="002060"/>
                </a:solidFill>
              </a:rPr>
              <a:t>Known as a </a:t>
            </a:r>
            <a:r>
              <a:rPr lang="en-US" b="1" i="1" dirty="0">
                <a:solidFill>
                  <a:srgbClr val="C00000"/>
                </a:solidFill>
              </a:rPr>
              <a:t>RIGHT OF RE-ENTRY</a:t>
            </a:r>
            <a:r>
              <a:rPr lang="en-US" b="1" dirty="0">
                <a:solidFill>
                  <a:srgbClr val="002060"/>
                </a:solidFill>
              </a:rPr>
              <a:t>, this termination is                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rgbClr val="002060"/>
                </a:solidFill>
              </a:rPr>
              <a:t>	</a:t>
            </a:r>
            <a:r>
              <a:rPr lang="en-US" b="1" i="1" dirty="0">
                <a:solidFill>
                  <a:srgbClr val="C00000"/>
                </a:solidFill>
              </a:rPr>
              <a:t>NOT AUTOMATIC </a:t>
            </a:r>
            <a:r>
              <a:rPr lang="en-US" b="1" dirty="0">
                <a:solidFill>
                  <a:srgbClr val="002060"/>
                </a:solidFill>
              </a:rPr>
              <a:t>and needs the grantor to take action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endParaRPr lang="en-US" sz="600" b="1" i="1" dirty="0"/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endParaRPr lang="en-US" sz="600" b="1" i="1" dirty="0"/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2400" b="1" i="1" dirty="0"/>
              <a:t>Magic Language:</a:t>
            </a:r>
            <a:r>
              <a:rPr lang="en-US" sz="2400" b="1" i="1" dirty="0">
                <a:solidFill>
                  <a:srgbClr val="CC0000"/>
                </a:solidFill>
              </a:rPr>
              <a:t>  “To Grantee and their heirs upon the condition that” or “provided that” or “but if” or “if it happens that” (the occurrence of an event).</a:t>
            </a:r>
            <a:endParaRPr lang="en-US" sz="2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endParaRPr lang="en-US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80000"/>
              </a:lnSpc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975" indent="-53975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C0000"/>
                </a:solidFill>
              </a:rPr>
              <a:t>Estates in Land – Possessory Interests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300" b="1" dirty="0"/>
          </a:p>
          <a:p>
            <a:pPr marL="53975" indent="-539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dirty="0"/>
              <a:t>  </a:t>
            </a:r>
            <a:r>
              <a:rPr lang="en-US" sz="2000" b="1" dirty="0" err="1"/>
              <a:t>Defeasible</a:t>
            </a:r>
            <a:r>
              <a:rPr lang="en-US" sz="2000" b="1" dirty="0"/>
              <a:t> Estates Continued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100" b="1" dirty="0">
                <a:solidFill>
                  <a:schemeClr val="hlink"/>
                </a:solidFill>
                <a:latin typeface="Arial Black" pitchFamily="34" charset="0"/>
              </a:rPr>
              <a:t>FEE SIMPLE SUBJECT TO A CONDITION SUBSEQUENT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/>
              <a:t>- A RIGHT of RE-ENTRY </a:t>
            </a:r>
            <a:r>
              <a:rPr lang="en-US" sz="2000" b="1" dirty="0">
                <a:solidFill>
                  <a:srgbClr val="002060"/>
                </a:solidFill>
              </a:rPr>
              <a:t>CAN be waived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2060"/>
                </a:solidFill>
              </a:rPr>
              <a:t>	(unlike Fee Simple Determinable which is automatic)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2060"/>
                </a:solidFill>
              </a:rPr>
              <a:t>	by express agreement or by conduct.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600" b="1" dirty="0">
                <a:solidFill>
                  <a:srgbClr val="002060"/>
                </a:solidFill>
              </a:rPr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2060"/>
                </a:solidFill>
              </a:rPr>
              <a:t>	- Although inaction by itself is NOT a waiver,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2060"/>
                </a:solidFill>
              </a:rPr>
              <a:t>	where there is inaction, and detrimental reliance,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2060"/>
                </a:solidFill>
              </a:rPr>
              <a:t>	courts have held a waiver by the grantor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2060"/>
                </a:solidFill>
              </a:rPr>
              <a:t>	pursuant to the doctrine of </a:t>
            </a:r>
            <a:r>
              <a:rPr lang="en-US" sz="2000" b="1" dirty="0" err="1">
                <a:solidFill>
                  <a:srgbClr val="002060"/>
                </a:solidFill>
              </a:rPr>
              <a:t>estoppel</a:t>
            </a:r>
            <a:r>
              <a:rPr lang="en-US" sz="2000" b="1" dirty="0">
                <a:solidFill>
                  <a:srgbClr val="002060"/>
                </a:solidFill>
              </a:rPr>
              <a:t>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2060"/>
                </a:solidFill>
              </a:rPr>
              <a:t>	- The rights of a Fee Simple Subject to a Condition Subsequent have been held to be devisable, but </a:t>
            </a:r>
            <a:r>
              <a:rPr lang="en-US" sz="2000" b="1" dirty="0"/>
              <a:t>NON TRANSFERABLE.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  <a:defRPr/>
            </a:pPr>
            <a:endParaRPr lang="en-US" b="1" dirty="0">
              <a:solidFill>
                <a:srgbClr val="0033CC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219200"/>
            <a:ext cx="8915400" cy="1600200"/>
          </a:xfrm>
        </p:spPr>
        <p:txBody>
          <a:bodyPr/>
          <a:lstStyle/>
          <a:p>
            <a:pPr eaLnBrk="1" hangingPunct="1"/>
            <a:r>
              <a:rPr lang="en-US" sz="3200" b="1">
                <a:solidFill>
                  <a:srgbClr val="CC0000"/>
                </a:solidFill>
              </a:rPr>
              <a:t>Fee Simple Subject to Condition Subsequent</a:t>
            </a:r>
            <a:r>
              <a:rPr lang="en-US" b="1">
                <a:solidFill>
                  <a:srgbClr val="CC0000"/>
                </a:solidFill>
              </a:rPr>
              <a:t/>
            </a:r>
            <a:br>
              <a:rPr lang="en-US" b="1">
                <a:solidFill>
                  <a:srgbClr val="CC0000"/>
                </a:solidFill>
              </a:rPr>
            </a:br>
            <a:r>
              <a:rPr lang="en-US" sz="3000" b="1" i="1">
                <a:solidFill>
                  <a:srgbClr val="0033CC"/>
                </a:solidFill>
              </a:rPr>
              <a:t>“To A and his heirs upon the condition that …”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819400"/>
            <a:ext cx="8229600" cy="1066800"/>
          </a:xfrm>
        </p:spPr>
        <p:txBody>
          <a:bodyPr/>
          <a:lstStyle/>
          <a:p>
            <a:pPr eaLnBrk="1" hangingPunct="1"/>
            <a:r>
              <a:rPr lang="en-US" sz="2600"/>
              <a:t>What are the words of purchase?</a:t>
            </a:r>
          </a:p>
          <a:p>
            <a:pPr eaLnBrk="1" hangingPunct="1"/>
            <a:r>
              <a:rPr lang="en-US" sz="2600"/>
              <a:t>What are the words of limitation?</a:t>
            </a:r>
          </a:p>
        </p:txBody>
      </p:sp>
      <p:sp>
        <p:nvSpPr>
          <p:cNvPr id="348164" name="AutoShape 4"/>
          <p:cNvSpPr>
            <a:spLocks noChangeArrowheads="1"/>
          </p:cNvSpPr>
          <p:nvPr/>
        </p:nvSpPr>
        <p:spPr bwMode="auto">
          <a:xfrm>
            <a:off x="304800" y="4343400"/>
            <a:ext cx="8610600" cy="14478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65" name="Text Box 5"/>
          <p:cNvSpPr txBox="1">
            <a:spLocks noChangeArrowheads="1"/>
          </p:cNvSpPr>
          <p:nvPr/>
        </p:nvSpPr>
        <p:spPr bwMode="auto">
          <a:xfrm>
            <a:off x="1371600" y="46482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48166" name="Text Box 6"/>
          <p:cNvSpPr txBox="1">
            <a:spLocks noChangeArrowheads="1"/>
          </p:cNvSpPr>
          <p:nvPr/>
        </p:nvSpPr>
        <p:spPr bwMode="auto">
          <a:xfrm>
            <a:off x="6248400" y="4572000"/>
            <a:ext cx="2514600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and his heirs upon the condition that …</a:t>
            </a:r>
            <a:r>
              <a:rPr lang="en-US" sz="600">
                <a:latin typeface="Times New Roman" pitchFamily="18" charset="0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n-US" sz="600">
                <a:latin typeface="Times New Roman" pitchFamily="18" charset="0"/>
              </a:rPr>
              <a:t>                    </a:t>
            </a:r>
            <a:r>
              <a:rPr lang="en-US" sz="1600">
                <a:latin typeface="Times New Roman" pitchFamily="18" charset="0"/>
              </a:rPr>
              <a:t>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24584" name="Line 7"/>
          <p:cNvSpPr>
            <a:spLocks noChangeShapeType="1"/>
          </p:cNvSpPr>
          <p:nvPr/>
        </p:nvSpPr>
        <p:spPr bwMode="auto">
          <a:xfrm>
            <a:off x="990600" y="61722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85" name="Text Box 8"/>
          <p:cNvSpPr txBox="1">
            <a:spLocks noChangeArrowheads="1"/>
          </p:cNvSpPr>
          <p:nvPr/>
        </p:nvSpPr>
        <p:spPr bwMode="auto">
          <a:xfrm>
            <a:off x="7239000" y="5867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4" grpId="0" animBg="1"/>
      <p:bldP spid="348165" grpId="0" autoUpdateAnimBg="0"/>
      <p:bldP spid="348166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590800"/>
            <a:ext cx="8915400" cy="24384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3200" b="1" i="1">
                <a:solidFill>
                  <a:srgbClr val="CC0000"/>
                </a:solidFill>
              </a:rPr>
              <a:t>What are the critical attributes of Fee Simple Subject to a Condition Subsequent</a:t>
            </a:r>
            <a:r>
              <a:rPr lang="en-US" sz="4000" b="1" i="1">
                <a:solidFill>
                  <a:srgbClr val="CC0000"/>
                </a:solidFill>
              </a:rPr>
              <a:t>?</a:t>
            </a:r>
            <a:br>
              <a:rPr lang="en-US" sz="4000" b="1" i="1">
                <a:solidFill>
                  <a:srgbClr val="CC0000"/>
                </a:solidFill>
              </a:rPr>
            </a:br>
            <a:r>
              <a:rPr lang="en-US" sz="600" b="1" i="1">
                <a:solidFill>
                  <a:srgbClr val="CC0000"/>
                </a:solidFill>
              </a:rPr>
              <a:t/>
            </a: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600" b="1" i="1">
                <a:solidFill>
                  <a:srgbClr val="CC0000"/>
                </a:solidFill>
              </a:rPr>
              <a:t/>
            </a: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3100" b="1" i="1">
                <a:solidFill>
                  <a:schemeClr val="tx1"/>
                </a:solidFill>
              </a:rPr>
              <a:t>When a transfer is made to A and his heirs upon the condition that … :</a:t>
            </a:r>
            <a:r>
              <a:rPr lang="en-US" sz="4000" b="1" i="1">
                <a:solidFill>
                  <a:schemeClr val="tx1"/>
                </a:solidFill>
              </a:rPr>
              <a:t/>
            </a:r>
            <a:br>
              <a:rPr lang="en-US" sz="4000" b="1" i="1">
                <a:solidFill>
                  <a:schemeClr val="tx1"/>
                </a:solidFill>
              </a:rPr>
            </a:br>
            <a:r>
              <a:rPr lang="en-US" sz="600" b="1" i="1">
                <a:solidFill>
                  <a:srgbClr val="CC0000"/>
                </a:solidFill>
              </a:rPr>
              <a:t/>
            </a: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600" b="1" i="1">
                <a:solidFill>
                  <a:schemeClr val="hlink"/>
                </a:solidFill>
              </a:rPr>
              <a:t/>
            </a:r>
            <a:br>
              <a:rPr lang="en-US" sz="600" b="1" i="1">
                <a:solidFill>
                  <a:schemeClr val="hlink"/>
                </a:solidFill>
              </a:rPr>
            </a:br>
            <a:r>
              <a:rPr lang="en-US" sz="600" b="1" i="1">
                <a:solidFill>
                  <a:schemeClr val="hlink"/>
                </a:solidFill>
              </a:rPr>
              <a:t>                                             </a:t>
            </a:r>
            <a:r>
              <a:rPr lang="en-US" sz="2800" b="1" i="1">
                <a:solidFill>
                  <a:schemeClr val="hlink"/>
                </a:solidFill>
              </a:rPr>
              <a:t>All Subject to the Right of Re-entry</a:t>
            </a:r>
            <a:br>
              <a:rPr lang="en-US" sz="2800" b="1" i="1">
                <a:solidFill>
                  <a:schemeClr val="hlink"/>
                </a:solidFill>
              </a:rPr>
            </a:br>
            <a:r>
              <a:rPr lang="en-US" sz="1000" b="1" i="1">
                <a:solidFill>
                  <a:schemeClr val="accent2"/>
                </a:solidFill>
              </a:rPr>
              <a:t/>
            </a:r>
            <a:br>
              <a:rPr lang="en-US" sz="1000" b="1" i="1">
                <a:solidFill>
                  <a:schemeClr val="accent2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Alienable</a:t>
            </a:r>
            <a:r>
              <a:rPr lang="en-US" sz="2400">
                <a:solidFill>
                  <a:srgbClr val="002060"/>
                </a:solidFill>
              </a:rPr>
              <a:t> (Able to be sold/gifted), </a:t>
            </a:r>
            <a:br>
              <a:rPr lang="en-US" sz="2400">
                <a:solidFill>
                  <a:srgbClr val="002060"/>
                </a:solidFill>
              </a:rPr>
            </a:br>
            <a:r>
              <a:rPr lang="en-US" sz="1000">
                <a:solidFill>
                  <a:srgbClr val="002060"/>
                </a:solidFill>
              </a:rPr>
              <a:t/>
            </a: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Reducible</a:t>
            </a:r>
            <a:r>
              <a:rPr lang="en-US" sz="2400">
                <a:solidFill>
                  <a:srgbClr val="002060"/>
                </a:solidFill>
              </a:rPr>
              <a:t> (Able to be reduced to a lesser estate)</a:t>
            </a:r>
            <a:br>
              <a:rPr lang="en-US" sz="2400">
                <a:solidFill>
                  <a:srgbClr val="002060"/>
                </a:solidFill>
              </a:rPr>
            </a:br>
            <a:r>
              <a:rPr lang="en-US" sz="1000">
                <a:solidFill>
                  <a:srgbClr val="002060"/>
                </a:solidFill>
              </a:rPr>
              <a:t/>
            </a: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Devisable</a:t>
            </a:r>
            <a:r>
              <a:rPr lang="en-US" sz="2400">
                <a:solidFill>
                  <a:srgbClr val="002060"/>
                </a:solidFill>
              </a:rPr>
              <a:t> (Able to be given by will or intestate), and</a:t>
            </a:r>
            <a:br>
              <a:rPr lang="en-US" sz="2400">
                <a:solidFill>
                  <a:srgbClr val="002060"/>
                </a:solidFill>
              </a:rPr>
            </a:br>
            <a:r>
              <a:rPr lang="en-US" sz="1000">
                <a:solidFill>
                  <a:srgbClr val="002060"/>
                </a:solidFill>
              </a:rPr>
              <a:t/>
            </a: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Lasts until the condition arises</a:t>
            </a:r>
            <a:r>
              <a:rPr lang="en-US" sz="2400" b="1" i="1">
                <a:solidFill>
                  <a:srgbClr val="002060"/>
                </a:solidFill>
              </a:rPr>
              <a:t> AND </a:t>
            </a:r>
            <a:br>
              <a:rPr lang="en-US" sz="2400" b="1" i="1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the Right of Re-entry is exercised</a:t>
            </a:r>
            <a:r>
              <a:rPr lang="en-US" sz="280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>
                <a:solidFill>
                  <a:srgbClr val="CC0000"/>
                </a:solidFill>
              </a:rPr>
              <a:t>Estates in Land – Possessory Interest</a:t>
            </a:r>
            <a:r>
              <a:rPr lang="en-US" sz="2400" b="1">
                <a:solidFill>
                  <a:srgbClr val="CC0000"/>
                </a:solidFill>
              </a:rPr>
              <a:t>s</a:t>
            </a:r>
          </a:p>
          <a:p>
            <a:pPr marL="609600" indent="-609600">
              <a:spcBef>
                <a:spcPct val="20000"/>
              </a:spcBef>
            </a:pPr>
            <a:endParaRPr lang="en-US" sz="1000" b="1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400" b="1"/>
              <a:t>Defeasible Estates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609600" indent="-609600">
              <a:spcBef>
                <a:spcPct val="20000"/>
              </a:spcBef>
            </a:pPr>
            <a:r>
              <a:rPr lang="en-US" sz="2100" b="1">
                <a:solidFill>
                  <a:schemeClr val="hlink"/>
                </a:solidFill>
                <a:latin typeface="Arial Black" pitchFamily="34" charset="0"/>
              </a:rPr>
              <a:t>   FEE SIMPLE SUBJECT TO AN EXECUTORY INTEREST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100" b="1">
                <a:solidFill>
                  <a:schemeClr val="hlink"/>
                </a:solidFill>
                <a:latin typeface="Arial Black" pitchFamily="34" charset="0"/>
              </a:rPr>
              <a:t>	</a:t>
            </a:r>
            <a:r>
              <a:rPr lang="en-US" sz="2100" b="1">
                <a:solidFill>
                  <a:srgbClr val="0033CC"/>
                </a:solidFill>
                <a:latin typeface="Arial Black" pitchFamily="34" charset="0"/>
              </a:rPr>
              <a:t>-</a:t>
            </a:r>
            <a:r>
              <a:rPr lang="en-US" sz="2100" b="1">
                <a:solidFill>
                  <a:schemeClr val="hlink"/>
                </a:solidFill>
                <a:latin typeface="Arial Black" pitchFamily="34" charset="0"/>
              </a:rPr>
              <a:t> </a:t>
            </a:r>
            <a:r>
              <a:rPr lang="en-US" sz="2000" b="1">
                <a:solidFill>
                  <a:srgbClr val="0033CC"/>
                </a:solidFill>
              </a:rPr>
              <a:t>A Defeasible Estate that </a:t>
            </a:r>
            <a:r>
              <a:rPr lang="en-US" sz="2000" b="1"/>
              <a:t>AUTOMATICALLY</a:t>
            </a:r>
            <a:r>
              <a:rPr lang="en-US" sz="2000" b="1">
                <a:solidFill>
                  <a:srgbClr val="0033CC"/>
                </a:solidFill>
              </a:rPr>
              <a:t> divests in favor         of a </a:t>
            </a:r>
            <a:r>
              <a:rPr lang="en-US" sz="2000" b="1"/>
              <a:t>THIRD PERSON </a:t>
            </a:r>
            <a:r>
              <a:rPr lang="en-US" sz="2000" b="1">
                <a:solidFill>
                  <a:srgbClr val="0033CC"/>
                </a:solidFill>
              </a:rPr>
              <a:t>upon the happening of a stated event.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- Different from a </a:t>
            </a:r>
            <a:r>
              <a:rPr lang="en-US" sz="2000" b="1">
                <a:solidFill>
                  <a:schemeClr val="hlink"/>
                </a:solidFill>
                <a:latin typeface="Arial Black" pitchFamily="34" charset="0"/>
              </a:rPr>
              <a:t>FEE SIMPLE DETERMINABLE </a:t>
            </a:r>
            <a:r>
              <a:rPr lang="en-US" sz="2000" b="1">
                <a:solidFill>
                  <a:srgbClr val="0033CC"/>
                </a:solidFill>
              </a:rPr>
              <a:t>in that this estate does not revert to the grantor but to a </a:t>
            </a:r>
            <a:r>
              <a:rPr lang="en-US" sz="2000" b="1"/>
              <a:t>3</a:t>
            </a:r>
            <a:r>
              <a:rPr lang="en-US" sz="2000" b="1" baseline="30000"/>
              <a:t>rd</a:t>
            </a:r>
            <a:r>
              <a:rPr lang="en-US" sz="2000" b="1"/>
              <a:t> PERSON.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- Subject to the </a:t>
            </a:r>
            <a:r>
              <a:rPr lang="en-US" sz="2000" b="1">
                <a:solidFill>
                  <a:srgbClr val="C00000"/>
                </a:solidFill>
              </a:rPr>
              <a:t>Rule Against Perpetuities</a:t>
            </a:r>
            <a:r>
              <a:rPr lang="en-US" sz="2000" b="1">
                <a:solidFill>
                  <a:srgbClr val="0033CC"/>
                </a:solidFill>
              </a:rPr>
              <a:t>.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- Title passes to a </a:t>
            </a:r>
            <a:r>
              <a:rPr lang="en-US" sz="2000" b="1"/>
              <a:t>third</a:t>
            </a:r>
            <a:r>
              <a:rPr lang="en-US" sz="2000" b="1">
                <a:solidFill>
                  <a:srgbClr val="0033CC"/>
                </a:solidFill>
              </a:rPr>
              <a:t> party in the event that the </a:t>
            </a:r>
            <a:r>
              <a:rPr lang="en-US" sz="2000" b="1">
                <a:solidFill>
                  <a:srgbClr val="C00000"/>
                </a:solidFill>
              </a:rPr>
              <a:t>Condition</a:t>
            </a:r>
            <a:r>
              <a:rPr lang="en-US" sz="2000" b="1">
                <a:solidFill>
                  <a:srgbClr val="0033CC"/>
                </a:solidFill>
              </a:rPr>
              <a:t> is satisfied.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b="1">
              <a:solidFill>
                <a:srgbClr val="0033CC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400" b="1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228600" y="914400"/>
            <a:ext cx="8610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 dirty="0">
                <a:solidFill>
                  <a:srgbClr val="CC0000"/>
                </a:solidFill>
              </a:rPr>
              <a:t>Estates in Land – Possessory Interests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buFontTx/>
              <a:buChar char="•"/>
            </a:pPr>
            <a:r>
              <a:rPr lang="en-US" sz="2400" b="1" dirty="0" err="1"/>
              <a:t>Defeasible</a:t>
            </a:r>
            <a:r>
              <a:rPr lang="en-US" sz="2400" b="1" dirty="0"/>
              <a:t> Estates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600" b="1" dirty="0"/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sz="2400" b="1" dirty="0">
                <a:solidFill>
                  <a:schemeClr val="hlink"/>
                </a:solidFill>
                <a:latin typeface="Arial Black" pitchFamily="34" charset="0"/>
              </a:rPr>
              <a:t>LIMITATIONS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/>
              <a:t>-  Possibility of </a:t>
            </a:r>
            <a:r>
              <a:rPr lang="en-US" b="1" dirty="0" err="1"/>
              <a:t>Reverters</a:t>
            </a:r>
            <a:r>
              <a:rPr lang="en-US" b="1" dirty="0"/>
              <a:t> </a:t>
            </a:r>
            <a:r>
              <a:rPr lang="en-US" b="1" dirty="0">
                <a:solidFill>
                  <a:srgbClr val="0033CC"/>
                </a:solidFill>
              </a:rPr>
              <a:t>and </a:t>
            </a:r>
            <a:r>
              <a:rPr lang="en-US" b="1" dirty="0"/>
              <a:t>Rights of Re-entry </a:t>
            </a:r>
            <a:r>
              <a:rPr lang="en-US" b="1" dirty="0">
                <a:solidFill>
                  <a:srgbClr val="0033CC"/>
                </a:solidFill>
              </a:rPr>
              <a:t>have been </a:t>
            </a:r>
            <a:r>
              <a:rPr lang="en-US" b="1" dirty="0">
                <a:solidFill>
                  <a:srgbClr val="C00000"/>
                </a:solidFill>
              </a:rPr>
              <a:t>limited</a:t>
            </a:r>
            <a:r>
              <a:rPr lang="en-US" b="1" dirty="0">
                <a:solidFill>
                  <a:srgbClr val="0033CC"/>
                </a:solidFill>
              </a:rPr>
              <a:t>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by most states to foster the marketability of title. 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i="1" dirty="0">
                <a:solidFill>
                  <a:srgbClr val="336600"/>
                </a:solidFill>
              </a:rPr>
              <a:t>A free society needs the ability to freely transfer property,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i="1" dirty="0">
                <a:solidFill>
                  <a:srgbClr val="336600"/>
                </a:solidFill>
              </a:rPr>
              <a:t>	and not impair the title of the same from transactions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i="1" dirty="0">
                <a:solidFill>
                  <a:srgbClr val="336600"/>
                </a:solidFill>
              </a:rPr>
              <a:t>	which occurred years ago.</a:t>
            </a:r>
            <a:endParaRPr lang="en-US" sz="1000" b="1" i="1" dirty="0">
              <a:solidFill>
                <a:srgbClr val="336600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sz="1700" b="1" dirty="0"/>
              <a:t>- DIRECT STATUTORY PRECLUSIONS</a:t>
            </a:r>
            <a:r>
              <a:rPr lang="en-US" b="1" dirty="0"/>
              <a:t> </a:t>
            </a:r>
            <a:r>
              <a:rPr lang="en-US" sz="1600" b="1" dirty="0">
                <a:solidFill>
                  <a:srgbClr val="0033CC"/>
                </a:solidFill>
              </a:rPr>
              <a:t>(usually 30 years)</a:t>
            </a: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1000" b="1" dirty="0"/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sz="1700" b="1" dirty="0"/>
              <a:t>- RULE AGAINST PERPETUITIES</a:t>
            </a:r>
            <a:r>
              <a:rPr lang="en-US" b="1" dirty="0"/>
              <a:t> </a:t>
            </a:r>
            <a:r>
              <a:rPr lang="en-US" sz="1600" b="1" dirty="0">
                <a:solidFill>
                  <a:srgbClr val="0033CC"/>
                </a:solidFill>
              </a:rPr>
              <a:t>(21 years plus lives in being)</a:t>
            </a: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sz="1700" b="1" dirty="0"/>
              <a:t>- RULE IN SHELLEY’S CASE</a:t>
            </a:r>
            <a:r>
              <a:rPr lang="en-US" b="1" dirty="0"/>
              <a:t> </a:t>
            </a:r>
            <a:r>
              <a:rPr lang="en-US" sz="1600" b="1" dirty="0">
                <a:solidFill>
                  <a:srgbClr val="0033CC"/>
                </a:solidFill>
              </a:rPr>
              <a:t>(Remainder limited to heirs or heirs of the body)</a:t>
            </a: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sz="1700" b="1" dirty="0"/>
              <a:t>- DOCTRINE OF WORTHIER TITLE </a:t>
            </a:r>
            <a:r>
              <a:rPr lang="en-US" sz="1500" b="1" dirty="0">
                <a:solidFill>
                  <a:srgbClr val="0033CC"/>
                </a:solidFill>
              </a:rPr>
              <a:t>(Remainder invalid, Grantor retains reversion)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228600" y="1066800"/>
            <a:ext cx="8763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C0000"/>
                </a:solidFill>
              </a:rPr>
              <a:t>Estates in Land – Possessory Interests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/>
              <a:t>	Present, Possessory Interests.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990600" lvl="1" indent="-533400">
              <a:spcBef>
                <a:spcPct val="20000"/>
              </a:spcBef>
              <a:defRPr/>
            </a:pPr>
            <a:r>
              <a:rPr lang="en-US" sz="2800" b="1" dirty="0">
                <a:solidFill>
                  <a:schemeClr val="hlink"/>
                </a:solidFill>
                <a:latin typeface="Arial Black" pitchFamily="34" charset="0"/>
              </a:rPr>
              <a:t>		           FEE TAIL</a:t>
            </a:r>
          </a:p>
          <a:p>
            <a:pPr marL="609600" indent="-609600">
              <a:defRPr/>
            </a:pPr>
            <a:r>
              <a:rPr lang="en-US" sz="2000" b="1" dirty="0">
                <a:solidFill>
                  <a:srgbClr val="002060"/>
                </a:solidFill>
              </a:rPr>
              <a:t>	1. An Estate limited to the grantee and his or her family</a:t>
            </a:r>
          </a:p>
          <a:p>
            <a:pPr marL="609600" indent="-609600">
              <a:defRPr/>
            </a:pPr>
            <a:r>
              <a:rPr lang="en-US" sz="2000" b="1" dirty="0">
                <a:solidFill>
                  <a:srgbClr val="002060"/>
                </a:solidFill>
              </a:rPr>
              <a:t>	2. Reverts to grantor if not owned by heir</a:t>
            </a:r>
          </a:p>
          <a:p>
            <a:pPr marL="609600" indent="-609600">
              <a:defRPr/>
            </a:pPr>
            <a:r>
              <a:rPr lang="en-US" sz="2000" b="1" dirty="0">
                <a:solidFill>
                  <a:srgbClr val="002060"/>
                </a:solidFill>
              </a:rPr>
              <a:t>	3.  No longer recognized in almost any state </a:t>
            </a:r>
          </a:p>
          <a:p>
            <a:pPr marL="609600" indent="-609600">
              <a:defRPr/>
            </a:pPr>
            <a:endParaRPr lang="en-US" sz="2000" b="1" dirty="0">
              <a:solidFill>
                <a:srgbClr val="0033CC"/>
              </a:solidFill>
            </a:endParaRPr>
          </a:p>
          <a:p>
            <a:pPr marL="609600" lvl="1" indent="-609600">
              <a:defRPr/>
            </a:pPr>
            <a:r>
              <a:rPr lang="en-US" sz="2400" b="1" i="1" dirty="0"/>
              <a:t>	Magic Language:</a:t>
            </a:r>
            <a:r>
              <a:rPr lang="en-US" sz="2400" b="1" i="1" dirty="0">
                <a:solidFill>
                  <a:srgbClr val="CC0000"/>
                </a:solidFill>
              </a:rPr>
              <a:t>  “To Grantee and heirs of their body”</a:t>
            </a:r>
          </a:p>
          <a:p>
            <a:pPr marL="609600" indent="-609600">
              <a:defRPr/>
            </a:pPr>
            <a:endParaRPr lang="en-US" sz="2000" b="1" dirty="0">
              <a:solidFill>
                <a:srgbClr val="0033CC"/>
              </a:solidFill>
            </a:endParaRPr>
          </a:p>
          <a:p>
            <a:pPr marL="609600" indent="-609600">
              <a:defRPr/>
            </a:pPr>
            <a:r>
              <a:rPr lang="en-US" sz="2000" b="1" dirty="0">
                <a:solidFill>
                  <a:srgbClr val="002060"/>
                </a:solidFill>
              </a:rPr>
              <a:t>	</a:t>
            </a:r>
            <a:r>
              <a:rPr lang="en-US" sz="2800" b="1" dirty="0">
                <a:solidFill>
                  <a:srgbClr val="002060"/>
                </a:solidFill>
              </a:rPr>
              <a:t>Now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FEE SIMPLE ABSOLUTE</a:t>
            </a:r>
            <a:endParaRPr lang="en-US" sz="2400" b="1" i="1" dirty="0">
              <a:solidFill>
                <a:srgbClr val="CC0000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3048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 dirty="0">
                <a:solidFill>
                  <a:srgbClr val="CC0000"/>
                </a:solidFill>
              </a:rPr>
              <a:t>Estates in Land – Possessory Interests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400" b="1" dirty="0"/>
              <a:t>	Present, Possessory interests.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 dirty="0"/>
          </a:p>
          <a:p>
            <a:pPr marL="990600" lvl="1" indent="-533400">
              <a:spcBef>
                <a:spcPct val="20000"/>
              </a:spcBef>
            </a:pPr>
            <a:r>
              <a:rPr lang="en-US" sz="2800" b="1" dirty="0">
                <a:solidFill>
                  <a:schemeClr val="hlink"/>
                </a:solidFill>
                <a:latin typeface="Arial Black" pitchFamily="34" charset="0"/>
              </a:rPr>
              <a:t>		           LIFE ESTATE</a:t>
            </a:r>
          </a:p>
          <a:p>
            <a:pPr marL="609600" indent="-609600"/>
            <a:r>
              <a:rPr lang="en-US" sz="2000" b="1" dirty="0">
                <a:solidFill>
                  <a:srgbClr val="002060"/>
                </a:solidFill>
              </a:rPr>
              <a:t>	1. </a:t>
            </a:r>
            <a:r>
              <a:rPr lang="en-US" sz="1600" b="1" dirty="0">
                <a:solidFill>
                  <a:srgbClr val="002060"/>
                </a:solidFill>
              </a:rPr>
              <a:t>	</a:t>
            </a:r>
            <a:r>
              <a:rPr lang="en-US" sz="2000" b="1" dirty="0">
                <a:solidFill>
                  <a:srgbClr val="002060"/>
                </a:solidFill>
              </a:rPr>
              <a:t>By Marital Right (Dower and Curtsey)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r>
              <a:rPr lang="en-US" sz="2000" b="1" dirty="0">
                <a:solidFill>
                  <a:srgbClr val="002060"/>
                </a:solidFill>
              </a:rPr>
              <a:t>	2. For Life of Grantee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r>
              <a:rPr lang="en-US" sz="2000" b="1" dirty="0">
                <a:solidFill>
                  <a:srgbClr val="002060"/>
                </a:solidFill>
              </a:rPr>
              <a:t>	3. </a:t>
            </a:r>
            <a:r>
              <a:rPr lang="en-US" sz="2000" b="1" dirty="0" err="1">
                <a:solidFill>
                  <a:srgbClr val="002060"/>
                </a:solidFill>
              </a:rPr>
              <a:t>Pur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Autre</a:t>
            </a:r>
            <a:r>
              <a:rPr lang="en-US" sz="2000" b="1" dirty="0">
                <a:solidFill>
                  <a:srgbClr val="002060"/>
                </a:solidFill>
              </a:rPr>
              <a:t> Vie (Life of Another)</a:t>
            </a:r>
          </a:p>
          <a:p>
            <a:pPr marL="609600" indent="-609600"/>
            <a:endParaRPr lang="en-US" sz="2000" b="1" dirty="0">
              <a:solidFill>
                <a:srgbClr val="0033CC"/>
              </a:solidFill>
            </a:endParaRPr>
          </a:p>
          <a:p>
            <a:pPr marL="609600" indent="-609600"/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800" b="1" i="1" dirty="0"/>
              <a:t>Magic Language:</a:t>
            </a:r>
            <a:r>
              <a:rPr lang="en-US" sz="2800" b="1" i="1" dirty="0">
                <a:solidFill>
                  <a:srgbClr val="CC0000"/>
                </a:solidFill>
              </a:rPr>
              <a:t>  “To Grantee for Life”</a:t>
            </a:r>
          </a:p>
          <a:p>
            <a:pPr marL="609600" indent="-609600"/>
            <a:r>
              <a:rPr lang="en-US" sz="2800" b="1" i="1" dirty="0">
                <a:solidFill>
                  <a:srgbClr val="CC0000"/>
                </a:solidFill>
              </a:rPr>
              <a:t>                                   </a:t>
            </a:r>
            <a:r>
              <a:rPr lang="en-US" sz="2800" b="1" i="1" dirty="0">
                <a:solidFill>
                  <a:srgbClr val="0033CC"/>
                </a:solidFill>
              </a:rPr>
              <a:t>or</a:t>
            </a:r>
          </a:p>
          <a:p>
            <a:pPr marL="609600" indent="-609600"/>
            <a:r>
              <a:rPr lang="en-US" sz="2800" b="1" i="1" dirty="0">
                <a:solidFill>
                  <a:srgbClr val="C00000"/>
                </a:solidFill>
              </a:rPr>
              <a:t>         “To Grantee for the Life of </a:t>
            </a:r>
            <a:r>
              <a:rPr lang="en-US" sz="2800" b="1" i="1" dirty="0" err="1">
                <a:solidFill>
                  <a:srgbClr val="C00000"/>
                </a:solidFill>
              </a:rPr>
              <a:t>Tilda</a:t>
            </a:r>
            <a:r>
              <a:rPr lang="en-US" sz="2800" b="1" i="1" dirty="0">
                <a:solidFill>
                  <a:srgbClr val="C00000"/>
                </a:solidFill>
              </a:rPr>
              <a:t> Spain”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2400" b="1" i="1" dirty="0">
              <a:solidFill>
                <a:srgbClr val="CC0000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914400"/>
            <a:ext cx="8610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62000" y="1600200"/>
            <a:ext cx="7696200" cy="419499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Discuss: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>
                <a:solidFill>
                  <a:srgbClr val="0033CC"/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The Nature, Definitions and Explanation of Estates in Land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C00000"/>
                </a:solidFill>
              </a:rPr>
              <a:t>		Possessory Interests in Land</a:t>
            </a:r>
            <a:endParaRPr lang="en-US" sz="20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    </a:t>
            </a:r>
            <a:r>
              <a:rPr lang="en-US" sz="2000" b="1" dirty="0">
                <a:solidFill>
                  <a:srgbClr val="003300"/>
                </a:solidFill>
              </a:rPr>
              <a:t>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00"/>
                </a:solidFill>
              </a:rPr>
              <a:t>		     2. </a:t>
            </a:r>
            <a:r>
              <a:rPr lang="en-US" sz="2000" b="1" dirty="0" err="1">
                <a:solidFill>
                  <a:srgbClr val="003300"/>
                </a:solidFill>
              </a:rPr>
              <a:t>Defeasible</a:t>
            </a:r>
            <a:r>
              <a:rPr lang="en-US" sz="2000" b="1" dirty="0">
                <a:solidFill>
                  <a:srgbClr val="003300"/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00"/>
                </a:solidFill>
              </a:rPr>
              <a:t>		     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00"/>
                </a:solidFill>
              </a:rPr>
              <a:t>	          4. Life Estate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2000" b="1" dirty="0">
              <a:solidFill>
                <a:srgbClr val="0033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2000" b="1" dirty="0">
              <a:solidFill>
                <a:srgbClr val="0033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2000" b="1" dirty="0">
              <a:solidFill>
                <a:srgbClr val="0033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C00000"/>
                </a:solidFill>
              </a:rPr>
              <a:t>		</a:t>
            </a:r>
            <a:r>
              <a:rPr lang="en-US" i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endParaRPr lang="en-US" sz="1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3468E-3EAB-416B-BB27-955F49EF80B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219200"/>
            <a:ext cx="8915400" cy="1600200"/>
          </a:xfrm>
        </p:spPr>
        <p:txBody>
          <a:bodyPr/>
          <a:lstStyle/>
          <a:p>
            <a:pPr eaLnBrk="1" hangingPunct="1"/>
            <a:r>
              <a:rPr lang="en-US" sz="3200" b="1">
                <a:solidFill>
                  <a:srgbClr val="CC0000"/>
                </a:solidFill>
              </a:rPr>
              <a:t>Life Estate</a:t>
            </a:r>
            <a:r>
              <a:rPr lang="en-US" b="1">
                <a:solidFill>
                  <a:srgbClr val="CC0000"/>
                </a:solidFill>
              </a:rPr>
              <a:t/>
            </a:r>
            <a:br>
              <a:rPr lang="en-US" b="1">
                <a:solidFill>
                  <a:srgbClr val="CC0000"/>
                </a:solidFill>
              </a:rPr>
            </a:br>
            <a:r>
              <a:rPr lang="en-US" sz="3000" b="1" i="1">
                <a:solidFill>
                  <a:srgbClr val="0033CC"/>
                </a:solidFill>
              </a:rPr>
              <a:t>“To A for Life…”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819400"/>
            <a:ext cx="8229600" cy="1066800"/>
          </a:xfrm>
        </p:spPr>
        <p:txBody>
          <a:bodyPr/>
          <a:lstStyle/>
          <a:p>
            <a:pPr eaLnBrk="1" hangingPunct="1"/>
            <a:r>
              <a:rPr lang="en-US" sz="2600"/>
              <a:t>What are the words of purchase?</a:t>
            </a:r>
          </a:p>
          <a:p>
            <a:pPr eaLnBrk="1" hangingPunct="1"/>
            <a:r>
              <a:rPr lang="en-US" sz="2600"/>
              <a:t>What are the words of limitation?</a:t>
            </a:r>
          </a:p>
        </p:txBody>
      </p:sp>
      <p:sp>
        <p:nvSpPr>
          <p:cNvPr id="348164" name="AutoShape 4"/>
          <p:cNvSpPr>
            <a:spLocks noChangeArrowheads="1"/>
          </p:cNvSpPr>
          <p:nvPr/>
        </p:nvSpPr>
        <p:spPr bwMode="auto">
          <a:xfrm>
            <a:off x="304800" y="4343400"/>
            <a:ext cx="8610600" cy="14478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65" name="Text Box 5"/>
          <p:cNvSpPr txBox="1">
            <a:spLocks noChangeArrowheads="1"/>
          </p:cNvSpPr>
          <p:nvPr/>
        </p:nvSpPr>
        <p:spPr bwMode="auto">
          <a:xfrm>
            <a:off x="1371600" y="46482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48166" name="Text Box 6"/>
          <p:cNvSpPr txBox="1">
            <a:spLocks noChangeArrowheads="1"/>
          </p:cNvSpPr>
          <p:nvPr/>
        </p:nvSpPr>
        <p:spPr bwMode="auto">
          <a:xfrm>
            <a:off x="6248400" y="4572000"/>
            <a:ext cx="25146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           for life…</a:t>
            </a:r>
            <a:r>
              <a:rPr lang="en-US" sz="600">
                <a:latin typeface="Times New Roman" pitchFamily="18" charset="0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n-US" sz="600">
                <a:latin typeface="Times New Roman" pitchFamily="18" charset="0"/>
              </a:rPr>
              <a:t>                    </a:t>
            </a:r>
            <a:r>
              <a:rPr lang="en-US" sz="1600">
                <a:latin typeface="Times New Roman" pitchFamily="18" charset="0"/>
              </a:rPr>
              <a:t>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0728" name="Line 7"/>
          <p:cNvSpPr>
            <a:spLocks noChangeShapeType="1"/>
          </p:cNvSpPr>
          <p:nvPr/>
        </p:nvSpPr>
        <p:spPr bwMode="auto">
          <a:xfrm>
            <a:off x="990600" y="61722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29" name="Text Box 8"/>
          <p:cNvSpPr txBox="1">
            <a:spLocks noChangeArrowheads="1"/>
          </p:cNvSpPr>
          <p:nvPr/>
        </p:nvSpPr>
        <p:spPr bwMode="auto">
          <a:xfrm>
            <a:off x="7239000" y="5867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4" grpId="0" animBg="1"/>
      <p:bldP spid="348165" grpId="0" autoUpdateAnimBg="0"/>
      <p:bldP spid="348166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ext Box 5"/>
          <p:cNvSpPr txBox="1">
            <a:spLocks noChangeArrowheads="1"/>
          </p:cNvSpPr>
          <p:nvPr/>
        </p:nvSpPr>
        <p:spPr bwMode="auto">
          <a:xfrm>
            <a:off x="533400" y="26670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160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763000" cy="5334000"/>
          </a:xfrm>
        </p:spPr>
        <p:txBody>
          <a:bodyPr/>
          <a:lstStyle/>
          <a:p>
            <a:pPr marL="609600" indent="-609600">
              <a:buFontTx/>
              <a:buNone/>
              <a:defRPr/>
            </a:pPr>
            <a:r>
              <a:rPr lang="en-US" sz="2800" b="1" dirty="0">
                <a:solidFill>
                  <a:srgbClr val="CC0000"/>
                </a:solidFill>
              </a:rPr>
              <a:t>Estates in Land – Non Possessory Interests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1000" b="1" i="1" dirty="0"/>
              <a:t>	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400" b="1" i="1" dirty="0">
                <a:solidFill>
                  <a:schemeClr val="accent2"/>
                </a:solidFill>
              </a:rPr>
              <a:t>	</a:t>
            </a:r>
            <a:r>
              <a:rPr lang="en-US" sz="2200" b="1" i="1" dirty="0">
                <a:solidFill>
                  <a:srgbClr val="002060"/>
                </a:solidFill>
              </a:rPr>
              <a:t>Until now we have discussed </a:t>
            </a: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“Possessory Interests”</a:t>
            </a:r>
            <a:r>
              <a:rPr lang="en-US" sz="2200" b="1" i="1" dirty="0">
                <a:solidFill>
                  <a:srgbClr val="002060"/>
                </a:solidFill>
              </a:rPr>
              <a:t>,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meaning interests in real property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that either ARE, or WILL BE (pre-vested interests)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</a:t>
            </a:r>
            <a:r>
              <a:rPr lang="en-US" sz="2200" b="1" i="1" dirty="0">
                <a:solidFill>
                  <a:schemeClr val="accent5">
                    <a:lumMod val="25000"/>
                  </a:schemeClr>
                </a:solidFill>
              </a:rPr>
              <a:t>POSSESSED </a:t>
            </a:r>
            <a:r>
              <a:rPr lang="en-US" sz="2200" b="1" i="1" dirty="0">
                <a:solidFill>
                  <a:srgbClr val="002060"/>
                </a:solidFill>
              </a:rPr>
              <a:t>by the holder of the property.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endParaRPr lang="en-US" sz="600" b="1" i="1" dirty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endParaRPr lang="en-US" sz="600" b="1" i="1" dirty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chemeClr val="accent2"/>
                </a:solidFill>
              </a:rPr>
              <a:t>	</a:t>
            </a:r>
            <a:r>
              <a:rPr lang="en-US" sz="2200" b="1" i="1" dirty="0">
                <a:solidFill>
                  <a:srgbClr val="002060"/>
                </a:solidFill>
              </a:rPr>
              <a:t>Just as there are possessory interests in real property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where possession is not effectuated yet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because of time or condition, 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the law also recognizes interests in real property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where the holder of such interest 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does </a:t>
            </a:r>
            <a:r>
              <a:rPr lang="en-US" sz="2200" b="1" i="1" dirty="0">
                <a:solidFill>
                  <a:schemeClr val="accent5">
                    <a:lumMod val="25000"/>
                  </a:schemeClr>
                </a:solidFill>
              </a:rPr>
              <a:t>NOT EVER </a:t>
            </a:r>
            <a:r>
              <a:rPr lang="en-US" sz="2200" b="1" i="1" dirty="0">
                <a:solidFill>
                  <a:srgbClr val="002060"/>
                </a:solidFill>
              </a:rPr>
              <a:t>actually </a:t>
            </a:r>
            <a:r>
              <a:rPr lang="en-US" sz="2200" b="1" i="1" dirty="0">
                <a:solidFill>
                  <a:schemeClr val="accent5">
                    <a:lumMod val="25000"/>
                  </a:schemeClr>
                </a:solidFill>
              </a:rPr>
              <a:t>POSSESS</a:t>
            </a:r>
            <a:r>
              <a:rPr lang="en-US" sz="2200" b="1" i="1" dirty="0">
                <a:solidFill>
                  <a:srgbClr val="002060"/>
                </a:solidFill>
              </a:rPr>
              <a:t> the property.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endParaRPr lang="en-US" sz="600" b="1" i="1" dirty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endParaRPr lang="en-US" sz="600" b="1" i="1" dirty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chemeClr val="accent2"/>
                </a:solidFill>
              </a:rPr>
              <a:t>     </a:t>
            </a:r>
            <a:r>
              <a:rPr lang="en-US" sz="2200" b="1" i="1" dirty="0"/>
              <a:t>Such are interests are deemed</a:t>
            </a:r>
            <a:r>
              <a:rPr lang="en-US" sz="2200" b="1" i="1" dirty="0">
                <a:solidFill>
                  <a:schemeClr val="accent2"/>
                </a:solidFill>
              </a:rPr>
              <a:t> </a:t>
            </a:r>
            <a:r>
              <a:rPr lang="en-US" sz="2200" b="1" i="1" dirty="0">
                <a:solidFill>
                  <a:srgbClr val="C00000"/>
                </a:solidFill>
              </a:rPr>
              <a:t>“Non - Possessory Interests” 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endParaRPr lang="en-US" sz="2400" b="1" i="1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1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1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16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16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1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1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16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16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16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16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16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16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16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16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16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16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16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16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816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816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6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5257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  <a:defRPr/>
            </a:pPr>
            <a:r>
              <a:rPr lang="en-US" sz="2800" b="1" dirty="0">
                <a:solidFill>
                  <a:srgbClr val="CC0000"/>
                </a:solidFill>
              </a:rPr>
              <a:t>Estates in Land – Non Possessory Interests</a:t>
            </a:r>
          </a:p>
          <a:p>
            <a:pPr marL="609600" indent="-609600">
              <a:lnSpc>
                <a:spcPct val="90000"/>
              </a:lnSpc>
              <a:buFontTx/>
              <a:buNone/>
              <a:defRPr/>
            </a:pPr>
            <a:endParaRPr lang="en-US" sz="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buFontTx/>
              <a:buNone/>
              <a:defRPr/>
            </a:pPr>
            <a:r>
              <a:rPr lang="en-US" sz="4400" b="1" dirty="0">
                <a:solidFill>
                  <a:schemeClr val="accent1">
                    <a:lumMod val="50000"/>
                  </a:schemeClr>
                </a:solidFill>
              </a:rPr>
              <a:t>Non Possessory Interests</a:t>
            </a:r>
            <a:r>
              <a:rPr lang="en-US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en-US" sz="4400" b="1" dirty="0">
                <a:solidFill>
                  <a:srgbClr val="002060"/>
                </a:solidFill>
              </a:rPr>
              <a:t>Easements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en-US" sz="4400" b="1" dirty="0">
                <a:solidFill>
                  <a:srgbClr val="002060"/>
                </a:solidFill>
              </a:rPr>
              <a:t>Profits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en-US" sz="4400" b="1" dirty="0">
                <a:solidFill>
                  <a:srgbClr val="002060"/>
                </a:solidFill>
              </a:rPr>
              <a:t>Covenants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en-US" sz="4400" b="1" dirty="0">
                <a:solidFill>
                  <a:srgbClr val="002060"/>
                </a:solidFill>
              </a:rPr>
              <a:t>Servitudes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5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5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5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5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5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5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5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5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5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5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5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5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40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5"/>
          <p:cNvSpPr>
            <a:spLocks noChangeArrowheads="1"/>
          </p:cNvSpPr>
          <p:nvPr/>
        </p:nvSpPr>
        <p:spPr bwMode="auto">
          <a:xfrm>
            <a:off x="3810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 dirty="0" smtClean="0">
                <a:solidFill>
                  <a:srgbClr val="C00000"/>
                </a:solidFill>
              </a:rPr>
              <a:t>For </a:t>
            </a:r>
            <a:r>
              <a:rPr lang="en-US" sz="2400" b="1" dirty="0">
                <a:solidFill>
                  <a:srgbClr val="C00000"/>
                </a:solidFill>
              </a:rPr>
              <a:t>next time – Read Assignments </a:t>
            </a:r>
            <a:r>
              <a:rPr lang="en-US" sz="2400" b="1" dirty="0" smtClean="0">
                <a:solidFill>
                  <a:srgbClr val="C00000"/>
                </a:solidFill>
              </a:rPr>
              <a:t>on the Webpage</a:t>
            </a:r>
            <a:endParaRPr lang="en-US" sz="2400" b="1" dirty="0">
              <a:solidFill>
                <a:srgbClr val="C0000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Questions???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3468E-3EAB-416B-BB27-955F49EF80B3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770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8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100" name="Rectangle 9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2053" name="Rectangle 11"/>
          <p:cNvSpPr>
            <a:spLocks noChangeArrowheads="1"/>
          </p:cNvSpPr>
          <p:nvPr/>
        </p:nvSpPr>
        <p:spPr bwMode="auto">
          <a:xfrm>
            <a:off x="457200" y="1143000"/>
            <a:ext cx="8229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CC0000"/>
                </a:solidFill>
              </a:rPr>
              <a:t>Real Property – A Review of the Basics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- Real Property is very Important and Valuable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Real Property has historically meant Wealth, Power and Life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To truly understand  Real Property, and its importance and value, we need to think in terms of Possession and Time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The concepts of Ownership and Limitations on Ownership are fundamental for an understanding of Real Property, because of its importance and value.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6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The value of Real Property has led to complex legal rules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Fee Ownership – Estates in Land – is the foundational platform for real property.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Because of its value, the law has recognized Concurrent Property Ownership, and authorizes Real Property Taxes</a:t>
            </a:r>
          </a:p>
          <a:p>
            <a:pPr marL="742950" lvl="1" indent="-285750"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3468E-3EAB-416B-BB27-955F49EF80B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457200" y="12192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/>
              <a:t>First:</a:t>
            </a:r>
            <a:r>
              <a:rPr lang="en-US" sz="2800" b="1" dirty="0">
                <a:solidFill>
                  <a:srgbClr val="C00000"/>
                </a:solidFill>
              </a:rPr>
              <a:t> The Nature of Interests in Real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i="1" dirty="0">
                <a:solidFill>
                  <a:srgbClr val="002060"/>
                </a:solidFill>
              </a:rPr>
              <a:t>			         Estates in Land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pic>
        <p:nvPicPr>
          <p:cNvPr id="5124" name="Picture 4" descr="http://oakchb.com/wp-content/uploads/2011/09/north_Country_sig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2209800"/>
            <a:ext cx="575310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3468E-3EAB-416B-BB27-955F49EF80B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81000" y="12192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Estates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002060"/>
                </a:solidFill>
              </a:rPr>
              <a:t>	So just what is an Estate in Land?</a:t>
            </a:r>
            <a:endParaRPr lang="en-US" sz="2800" b="1" i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600" b="1" i="1" dirty="0">
                <a:solidFill>
                  <a:srgbClr val="002060"/>
                </a:solidFill>
              </a:rPr>
              <a:t>	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	</a:t>
            </a:r>
            <a:r>
              <a:rPr lang="en-US" sz="2200" b="1" dirty="0"/>
              <a:t>An</a:t>
            </a:r>
            <a:r>
              <a:rPr lang="en-US" sz="2200" b="1" i="1" dirty="0"/>
              <a:t> </a:t>
            </a:r>
            <a:r>
              <a:rPr lang="en-US" sz="2200" b="1" i="1" dirty="0">
                <a:solidFill>
                  <a:srgbClr val="002060"/>
                </a:solidFill>
              </a:rPr>
              <a:t>Estate in land </a:t>
            </a:r>
            <a:r>
              <a:rPr lang="en-US" sz="2200" b="1" dirty="0"/>
              <a:t>is an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i="1" dirty="0">
                <a:solidFill>
                  <a:srgbClr val="C00000"/>
                </a:solidFill>
              </a:rPr>
              <a:t>“Interest in Land”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rgbClr val="C00000"/>
                </a:solidFill>
              </a:rPr>
              <a:t>		</a:t>
            </a:r>
            <a:r>
              <a:rPr lang="en-US" sz="2200" b="1" dirty="0"/>
              <a:t>that relates to your </a:t>
            </a:r>
            <a:r>
              <a:rPr lang="en-US" sz="2200" b="1" i="1" dirty="0">
                <a:solidFill>
                  <a:srgbClr val="002060"/>
                </a:solidFill>
              </a:rPr>
              <a:t>Collection of Rights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	</a:t>
            </a:r>
            <a:r>
              <a:rPr lang="en-US" sz="2200" b="1" dirty="0"/>
              <a:t>with respect to the Real Property in question.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1400" b="1" dirty="0">
              <a:solidFill>
                <a:srgbClr val="0033CC"/>
              </a:solidFill>
            </a:endParaRP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4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rgbClr val="C00000"/>
                </a:solidFill>
              </a:rPr>
              <a:t>Real Property </a:t>
            </a:r>
            <a:r>
              <a:rPr lang="en-US" sz="2000" b="1" dirty="0"/>
              <a:t>has always been held as: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- Valuable,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Special,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Distinct, and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Unique,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2000" b="1" dirty="0"/>
              <a:t>under the law.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        </a:t>
            </a:r>
            <a:r>
              <a:rPr lang="en-US" sz="2000" dirty="0"/>
              <a:t>Accordingly, the law has long recognized that </a:t>
            </a:r>
            <a:r>
              <a:rPr lang="en-US" sz="2000" b="1" i="1" dirty="0">
                <a:solidFill>
                  <a:srgbClr val="002060"/>
                </a:solidFill>
              </a:rPr>
              <a:t>Rights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dirty="0"/>
              <a:t>in such </a:t>
            </a:r>
            <a:r>
              <a:rPr lang="en-US" sz="2000" b="1" dirty="0">
                <a:solidFill>
                  <a:srgbClr val="C00000"/>
                </a:solidFill>
              </a:rPr>
              <a:t>Real Property </a:t>
            </a:r>
            <a:r>
              <a:rPr lang="en-US" sz="2000" dirty="0"/>
              <a:t>are to be viewed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dirty="0"/>
              <a:t>	as </a:t>
            </a:r>
            <a:r>
              <a:rPr lang="en-US" sz="2000" b="1" i="1" dirty="0">
                <a:solidFill>
                  <a:srgbClr val="002060"/>
                </a:solidFill>
              </a:rPr>
              <a:t>Extensive and Severable, </a:t>
            </a:r>
            <a:r>
              <a:rPr lang="en-US" sz="2000" dirty="0"/>
              <a:t>and as such,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dirty="0"/>
              <a:t>	can also be limited in its </a:t>
            </a:r>
            <a:r>
              <a:rPr lang="en-US" sz="2000" b="1" i="1" dirty="0">
                <a:solidFill>
                  <a:srgbClr val="002060"/>
                </a:solidFill>
              </a:rPr>
              <a:t>Transference</a:t>
            </a:r>
            <a:r>
              <a:rPr lang="en-US" sz="2000" b="1" dirty="0">
                <a:solidFill>
                  <a:srgbClr val="0033CC"/>
                </a:solidFill>
              </a:rPr>
              <a:t>, </a:t>
            </a:r>
            <a:r>
              <a:rPr lang="en-US" sz="2000" dirty="0"/>
              <a:t>by the original owner.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3468E-3EAB-416B-BB27-955F49EF80B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81000" y="1371600"/>
            <a:ext cx="83058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Estates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002060"/>
                </a:solidFill>
              </a:rPr>
              <a:t>	So just what is an Estate in Land?</a:t>
            </a:r>
            <a:endParaRPr lang="en-US" sz="2800" b="1" i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1" dirty="0"/>
              <a:t>When you have an ownership interest in the land, </a:t>
            </a:r>
            <a:r>
              <a:rPr lang="en-US" sz="2400" b="1" dirty="0">
                <a:solidFill>
                  <a:srgbClr val="0033CC"/>
                </a:solidFill>
              </a:rPr>
              <a:t>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2400" b="1" dirty="0"/>
              <a:t>you maintain a</a:t>
            </a:r>
            <a:r>
              <a:rPr lang="en-US" sz="2400" b="1" dirty="0">
                <a:solidFill>
                  <a:srgbClr val="0033CC"/>
                </a:solidFill>
              </a:rPr>
              <a:t>  </a:t>
            </a:r>
            <a:r>
              <a:rPr lang="en-US" sz="2400" b="1" i="1" dirty="0">
                <a:solidFill>
                  <a:srgbClr val="C00000"/>
                </a:solidFill>
              </a:rPr>
              <a:t>Collection of Rights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/>
              <a:t>with respect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/>
              <a:t>	to the Real Property in question.</a:t>
            </a:r>
            <a:endParaRPr lang="en-US" sz="1000" b="1" dirty="0"/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1" dirty="0"/>
              <a:t>These Rights, and their Limitations,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i="1" dirty="0"/>
              <a:t>	of an </a:t>
            </a:r>
            <a:r>
              <a:rPr lang="en-US" sz="2400" b="1" i="1" dirty="0">
                <a:solidFill>
                  <a:srgbClr val="C00000"/>
                </a:solidFill>
              </a:rPr>
              <a:t>Estate in Land</a:t>
            </a:r>
            <a:r>
              <a:rPr lang="en-US" sz="2400" b="1" i="1" dirty="0"/>
              <a:t>, include: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Exclusion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Possession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Use; and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Transfer; as well as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Time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2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3468E-3EAB-416B-BB27-955F49EF80B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81000" y="1219200"/>
            <a:ext cx="8305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Estates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002060"/>
                </a:solidFill>
              </a:rPr>
              <a:t>	So just what is an Estate in Land?</a:t>
            </a:r>
            <a:endParaRPr lang="en-US" sz="2800" b="1" i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990600" lvl="1" indent="-533400" algn="just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i="1" dirty="0"/>
              <a:t>To determine the rights and limitations conveyed, </a:t>
            </a:r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/>
              <a:t>	in an Estate in Land, it is necessary to look at the</a:t>
            </a:r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/>
              <a:t>	property rights in terms of:</a:t>
            </a:r>
            <a:endParaRPr lang="en-US" sz="2400" b="1" dirty="0"/>
          </a:p>
          <a:p>
            <a:pPr marL="742950" lvl="1" indent="-28575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400" b="1" dirty="0">
                <a:solidFill>
                  <a:srgbClr val="C00000"/>
                </a:solidFill>
              </a:rPr>
              <a:t> </a:t>
            </a:r>
            <a:r>
              <a:rPr lang="en-US" sz="2000" b="1" dirty="0">
                <a:solidFill>
                  <a:srgbClr val="C00000"/>
                </a:solidFill>
              </a:rPr>
              <a:t>	</a:t>
            </a:r>
            <a:r>
              <a:rPr lang="en-US" sz="2000" b="1" i="1" dirty="0">
                <a:solidFill>
                  <a:srgbClr val="C00000"/>
                </a:solidFill>
              </a:rPr>
              <a:t>1. Titled Ownership, and </a:t>
            </a:r>
          </a:p>
          <a:p>
            <a:pPr marL="742950" lvl="1" indent="-28575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C00000"/>
                </a:solidFill>
              </a:rPr>
              <a:t>	2. Limitations Titled on Ownership</a:t>
            </a:r>
          </a:p>
          <a:p>
            <a:pPr marL="742950" lvl="1" indent="-285750" algn="just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i="1" dirty="0">
              <a:solidFill>
                <a:schemeClr val="tx2"/>
              </a:solidFill>
            </a:endParaRPr>
          </a:p>
          <a:p>
            <a:pPr marL="742950" lvl="1" indent="-285750" algn="just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/>
              <a:t>The inherent value of Real Property </a:t>
            </a:r>
          </a:p>
          <a:p>
            <a:pPr marL="742950" lvl="1" indent="-28575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dirty="0"/>
              <a:t>	has therefore led to </a:t>
            </a:r>
            <a:r>
              <a:rPr lang="en-US" sz="2400" b="1" i="1" dirty="0">
                <a:solidFill>
                  <a:srgbClr val="C00000"/>
                </a:solidFill>
              </a:rPr>
              <a:t>complex legal rules </a:t>
            </a:r>
          </a:p>
          <a:p>
            <a:pPr marL="742950" lvl="1" indent="-28575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dirty="0"/>
              <a:t>	to provide these rights and limitations </a:t>
            </a:r>
          </a:p>
          <a:p>
            <a:pPr marL="742950" lvl="1" indent="-28575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dirty="0"/>
              <a:t>	and their conveyance.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2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3468E-3EAB-416B-BB27-955F49EF80B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04800" y="1371600"/>
            <a:ext cx="85344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Estates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002060"/>
                </a:solidFill>
              </a:rPr>
              <a:t>	So just what is an Estate in Land?</a:t>
            </a:r>
            <a:endParaRPr lang="en-US" sz="2800" b="1" i="1" dirty="0">
              <a:solidFill>
                <a:srgbClr val="00206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i="1" dirty="0"/>
              <a:t>A Two Step Dance: </a:t>
            </a:r>
            <a:r>
              <a:rPr lang="en-US" sz="2400" b="1" i="1" dirty="0">
                <a:solidFill>
                  <a:srgbClr val="C00000"/>
                </a:solidFill>
              </a:rPr>
              <a:t>Possession </a:t>
            </a:r>
            <a:r>
              <a:rPr lang="en-US" sz="2400" b="1" i="1" dirty="0"/>
              <a:t>and</a:t>
            </a:r>
            <a:r>
              <a:rPr lang="en-US" sz="2400" b="1" i="1" dirty="0">
                <a:solidFill>
                  <a:srgbClr val="C00000"/>
                </a:solidFill>
              </a:rPr>
              <a:t> Time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(Two Major Questions – Must be asked to determine the Interest)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hlink"/>
                </a:solidFill>
              </a:rPr>
              <a:t>	</a:t>
            </a:r>
            <a:r>
              <a:rPr lang="en-US" sz="2400" b="1" i="1" dirty="0">
                <a:solidFill>
                  <a:srgbClr val="CC0000"/>
                </a:solidFill>
              </a:rPr>
              <a:t>Step One: Form of Possession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(Possession – Does the interest allow possession of the realty?)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dirty="0"/>
              <a:t>● </a:t>
            </a:r>
            <a:r>
              <a:rPr lang="en-US" b="1" i="1" dirty="0"/>
              <a:t>Possessory Interests in Land</a:t>
            </a:r>
            <a:r>
              <a:rPr lang="en-US" b="1" dirty="0"/>
              <a:t> </a:t>
            </a:r>
            <a:r>
              <a:rPr lang="en-US" b="1" dirty="0">
                <a:solidFill>
                  <a:srgbClr val="002060"/>
                </a:solidFill>
              </a:rPr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hlink"/>
                </a:solidFill>
              </a:rPr>
              <a:t>	</a:t>
            </a:r>
            <a:r>
              <a:rPr lang="en-US" dirty="0"/>
              <a:t>● </a:t>
            </a:r>
            <a:r>
              <a:rPr lang="en-US" b="1" i="1" dirty="0"/>
              <a:t>Non - Possessory Interests in Land</a:t>
            </a:r>
            <a:r>
              <a:rPr lang="en-US" b="1" dirty="0"/>
              <a:t> </a:t>
            </a:r>
            <a:r>
              <a:rPr lang="en-US" b="1" dirty="0">
                <a:solidFill>
                  <a:srgbClr val="002060"/>
                </a:solidFill>
              </a:rPr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hlink"/>
                </a:solidFill>
              </a:rPr>
              <a:t>	</a:t>
            </a:r>
            <a:r>
              <a:rPr lang="en-US" sz="2800" b="1" i="1" dirty="0">
                <a:solidFill>
                  <a:srgbClr val="CC0000"/>
                </a:solidFill>
              </a:rPr>
              <a:t>Step Two: When the Interest Vests</a:t>
            </a: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tx2"/>
                </a:solidFill>
              </a:rPr>
              <a:t>	</a:t>
            </a:r>
            <a:r>
              <a:rPr lang="en-US" dirty="0"/>
              <a:t>● </a:t>
            </a:r>
            <a:r>
              <a:rPr lang="en-US" b="1" i="1" dirty="0">
                <a:solidFill>
                  <a:schemeClr val="tx2"/>
                </a:solidFill>
              </a:rPr>
              <a:t>Present Interests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(When the RIGHT to possess is NOW)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/>
              <a:t>	● </a:t>
            </a:r>
            <a:r>
              <a:rPr lang="en-US" b="1" i="1" dirty="0">
                <a:solidFill>
                  <a:schemeClr val="tx2"/>
                </a:solidFill>
              </a:rPr>
              <a:t>Future interests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(When the RIGHT to possess is in the future)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5068</TotalTime>
  <Words>514</Words>
  <Application>Microsoft Office PowerPoint</Application>
  <PresentationFormat>On-screen Show (4:3)</PresentationFormat>
  <Paragraphs>473</Paragraphs>
  <Slides>33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Arial</vt:lpstr>
      <vt:lpstr>Arial Black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Words of Purchase vs. Words of Limitation</vt:lpstr>
      <vt:lpstr>PowerPoint Presentation</vt:lpstr>
      <vt:lpstr>PowerPoint Presentation</vt:lpstr>
      <vt:lpstr>Fee Simple Absolute “To A and his heirs”</vt:lpstr>
      <vt:lpstr>What are the critical attributes of  Fee Simple Absolute?    When a transfer is made to A and his heirs:    Alienable (Able to be sold/gifted),   Reducible (Able to be reduced to a lesser estate)  Devisable (Able to be given by will or intestate), and  Lasts for Perpetuity (Forever – No Limitation of Time).</vt:lpstr>
      <vt:lpstr>PowerPoint Presentation</vt:lpstr>
      <vt:lpstr>Fee Simple Determinable “To A and his heirs for so long as …”</vt:lpstr>
      <vt:lpstr>What are the critical attributes of  Fee Simple Determinable?   When a transfer is made to A and his heirs for so long as … :                                                 All Subject to the Possibility of Reveter  Alienable (Able to be sold/gifted),   Reducible (Able to be reduced to a lesser estate)  Devisable (Able to be given by will or intestate), and  Lasts for “So Long As” (The Limitation of The Reverter).</vt:lpstr>
      <vt:lpstr>PowerPoint Presentation</vt:lpstr>
      <vt:lpstr>PowerPoint Presentation</vt:lpstr>
      <vt:lpstr>Fee Simple Subject to Condition Subsequent “To A and his heirs upon the condition that …”</vt:lpstr>
      <vt:lpstr>What are the critical attributes of Fee Simple Subject to a Condition Subsequent?   When a transfer is made to A and his heirs upon the condition that … :                                                All Subject to the Right of Re-entry  Alienable (Able to be sold/gifted),   Reducible (Able to be reduced to a lesser estate)  Devisable (Able to be given by will or intestate), and  Lasts until the condition arises AND  the Right of Re-entry is exercised.</vt:lpstr>
      <vt:lpstr>PowerPoint Presentation</vt:lpstr>
      <vt:lpstr>PowerPoint Presentation</vt:lpstr>
      <vt:lpstr>PowerPoint Presentation</vt:lpstr>
      <vt:lpstr>PowerPoint Presentation</vt:lpstr>
      <vt:lpstr>Life Estate “To A for Life…”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223</cp:revision>
  <dcterms:created xsi:type="dcterms:W3CDTF">2007-08-27T19:04:39Z</dcterms:created>
  <dcterms:modified xsi:type="dcterms:W3CDTF">2019-07-22T21:41:58Z</dcterms:modified>
</cp:coreProperties>
</file>