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573" r:id="rId3"/>
    <p:sldId id="532" r:id="rId4"/>
    <p:sldId id="478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486" r:id="rId13"/>
    <p:sldId id="487" r:id="rId14"/>
    <p:sldId id="518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497" r:id="rId25"/>
    <p:sldId id="576" r:id="rId26"/>
    <p:sldId id="575" r:id="rId27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C0000"/>
    <a:srgbClr val="003300"/>
    <a:srgbClr val="0033CC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4" autoAdjust="0"/>
    <p:restoredTop sz="94664" autoAdjust="0"/>
  </p:normalViewPr>
  <p:slideViewPr>
    <p:cSldViewPr>
      <p:cViewPr varScale="1">
        <p:scale>
          <a:sx n="111" d="100"/>
          <a:sy n="111" d="100"/>
        </p:scale>
        <p:origin x="15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8713" y="688975"/>
            <a:ext cx="4600575" cy="344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68800"/>
            <a:ext cx="5486400" cy="414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146AD1-3DA9-4BA7-9BB8-2ED868721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DDBDF-1C0F-4AAC-8987-556CCF967C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D0687-461C-437C-8B87-48A657A7856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9937F-457D-4600-8F8C-38ABAB0EB62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BBB5F-038E-43E6-B789-06DC6F33E90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3DC38-EF87-4032-947C-35FD171B103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1DA611-1975-4E9D-B4C2-07B3BAA9E1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8FFE3-0745-4BA2-B6E4-8E376A0EAB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557AE-4909-48B4-A53B-5294734E557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13917-D968-423F-8717-0A685F5726C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E5FA0-0FE3-4C2A-B6D4-53738EEB645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D3992-C5E4-4DE6-B90E-E3589DA1C55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7532C-C21D-44B8-ADAB-BA89E89139C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6AC4BB-3E28-4C67-B6CF-9C90593E668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8F5C8-F876-40C1-B1BF-06388F6BF6A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1A6F2-52B5-4FD5-A694-CA180E121E6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B01BF-E777-48A0-843B-D8A0DF84687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8481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8BC86-5A47-4712-BFCC-33B645459C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9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5A37F3-6A9A-4104-9B32-49BF5AAAC84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F5F22-C2E5-41FC-A92B-D1ACF60CF5C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3F147-709F-4D27-A3F7-7C029B5A81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ECDD6-2A9D-4A43-BC27-F9F246A53B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BA888B-4953-43EA-8FBC-53D7AFA626D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ECD5C-E602-4F7E-B438-E82290803C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1242C2-8140-43FC-9A54-E623D18CE1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BBC0-BABA-4D67-B054-A87F8090C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4B62-81F0-4E52-ADD4-DD1FAFE76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36834-122C-4244-AF2D-F50A73C64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258E2-34C7-449C-9732-D288BE314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31C25-FD40-4778-B110-D57902507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E664-E55D-4C6C-87C7-CA0936724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69FB0-9248-4EB4-9A77-C02C33220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E1FB8-47F4-42C5-950C-1CDCE698A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625BE-EC1C-499F-8FF3-0F735B4C4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C7CF7-7C7B-44A1-A318-63B59DD75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3468E-3EAB-416B-BB27-955F49EF8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7043-BF61-43EC-B652-B5F17A974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F64A3-FA8B-4766-B483-B5B2471CE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732C0C-25F0-4E54-8DD4-DBD373DA2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105400"/>
            <a:ext cx="8534400" cy="15240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FF00"/>
                </a:solidFill>
              </a:rPr>
              <a:t>Slide Set </a:t>
            </a:r>
            <a:r>
              <a:rPr lang="en-US" b="1" dirty="0" smtClean="0">
                <a:solidFill>
                  <a:srgbClr val="FFFF00"/>
                </a:solidFill>
              </a:rPr>
              <a:t>Fifteen</a:t>
            </a:r>
            <a:r>
              <a:rPr lang="en-US" b="1" dirty="0">
                <a:solidFill>
                  <a:srgbClr val="FFFF00"/>
                </a:solidFill>
              </a:rPr>
              <a:t>:</a:t>
            </a:r>
          </a:p>
          <a:p>
            <a:pPr eaLnBrk="1" hangingPunct="1"/>
            <a:r>
              <a:rPr lang="en-US" sz="2400" b="1" dirty="0">
                <a:solidFill>
                  <a:srgbClr val="FFFF00"/>
                </a:solidFill>
              </a:rPr>
              <a:t>Real Property: Estates in Land</a:t>
            </a:r>
          </a:p>
          <a:p>
            <a:pPr eaLnBrk="1" hangingPunct="1"/>
            <a:r>
              <a:rPr lang="en-US" sz="2000" b="1" dirty="0">
                <a:solidFill>
                  <a:srgbClr val="FFFF00"/>
                </a:solidFill>
              </a:rPr>
              <a:t>Interests in Land – Title Limitation Rules</a:t>
            </a:r>
          </a:p>
        </p:txBody>
      </p:sp>
      <p:pic>
        <p:nvPicPr>
          <p:cNvPr id="1028" name="Picture 7" descr="myIMG_1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28600"/>
            <a:ext cx="570071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FBBC0-BABA-4D67-B054-A87F8090C4B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58200" cy="48307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b="1" i="1">
                <a:solidFill>
                  <a:srgbClr val="FF0000"/>
                </a:solidFill>
              </a:rPr>
              <a:t>The Rule Against Perpetuities</a:t>
            </a:r>
            <a:r>
              <a:rPr lang="en-US" sz="2800" b="1" i="1"/>
              <a:t> </a:t>
            </a:r>
          </a:p>
          <a:p>
            <a:pPr eaLnBrk="1" hangingPunct="1">
              <a:buFontTx/>
              <a:buNone/>
            </a:pPr>
            <a:endParaRPr lang="en-US" sz="600" b="1" i="1"/>
          </a:p>
          <a:p>
            <a:pPr eaLnBrk="1" hangingPunct="1">
              <a:buFontTx/>
              <a:buNone/>
            </a:pPr>
            <a:r>
              <a:rPr lang="en-US" sz="2800" b="1" i="1"/>
              <a:t>Statement of the Rule:</a:t>
            </a:r>
          </a:p>
          <a:p>
            <a:pPr eaLnBrk="1" hangingPunct="1">
              <a:buFontTx/>
              <a:buNone/>
            </a:pPr>
            <a:endParaRPr lang="en-US" sz="1000" b="1" i="1"/>
          </a:p>
          <a:p>
            <a:pPr eaLnBrk="1" hangingPunct="1">
              <a:lnSpc>
                <a:spcPct val="80000"/>
              </a:lnSpc>
            </a:pPr>
            <a:r>
              <a:rPr lang="en-US" sz="2800" b="1" i="1">
                <a:solidFill>
                  <a:schemeClr val="accent2"/>
                </a:solidFill>
              </a:rPr>
              <a:t>Any agreement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with respect to the transfer of property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(reversions, remainder, ect.) is </a:t>
            </a:r>
            <a:r>
              <a:rPr lang="en-US" sz="2800" b="1" i="1">
                <a:solidFill>
                  <a:srgbClr val="FF0000"/>
                </a:solidFill>
              </a:rPr>
              <a:t>VOID</a:t>
            </a:r>
            <a:r>
              <a:rPr lang="en-US" sz="2800" b="1" i="1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which does not end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twenty-one (21) years after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a life in being at the time of the transfer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chemeClr val="accent2"/>
                </a:solidFill>
              </a:rPr>
              <a:t>	</a:t>
            </a:r>
            <a:r>
              <a:rPr lang="en-US" sz="2500" b="1" i="1"/>
              <a:t>(i.e. one generation from lives presently in being - twenty-one years.)</a:t>
            </a:r>
            <a:r>
              <a:rPr lang="en-US" sz="250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7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7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7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7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7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7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7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7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7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7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7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7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7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7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808038"/>
          </a:xfrm>
        </p:spPr>
        <p:txBody>
          <a:bodyPr/>
          <a:lstStyle/>
          <a:p>
            <a:pPr eaLnBrk="1" hangingPunct="1"/>
            <a:r>
              <a:rPr lang="en-US" sz="4100" b="1">
                <a:solidFill>
                  <a:srgbClr val="FF0000"/>
                </a:solidFill>
              </a:rPr>
              <a:t>Rule Against </a:t>
            </a:r>
            <a:r>
              <a:rPr lang="en-US" b="1">
                <a:solidFill>
                  <a:srgbClr val="FF0000"/>
                </a:solidFill>
              </a:rPr>
              <a:t>Perpetuities</a:t>
            </a:r>
            <a:r>
              <a:rPr lang="en-US"/>
              <a:t> 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458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i="1"/>
              <a:t>Another way to describe this is: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"No property interest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shall be deemed  valid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unless it vests, if at all,  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not later than 21 years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after some life in being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>
                <a:solidFill>
                  <a:srgbClr val="C00000"/>
                </a:solidFill>
              </a:rPr>
              <a:t>	at the time of the creation of the interest.“</a:t>
            </a:r>
          </a:p>
          <a:p>
            <a:pPr eaLnBrk="1" hangingPunct="1">
              <a:lnSpc>
                <a:spcPct val="90000"/>
              </a:lnSpc>
            </a:pPr>
            <a:endParaRPr lang="en-US" sz="1000" b="1" i="1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i="1">
                <a:solidFill>
                  <a:schemeClr val="accent2"/>
                </a:solidFill>
              </a:rPr>
              <a:t>	An interest is "vested" when we know for sure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i="1">
                <a:solidFill>
                  <a:schemeClr val="accent2"/>
                </a:solidFill>
              </a:rPr>
              <a:t>that someone will receive, or fail to receive, the interest.</a:t>
            </a:r>
            <a:r>
              <a:rPr lang="en-US" sz="24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46783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i="1">
                <a:solidFill>
                  <a:srgbClr val="FF0000"/>
                </a:solidFill>
              </a:rPr>
              <a:t>The Rule Against Perpetuities</a:t>
            </a:r>
            <a:r>
              <a:rPr lang="en-US" b="1" i="1"/>
              <a:t> </a:t>
            </a:r>
          </a:p>
          <a:p>
            <a:pPr eaLnBrk="1" hangingPunct="1">
              <a:buFontTx/>
              <a:buNone/>
            </a:pPr>
            <a:r>
              <a:rPr lang="en-US" b="1" i="1"/>
              <a:t>Explained:</a:t>
            </a:r>
          </a:p>
          <a:p>
            <a:pPr eaLnBrk="1" hangingPunct="1"/>
            <a:r>
              <a:rPr lang="en-US" sz="2800" b="1" i="1">
                <a:solidFill>
                  <a:schemeClr val="accent2"/>
                </a:solidFill>
              </a:rPr>
              <a:t>This 21 years (which represents a generation) is an arbitrary time period                         merely intended as a breaker                          for the entanglement to estates and their title, so as to return such estates back to the preferred title of fee simple absolute.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1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i="1" dirty="0">
                <a:solidFill>
                  <a:srgbClr val="FF0000"/>
                </a:solidFill>
              </a:rPr>
              <a:t>The Rule Against Perpetuities</a:t>
            </a:r>
            <a:r>
              <a:rPr lang="en-US" sz="2800" b="1" i="1" dirty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800" b="1" i="1" dirty="0">
                <a:solidFill>
                  <a:schemeClr val="accent2"/>
                </a:solidFill>
              </a:rPr>
              <a:t>	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Pursuant to this Rule “lives in being” include:</a:t>
            </a:r>
            <a:endParaRPr lang="en-US" sz="2400" b="1" i="1" dirty="0">
              <a:solidFill>
                <a:schemeClr val="accent1">
                  <a:lumMod val="25000"/>
                </a:schemeClr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The holder of the interest;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The person creating the interest;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Any person who can affect a condition precedent attached to the interest; and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Any person who can affect the identify of the holder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400" b="1" i="1" dirty="0">
                <a:solidFill>
                  <a:schemeClr val="accent2"/>
                </a:solidFill>
              </a:rPr>
              <a:t>It should be noted that unborn babies, if born alive, are considered “lives in being”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3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3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3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3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3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3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3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3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3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3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410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4400" b="1" i="1">
                <a:solidFill>
                  <a:srgbClr val="FF0000"/>
                </a:solidFill>
              </a:rPr>
              <a:t>The Rule Against Perpetuities</a:t>
            </a:r>
            <a:r>
              <a:rPr lang="en-US" sz="4400" b="1" i="1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800" b="1" i="1">
                <a:solidFill>
                  <a:schemeClr val="accent2"/>
                </a:solidFill>
              </a:rPr>
              <a:t>	</a:t>
            </a:r>
          </a:p>
        </p:txBody>
      </p:sp>
      <p:pic>
        <p:nvPicPr>
          <p:cNvPr id="56324" name="Picture 6" descr="http://novamindconnect.s3.amazonaws.com/jdebeer/BranchImages/B848F668-53AC-42F4-B0A4-2D38D0DFC779/12257-w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828800"/>
            <a:ext cx="7207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36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</a:pPr>
            <a:endParaRPr lang="en-US" sz="1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This Rule was established and recognized under Common Law.  It stated that:</a:t>
            </a:r>
            <a:endParaRPr lang="en-US" sz="1000" b="1" i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60000"/>
              </a:lnSpc>
              <a:buFontTx/>
              <a:buNone/>
            </a:pPr>
            <a:endParaRPr lang="en-US" sz="1000" b="1" i="1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b="1" i="1" dirty="0">
                <a:solidFill>
                  <a:srgbClr val="C00000"/>
                </a:solidFill>
              </a:rPr>
              <a:t>“Any restriction on the transferability </a:t>
            </a: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b="1" i="1" dirty="0">
                <a:solidFill>
                  <a:srgbClr val="C00000"/>
                </a:solidFill>
              </a:rPr>
              <a:t>	of a legal </a:t>
            </a:r>
            <a:r>
              <a:rPr lang="en-US" sz="2800" b="1" i="1" dirty="0"/>
              <a:t>(as distinguished from an equitable)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b="1" i="1" dirty="0">
                <a:solidFill>
                  <a:srgbClr val="C00000"/>
                </a:solidFill>
              </a:rPr>
              <a:t>	interest in property </a:t>
            </a:r>
          </a:p>
          <a:p>
            <a:pPr algn="ctr" eaLnBrk="1" hangingPunct="1">
              <a:lnSpc>
                <a:spcPct val="60000"/>
              </a:lnSpc>
              <a:buFontTx/>
              <a:buNone/>
            </a:pPr>
            <a:r>
              <a:rPr lang="en-US" b="1" i="1" dirty="0">
                <a:solidFill>
                  <a:srgbClr val="C00000"/>
                </a:solidFill>
              </a:rPr>
              <a:t>	is, and shall be deemed as, void.”</a:t>
            </a:r>
            <a:endParaRPr lang="en-US" sz="1000" b="1" i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solidFill>
                  <a:schemeClr val="accent2"/>
                </a:solidFill>
              </a:rPr>
              <a:t>A “Restraint on Alienation" means </a:t>
            </a:r>
            <a:r>
              <a:rPr lang="en-US" sz="2400" b="1" i="1" dirty="0">
                <a:solidFill>
                  <a:schemeClr val="tx2"/>
                </a:solidFill>
              </a:rPr>
              <a:t>an express restriction on the future transferability of the real property</a:t>
            </a:r>
            <a:r>
              <a:rPr lang="en-US" sz="2400" b="1" i="1" dirty="0">
                <a:solidFill>
                  <a:schemeClr val="accent2"/>
                </a:solidFill>
              </a:rPr>
              <a:t>. </a:t>
            </a:r>
            <a:endParaRPr lang="en-US" sz="1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10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i="1" dirty="0">
                <a:solidFill>
                  <a:srgbClr val="002060"/>
                </a:solidFill>
              </a:rPr>
              <a:t>Like the Rule Against Perpetuities, this is a Rule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	of public policy, that is designed to encourage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	the marketability of title, and prevent real property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    from being tied up and taken out of commerce.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b="1" dirty="0"/>
              <a:t>There are three types of restraints on alienation: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6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6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	1.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Disabling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restraints, which prohibit any future transfer;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	2.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Forfeiture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restraints, under which an attempted transfer results in a forfeiture of the interest; and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	3.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Promissory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restraints, under which an attempted transfer breaches a covenant.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3340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</a:pPr>
            <a:endParaRPr lang="en-US" sz="1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b="1" dirty="0"/>
              <a:t>Types of Restraints</a:t>
            </a:r>
          </a:p>
          <a:p>
            <a:pPr eaLnBrk="1" hangingPunct="1">
              <a:lnSpc>
                <a:spcPct val="80000"/>
              </a:lnSpc>
            </a:pPr>
            <a:endParaRPr lang="en-US" sz="12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>
                <a:solidFill>
                  <a:srgbClr val="002060"/>
                </a:solidFill>
              </a:rPr>
              <a:t>ALL</a:t>
            </a:r>
            <a:r>
              <a:rPr lang="en-US" sz="2400" b="1" dirty="0">
                <a:solidFill>
                  <a:srgbClr val="002060"/>
                </a:solidFill>
              </a:rPr>
              <a:t> Disabling Restraints on Legal Interests Are </a:t>
            </a:r>
            <a:r>
              <a:rPr lang="en-US" sz="2400" b="1" dirty="0">
                <a:solidFill>
                  <a:srgbClr val="C00000"/>
                </a:solidFill>
              </a:rPr>
              <a:t>VOID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000" b="1" dirty="0"/>
              <a:t>- Disabling restraints are seen as particularly offensive because: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600" b="1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	(</a:t>
            </a:r>
            <a:r>
              <a:rPr lang="en-US" sz="2000" dirty="0" err="1">
                <a:solidFill>
                  <a:srgbClr val="002060"/>
                </a:solidFill>
              </a:rPr>
              <a:t>i</a:t>
            </a:r>
            <a:r>
              <a:rPr lang="en-US" sz="2000" dirty="0">
                <a:solidFill>
                  <a:srgbClr val="002060"/>
                </a:solidFill>
              </a:rPr>
              <a:t>) Unlike the other types of restraints, transfers are totally prohibited;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00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	(ii) they enable a person to deny the validity of his own conveyance, and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	(iii) they exempt the property from the person's creditors even while he 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2060"/>
                </a:solidFill>
              </a:rPr>
              <a:t>           enjoying the property.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>
                <a:solidFill>
                  <a:srgbClr val="002060"/>
                </a:solidFill>
              </a:rPr>
              <a:t>ALL</a:t>
            </a:r>
            <a:r>
              <a:rPr lang="en-US" sz="2400" b="1" dirty="0">
                <a:solidFill>
                  <a:srgbClr val="002060"/>
                </a:solidFill>
              </a:rPr>
              <a:t> Absolute Restraints on Fee Simple Are </a:t>
            </a:r>
            <a:r>
              <a:rPr lang="en-US" sz="2400" b="1" dirty="0">
                <a:solidFill>
                  <a:srgbClr val="C00000"/>
                </a:solidFill>
              </a:rPr>
              <a:t>VOID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rgbClr val="002060"/>
                </a:solidFill>
              </a:rPr>
              <a:t>	</a:t>
            </a:r>
            <a:r>
              <a:rPr lang="en-US" sz="1900" b="1" dirty="0">
                <a:solidFill>
                  <a:srgbClr val="002060"/>
                </a:solidFill>
              </a:rPr>
              <a:t>- Absolute restraints of whatever type on fee simple estates are void.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00" b="1" dirty="0">
                <a:solidFill>
                  <a:srgbClr val="00206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900" b="1" dirty="0">
                <a:solidFill>
                  <a:srgbClr val="002060"/>
                </a:solidFill>
              </a:rPr>
              <a:t>	- The grantee may ignore the restraint and freely transfer the property.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i="1" dirty="0">
                <a:solidFill>
                  <a:schemeClr val="hlink"/>
                </a:solidFill>
              </a:rPr>
              <a:t>Partial Restraints on Fees Simple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 i="1" dirty="0">
                <a:solidFill>
                  <a:srgbClr val="002060"/>
                </a:solidFill>
              </a:rPr>
              <a:t>	</a:t>
            </a:r>
            <a:r>
              <a:rPr lang="en-US" sz="2400" b="1" i="1" dirty="0">
                <a:solidFill>
                  <a:srgbClr val="002060"/>
                </a:solidFill>
              </a:rPr>
              <a:t>- Although absolute restraints on fee simple estates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>
                <a:solidFill>
                  <a:srgbClr val="002060"/>
                </a:solidFill>
              </a:rPr>
              <a:t>    are held to be </a:t>
            </a:r>
            <a:r>
              <a:rPr lang="en-US" sz="2400" b="1" i="1" dirty="0">
                <a:solidFill>
                  <a:srgbClr val="C00000"/>
                </a:solidFill>
              </a:rPr>
              <a:t>VOID</a:t>
            </a:r>
            <a:r>
              <a:rPr lang="en-US" sz="2400" b="1" i="1" dirty="0">
                <a:solidFill>
                  <a:srgbClr val="002060"/>
                </a:solidFill>
              </a:rPr>
              <a:t>, a restraint </a:t>
            </a:r>
            <a:r>
              <a:rPr lang="en-US" sz="2400" b="1" i="1" u="sng" dirty="0">
                <a:solidFill>
                  <a:srgbClr val="C00000"/>
                </a:solidFill>
              </a:rPr>
              <a:t>for a limited time </a:t>
            </a:r>
            <a:r>
              <a:rPr lang="en-US" sz="2400" b="1" i="1" dirty="0">
                <a:solidFill>
                  <a:srgbClr val="002060"/>
                </a:solidFill>
              </a:rPr>
              <a:t>and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>
                <a:solidFill>
                  <a:srgbClr val="002060"/>
                </a:solidFill>
              </a:rPr>
              <a:t>	</a:t>
            </a:r>
            <a:r>
              <a:rPr lang="en-US" sz="2400" b="1" i="1" u="sng" dirty="0">
                <a:solidFill>
                  <a:srgbClr val="C00000"/>
                </a:solidFill>
              </a:rPr>
              <a:t>for a reasonable purpose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>
                <a:solidFill>
                  <a:srgbClr val="002060"/>
                </a:solidFill>
              </a:rPr>
              <a:t>is likely to be upheld.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i="1" dirty="0">
                <a:solidFill>
                  <a:schemeClr val="accent5">
                    <a:lumMod val="25000"/>
                  </a:schemeClr>
                </a:solidFill>
              </a:rPr>
              <a:t>Example and Explanation: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A owns and resides in a house. He conveys a one-half interest in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the house to his brother, B, including in the deed, a covenant that "during their joint lifetimes, each party promises not to convey his interest to any other person without the consent of the other party." 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1000" dirty="0">
              <a:solidFill>
                <a:srgbClr val="002060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This promissory restraint is limited to the joint lifetimes of the parties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and is a reasonable way to ensure that neither party will be faced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with the prospect of having to reside with a stranger. 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This restraint would probably be upheld.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839200" cy="5638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Forfeiture and Promissory</a:t>
            </a:r>
            <a:r>
              <a:rPr lang="en-US" sz="27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</a:rPr>
              <a:t>Restraints on Life Estates</a:t>
            </a:r>
            <a:endParaRPr lang="en-US" sz="27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800" dirty="0">
                <a:solidFill>
                  <a:schemeClr val="accent2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800" dirty="0">
                <a:solidFill>
                  <a:srgbClr val="002060"/>
                </a:solidFill>
              </a:rPr>
              <a:t>Forfeiture and promissory restraints </a:t>
            </a:r>
            <a:r>
              <a:rPr lang="en-US" sz="2800" b="1" i="1" u="sng" dirty="0">
                <a:solidFill>
                  <a:srgbClr val="002060"/>
                </a:solidFill>
              </a:rPr>
              <a:t>on life estates </a:t>
            </a:r>
            <a:r>
              <a:rPr lang="en-US" sz="2800" dirty="0">
                <a:solidFill>
                  <a:srgbClr val="002060"/>
                </a:solidFill>
              </a:rPr>
              <a:t>are </a:t>
            </a:r>
            <a:r>
              <a:rPr lang="en-US" sz="2800" b="1" dirty="0">
                <a:solidFill>
                  <a:srgbClr val="002060"/>
                </a:solidFill>
              </a:rPr>
              <a:t>VALID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800" dirty="0">
                <a:solidFill>
                  <a:srgbClr val="00206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A life estate is inalienable as a practical matter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because few would be willing to pay full value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for an estate of uncertain duration.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As a result, little is lost by giving effect to the transferor's intention to restrict the estate's transferability. (However, </a:t>
            </a:r>
            <a:r>
              <a:rPr lang="en-US" sz="2400" b="1" i="1" dirty="0">
                <a:solidFill>
                  <a:srgbClr val="002060"/>
                </a:solidFill>
              </a:rPr>
              <a:t>Disabling restraints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on legal life estates are </a:t>
            </a:r>
            <a:r>
              <a:rPr lang="en-US" sz="2400" b="1" dirty="0">
                <a:solidFill>
                  <a:srgbClr val="C00000"/>
                </a:solidFill>
              </a:rPr>
              <a:t>void</a:t>
            </a:r>
            <a:r>
              <a:rPr lang="en-US" sz="2400" dirty="0">
                <a:solidFill>
                  <a:srgbClr val="002060"/>
                </a:solidFill>
              </a:rPr>
              <a:t>.)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81088"/>
            <a:ext cx="8686800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EC0DD6-4348-451F-8F15-35F523BD7E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FF29F22-CAE9-47BC-A4BD-3BCDEA32E065}"/>
              </a:ext>
            </a:extLst>
          </p:cNvPr>
          <p:cNvSpPr txBox="1"/>
          <p:nvPr/>
        </p:nvSpPr>
        <p:spPr>
          <a:xfrm>
            <a:off x="723900" y="1752600"/>
            <a:ext cx="7696200" cy="402879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Last Class: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We Discussed:</a:t>
            </a: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0033CC"/>
                </a:solidFill>
              </a:rPr>
              <a:t>- </a:t>
            </a: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The Nature, Definitions and Explanation of Estates in Land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i="1" dirty="0">
                <a:solidFill>
                  <a:schemeClr val="accent1">
                    <a:lumMod val="25000"/>
                  </a:schemeClr>
                </a:solidFill>
              </a:rPr>
              <a:t>- </a:t>
            </a: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Future Interests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C00000"/>
                </a:solidFill>
              </a:rPr>
              <a:t>		</a:t>
            </a:r>
            <a:r>
              <a:rPr lang="en-US" sz="2000" b="1" i="1" dirty="0">
                <a:solidFill>
                  <a:srgbClr val="CC0000"/>
                </a:solidFill>
              </a:rPr>
              <a:t>Future Interests - Estates in Time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00"/>
                </a:solidFill>
              </a:rPr>
              <a:t>              1. Life Estates,  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00"/>
                </a:solidFill>
              </a:rPr>
              <a:t>              2. Possibility of </a:t>
            </a:r>
            <a:r>
              <a:rPr lang="en-US" sz="2000" b="1" dirty="0" err="1">
                <a:solidFill>
                  <a:srgbClr val="003300"/>
                </a:solidFill>
              </a:rPr>
              <a:t>Reverters</a:t>
            </a:r>
            <a:r>
              <a:rPr lang="en-US" sz="2000" b="1" dirty="0">
                <a:solidFill>
                  <a:srgbClr val="003300"/>
                </a:solidFill>
              </a:rPr>
              <a:t>, and  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003300"/>
                </a:solidFill>
              </a:rPr>
              <a:t>              3. Rights of Re-Entry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endParaRPr lang="en-US" sz="2000" b="1" dirty="0">
              <a:solidFill>
                <a:srgbClr val="003300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endParaRPr lang="en-US" sz="2000" b="1" dirty="0">
              <a:solidFill>
                <a:srgbClr val="003300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defRPr/>
            </a:pPr>
            <a:endParaRPr lang="en-US" sz="2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Forfeiture Restraint on Transferability </a:t>
            </a:r>
          </a:p>
          <a:p>
            <a:pPr eaLnBrk="1" hangingPunct="1">
              <a:buFontTx/>
              <a:buNone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	of a Future Interest</a:t>
            </a:r>
          </a:p>
          <a:p>
            <a:pPr eaLnBrk="1" hangingPunct="1">
              <a:buFontTx/>
              <a:buNone/>
              <a:defRPr/>
            </a:pPr>
            <a:endParaRPr lang="en-US" sz="1000" dirty="0">
              <a:solidFill>
                <a:schemeClr val="accent2"/>
              </a:solidFill>
            </a:endParaRPr>
          </a:p>
          <a:p>
            <a:pPr algn="just" eaLnBrk="1" hangingPunct="1">
              <a:buFontTx/>
              <a:buNone/>
              <a:defRPr/>
            </a:pPr>
            <a:r>
              <a:rPr lang="en-US" sz="2800" dirty="0">
                <a:solidFill>
                  <a:srgbClr val="002060"/>
                </a:solidFill>
              </a:rPr>
              <a:t>	</a:t>
            </a:r>
            <a:r>
              <a:rPr lang="en-US" sz="2400" dirty="0">
                <a:solidFill>
                  <a:srgbClr val="002060"/>
                </a:solidFill>
              </a:rPr>
              <a:t>A forfeiture restraint on the transferability of a future interest, during the period when the interest is still a future interest, </a:t>
            </a:r>
          </a:p>
          <a:p>
            <a:pPr algn="just" eaLnBrk="1" hangingPunct="1"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is deemed to be </a:t>
            </a:r>
            <a:r>
              <a:rPr lang="en-US" sz="2400" b="1" dirty="0">
                <a:solidFill>
                  <a:srgbClr val="C00000"/>
                </a:solidFill>
              </a:rPr>
              <a:t>VALID.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Reasonable Restrictions in Commercial Transactions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n-US" sz="2400" dirty="0">
                <a:solidFill>
                  <a:srgbClr val="0033CC"/>
                </a:solidFill>
              </a:rPr>
              <a:t>The courts tend to uphold restrictions on transferability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that arise in the context of a commercial transaction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on the theory that the restriction appears in an agreement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entered into by the parties, it is a product of their bargaining,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and presumably serves a useful purpose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in facilitating the parties' objectives.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1000" b="1" dirty="0">
              <a:solidFill>
                <a:srgbClr val="0033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33CC"/>
                </a:solidFill>
              </a:rPr>
              <a:t>	</a:t>
            </a:r>
            <a:r>
              <a:rPr lang="en-US" sz="2400" dirty="0">
                <a:solidFill>
                  <a:srgbClr val="0033CC"/>
                </a:solidFill>
              </a:rPr>
              <a:t>Thus, restrictions on transferability that are part of a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</a:t>
            </a:r>
            <a:r>
              <a:rPr lang="en-US" sz="2400" b="1" u="sng" dirty="0"/>
              <a:t>bargained for agreement</a:t>
            </a:r>
            <a:r>
              <a:rPr lang="en-US" sz="2400" dirty="0">
                <a:solidFill>
                  <a:srgbClr val="0033CC"/>
                </a:solidFill>
              </a:rPr>
              <a:t>, as distinguished from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solidFill>
                  <a:srgbClr val="0033CC"/>
                </a:solidFill>
              </a:rPr>
              <a:t>	a </a:t>
            </a:r>
            <a:r>
              <a:rPr lang="en-US" sz="2400" dirty="0" err="1">
                <a:solidFill>
                  <a:srgbClr val="0033CC"/>
                </a:solidFill>
              </a:rPr>
              <a:t>donative</a:t>
            </a:r>
            <a:r>
              <a:rPr lang="en-US" sz="2400" dirty="0">
                <a:solidFill>
                  <a:srgbClr val="0033CC"/>
                </a:solidFill>
              </a:rPr>
              <a:t> transaction, are deemed </a:t>
            </a:r>
            <a:r>
              <a:rPr lang="en-US" sz="2400" b="1" dirty="0">
                <a:solidFill>
                  <a:srgbClr val="C00000"/>
                </a:solidFill>
              </a:rPr>
              <a:t>valid.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Right of First Refusal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	The right to have the first opportunity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	to purchase Real Estate when it becomes available,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	or the right to meet any other offer,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>
                <a:solidFill>
                  <a:srgbClr val="002060"/>
                </a:solidFill>
              </a:rPr>
              <a:t>	is valid if reasonable.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200" b="1" i="1" dirty="0"/>
              <a:t>( </a:t>
            </a:r>
            <a:r>
              <a:rPr lang="en-US" sz="2200" b="1" i="1" dirty="0" err="1"/>
              <a:t>i.e</a:t>
            </a:r>
            <a:r>
              <a:rPr lang="en-US" sz="2200" b="1" i="1" dirty="0"/>
              <a:t>  </a:t>
            </a:r>
            <a:r>
              <a:rPr lang="en-US" sz="2200" b="1" dirty="0"/>
              <a:t>by specifying fair market value or other reasonable price).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3700" b="1" dirty="0">
                <a:solidFill>
                  <a:srgbClr val="C00000"/>
                </a:solidFill>
              </a:rPr>
              <a:t>Rule Against Restraints on Alienation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b="1" i="1" dirty="0"/>
              <a:t>Exceptions to the Rule Continued: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8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Restrictions on Transferability of Leaseholds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800" b="1" dirty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400" dirty="0">
                <a:solidFill>
                  <a:srgbClr val="002060"/>
                </a:solidFill>
              </a:rPr>
              <a:t>A provision in a lease prohibiting the lessee's assignment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or subletting of their leasehold interest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without the consent of the landlord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is given effect in all jurisdictions. 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sz="8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Spendthrift Clauses Are Valid</a:t>
            </a:r>
          </a:p>
          <a:p>
            <a:pPr eaLnBrk="1" hangingPunct="1">
              <a:lnSpc>
                <a:spcPct val="70000"/>
              </a:lnSpc>
              <a:buFontTx/>
              <a:buNone/>
              <a:defRPr/>
            </a:pPr>
            <a:r>
              <a:rPr lang="en-US" sz="800" dirty="0">
                <a:solidFill>
                  <a:schemeClr val="accent2"/>
                </a:solidFill>
              </a:rPr>
              <a:t>	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</a:t>
            </a:r>
            <a:r>
              <a:rPr lang="en-US" sz="2400" dirty="0">
                <a:solidFill>
                  <a:srgbClr val="002060"/>
                </a:solidFill>
              </a:rPr>
              <a:t>The rule applicable to restrictions on alienation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involving equitable interests (i.e.</a:t>
            </a:r>
            <a:r>
              <a:rPr lang="en-US" sz="2400" i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those held in trust)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is the exact opposite of legal interests. </a:t>
            </a:r>
          </a:p>
          <a:p>
            <a:pPr algn="just" eaLnBrk="1" hangingPunct="1">
              <a:lnSpc>
                <a:spcPct val="70000"/>
              </a:lnSpc>
              <a:buFontTx/>
              <a:buNone/>
              <a:defRPr/>
            </a:pPr>
            <a:endParaRPr lang="en-US" sz="1000" dirty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	As a result, Spendthrift clauses, which are true disabling restraints, are deemed </a:t>
            </a:r>
            <a:r>
              <a:rPr lang="en-US" sz="2400" b="1" dirty="0">
                <a:solidFill>
                  <a:srgbClr val="FF0000"/>
                </a:solidFill>
              </a:rPr>
              <a:t>VALID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808038"/>
          </a:xfrm>
        </p:spPr>
        <p:txBody>
          <a:bodyPr/>
          <a:lstStyle/>
          <a:p>
            <a:pPr eaLnBrk="1" hangingPunct="1"/>
            <a:r>
              <a:rPr lang="en-US" sz="4100" b="1" dirty="0"/>
              <a:t>Title Limitation Rules</a:t>
            </a:r>
            <a:r>
              <a:rPr lang="en-US" dirty="0"/>
              <a:t> 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678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in Shelley’s Case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Doctrine of Worthier Title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Against Perpetuities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Against Restraints on Alienation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00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These Rules All Seek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to Promote Marketable Title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and Ensure that Real Property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is NOT Controlled for any significant time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b="1" i="1">
                <a:solidFill>
                  <a:srgbClr val="FF0000"/>
                </a:solidFill>
              </a:rPr>
              <a:t>from Beyond the Grave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1AE664-E55D-4C6C-87C7-CA0936724CF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3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3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3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3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3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3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914400" y="1219200"/>
            <a:ext cx="71628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600" b="1">
                <a:solidFill>
                  <a:schemeClr val="tx2"/>
                </a:solidFill>
              </a:rPr>
              <a:t>Class Exercise: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600" b="1">
                <a:solidFill>
                  <a:srgbClr val="CC0000"/>
                </a:solidFill>
              </a:rPr>
              <a:t>The Case of the Ski-slope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600" b="1">
                <a:solidFill>
                  <a:srgbClr val="002060"/>
                </a:solidFill>
              </a:rPr>
              <a:t>		The Club </a:t>
            </a:r>
            <a:r>
              <a:rPr lang="en-US" sz="3600" b="1">
                <a:solidFill>
                  <a:srgbClr val="C00000"/>
                </a:solidFill>
              </a:rPr>
              <a:t>and the Rope Tow</a:t>
            </a:r>
          </a:p>
        </p:txBody>
      </p:sp>
      <p:pic>
        <p:nvPicPr>
          <p:cNvPr id="67588" name="Picture 6" descr="http://www.nelsap.org/nh/RedHillOC1964-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971800"/>
            <a:ext cx="51054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8" descr="http://www.nelsap.org/nh/redhillsign2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971800"/>
            <a:ext cx="2362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3468E-3EAB-416B-BB27-955F49EF80B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66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3810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rgbClr val="002060"/>
                </a:solidFill>
              </a:rPr>
              <a:t>Bonus Questions of the Day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002060"/>
                </a:solidFill>
              </a:rPr>
              <a:t>		</a:t>
            </a:r>
            <a:r>
              <a:rPr lang="en-US" sz="2400" b="1" dirty="0">
                <a:solidFill>
                  <a:srgbClr val="C00000"/>
                </a:solidFill>
              </a:rPr>
              <a:t>For next time – Read Assignments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		for Class One to </a:t>
            </a:r>
            <a:r>
              <a:rPr lang="en-US" sz="2400" b="1" dirty="0" smtClean="0">
                <a:solidFill>
                  <a:srgbClr val="C00000"/>
                </a:solidFill>
              </a:rPr>
              <a:t>Eighteen</a:t>
            </a:r>
            <a:endParaRPr lang="en-US" sz="2400" b="1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4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Questions</a:t>
            </a:r>
            <a:r>
              <a:rPr lang="en-US" sz="2400" b="1" dirty="0">
                <a:solidFill>
                  <a:srgbClr val="002060"/>
                </a:solidFill>
              </a:rPr>
              <a:t>???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3468E-3EAB-416B-BB27-955F49EF80B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7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610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3468E-3EAB-416B-BB27-955F49EF80B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8BBB93-73C2-4BE3-9E0D-A716EE8B2511}"/>
              </a:ext>
            </a:extLst>
          </p:cNvPr>
          <p:cNvSpPr txBox="1"/>
          <p:nvPr/>
        </p:nvSpPr>
        <p:spPr>
          <a:xfrm>
            <a:off x="723900" y="1653485"/>
            <a:ext cx="7696200" cy="4013406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Tonight’s Class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We Will Discuss: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>
                <a:solidFill>
                  <a:srgbClr val="0033CC"/>
                </a:solidFill>
              </a:rPr>
              <a:t>   - </a:t>
            </a: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The Nature, Definitions and Explanation of Estates in Land 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>
                <a:solidFill>
                  <a:schemeClr val="accent1">
                    <a:lumMod val="25000"/>
                  </a:schemeClr>
                </a:solidFill>
              </a:rPr>
              <a:t>   - Title Limitation Rules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rgbClr val="0033CC"/>
                </a:solidFill>
              </a:rPr>
              <a:t>	</a:t>
            </a:r>
            <a:r>
              <a:rPr lang="en-US" sz="2000" b="1" i="1" dirty="0">
                <a:solidFill>
                  <a:srgbClr val="C00000"/>
                </a:solidFill>
              </a:rPr>
              <a:t>- Rule in Shelley’s Case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	- Doctrine of Worthier Title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	- Rule Against Perpetuities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i="1" dirty="0">
                <a:solidFill>
                  <a:srgbClr val="C00000"/>
                </a:solidFill>
              </a:rPr>
              <a:t>	- Rule Against Restraints on Alienation </a:t>
            </a:r>
          </a:p>
          <a:p>
            <a:pPr>
              <a:lnSpc>
                <a:spcPct val="80000"/>
              </a:lnSpc>
              <a:defRPr/>
            </a:pPr>
            <a:endParaRPr lang="en-US" sz="2000" b="1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000" b="1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000" b="1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000" b="1" i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6175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CC0000"/>
                </a:solidFill>
                <a:latin typeface="+mn-lt"/>
              </a:rPr>
              <a:t>Title Limitation Rules</a:t>
            </a:r>
          </a:p>
        </p:txBody>
      </p:sp>
      <p:pic>
        <p:nvPicPr>
          <p:cNvPr id="46084" name="Picture 6" descr="Stop sign - limita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971800"/>
            <a:ext cx="342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FBBC0-BABA-4D67-B054-A87F8090C4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458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000" b="1" i="1"/>
              <a:t>Title Limitation Rules</a:t>
            </a:r>
            <a:endParaRPr lang="en-US" sz="2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" b="1" i="1"/>
          </a:p>
          <a:p>
            <a:pPr eaLnBrk="1" hangingPunct="1">
              <a:lnSpc>
                <a:spcPct val="80000"/>
              </a:lnSpc>
            </a:pPr>
            <a:endParaRPr lang="en-US" sz="200" b="1" i="1"/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in Shelley’s Case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Doctrine of Worthier Title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Against Perpetuities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>
                <a:solidFill>
                  <a:srgbClr val="002060"/>
                </a:solidFill>
              </a:rPr>
              <a:t>Rule Against Restraints on Alienation </a:t>
            </a:r>
            <a:endParaRPr lang="en-US" sz="600" b="1" i="1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60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These Rules All Seek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to Promote Marketable Title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and Ensure that Real Property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is NOT Controlled for any significant time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>
                <a:solidFill>
                  <a:srgbClr val="CC0000"/>
                </a:solidFill>
              </a:rPr>
              <a:t>from Beyond the Grave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7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7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7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7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7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7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7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7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7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305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RULE IN SHELLY’S CASE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i="1" dirty="0">
                <a:solidFill>
                  <a:schemeClr val="hlink"/>
                </a:solidFill>
              </a:rPr>
              <a:t>Wolfe v. Shelley</a:t>
            </a:r>
            <a:r>
              <a:rPr lang="en-US" sz="2800" b="1" dirty="0">
                <a:solidFill>
                  <a:schemeClr val="hlink"/>
                </a:solidFill>
              </a:rPr>
              <a:t>, 1 Co. Rep. </a:t>
            </a:r>
            <a:r>
              <a:rPr lang="en-US" sz="2800" b="1" dirty="0" err="1">
                <a:solidFill>
                  <a:schemeClr val="hlink"/>
                </a:solidFill>
              </a:rPr>
              <a:t>93b</a:t>
            </a:r>
            <a:r>
              <a:rPr lang="en-US" sz="2800" b="1" dirty="0">
                <a:solidFill>
                  <a:schemeClr val="hlink"/>
                </a:solidFill>
              </a:rPr>
              <a:t>, 76 Eng. Rep. 206 (</a:t>
            </a:r>
            <a:r>
              <a:rPr lang="en-US" sz="2800" b="1" dirty="0" err="1">
                <a:solidFill>
                  <a:schemeClr val="hlink"/>
                </a:solidFill>
              </a:rPr>
              <a:t>C.P.</a:t>
            </a:r>
            <a:r>
              <a:rPr lang="en-US" sz="2800" b="1" dirty="0">
                <a:solidFill>
                  <a:schemeClr val="hlink"/>
                </a:solidFill>
              </a:rPr>
              <a:t>), generally known as </a:t>
            </a:r>
            <a:r>
              <a:rPr lang="en-US" sz="2800" b="1" i="1" dirty="0">
                <a:solidFill>
                  <a:schemeClr val="hlink"/>
                </a:solidFill>
              </a:rPr>
              <a:t>Shelley's Case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600" b="1" i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In 1581 England, in an attempt to avoid inheritance taxes, land transactions were being structured: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sz="2800" b="1" i="1" dirty="0">
                <a:solidFill>
                  <a:srgbClr val="C00000"/>
                </a:solidFill>
              </a:rPr>
              <a:t>To A for life, with a remainder to A’s heirs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Seeing through this legal fiction, the court held that since A could control the disposition of his estate (i.e. who would be his heirs), that any such transfer was really, and should be deemed to be: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sz="2800" b="1" i="1" dirty="0"/>
              <a:t>Now: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To A in Fee Simple Absolute.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033CC"/>
                </a:solidFill>
              </a:rPr>
              <a:t>The Rule in Shelley’s Case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209800"/>
            <a:ext cx="845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</a:rPr>
              <a:t>As a Result:</a:t>
            </a:r>
            <a:r>
              <a:rPr lang="en-US" sz="2800">
                <a:solidFill>
                  <a:schemeClr val="accent2"/>
                </a:solidFill>
              </a:rPr>
              <a:t> 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If a life estate is created in A and a remainder is created in A’s heirs, the remainder is deemed to have been created in A rather than A’s heirs.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Now with the Rule in Shelley’s Case, A would have a life estate and the next vested estate, and they would merge to give A a fee simple absolute in the property.</a:t>
            </a:r>
          </a:p>
          <a:p>
            <a:pPr eaLnBrk="1" hangingPunct="1"/>
            <a:r>
              <a:rPr lang="en-US" sz="2000" b="1">
                <a:solidFill>
                  <a:schemeClr val="accent2"/>
                </a:solidFill>
              </a:rPr>
              <a:t>Reasons for the rule?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		- Promote marketable title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chemeClr val="accent2"/>
                </a:solidFill>
              </a:rPr>
              <a:t>		- End a legal fiction tax dodge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</a:rPr>
              <a:t>Doctrine of Worthier Title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	</a:t>
            </a:r>
            <a:r>
              <a:rPr lang="en-US" sz="2400" b="1" i="1" dirty="0">
                <a:solidFill>
                  <a:schemeClr val="hlink"/>
                </a:solidFill>
              </a:rPr>
              <a:t>(Similar to Rule in Shelley’s Case, but with different parties)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Again in Common Law England, in an attempt to avoid inheritance taxes, land transactions were being structured: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sz="2800" b="1" i="1" dirty="0">
                <a:solidFill>
                  <a:srgbClr val="C00000"/>
                </a:solidFill>
              </a:rPr>
              <a:t>To A for life, with a remainder to O’s heirs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Seeing through this legal fiction, the courts held that since O could control the disposition of his estate (i.e. who would be his heirs), that any such transfer was really, and should be deemed to be: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i="1" dirty="0">
                <a:solidFill>
                  <a:schemeClr val="accent2"/>
                </a:solidFill>
              </a:rPr>
              <a:t>	</a:t>
            </a:r>
            <a:r>
              <a:rPr lang="en-US" sz="2800" b="1" i="1" dirty="0">
                <a:solidFill>
                  <a:schemeClr val="tx2"/>
                </a:solidFill>
              </a:rPr>
              <a:t>Now: 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To A for Life, with a Reversion to O.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>
                <a:solidFill>
                  <a:srgbClr val="FF0000"/>
                </a:solidFill>
              </a:rPr>
              <a:t>Rule Against Perpetuities</a:t>
            </a:r>
          </a:p>
          <a:p>
            <a:pPr eaLnBrk="1" hangingPunct="1"/>
            <a:endParaRPr lang="en-US" sz="2000" b="1" i="1">
              <a:solidFill>
                <a:schemeClr val="accent2"/>
              </a:solidFill>
            </a:endParaRPr>
          </a:p>
          <a:p>
            <a:pPr eaLnBrk="1" hangingPunct="1"/>
            <a:r>
              <a:rPr lang="en-US" sz="2800" b="1" i="1"/>
              <a:t>The Rule Against Perpetuities </a:t>
            </a:r>
          </a:p>
          <a:p>
            <a:pPr eaLnBrk="1" hangingPunct="1">
              <a:buFontTx/>
              <a:buNone/>
            </a:pPr>
            <a:r>
              <a:rPr lang="en-US" sz="2800" b="1" i="1"/>
              <a:t>	is one of the most complicated </a:t>
            </a:r>
          </a:p>
          <a:p>
            <a:pPr eaLnBrk="1" hangingPunct="1">
              <a:buFontTx/>
              <a:buNone/>
            </a:pPr>
            <a:r>
              <a:rPr lang="en-US" sz="2800" b="1" i="1"/>
              <a:t>	Rules in the Law. </a:t>
            </a:r>
          </a:p>
          <a:p>
            <a:pPr eaLnBrk="1" hangingPunct="1">
              <a:buFontTx/>
              <a:buNone/>
            </a:pPr>
            <a:endParaRPr lang="en-US" sz="2800" b="1" i="1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700" b="1" i="1">
                <a:solidFill>
                  <a:schemeClr val="accent2"/>
                </a:solidFill>
              </a:rPr>
              <a:t>	Basically, common law disfavors and prevents property from being held </a:t>
            </a:r>
            <a:r>
              <a:rPr lang="en-US" sz="2700" b="1" i="1" u="sng">
                <a:solidFill>
                  <a:schemeClr val="accent2"/>
                </a:solidFill>
              </a:rPr>
              <a:t>perpetually</a:t>
            </a:r>
            <a:r>
              <a:rPr lang="en-US" sz="2700" b="1" i="1">
                <a:solidFill>
                  <a:schemeClr val="accent2"/>
                </a:solidFill>
              </a:rPr>
              <a:t> in trust.</a:t>
            </a:r>
          </a:p>
        </p:txBody>
      </p:sp>
      <p:pic>
        <p:nvPicPr>
          <p:cNvPr id="51204" name="Picture 5" descr="http://www.crumpled.com/brackish/uploaded_images/2980Monkey_Looking_Book-776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00200"/>
            <a:ext cx="22939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31C25-FD40-4778-B110-D57902507AA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5064</TotalTime>
  <Words>575</Words>
  <Application>Microsoft Office PowerPoint</Application>
  <PresentationFormat>On-screen Show (4:3)</PresentationFormat>
  <Paragraphs>307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</vt:lpstr>
      <vt:lpstr>Default Design</vt:lpstr>
      <vt:lpstr>PowerPoint Presentation</vt:lpstr>
      <vt:lpstr>PowerPoint Presentation</vt:lpstr>
      <vt:lpstr>PowerPoint Presentation</vt:lpstr>
      <vt:lpstr>Title Limitation Rules</vt:lpstr>
      <vt:lpstr>PowerPoint Presentation</vt:lpstr>
      <vt:lpstr>PowerPoint Presentation</vt:lpstr>
      <vt:lpstr>The Rule in Shelley’s Case</vt:lpstr>
      <vt:lpstr>PowerPoint Presentation</vt:lpstr>
      <vt:lpstr>PowerPoint Presentation</vt:lpstr>
      <vt:lpstr>PowerPoint Presentation</vt:lpstr>
      <vt:lpstr>Rule Against Perpetuities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Title Limitation Rules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T. Farley</dc:creator>
  <cp:lastModifiedBy>Robert Farley</cp:lastModifiedBy>
  <cp:revision>229</cp:revision>
  <dcterms:created xsi:type="dcterms:W3CDTF">2007-08-27T19:04:39Z</dcterms:created>
  <dcterms:modified xsi:type="dcterms:W3CDTF">2019-07-22T21:31:11Z</dcterms:modified>
</cp:coreProperties>
</file>