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6" r:id="rId2"/>
    <p:sldId id="509" r:id="rId3"/>
    <p:sldId id="510" r:id="rId4"/>
    <p:sldId id="469" r:id="rId5"/>
    <p:sldId id="339" r:id="rId6"/>
    <p:sldId id="346" r:id="rId7"/>
    <p:sldId id="361" r:id="rId8"/>
    <p:sldId id="357" r:id="rId9"/>
    <p:sldId id="360" r:id="rId10"/>
    <p:sldId id="358" r:id="rId11"/>
    <p:sldId id="363" r:id="rId12"/>
    <p:sldId id="364" r:id="rId13"/>
    <p:sldId id="369" r:id="rId14"/>
    <p:sldId id="468" r:id="rId15"/>
    <p:sldId id="362" r:id="rId16"/>
    <p:sldId id="375" r:id="rId17"/>
    <p:sldId id="502" r:id="rId18"/>
    <p:sldId id="503" r:id="rId19"/>
    <p:sldId id="504" r:id="rId20"/>
    <p:sldId id="505" r:id="rId21"/>
    <p:sldId id="382" r:id="rId22"/>
    <p:sldId id="383" r:id="rId23"/>
    <p:sldId id="389" r:id="rId24"/>
    <p:sldId id="387" r:id="rId25"/>
    <p:sldId id="381" r:id="rId26"/>
    <p:sldId id="393" r:id="rId27"/>
    <p:sldId id="395" r:id="rId28"/>
    <p:sldId id="409" r:id="rId2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003300"/>
    <a:srgbClr val="0033CC"/>
    <a:srgbClr val="CC00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06" autoAdjust="0"/>
    <p:restoredTop sz="94664" autoAdjust="0"/>
  </p:normalViewPr>
  <p:slideViewPr>
    <p:cSldViewPr>
      <p:cViewPr varScale="1">
        <p:scale>
          <a:sx n="105" d="100"/>
          <a:sy n="105" d="100"/>
        </p:scale>
        <p:origin x="1674"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40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1401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9830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1402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1402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1402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7DFD8465-568A-43F8-BE98-78DCDDCDA14E}"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p:spPr>
        <p:txBody>
          <a:bodyPr/>
          <a:lstStyle/>
          <a:p>
            <a:fld id="{3C295D08-CC99-443F-95E2-4209197A6F06}" type="slidenum">
              <a:rPr lang="en-US" smtClean="0"/>
              <a:pPr/>
              <a:t>1</a:t>
            </a:fld>
            <a:endParaRPr lang="en-US" smtClean="0"/>
          </a:p>
        </p:txBody>
      </p:sp>
      <p:sp>
        <p:nvSpPr>
          <p:cNvPr id="99331" name="Rectangle 2"/>
          <p:cNvSpPr>
            <a:spLocks noGrp="1" noRot="1" noChangeAspect="1" noChangeArrowheads="1" noTextEdit="1"/>
          </p:cNvSpPr>
          <p:nvPr>
            <p:ph type="sldImg"/>
          </p:nvPr>
        </p:nvSpPr>
        <p:spPr>
          <a:ln/>
        </p:spPr>
      </p:sp>
      <p:sp>
        <p:nvSpPr>
          <p:cNvPr id="9933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7"/>
          <p:cNvSpPr>
            <a:spLocks noGrp="1" noChangeArrowheads="1"/>
          </p:cNvSpPr>
          <p:nvPr>
            <p:ph type="sldNum" sz="quarter" idx="5"/>
          </p:nvPr>
        </p:nvSpPr>
        <p:spPr>
          <a:noFill/>
        </p:spPr>
        <p:txBody>
          <a:bodyPr/>
          <a:lstStyle/>
          <a:p>
            <a:fld id="{750213CE-5E37-4C3E-B1A1-6798A0F60C40}" type="slidenum">
              <a:rPr lang="en-US" smtClean="0"/>
              <a:pPr/>
              <a:t>12</a:t>
            </a:fld>
            <a:endParaRPr lang="en-US" smtClean="0"/>
          </a:p>
        </p:txBody>
      </p:sp>
      <p:sp>
        <p:nvSpPr>
          <p:cNvPr id="128003" name="Rectangle 2"/>
          <p:cNvSpPr>
            <a:spLocks noGrp="1" noRot="1" noChangeAspect="1" noChangeArrowheads="1" noTextEdit="1"/>
          </p:cNvSpPr>
          <p:nvPr>
            <p:ph type="sldImg"/>
          </p:nvPr>
        </p:nvSpPr>
        <p:spPr>
          <a:ln/>
        </p:spPr>
      </p:sp>
      <p:sp>
        <p:nvSpPr>
          <p:cNvPr id="12800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7"/>
          <p:cNvSpPr>
            <a:spLocks noGrp="1" noChangeArrowheads="1"/>
          </p:cNvSpPr>
          <p:nvPr>
            <p:ph type="sldNum" sz="quarter" idx="5"/>
          </p:nvPr>
        </p:nvSpPr>
        <p:spPr>
          <a:noFill/>
        </p:spPr>
        <p:txBody>
          <a:bodyPr/>
          <a:lstStyle/>
          <a:p>
            <a:fld id="{442B2FA8-CE12-42DA-8EB2-673FB2F22287}" type="slidenum">
              <a:rPr lang="en-US" smtClean="0"/>
              <a:pPr/>
              <a:t>13</a:t>
            </a:fld>
            <a:endParaRPr lang="en-US" smtClean="0"/>
          </a:p>
        </p:txBody>
      </p:sp>
      <p:sp>
        <p:nvSpPr>
          <p:cNvPr id="129027" name="Rectangle 2"/>
          <p:cNvSpPr>
            <a:spLocks noGrp="1" noRot="1" noChangeAspect="1" noChangeArrowheads="1" noTextEdit="1"/>
          </p:cNvSpPr>
          <p:nvPr>
            <p:ph type="sldImg"/>
          </p:nvPr>
        </p:nvSpPr>
        <p:spPr>
          <a:ln/>
        </p:spPr>
      </p:sp>
      <p:sp>
        <p:nvSpPr>
          <p:cNvPr id="12902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7"/>
          <p:cNvSpPr>
            <a:spLocks noGrp="1" noChangeArrowheads="1"/>
          </p:cNvSpPr>
          <p:nvPr>
            <p:ph type="sldNum" sz="quarter" idx="5"/>
          </p:nvPr>
        </p:nvSpPr>
        <p:spPr>
          <a:noFill/>
        </p:spPr>
        <p:txBody>
          <a:bodyPr/>
          <a:lstStyle/>
          <a:p>
            <a:fld id="{106EA5C7-7C3C-46AA-B658-6CFDB532AF40}" type="slidenum">
              <a:rPr lang="en-US" smtClean="0"/>
              <a:pPr/>
              <a:t>14</a:t>
            </a:fld>
            <a:endParaRPr lang="en-US" smtClean="0"/>
          </a:p>
        </p:txBody>
      </p:sp>
      <p:sp>
        <p:nvSpPr>
          <p:cNvPr id="130051" name="Rectangle 2"/>
          <p:cNvSpPr>
            <a:spLocks noGrp="1" noRot="1" noChangeAspect="1" noChangeArrowheads="1" noTextEdit="1"/>
          </p:cNvSpPr>
          <p:nvPr>
            <p:ph type="sldImg"/>
          </p:nvPr>
        </p:nvSpPr>
        <p:spPr>
          <a:ln/>
        </p:spPr>
      </p:sp>
      <p:sp>
        <p:nvSpPr>
          <p:cNvPr id="13005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7"/>
          <p:cNvSpPr>
            <a:spLocks noGrp="1" noChangeArrowheads="1"/>
          </p:cNvSpPr>
          <p:nvPr>
            <p:ph type="sldNum" sz="quarter" idx="5"/>
          </p:nvPr>
        </p:nvSpPr>
        <p:spPr>
          <a:noFill/>
        </p:spPr>
        <p:txBody>
          <a:bodyPr/>
          <a:lstStyle/>
          <a:p>
            <a:fld id="{4177A983-A3A4-4B63-B875-5CBE16206BA4}" type="slidenum">
              <a:rPr lang="en-US" smtClean="0"/>
              <a:pPr/>
              <a:t>15</a:t>
            </a:fld>
            <a:endParaRPr lang="en-US" smtClean="0"/>
          </a:p>
        </p:txBody>
      </p:sp>
      <p:sp>
        <p:nvSpPr>
          <p:cNvPr id="131075" name="Rectangle 2"/>
          <p:cNvSpPr>
            <a:spLocks noGrp="1" noRot="1" noChangeAspect="1" noChangeArrowheads="1" noTextEdit="1"/>
          </p:cNvSpPr>
          <p:nvPr>
            <p:ph type="sldImg"/>
          </p:nvPr>
        </p:nvSpPr>
        <p:spPr>
          <a:ln/>
        </p:spPr>
      </p:sp>
      <p:sp>
        <p:nvSpPr>
          <p:cNvPr id="13107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7"/>
          <p:cNvSpPr>
            <a:spLocks noGrp="1" noChangeArrowheads="1"/>
          </p:cNvSpPr>
          <p:nvPr>
            <p:ph type="sldNum" sz="quarter" idx="5"/>
          </p:nvPr>
        </p:nvSpPr>
        <p:spPr>
          <a:noFill/>
        </p:spPr>
        <p:txBody>
          <a:bodyPr/>
          <a:lstStyle/>
          <a:p>
            <a:fld id="{ED7B8DEE-EE80-4ED5-91BB-1AA95A9245D3}" type="slidenum">
              <a:rPr lang="en-US" smtClean="0"/>
              <a:pPr/>
              <a:t>16</a:t>
            </a:fld>
            <a:endParaRPr lang="en-US" smtClean="0"/>
          </a:p>
        </p:txBody>
      </p:sp>
      <p:sp>
        <p:nvSpPr>
          <p:cNvPr id="132099" name="Rectangle 2"/>
          <p:cNvSpPr>
            <a:spLocks noGrp="1" noRot="1" noChangeAspect="1" noChangeArrowheads="1" noTextEdit="1"/>
          </p:cNvSpPr>
          <p:nvPr>
            <p:ph type="sldImg"/>
          </p:nvPr>
        </p:nvSpPr>
        <p:spPr>
          <a:ln/>
        </p:spPr>
      </p:sp>
      <p:sp>
        <p:nvSpPr>
          <p:cNvPr id="13210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7"/>
          <p:cNvSpPr>
            <a:spLocks noGrp="1" noChangeArrowheads="1"/>
          </p:cNvSpPr>
          <p:nvPr>
            <p:ph type="sldNum" sz="quarter" idx="5"/>
          </p:nvPr>
        </p:nvSpPr>
        <p:spPr>
          <a:noFill/>
        </p:spPr>
        <p:txBody>
          <a:bodyPr/>
          <a:lstStyle/>
          <a:p>
            <a:fld id="{EFB7D717-0886-4A0F-8E23-6649C4D5CF66}" type="slidenum">
              <a:rPr lang="en-US" smtClean="0"/>
              <a:pPr/>
              <a:t>17</a:t>
            </a:fld>
            <a:endParaRPr lang="en-US" smtClean="0"/>
          </a:p>
        </p:txBody>
      </p:sp>
      <p:sp>
        <p:nvSpPr>
          <p:cNvPr id="133123" name="Rectangle 2"/>
          <p:cNvSpPr>
            <a:spLocks noGrp="1" noRot="1" noChangeAspect="1" noChangeArrowheads="1" noTextEdit="1"/>
          </p:cNvSpPr>
          <p:nvPr>
            <p:ph type="sldImg"/>
          </p:nvPr>
        </p:nvSpPr>
        <p:spPr>
          <a:ln/>
        </p:spPr>
      </p:sp>
      <p:sp>
        <p:nvSpPr>
          <p:cNvPr id="13312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7"/>
          <p:cNvSpPr>
            <a:spLocks noGrp="1" noChangeArrowheads="1"/>
          </p:cNvSpPr>
          <p:nvPr>
            <p:ph type="sldNum" sz="quarter" idx="5"/>
          </p:nvPr>
        </p:nvSpPr>
        <p:spPr>
          <a:noFill/>
        </p:spPr>
        <p:txBody>
          <a:bodyPr/>
          <a:lstStyle/>
          <a:p>
            <a:fld id="{8154B3B6-33CA-4BFC-B4D9-8FA44BB8B23C}" type="slidenum">
              <a:rPr lang="en-US" smtClean="0"/>
              <a:pPr/>
              <a:t>18</a:t>
            </a:fld>
            <a:endParaRPr lang="en-US" smtClean="0"/>
          </a:p>
        </p:txBody>
      </p:sp>
      <p:sp>
        <p:nvSpPr>
          <p:cNvPr id="134147" name="Rectangle 2"/>
          <p:cNvSpPr>
            <a:spLocks noGrp="1" noRot="1" noChangeAspect="1" noChangeArrowheads="1" noTextEdit="1"/>
          </p:cNvSpPr>
          <p:nvPr>
            <p:ph type="sldImg"/>
          </p:nvPr>
        </p:nvSpPr>
        <p:spPr>
          <a:ln/>
        </p:spPr>
      </p:sp>
      <p:sp>
        <p:nvSpPr>
          <p:cNvPr id="13414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7"/>
          <p:cNvSpPr>
            <a:spLocks noGrp="1" noChangeArrowheads="1"/>
          </p:cNvSpPr>
          <p:nvPr>
            <p:ph type="sldNum" sz="quarter" idx="5"/>
          </p:nvPr>
        </p:nvSpPr>
        <p:spPr>
          <a:noFill/>
        </p:spPr>
        <p:txBody>
          <a:bodyPr/>
          <a:lstStyle/>
          <a:p>
            <a:fld id="{A4CBDAD6-939F-4CD9-B5A7-C8F821B9BF49}" type="slidenum">
              <a:rPr lang="en-US" smtClean="0"/>
              <a:pPr/>
              <a:t>19</a:t>
            </a:fld>
            <a:endParaRPr lang="en-US" smtClean="0"/>
          </a:p>
        </p:txBody>
      </p:sp>
      <p:sp>
        <p:nvSpPr>
          <p:cNvPr id="135171" name="Rectangle 2"/>
          <p:cNvSpPr>
            <a:spLocks noGrp="1" noRot="1" noChangeAspect="1" noChangeArrowheads="1" noTextEdit="1"/>
          </p:cNvSpPr>
          <p:nvPr>
            <p:ph type="sldImg"/>
          </p:nvPr>
        </p:nvSpPr>
        <p:spPr>
          <a:ln/>
        </p:spPr>
      </p:sp>
      <p:sp>
        <p:nvSpPr>
          <p:cNvPr id="13517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7"/>
          <p:cNvSpPr>
            <a:spLocks noGrp="1" noChangeArrowheads="1"/>
          </p:cNvSpPr>
          <p:nvPr>
            <p:ph type="sldNum" sz="quarter" idx="5"/>
          </p:nvPr>
        </p:nvSpPr>
        <p:spPr>
          <a:noFill/>
        </p:spPr>
        <p:txBody>
          <a:bodyPr/>
          <a:lstStyle/>
          <a:p>
            <a:fld id="{2DB7ABB4-35B4-4A67-B2B6-33CDA66A8E85}" type="slidenum">
              <a:rPr lang="en-US" smtClean="0"/>
              <a:pPr/>
              <a:t>20</a:t>
            </a:fld>
            <a:endParaRPr lang="en-US" smtClean="0"/>
          </a:p>
        </p:txBody>
      </p:sp>
      <p:sp>
        <p:nvSpPr>
          <p:cNvPr id="136195" name="Rectangle 2"/>
          <p:cNvSpPr>
            <a:spLocks noGrp="1" noRot="1" noChangeAspect="1" noChangeArrowheads="1" noTextEdit="1"/>
          </p:cNvSpPr>
          <p:nvPr>
            <p:ph type="sldImg"/>
          </p:nvPr>
        </p:nvSpPr>
        <p:spPr>
          <a:ln/>
        </p:spPr>
      </p:sp>
      <p:sp>
        <p:nvSpPr>
          <p:cNvPr id="13619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7"/>
          <p:cNvSpPr>
            <a:spLocks noGrp="1" noChangeArrowheads="1"/>
          </p:cNvSpPr>
          <p:nvPr>
            <p:ph type="sldNum" sz="quarter" idx="5"/>
          </p:nvPr>
        </p:nvSpPr>
        <p:spPr>
          <a:noFill/>
        </p:spPr>
        <p:txBody>
          <a:bodyPr/>
          <a:lstStyle/>
          <a:p>
            <a:fld id="{F0999044-668C-4E08-AFC2-B3E03F292BF2}" type="slidenum">
              <a:rPr lang="en-US" smtClean="0"/>
              <a:pPr/>
              <a:t>21</a:t>
            </a:fld>
            <a:endParaRPr lang="en-US" smtClean="0"/>
          </a:p>
        </p:txBody>
      </p:sp>
      <p:sp>
        <p:nvSpPr>
          <p:cNvPr id="137219" name="Rectangle 2"/>
          <p:cNvSpPr>
            <a:spLocks noGrp="1" noRot="1" noChangeAspect="1" noChangeArrowheads="1" noTextEdit="1"/>
          </p:cNvSpPr>
          <p:nvPr>
            <p:ph type="sldImg"/>
          </p:nvPr>
        </p:nvSpPr>
        <p:spPr>
          <a:ln/>
        </p:spPr>
      </p:sp>
      <p:sp>
        <p:nvSpPr>
          <p:cNvPr id="137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7"/>
          <p:cNvSpPr>
            <a:spLocks noGrp="1" noChangeArrowheads="1"/>
          </p:cNvSpPr>
          <p:nvPr>
            <p:ph type="sldNum" sz="quarter" idx="5"/>
          </p:nvPr>
        </p:nvSpPr>
        <p:spPr>
          <a:noFill/>
        </p:spPr>
        <p:txBody>
          <a:bodyPr/>
          <a:lstStyle/>
          <a:p>
            <a:fld id="{7AF5EBBB-9632-4DBF-9235-B6BF5CF0F93F}" type="slidenum">
              <a:rPr lang="en-US" smtClean="0"/>
              <a:pPr/>
              <a:t>4</a:t>
            </a:fld>
            <a:endParaRPr lang="en-US" smtClean="0"/>
          </a:p>
        </p:txBody>
      </p:sp>
      <p:sp>
        <p:nvSpPr>
          <p:cNvPr id="119811" name="Rectangle 2"/>
          <p:cNvSpPr>
            <a:spLocks noGrp="1" noRot="1" noChangeAspect="1" noChangeArrowheads="1" noTextEdit="1"/>
          </p:cNvSpPr>
          <p:nvPr>
            <p:ph type="sldImg"/>
          </p:nvPr>
        </p:nvSpPr>
        <p:spPr>
          <a:ln/>
        </p:spPr>
      </p:sp>
      <p:sp>
        <p:nvSpPr>
          <p:cNvPr id="11981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7"/>
          <p:cNvSpPr>
            <a:spLocks noGrp="1" noChangeArrowheads="1"/>
          </p:cNvSpPr>
          <p:nvPr>
            <p:ph type="sldNum" sz="quarter" idx="5"/>
          </p:nvPr>
        </p:nvSpPr>
        <p:spPr>
          <a:noFill/>
        </p:spPr>
        <p:txBody>
          <a:bodyPr/>
          <a:lstStyle/>
          <a:p>
            <a:fld id="{D7DA55F7-125A-4665-8B4E-A80ADF39F359}" type="slidenum">
              <a:rPr lang="en-US" smtClean="0"/>
              <a:pPr/>
              <a:t>22</a:t>
            </a:fld>
            <a:endParaRPr lang="en-US" smtClean="0"/>
          </a:p>
        </p:txBody>
      </p:sp>
      <p:sp>
        <p:nvSpPr>
          <p:cNvPr id="138243" name="Rectangle 2"/>
          <p:cNvSpPr>
            <a:spLocks noGrp="1" noRot="1" noChangeAspect="1" noChangeArrowheads="1" noTextEdit="1"/>
          </p:cNvSpPr>
          <p:nvPr>
            <p:ph type="sldImg"/>
          </p:nvPr>
        </p:nvSpPr>
        <p:spPr>
          <a:ln/>
        </p:spPr>
      </p:sp>
      <p:sp>
        <p:nvSpPr>
          <p:cNvPr id="13824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7"/>
          <p:cNvSpPr>
            <a:spLocks noGrp="1" noChangeArrowheads="1"/>
          </p:cNvSpPr>
          <p:nvPr>
            <p:ph type="sldNum" sz="quarter" idx="5"/>
          </p:nvPr>
        </p:nvSpPr>
        <p:spPr>
          <a:noFill/>
        </p:spPr>
        <p:txBody>
          <a:bodyPr/>
          <a:lstStyle/>
          <a:p>
            <a:fld id="{6087B654-6D99-4F57-88F5-9E1D7A5438FF}" type="slidenum">
              <a:rPr lang="en-US" smtClean="0"/>
              <a:pPr/>
              <a:t>23</a:t>
            </a:fld>
            <a:endParaRPr lang="en-US" smtClean="0"/>
          </a:p>
        </p:txBody>
      </p:sp>
      <p:sp>
        <p:nvSpPr>
          <p:cNvPr id="139267" name="Rectangle 2"/>
          <p:cNvSpPr>
            <a:spLocks noGrp="1" noRot="1" noChangeAspect="1" noChangeArrowheads="1" noTextEdit="1"/>
          </p:cNvSpPr>
          <p:nvPr>
            <p:ph type="sldImg"/>
          </p:nvPr>
        </p:nvSpPr>
        <p:spPr>
          <a:ln/>
        </p:spPr>
      </p:sp>
      <p:sp>
        <p:nvSpPr>
          <p:cNvPr id="13926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7"/>
          <p:cNvSpPr>
            <a:spLocks noGrp="1" noChangeArrowheads="1"/>
          </p:cNvSpPr>
          <p:nvPr>
            <p:ph type="sldNum" sz="quarter" idx="5"/>
          </p:nvPr>
        </p:nvSpPr>
        <p:spPr>
          <a:noFill/>
        </p:spPr>
        <p:txBody>
          <a:bodyPr/>
          <a:lstStyle/>
          <a:p>
            <a:fld id="{E28B274A-A954-4EDD-B02D-6892900C4D05}" type="slidenum">
              <a:rPr lang="en-US" smtClean="0"/>
              <a:pPr/>
              <a:t>24</a:t>
            </a:fld>
            <a:endParaRPr lang="en-US" smtClean="0"/>
          </a:p>
        </p:txBody>
      </p:sp>
      <p:sp>
        <p:nvSpPr>
          <p:cNvPr id="140291" name="Rectangle 2"/>
          <p:cNvSpPr>
            <a:spLocks noGrp="1" noRot="1" noChangeAspect="1" noChangeArrowheads="1" noTextEdit="1"/>
          </p:cNvSpPr>
          <p:nvPr>
            <p:ph type="sldImg"/>
          </p:nvPr>
        </p:nvSpPr>
        <p:spPr>
          <a:ln/>
        </p:spPr>
      </p:sp>
      <p:sp>
        <p:nvSpPr>
          <p:cNvPr id="14029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7"/>
          <p:cNvSpPr>
            <a:spLocks noGrp="1" noChangeArrowheads="1"/>
          </p:cNvSpPr>
          <p:nvPr>
            <p:ph type="sldNum" sz="quarter" idx="5"/>
          </p:nvPr>
        </p:nvSpPr>
        <p:spPr>
          <a:noFill/>
        </p:spPr>
        <p:txBody>
          <a:bodyPr/>
          <a:lstStyle/>
          <a:p>
            <a:fld id="{AE413CE2-BB30-4E13-9BFE-B69E40924639}" type="slidenum">
              <a:rPr lang="en-US" smtClean="0"/>
              <a:pPr/>
              <a:t>25</a:t>
            </a:fld>
            <a:endParaRPr lang="en-US" smtClean="0"/>
          </a:p>
        </p:txBody>
      </p:sp>
      <p:sp>
        <p:nvSpPr>
          <p:cNvPr id="141315" name="Rectangle 2"/>
          <p:cNvSpPr>
            <a:spLocks noGrp="1" noRot="1" noChangeAspect="1" noChangeArrowheads="1" noTextEdit="1"/>
          </p:cNvSpPr>
          <p:nvPr>
            <p:ph type="sldImg"/>
          </p:nvPr>
        </p:nvSpPr>
        <p:spPr>
          <a:ln/>
        </p:spPr>
      </p:sp>
      <p:sp>
        <p:nvSpPr>
          <p:cNvPr id="14131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7"/>
          <p:cNvSpPr>
            <a:spLocks noGrp="1" noChangeArrowheads="1"/>
          </p:cNvSpPr>
          <p:nvPr>
            <p:ph type="sldNum" sz="quarter" idx="5"/>
          </p:nvPr>
        </p:nvSpPr>
        <p:spPr>
          <a:noFill/>
        </p:spPr>
        <p:txBody>
          <a:bodyPr/>
          <a:lstStyle/>
          <a:p>
            <a:fld id="{90041181-ABCB-4245-9F81-1C575F09FC82}" type="slidenum">
              <a:rPr lang="en-US" smtClean="0"/>
              <a:pPr/>
              <a:t>26</a:t>
            </a:fld>
            <a:endParaRPr lang="en-US" smtClean="0"/>
          </a:p>
        </p:txBody>
      </p:sp>
      <p:sp>
        <p:nvSpPr>
          <p:cNvPr id="142339" name="Rectangle 2"/>
          <p:cNvSpPr>
            <a:spLocks noGrp="1" noRot="1" noChangeAspect="1" noChangeArrowheads="1" noTextEdit="1"/>
          </p:cNvSpPr>
          <p:nvPr>
            <p:ph type="sldImg"/>
          </p:nvPr>
        </p:nvSpPr>
        <p:spPr>
          <a:ln/>
        </p:spPr>
      </p:sp>
      <p:sp>
        <p:nvSpPr>
          <p:cNvPr id="14234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a:noFill/>
        </p:spPr>
        <p:txBody>
          <a:bodyPr/>
          <a:lstStyle/>
          <a:p>
            <a:fld id="{DB4AFBF2-FB27-4936-9466-26D6EB8EC135}" type="slidenum">
              <a:rPr lang="en-US" smtClean="0"/>
              <a:pPr/>
              <a:t>27</a:t>
            </a:fld>
            <a:endParaRPr lang="en-US" smtClean="0"/>
          </a:p>
        </p:txBody>
      </p:sp>
      <p:sp>
        <p:nvSpPr>
          <p:cNvPr id="143363" name="Rectangle 2"/>
          <p:cNvSpPr>
            <a:spLocks noGrp="1" noRot="1" noChangeAspect="1" noChangeArrowheads="1" noTextEdit="1"/>
          </p:cNvSpPr>
          <p:nvPr>
            <p:ph type="sldImg"/>
          </p:nvPr>
        </p:nvSpPr>
        <p:spPr>
          <a:ln/>
        </p:spPr>
      </p:sp>
      <p:sp>
        <p:nvSpPr>
          <p:cNvPr id="14336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7"/>
          <p:cNvSpPr>
            <a:spLocks noGrp="1" noChangeArrowheads="1"/>
          </p:cNvSpPr>
          <p:nvPr>
            <p:ph type="sldNum" sz="quarter" idx="5"/>
          </p:nvPr>
        </p:nvSpPr>
        <p:spPr>
          <a:noFill/>
        </p:spPr>
        <p:txBody>
          <a:bodyPr/>
          <a:lstStyle/>
          <a:p>
            <a:fld id="{06F40856-7FB9-4941-9B10-AE76AA4FF0F0}" type="slidenum">
              <a:rPr lang="en-US" smtClean="0"/>
              <a:pPr/>
              <a:t>28</a:t>
            </a:fld>
            <a:endParaRPr lang="en-US" smtClean="0"/>
          </a:p>
        </p:txBody>
      </p:sp>
      <p:sp>
        <p:nvSpPr>
          <p:cNvPr id="192515" name="Rectangle 2"/>
          <p:cNvSpPr>
            <a:spLocks noGrp="1" noRot="1" noChangeAspect="1" noChangeArrowheads="1" noTextEdit="1"/>
          </p:cNvSpPr>
          <p:nvPr>
            <p:ph type="sldImg"/>
          </p:nvPr>
        </p:nvSpPr>
        <p:spPr>
          <a:ln/>
        </p:spPr>
      </p:sp>
      <p:sp>
        <p:nvSpPr>
          <p:cNvPr id="19251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7"/>
          <p:cNvSpPr>
            <a:spLocks noGrp="1" noChangeArrowheads="1"/>
          </p:cNvSpPr>
          <p:nvPr>
            <p:ph type="sldNum" sz="quarter" idx="5"/>
          </p:nvPr>
        </p:nvSpPr>
        <p:spPr>
          <a:noFill/>
        </p:spPr>
        <p:txBody>
          <a:bodyPr/>
          <a:lstStyle/>
          <a:p>
            <a:fld id="{92F8EAB3-2849-48AC-9D59-8F389EEDB0D5}" type="slidenum">
              <a:rPr lang="en-US" smtClean="0"/>
              <a:pPr/>
              <a:t>5</a:t>
            </a:fld>
            <a:endParaRPr lang="en-US" smtClean="0"/>
          </a:p>
        </p:txBody>
      </p:sp>
      <p:sp>
        <p:nvSpPr>
          <p:cNvPr id="120835" name="Rectangle 2"/>
          <p:cNvSpPr>
            <a:spLocks noGrp="1" noRot="1" noChangeAspect="1" noChangeArrowheads="1" noTextEdit="1"/>
          </p:cNvSpPr>
          <p:nvPr>
            <p:ph type="sldImg"/>
          </p:nvPr>
        </p:nvSpPr>
        <p:spPr>
          <a:ln/>
        </p:spPr>
      </p:sp>
      <p:sp>
        <p:nvSpPr>
          <p:cNvPr id="12083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7"/>
          <p:cNvSpPr>
            <a:spLocks noGrp="1" noChangeArrowheads="1"/>
          </p:cNvSpPr>
          <p:nvPr>
            <p:ph type="sldNum" sz="quarter" idx="5"/>
          </p:nvPr>
        </p:nvSpPr>
        <p:spPr>
          <a:noFill/>
        </p:spPr>
        <p:txBody>
          <a:bodyPr/>
          <a:lstStyle/>
          <a:p>
            <a:fld id="{5EFE144C-4E69-4426-BB88-0C9F3C65C743}" type="slidenum">
              <a:rPr lang="en-US" smtClean="0"/>
              <a:pPr/>
              <a:t>6</a:t>
            </a:fld>
            <a:endParaRPr lang="en-US" smtClean="0"/>
          </a:p>
        </p:txBody>
      </p:sp>
      <p:sp>
        <p:nvSpPr>
          <p:cNvPr id="121859" name="Rectangle 2"/>
          <p:cNvSpPr>
            <a:spLocks noGrp="1" noRot="1" noChangeAspect="1" noChangeArrowheads="1" noTextEdit="1"/>
          </p:cNvSpPr>
          <p:nvPr>
            <p:ph type="sldImg"/>
          </p:nvPr>
        </p:nvSpPr>
        <p:spPr>
          <a:ln/>
        </p:spPr>
      </p:sp>
      <p:sp>
        <p:nvSpPr>
          <p:cNvPr id="12186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7"/>
          <p:cNvSpPr>
            <a:spLocks noGrp="1" noChangeArrowheads="1"/>
          </p:cNvSpPr>
          <p:nvPr>
            <p:ph type="sldNum" sz="quarter" idx="5"/>
          </p:nvPr>
        </p:nvSpPr>
        <p:spPr>
          <a:noFill/>
        </p:spPr>
        <p:txBody>
          <a:bodyPr/>
          <a:lstStyle/>
          <a:p>
            <a:fld id="{057E3684-CE62-4969-A516-5E4AF309DB65}" type="slidenum">
              <a:rPr lang="en-US" smtClean="0"/>
              <a:pPr/>
              <a:t>7</a:t>
            </a:fld>
            <a:endParaRPr lang="en-US" smtClean="0"/>
          </a:p>
        </p:txBody>
      </p:sp>
      <p:sp>
        <p:nvSpPr>
          <p:cNvPr id="122883" name="Rectangle 2"/>
          <p:cNvSpPr>
            <a:spLocks noGrp="1" noRot="1" noChangeAspect="1" noChangeArrowheads="1" noTextEdit="1"/>
          </p:cNvSpPr>
          <p:nvPr>
            <p:ph type="sldImg"/>
          </p:nvPr>
        </p:nvSpPr>
        <p:spPr>
          <a:ln/>
        </p:spPr>
      </p:sp>
      <p:sp>
        <p:nvSpPr>
          <p:cNvPr id="12288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7"/>
          <p:cNvSpPr>
            <a:spLocks noGrp="1" noChangeArrowheads="1"/>
          </p:cNvSpPr>
          <p:nvPr>
            <p:ph type="sldNum" sz="quarter" idx="5"/>
          </p:nvPr>
        </p:nvSpPr>
        <p:spPr>
          <a:noFill/>
        </p:spPr>
        <p:txBody>
          <a:bodyPr/>
          <a:lstStyle/>
          <a:p>
            <a:fld id="{772E77F6-8A51-4AD5-A014-CD8A5B3A7764}" type="slidenum">
              <a:rPr lang="en-US" smtClean="0"/>
              <a:pPr/>
              <a:t>8</a:t>
            </a:fld>
            <a:endParaRPr lang="en-US" smtClean="0"/>
          </a:p>
        </p:txBody>
      </p:sp>
      <p:sp>
        <p:nvSpPr>
          <p:cNvPr id="123907" name="Rectangle 2"/>
          <p:cNvSpPr>
            <a:spLocks noGrp="1" noRot="1" noChangeAspect="1" noChangeArrowheads="1" noTextEdit="1"/>
          </p:cNvSpPr>
          <p:nvPr>
            <p:ph type="sldImg"/>
          </p:nvPr>
        </p:nvSpPr>
        <p:spPr>
          <a:ln/>
        </p:spPr>
      </p:sp>
      <p:sp>
        <p:nvSpPr>
          <p:cNvPr id="12390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7"/>
          <p:cNvSpPr>
            <a:spLocks noGrp="1" noChangeArrowheads="1"/>
          </p:cNvSpPr>
          <p:nvPr>
            <p:ph type="sldNum" sz="quarter" idx="5"/>
          </p:nvPr>
        </p:nvSpPr>
        <p:spPr>
          <a:noFill/>
        </p:spPr>
        <p:txBody>
          <a:bodyPr/>
          <a:lstStyle/>
          <a:p>
            <a:fld id="{E1289507-0378-467F-B5AC-AB01537BBE93}" type="slidenum">
              <a:rPr lang="en-US" smtClean="0"/>
              <a:pPr/>
              <a:t>9</a:t>
            </a:fld>
            <a:endParaRPr lang="en-US" smtClean="0"/>
          </a:p>
        </p:txBody>
      </p:sp>
      <p:sp>
        <p:nvSpPr>
          <p:cNvPr id="124931" name="Rectangle 2"/>
          <p:cNvSpPr>
            <a:spLocks noGrp="1" noRot="1" noChangeAspect="1" noChangeArrowheads="1" noTextEdit="1"/>
          </p:cNvSpPr>
          <p:nvPr>
            <p:ph type="sldImg"/>
          </p:nvPr>
        </p:nvSpPr>
        <p:spPr>
          <a:ln/>
        </p:spPr>
      </p:sp>
      <p:sp>
        <p:nvSpPr>
          <p:cNvPr id="12493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7"/>
          <p:cNvSpPr>
            <a:spLocks noGrp="1" noChangeArrowheads="1"/>
          </p:cNvSpPr>
          <p:nvPr>
            <p:ph type="sldNum" sz="quarter" idx="5"/>
          </p:nvPr>
        </p:nvSpPr>
        <p:spPr>
          <a:noFill/>
        </p:spPr>
        <p:txBody>
          <a:bodyPr/>
          <a:lstStyle/>
          <a:p>
            <a:fld id="{A845281C-85BF-4F64-AB2D-63DD665CD95A}" type="slidenum">
              <a:rPr lang="en-US" smtClean="0"/>
              <a:pPr/>
              <a:t>10</a:t>
            </a:fld>
            <a:endParaRPr lang="en-US" smtClean="0"/>
          </a:p>
        </p:txBody>
      </p:sp>
      <p:sp>
        <p:nvSpPr>
          <p:cNvPr id="125955" name="Rectangle 2"/>
          <p:cNvSpPr>
            <a:spLocks noGrp="1" noRot="1" noChangeAspect="1" noChangeArrowheads="1" noTextEdit="1"/>
          </p:cNvSpPr>
          <p:nvPr>
            <p:ph type="sldImg"/>
          </p:nvPr>
        </p:nvSpPr>
        <p:spPr>
          <a:ln/>
        </p:spPr>
      </p:sp>
      <p:sp>
        <p:nvSpPr>
          <p:cNvPr id="12595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p:spPr>
        <p:txBody>
          <a:bodyPr/>
          <a:lstStyle/>
          <a:p>
            <a:fld id="{3B61FEF0-A136-495D-9351-FC2C8813A1F3}" type="slidenum">
              <a:rPr lang="en-US" smtClean="0"/>
              <a:pPr/>
              <a:t>11</a:t>
            </a:fld>
            <a:endParaRPr lang="en-US" smtClean="0"/>
          </a:p>
        </p:txBody>
      </p:sp>
      <p:sp>
        <p:nvSpPr>
          <p:cNvPr id="126979" name="Rectangle 2"/>
          <p:cNvSpPr>
            <a:spLocks noGrp="1" noRot="1" noChangeAspect="1" noChangeArrowheads="1" noTextEdit="1"/>
          </p:cNvSpPr>
          <p:nvPr>
            <p:ph type="sldImg"/>
          </p:nvPr>
        </p:nvSpPr>
        <p:spPr>
          <a:ln/>
        </p:spPr>
      </p:sp>
      <p:sp>
        <p:nvSpPr>
          <p:cNvPr id="12698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8DDC5AB-1F03-49CC-BA82-34C3EC926448}"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ABC08A7-0CCD-4C02-8CF3-54DC2D01FEE4}"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45CE995-9E51-4B70-B0C2-B3CBDC3CC554}"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7D7125C-E2FF-4DB8-A123-D8253C3A7B73}"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32BC6C9-1076-441A-AA62-BBAA13162CB5}"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FB51C83-9A85-46FB-8D1B-B5E8AFFF53C5}"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95923E5-E821-4ACF-8B10-5CFEEA8B5EDC}"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2B01E77A-DE88-4B67-8BDA-8085E08AD1A5}"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B981CC3-444E-40CB-BF4D-970056767E75}"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AC1760-2E28-41EF-BBB3-2B213932DA0C}"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2BC4E70-BC6A-43E2-9515-3A50934FC2EA}"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E1046EE-A2CE-42AC-8CB9-0193968D5CE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cstate="print">
            <a:lum/>
          </a:blip>
          <a:srcRect/>
          <a:stretch>
            <a:fillRect t="-1000" b="-1000"/>
          </a:stretch>
        </a:blip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6451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D62F5126-A6FE-4D51-994D-56FA6D30ABCB}"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3"/>
          <p:cNvSpPr>
            <a:spLocks noGrp="1" noChangeArrowheads="1"/>
          </p:cNvSpPr>
          <p:nvPr>
            <p:ph type="subTitle" idx="1"/>
          </p:nvPr>
        </p:nvSpPr>
        <p:spPr>
          <a:xfrm>
            <a:off x="609600" y="4876800"/>
            <a:ext cx="8077200" cy="1752600"/>
          </a:xfrm>
          <a:solidFill>
            <a:schemeClr val="tx1"/>
          </a:solidFill>
        </p:spPr>
        <p:txBody>
          <a:bodyPr/>
          <a:lstStyle/>
          <a:p>
            <a:pPr eaLnBrk="1" hangingPunct="1"/>
            <a:r>
              <a:rPr lang="en-US" sz="4000" b="1" dirty="0" smtClean="0">
                <a:solidFill>
                  <a:srgbClr val="FFFF00"/>
                </a:solidFill>
              </a:rPr>
              <a:t>Slide Set </a:t>
            </a:r>
            <a:r>
              <a:rPr lang="en-US" sz="4000" b="1" dirty="0" smtClean="0">
                <a:solidFill>
                  <a:srgbClr val="FFFF00"/>
                </a:solidFill>
              </a:rPr>
              <a:t>Sixteen</a:t>
            </a:r>
            <a:r>
              <a:rPr lang="en-US" sz="4000" b="1" dirty="0" smtClean="0">
                <a:solidFill>
                  <a:srgbClr val="FFFF00"/>
                </a:solidFill>
              </a:rPr>
              <a:t>:</a:t>
            </a:r>
          </a:p>
          <a:p>
            <a:pPr eaLnBrk="1" hangingPunct="1"/>
            <a:r>
              <a:rPr lang="en-US" b="1" dirty="0" smtClean="0">
                <a:solidFill>
                  <a:srgbClr val="FFFF00"/>
                </a:solidFill>
              </a:rPr>
              <a:t>Real Property: </a:t>
            </a:r>
            <a:r>
              <a:rPr lang="en-US" sz="2700" b="1" dirty="0" smtClean="0">
                <a:solidFill>
                  <a:srgbClr val="FFFF00"/>
                </a:solidFill>
              </a:rPr>
              <a:t>Non Possessory Interests</a:t>
            </a:r>
            <a:endParaRPr lang="en-US" sz="2800" b="1" dirty="0" smtClean="0">
              <a:solidFill>
                <a:srgbClr val="FFFF00"/>
              </a:solidFill>
            </a:endParaRPr>
          </a:p>
        </p:txBody>
      </p:sp>
      <p:pic>
        <p:nvPicPr>
          <p:cNvPr id="1028" name="Picture 7" descr="myIMG_12"/>
          <p:cNvPicPr>
            <a:picLocks noChangeAspect="1" noChangeArrowheads="1" noCrop="1"/>
          </p:cNvPicPr>
          <p:nvPr/>
        </p:nvPicPr>
        <p:blipFill>
          <a:blip r:embed="rId3" cstate="print"/>
          <a:srcRect/>
          <a:stretch>
            <a:fillRect/>
          </a:stretch>
        </p:blipFill>
        <p:spPr bwMode="auto">
          <a:xfrm>
            <a:off x="3048000" y="2133600"/>
            <a:ext cx="2705100" cy="2705100"/>
          </a:xfrm>
          <a:prstGeom prst="rect">
            <a:avLst/>
          </a:prstGeom>
          <a:noFill/>
          <a:ln w="9525">
            <a:noFill/>
            <a:miter lim="800000"/>
            <a:headEnd/>
            <a:tailEnd/>
          </a:ln>
        </p:spPr>
      </p:pic>
      <p:pic>
        <p:nvPicPr>
          <p:cNvPr id="5" name="Picture 1"/>
          <p:cNvPicPr>
            <a:picLocks noChangeAspect="1"/>
          </p:cNvPicPr>
          <p:nvPr/>
        </p:nvPicPr>
        <p:blipFill>
          <a:blip r:embed="rId4" cstate="print"/>
          <a:srcRect/>
          <a:stretch>
            <a:fillRect/>
          </a:stretch>
        </p:blipFill>
        <p:spPr bwMode="auto">
          <a:xfrm>
            <a:off x="1752600" y="228600"/>
            <a:ext cx="5700713" cy="1238250"/>
          </a:xfrm>
          <a:prstGeom prst="rect">
            <a:avLst/>
          </a:prstGeom>
          <a:noFill/>
          <a:ln w="9525">
            <a:noFill/>
            <a:miter lim="800000"/>
            <a:headEnd/>
            <a:tailEnd/>
          </a:ln>
        </p:spPr>
      </p:pic>
      <p:sp>
        <p:nvSpPr>
          <p:cNvPr id="6" name="Slide Number Placeholder 5"/>
          <p:cNvSpPr>
            <a:spLocks noGrp="1"/>
          </p:cNvSpPr>
          <p:nvPr>
            <p:ph type="sldNum" sz="quarter" idx="12"/>
          </p:nvPr>
        </p:nvSpPr>
        <p:spPr/>
        <p:txBody>
          <a:bodyPr/>
          <a:lstStyle/>
          <a:p>
            <a:pPr>
              <a:defRPr/>
            </a:pPr>
            <a:fld id="{38DDC5AB-1F03-49CC-BA82-34C3EC926448}" type="slidenum">
              <a:rPr lang="en-US" smtClean="0"/>
              <a:pPr>
                <a:defRPr/>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2564" name="Rectangle 4"/>
          <p:cNvSpPr>
            <a:spLocks noGrp="1" noChangeArrowheads="1"/>
          </p:cNvSpPr>
          <p:nvPr>
            <p:ph type="body" idx="1"/>
          </p:nvPr>
        </p:nvSpPr>
        <p:spPr>
          <a:xfrm>
            <a:off x="304800" y="990600"/>
            <a:ext cx="8610600" cy="5410200"/>
          </a:xfrm>
        </p:spPr>
        <p:txBody>
          <a:bodyPr/>
          <a:lstStyle/>
          <a:p>
            <a:pPr marL="609600" indent="-609600" eaLnBrk="1" hangingPunct="1">
              <a:lnSpc>
                <a:spcPct val="90000"/>
              </a:lnSpc>
              <a:buFontTx/>
              <a:buNone/>
              <a:defRPr/>
            </a:pPr>
            <a:r>
              <a:rPr lang="en-US" b="1" dirty="0" smtClean="0">
                <a:solidFill>
                  <a:srgbClr val="C00000"/>
                </a:solidFill>
              </a:rPr>
              <a:t>Non Possessory Interests: </a:t>
            </a:r>
          </a:p>
          <a:p>
            <a:pPr marL="609600" indent="-609600" eaLnBrk="1" hangingPunct="1">
              <a:lnSpc>
                <a:spcPct val="90000"/>
              </a:lnSpc>
              <a:buFontTx/>
              <a:buNone/>
              <a:defRPr/>
            </a:pPr>
            <a:r>
              <a:rPr lang="en-US" sz="2400" b="1" i="1" dirty="0" smtClean="0">
                <a:solidFill>
                  <a:schemeClr val="accent1">
                    <a:lumMod val="50000"/>
                  </a:schemeClr>
                </a:solidFill>
              </a:rPr>
              <a:t>EASEMENTS – Types of Easements</a:t>
            </a:r>
          </a:p>
          <a:p>
            <a:pPr marL="609600" indent="-609600" eaLnBrk="1" hangingPunct="1">
              <a:lnSpc>
                <a:spcPct val="80000"/>
              </a:lnSpc>
              <a:buFontTx/>
              <a:buNone/>
              <a:defRPr/>
            </a:pPr>
            <a:endParaRPr lang="en-US" sz="600" b="1" dirty="0" smtClean="0">
              <a:solidFill>
                <a:srgbClr val="FF0000"/>
              </a:solidFill>
            </a:endParaRPr>
          </a:p>
          <a:p>
            <a:pPr marL="609600" indent="-609600" eaLnBrk="1" hangingPunct="1">
              <a:lnSpc>
                <a:spcPct val="80000"/>
              </a:lnSpc>
              <a:buFontTx/>
              <a:buNone/>
              <a:defRPr/>
            </a:pPr>
            <a:r>
              <a:rPr lang="en-US" sz="2800" b="1" dirty="0" smtClean="0">
                <a:solidFill>
                  <a:schemeClr val="accent1">
                    <a:lumMod val="25000"/>
                  </a:schemeClr>
                </a:solidFill>
              </a:rPr>
              <a:t>	Affirmative Easements</a:t>
            </a:r>
            <a:r>
              <a:rPr lang="en-US" sz="2800" b="1" i="1" dirty="0" smtClean="0">
                <a:solidFill>
                  <a:schemeClr val="accent1">
                    <a:lumMod val="25000"/>
                  </a:schemeClr>
                </a:solidFill>
              </a:rPr>
              <a:t> </a:t>
            </a:r>
            <a:endParaRPr lang="en-US" sz="3600" b="1" dirty="0" smtClean="0">
              <a:solidFill>
                <a:schemeClr val="accent1">
                  <a:lumMod val="25000"/>
                </a:schemeClr>
              </a:solidFill>
            </a:endParaRPr>
          </a:p>
          <a:p>
            <a:pPr marL="609600" indent="-609600" eaLnBrk="1" hangingPunct="1">
              <a:lnSpc>
                <a:spcPct val="80000"/>
              </a:lnSpc>
              <a:defRPr/>
            </a:pPr>
            <a:endParaRPr lang="en-US" sz="1200" b="1" dirty="0" smtClean="0">
              <a:solidFill>
                <a:schemeClr val="accent2"/>
              </a:solidFill>
            </a:endParaRPr>
          </a:p>
          <a:p>
            <a:pPr marL="609600" indent="-609600" eaLnBrk="1" hangingPunct="1">
              <a:lnSpc>
                <a:spcPct val="80000"/>
              </a:lnSpc>
              <a:defRPr/>
            </a:pPr>
            <a:r>
              <a:rPr lang="en-US" sz="2000" b="1" dirty="0" smtClean="0">
                <a:solidFill>
                  <a:schemeClr val="accent2"/>
                </a:solidFill>
              </a:rPr>
              <a:t>The first type of Easement is an Affirmative Easement.</a:t>
            </a: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defRPr/>
            </a:pPr>
            <a:r>
              <a:rPr lang="en-US" sz="2000" b="1" dirty="0" smtClean="0">
                <a:solidFill>
                  <a:schemeClr val="accent2"/>
                </a:solidFill>
              </a:rPr>
              <a:t>These Easements grant the holder                                                               the right to enter upon the </a:t>
            </a:r>
            <a:r>
              <a:rPr lang="en-US" sz="2000" b="1" dirty="0" err="1" smtClean="0">
                <a:solidFill>
                  <a:schemeClr val="accent2"/>
                </a:solidFill>
              </a:rPr>
              <a:t>servient</a:t>
            </a:r>
            <a:r>
              <a:rPr lang="en-US" sz="2000" b="1" dirty="0" smtClean="0">
                <a:solidFill>
                  <a:schemeClr val="accent2"/>
                </a:solidFill>
              </a:rPr>
              <a:t> tenement                                                                         </a:t>
            </a:r>
            <a:r>
              <a:rPr lang="en-US" sz="2000" b="1" i="1" dirty="0" smtClean="0">
                <a:solidFill>
                  <a:srgbClr val="C00000"/>
                </a:solidFill>
              </a:rPr>
              <a:t>and make an affirmative use</a:t>
            </a:r>
            <a:r>
              <a:rPr lang="en-US" sz="2000" b="1" dirty="0" smtClean="0">
                <a:solidFill>
                  <a:srgbClr val="C00000"/>
                </a:solidFill>
              </a:rPr>
              <a:t> </a:t>
            </a:r>
            <a:r>
              <a:rPr lang="en-US" sz="2000" b="1" dirty="0" smtClean="0">
                <a:solidFill>
                  <a:schemeClr val="accent2"/>
                </a:solidFill>
              </a:rPr>
              <a:t>of it </a:t>
            </a:r>
            <a:r>
              <a:rPr lang="en-US" sz="2000" b="1" i="1" dirty="0" smtClean="0">
                <a:solidFill>
                  <a:srgbClr val="C00000"/>
                </a:solidFill>
              </a:rPr>
              <a:t>for a specific purpose</a:t>
            </a:r>
            <a:r>
              <a:rPr lang="en-US" sz="2000" b="1" dirty="0" smtClean="0">
                <a:solidFill>
                  <a:srgbClr val="C00000"/>
                </a:solidFill>
              </a:rPr>
              <a:t>.</a:t>
            </a:r>
          </a:p>
          <a:p>
            <a:pPr marL="609600" indent="-609600" eaLnBrk="1" hangingPunct="1">
              <a:lnSpc>
                <a:spcPct val="80000"/>
              </a:lnSpc>
              <a:buFontTx/>
              <a:buNone/>
              <a:defRPr/>
            </a:pPr>
            <a:endParaRPr lang="en-US" sz="600" b="1" dirty="0" smtClean="0">
              <a:solidFill>
                <a:schemeClr val="accent2"/>
              </a:solidFill>
            </a:endParaRPr>
          </a:p>
          <a:p>
            <a:pPr marL="609600" indent="-609600" eaLnBrk="1" hangingPunct="1">
              <a:lnSpc>
                <a:spcPct val="80000"/>
              </a:lnSpc>
              <a:defRPr/>
            </a:pPr>
            <a:r>
              <a:rPr lang="en-US" sz="2000" b="1" dirty="0" smtClean="0">
                <a:solidFill>
                  <a:schemeClr val="accent2"/>
                </a:solidFill>
              </a:rPr>
              <a:t>They permit the holder to make a use of the </a:t>
            </a:r>
            <a:r>
              <a:rPr lang="en-US" sz="2000" b="1" dirty="0" err="1" smtClean="0">
                <a:solidFill>
                  <a:schemeClr val="accent2"/>
                </a:solidFill>
              </a:rPr>
              <a:t>servient</a:t>
            </a:r>
            <a:r>
              <a:rPr lang="en-US" sz="2000" b="1" dirty="0" smtClean="0">
                <a:solidFill>
                  <a:schemeClr val="accent2"/>
                </a:solidFill>
              </a:rPr>
              <a:t> estate            that, absent the easement,                                                                       would be an unlawful trespass or nuisance.</a:t>
            </a:r>
          </a:p>
          <a:p>
            <a:pPr marL="609600" indent="-609600" eaLnBrk="1" hangingPunct="1">
              <a:lnSpc>
                <a:spcPct val="80000"/>
              </a:lnSpc>
              <a:buFontTx/>
              <a:buNone/>
              <a:defRPr/>
            </a:pPr>
            <a:r>
              <a:rPr lang="en-US" sz="600" b="1" dirty="0" smtClean="0">
                <a:solidFill>
                  <a:schemeClr val="accent2"/>
                </a:solidFill>
              </a:rPr>
              <a:t>	</a:t>
            </a:r>
          </a:p>
          <a:p>
            <a:pPr marL="609600" indent="-609600" eaLnBrk="1" hangingPunct="1">
              <a:lnSpc>
                <a:spcPct val="80000"/>
              </a:lnSpc>
              <a:defRPr/>
            </a:pPr>
            <a:r>
              <a:rPr lang="en-US" sz="2000" b="1" dirty="0" smtClean="0">
                <a:solidFill>
                  <a:schemeClr val="accent2"/>
                </a:solidFill>
              </a:rPr>
              <a:t>Examples of Affirmative Easements include: </a:t>
            </a:r>
          </a:p>
          <a:p>
            <a:pPr marL="609600" indent="-609600" eaLnBrk="1" hangingPunct="1">
              <a:lnSpc>
                <a:spcPct val="80000"/>
              </a:lnSpc>
              <a:buFontTx/>
              <a:buNone/>
              <a:defRPr/>
            </a:pPr>
            <a:r>
              <a:rPr lang="en-US" sz="2000" b="1" dirty="0" smtClean="0">
                <a:solidFill>
                  <a:schemeClr val="accent2"/>
                </a:solidFill>
              </a:rPr>
              <a:t>	</a:t>
            </a:r>
            <a:r>
              <a:rPr lang="en-US" sz="1600" b="1" i="1" dirty="0" smtClean="0"/>
              <a:t>- Laying and maintaining utility lines, draining waters, or utilizing airspace over the </a:t>
            </a:r>
            <a:r>
              <a:rPr lang="en-US" sz="1600" b="1" i="1" dirty="0" err="1" smtClean="0"/>
              <a:t>servient</a:t>
            </a:r>
            <a:r>
              <a:rPr lang="en-US" sz="1600" b="1" i="1" dirty="0" smtClean="0"/>
              <a:t> estate.</a:t>
            </a:r>
            <a:r>
              <a:rPr lang="en-US" sz="1600" b="1" dirty="0" smtClean="0"/>
              <a:t> </a:t>
            </a:r>
          </a:p>
          <a:p>
            <a:pPr marL="609600" indent="-609600" eaLnBrk="1" hangingPunct="1">
              <a:lnSpc>
                <a:spcPct val="80000"/>
              </a:lnSpc>
              <a:buFontTx/>
              <a:buNone/>
              <a:defRPr/>
            </a:pPr>
            <a:r>
              <a:rPr lang="en-US" sz="1600" b="1" dirty="0" smtClean="0"/>
              <a:t>	</a:t>
            </a:r>
            <a:r>
              <a:rPr lang="en-US" sz="1600" b="1" i="1" dirty="0" smtClean="0"/>
              <a:t>- A right-of way easement, permitting the holder to travel over the </a:t>
            </a:r>
            <a:r>
              <a:rPr lang="en-US" sz="1600" b="1" i="1" dirty="0" err="1" smtClean="0"/>
              <a:t>servient</a:t>
            </a:r>
            <a:r>
              <a:rPr lang="en-US" sz="1600" b="1" i="1" dirty="0" smtClean="0"/>
              <a:t> estate.</a:t>
            </a:r>
          </a:p>
        </p:txBody>
      </p:sp>
      <p:sp>
        <p:nvSpPr>
          <p:cNvPr id="4" name="Slide Number Placeholder 3"/>
          <p:cNvSpPr>
            <a:spLocks noGrp="1"/>
          </p:cNvSpPr>
          <p:nvPr>
            <p:ph type="sldNum" sz="quarter" idx="12"/>
          </p:nvPr>
        </p:nvSpPr>
        <p:spPr/>
        <p:txBody>
          <a:bodyPr/>
          <a:lstStyle/>
          <a:p>
            <a:pPr>
              <a:defRPr/>
            </a:pPr>
            <a:fld id="{932BC6C9-1076-441A-AA62-BBAA13162CB5}" type="slidenum">
              <a:rPr lang="en-US" smtClean="0"/>
              <a:pPr>
                <a:defRPr/>
              </a:pPr>
              <a:t>10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22564">
                                            <p:txEl>
                                              <p:pRg st="0" end="0"/>
                                            </p:txEl>
                                          </p:spTgt>
                                        </p:tgtEl>
                                        <p:attrNameLst>
                                          <p:attrName>style.visibility</p:attrName>
                                        </p:attrNameLst>
                                      </p:cBhvr>
                                      <p:to>
                                        <p:strVal val="visible"/>
                                      </p:to>
                                    </p:set>
                                    <p:anim calcmode="lin" valueType="num">
                                      <p:cBhvr additive="base">
                                        <p:cTn id="7" dur="500" fill="hold"/>
                                        <p:tgtEl>
                                          <p:spTgt spid="32256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22564">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22564">
                                            <p:txEl>
                                              <p:pRg st="1" end="1"/>
                                            </p:txEl>
                                          </p:spTgt>
                                        </p:tgtEl>
                                        <p:attrNameLst>
                                          <p:attrName>style.visibility</p:attrName>
                                        </p:attrNameLst>
                                      </p:cBhvr>
                                      <p:to>
                                        <p:strVal val="visible"/>
                                      </p:to>
                                    </p:set>
                                    <p:anim calcmode="lin" valueType="num">
                                      <p:cBhvr additive="base">
                                        <p:cTn id="13" dur="500" fill="hold"/>
                                        <p:tgtEl>
                                          <p:spTgt spid="322564">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22564">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22564">
                                            <p:txEl>
                                              <p:pRg st="3" end="3"/>
                                            </p:txEl>
                                          </p:spTgt>
                                        </p:tgtEl>
                                        <p:attrNameLst>
                                          <p:attrName>style.visibility</p:attrName>
                                        </p:attrNameLst>
                                      </p:cBhvr>
                                      <p:to>
                                        <p:strVal val="visible"/>
                                      </p:to>
                                    </p:set>
                                    <p:anim calcmode="lin" valueType="num">
                                      <p:cBhvr additive="base">
                                        <p:cTn id="19" dur="500" fill="hold"/>
                                        <p:tgtEl>
                                          <p:spTgt spid="322564">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22564">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2564"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2804" name="Rectangle 4"/>
          <p:cNvSpPr>
            <a:spLocks noGrp="1" noChangeArrowheads="1"/>
          </p:cNvSpPr>
          <p:nvPr>
            <p:ph type="body" idx="1"/>
          </p:nvPr>
        </p:nvSpPr>
        <p:spPr>
          <a:xfrm>
            <a:off x="304800" y="1066800"/>
            <a:ext cx="8610600" cy="5257800"/>
          </a:xfrm>
        </p:spPr>
        <p:txBody>
          <a:bodyPr/>
          <a:lstStyle/>
          <a:p>
            <a:pPr marL="609600" indent="-609600" eaLnBrk="1" hangingPunct="1">
              <a:lnSpc>
                <a:spcPct val="80000"/>
              </a:lnSpc>
              <a:buFontTx/>
              <a:buNone/>
              <a:defRPr/>
            </a:pPr>
            <a:r>
              <a:rPr lang="en-US" b="1" dirty="0" smtClean="0">
                <a:solidFill>
                  <a:srgbClr val="C00000"/>
                </a:solidFill>
              </a:rPr>
              <a:t>Non Possessory Interests: </a:t>
            </a:r>
          </a:p>
          <a:p>
            <a:pPr marL="609600" indent="-609600" eaLnBrk="1" hangingPunct="1">
              <a:lnSpc>
                <a:spcPct val="80000"/>
              </a:lnSpc>
              <a:buFontTx/>
              <a:buNone/>
              <a:defRPr/>
            </a:pPr>
            <a:r>
              <a:rPr lang="en-US" sz="2400" b="1" i="1" dirty="0" smtClean="0">
                <a:solidFill>
                  <a:schemeClr val="accent1">
                    <a:lumMod val="50000"/>
                  </a:schemeClr>
                </a:solidFill>
              </a:rPr>
              <a:t>EASEMENTS – Types of Easements</a:t>
            </a:r>
          </a:p>
          <a:p>
            <a:pPr marL="609600" indent="-609600" eaLnBrk="1" hangingPunct="1">
              <a:lnSpc>
                <a:spcPct val="80000"/>
              </a:lnSpc>
              <a:buFontTx/>
              <a:buNone/>
              <a:defRPr/>
            </a:pPr>
            <a:r>
              <a:rPr lang="en-US" sz="2800" b="1" dirty="0" smtClean="0">
                <a:solidFill>
                  <a:schemeClr val="accent1">
                    <a:lumMod val="25000"/>
                  </a:schemeClr>
                </a:solidFill>
              </a:rPr>
              <a:t>	Negative Easements</a:t>
            </a:r>
            <a:r>
              <a:rPr lang="en-US" sz="2800" b="1" i="1" dirty="0" smtClean="0">
                <a:solidFill>
                  <a:schemeClr val="accent1">
                    <a:lumMod val="25000"/>
                  </a:schemeClr>
                </a:solidFill>
              </a:rPr>
              <a:t> </a:t>
            </a:r>
            <a:endParaRPr lang="en-US" sz="2800" b="1" dirty="0" smtClean="0">
              <a:solidFill>
                <a:schemeClr val="accent1">
                  <a:lumMod val="25000"/>
                </a:schemeClr>
              </a:solidFill>
            </a:endParaRP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defRPr/>
            </a:pPr>
            <a:r>
              <a:rPr lang="en-US" sz="2000" b="1" dirty="0" smtClean="0">
                <a:solidFill>
                  <a:schemeClr val="accent2"/>
                </a:solidFill>
              </a:rPr>
              <a:t>The second type of Easement is a Negative Easement.</a:t>
            </a:r>
          </a:p>
          <a:p>
            <a:pPr marL="609600" indent="-609600" eaLnBrk="1" hangingPunct="1">
              <a:lnSpc>
                <a:spcPct val="60000"/>
              </a:lnSpc>
              <a:defRPr/>
            </a:pPr>
            <a:endParaRPr lang="en-US" sz="600" b="1" dirty="0" smtClean="0">
              <a:solidFill>
                <a:schemeClr val="accent2"/>
              </a:solidFill>
            </a:endParaRPr>
          </a:p>
          <a:p>
            <a:pPr marL="609600" indent="-609600" eaLnBrk="1" hangingPunct="1">
              <a:lnSpc>
                <a:spcPct val="60000"/>
              </a:lnSpc>
              <a:defRPr/>
            </a:pPr>
            <a:endParaRPr lang="en-US" sz="600" b="1" dirty="0" smtClean="0">
              <a:solidFill>
                <a:schemeClr val="accent2"/>
              </a:solidFill>
            </a:endParaRPr>
          </a:p>
          <a:p>
            <a:pPr marL="609600" indent="-609600" eaLnBrk="1" hangingPunct="1">
              <a:lnSpc>
                <a:spcPct val="60000"/>
              </a:lnSpc>
              <a:defRPr/>
            </a:pPr>
            <a:r>
              <a:rPr lang="en-US" sz="2000" b="1" dirty="0" smtClean="0">
                <a:solidFill>
                  <a:schemeClr val="accent2"/>
                </a:solidFill>
              </a:rPr>
              <a:t>These Easements grant the holder </a:t>
            </a:r>
          </a:p>
          <a:p>
            <a:pPr marL="609600" indent="-609600" eaLnBrk="1" hangingPunct="1">
              <a:lnSpc>
                <a:spcPct val="60000"/>
              </a:lnSpc>
              <a:buFontTx/>
              <a:buNone/>
              <a:defRPr/>
            </a:pPr>
            <a:r>
              <a:rPr lang="en-US" sz="2000" b="1" dirty="0" smtClean="0">
                <a:solidFill>
                  <a:schemeClr val="accent2"/>
                </a:solidFill>
              </a:rPr>
              <a:t>	the right to </a:t>
            </a:r>
            <a:r>
              <a:rPr lang="en-US" sz="2000" b="1" dirty="0" smtClean="0">
                <a:solidFill>
                  <a:srgbClr val="C00000"/>
                </a:solidFill>
              </a:rPr>
              <a:t>PREVENT</a:t>
            </a:r>
            <a:r>
              <a:rPr lang="en-US" sz="2000" b="1" dirty="0" smtClean="0">
                <a:solidFill>
                  <a:schemeClr val="accent2"/>
                </a:solidFill>
              </a:rPr>
              <a:t> the possessory owner </a:t>
            </a:r>
          </a:p>
          <a:p>
            <a:pPr marL="609600" indent="-609600" eaLnBrk="1" hangingPunct="1">
              <a:lnSpc>
                <a:spcPct val="60000"/>
              </a:lnSpc>
              <a:buFontTx/>
              <a:buNone/>
              <a:defRPr/>
            </a:pPr>
            <a:r>
              <a:rPr lang="en-US" sz="2000" b="1" dirty="0" smtClean="0">
                <a:solidFill>
                  <a:schemeClr val="accent2"/>
                </a:solidFill>
              </a:rPr>
              <a:t>	</a:t>
            </a:r>
            <a:r>
              <a:rPr lang="en-US" sz="2000" b="1" dirty="0" smtClean="0">
                <a:solidFill>
                  <a:srgbClr val="C00000"/>
                </a:solidFill>
              </a:rPr>
              <a:t>from doing a specific activity </a:t>
            </a:r>
            <a:r>
              <a:rPr lang="en-US" sz="2000" b="1" dirty="0" smtClean="0">
                <a:solidFill>
                  <a:schemeClr val="accent2"/>
                </a:solidFill>
              </a:rPr>
              <a:t>with the </a:t>
            </a:r>
            <a:r>
              <a:rPr lang="en-US" sz="2000" b="1" dirty="0" err="1" smtClean="0">
                <a:solidFill>
                  <a:schemeClr val="accent2"/>
                </a:solidFill>
              </a:rPr>
              <a:t>servient</a:t>
            </a:r>
            <a:r>
              <a:rPr lang="en-US" sz="2000" b="1" dirty="0" smtClean="0">
                <a:solidFill>
                  <a:schemeClr val="accent2"/>
                </a:solidFill>
              </a:rPr>
              <a:t> tenement.</a:t>
            </a:r>
          </a:p>
          <a:p>
            <a:pPr marL="609600" indent="-609600" eaLnBrk="1" hangingPunct="1">
              <a:lnSpc>
                <a:spcPct val="80000"/>
              </a:lnSpc>
              <a:buFontTx/>
              <a:buNone/>
              <a:defRPr/>
            </a:pPr>
            <a:endParaRPr lang="en-US" sz="900" b="1" dirty="0" smtClean="0">
              <a:solidFill>
                <a:schemeClr val="accent2"/>
              </a:solidFill>
            </a:endParaRPr>
          </a:p>
          <a:p>
            <a:pPr marL="609600" indent="-609600" eaLnBrk="1" hangingPunct="1">
              <a:lnSpc>
                <a:spcPct val="80000"/>
              </a:lnSpc>
              <a:defRPr/>
            </a:pPr>
            <a:r>
              <a:rPr lang="en-US" sz="2000" b="1" dirty="0" smtClean="0">
                <a:solidFill>
                  <a:schemeClr val="accent2"/>
                </a:solidFill>
              </a:rPr>
              <a:t>These Easements act, in effect, as a restrictive covenant.</a:t>
            </a:r>
          </a:p>
          <a:p>
            <a:pPr marL="609600" indent="-609600" eaLnBrk="1" hangingPunct="1">
              <a:lnSpc>
                <a:spcPct val="80000"/>
              </a:lnSpc>
              <a:buFontTx/>
              <a:buNone/>
              <a:defRPr/>
            </a:pPr>
            <a:r>
              <a:rPr lang="en-US" sz="700" b="1" dirty="0" smtClean="0">
                <a:solidFill>
                  <a:schemeClr val="accent2"/>
                </a:solidFill>
              </a:rPr>
              <a:t>	</a:t>
            </a:r>
          </a:p>
          <a:p>
            <a:pPr marL="609600" indent="-609600" eaLnBrk="1" hangingPunct="1">
              <a:lnSpc>
                <a:spcPct val="80000"/>
              </a:lnSpc>
              <a:defRPr/>
            </a:pPr>
            <a:r>
              <a:rPr lang="en-US" sz="2000" b="1" dirty="0" smtClean="0">
                <a:solidFill>
                  <a:schemeClr val="accent2"/>
                </a:solidFill>
              </a:rPr>
              <a:t>Courts hesitate to recognize new forms of negative easements and generally have confined them to a traditional handful, such as, Easements that protect light, air, subjacent or lateral support, and the flow of water.</a:t>
            </a: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defRPr/>
            </a:pPr>
            <a:r>
              <a:rPr lang="en-US" sz="2000" b="1" dirty="0" smtClean="0">
                <a:solidFill>
                  <a:schemeClr val="accent2"/>
                </a:solidFill>
              </a:rPr>
              <a:t>Examples of Negative Easements include: </a:t>
            </a:r>
          </a:p>
          <a:p>
            <a:pPr marL="609600" indent="-609600" eaLnBrk="1" hangingPunct="1">
              <a:lnSpc>
                <a:spcPct val="80000"/>
              </a:lnSpc>
              <a:buFontTx/>
              <a:buNone/>
              <a:defRPr/>
            </a:pPr>
            <a:r>
              <a:rPr lang="en-US" sz="1600" b="1" dirty="0" smtClean="0">
                <a:solidFill>
                  <a:schemeClr val="accent2"/>
                </a:solidFill>
              </a:rPr>
              <a:t>	</a:t>
            </a:r>
            <a:r>
              <a:rPr lang="en-US" sz="1600" b="1" i="1" dirty="0" smtClean="0"/>
              <a:t>- Preventing the construction of a Lake view obstructing fence or structure.</a:t>
            </a:r>
          </a:p>
          <a:p>
            <a:pPr marL="609600" indent="-609600" eaLnBrk="1" hangingPunct="1">
              <a:lnSpc>
                <a:spcPct val="80000"/>
              </a:lnSpc>
              <a:buFontTx/>
              <a:buNone/>
              <a:defRPr/>
            </a:pPr>
            <a:r>
              <a:rPr lang="en-US" sz="1600" b="1" dirty="0" smtClean="0"/>
              <a:t>	- </a:t>
            </a:r>
            <a:r>
              <a:rPr lang="en-US" sz="1600" b="1" i="1" dirty="0" smtClean="0"/>
              <a:t>Preventing the removal or obstruction of a local storm drainage system.  </a:t>
            </a:r>
          </a:p>
        </p:txBody>
      </p:sp>
      <p:sp>
        <p:nvSpPr>
          <p:cNvPr id="4" name="Slide Number Placeholder 3"/>
          <p:cNvSpPr>
            <a:spLocks noGrp="1"/>
          </p:cNvSpPr>
          <p:nvPr>
            <p:ph type="sldNum" sz="quarter" idx="12"/>
          </p:nvPr>
        </p:nvSpPr>
        <p:spPr/>
        <p:txBody>
          <a:bodyPr/>
          <a:lstStyle/>
          <a:p>
            <a:pPr>
              <a:defRPr/>
            </a:pPr>
            <a:fld id="{932BC6C9-1076-441A-AA62-BBAA13162CB5}" type="slidenum">
              <a:rPr lang="en-US" smtClean="0"/>
              <a:pPr>
                <a:defRPr/>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4852" name="Rectangle 4"/>
          <p:cNvSpPr>
            <a:spLocks noGrp="1" noChangeArrowheads="1"/>
          </p:cNvSpPr>
          <p:nvPr>
            <p:ph type="body" sz="half" idx="1"/>
          </p:nvPr>
        </p:nvSpPr>
        <p:spPr>
          <a:xfrm>
            <a:off x="228600" y="990600"/>
            <a:ext cx="8610600" cy="5562600"/>
          </a:xfrm>
        </p:spPr>
        <p:txBody>
          <a:bodyPr/>
          <a:lstStyle/>
          <a:p>
            <a:pPr marL="609600" indent="-609600" eaLnBrk="1" hangingPunct="1">
              <a:lnSpc>
                <a:spcPct val="80000"/>
              </a:lnSpc>
              <a:buFontTx/>
              <a:buNone/>
              <a:defRPr/>
            </a:pPr>
            <a:r>
              <a:rPr lang="en-US" b="1" dirty="0" smtClean="0">
                <a:solidFill>
                  <a:srgbClr val="C00000"/>
                </a:solidFill>
              </a:rPr>
              <a:t>Non Possessory Interests: </a:t>
            </a:r>
          </a:p>
          <a:p>
            <a:pPr marL="609600" indent="-609600" eaLnBrk="1" hangingPunct="1">
              <a:lnSpc>
                <a:spcPct val="80000"/>
              </a:lnSpc>
              <a:buFontTx/>
              <a:buNone/>
              <a:defRPr/>
            </a:pPr>
            <a:r>
              <a:rPr lang="en-US" sz="2400" b="1" i="1" dirty="0" smtClean="0">
                <a:solidFill>
                  <a:schemeClr val="accent1">
                    <a:lumMod val="50000"/>
                  </a:schemeClr>
                </a:solidFill>
              </a:rPr>
              <a:t>EASEMENTS – Types of Easements</a:t>
            </a:r>
          </a:p>
          <a:p>
            <a:pPr marL="609600" indent="-609600" eaLnBrk="1" hangingPunct="1">
              <a:lnSpc>
                <a:spcPct val="80000"/>
              </a:lnSpc>
              <a:buFontTx/>
              <a:buNone/>
              <a:defRPr/>
            </a:pPr>
            <a:r>
              <a:rPr lang="en-US" sz="2800" b="1" dirty="0" smtClean="0">
                <a:solidFill>
                  <a:schemeClr val="accent1">
                    <a:lumMod val="25000"/>
                  </a:schemeClr>
                </a:solidFill>
              </a:rPr>
              <a:t>	Easement Appurtenant</a:t>
            </a:r>
            <a:r>
              <a:rPr lang="en-US" sz="2800" b="1" i="1" dirty="0" smtClean="0">
                <a:solidFill>
                  <a:schemeClr val="accent1">
                    <a:lumMod val="25000"/>
                  </a:schemeClr>
                </a:solidFill>
              </a:rPr>
              <a:t> </a:t>
            </a:r>
            <a:endParaRPr lang="en-US" sz="2800" b="1" dirty="0" smtClean="0">
              <a:solidFill>
                <a:schemeClr val="accent1">
                  <a:lumMod val="25000"/>
                </a:schemeClr>
              </a:solidFill>
            </a:endParaRPr>
          </a:p>
          <a:p>
            <a:pPr marL="609600" indent="-609600" eaLnBrk="1" hangingPunct="1">
              <a:lnSpc>
                <a:spcPct val="80000"/>
              </a:lnSpc>
              <a:defRPr/>
            </a:pPr>
            <a:endParaRPr lang="en-US" sz="400" b="1" dirty="0" smtClean="0">
              <a:solidFill>
                <a:schemeClr val="accent2"/>
              </a:solidFill>
            </a:endParaRPr>
          </a:p>
          <a:p>
            <a:pPr marL="609600" indent="-609600" eaLnBrk="1" hangingPunct="1">
              <a:lnSpc>
                <a:spcPct val="80000"/>
              </a:lnSpc>
              <a:defRPr/>
            </a:pPr>
            <a:r>
              <a:rPr lang="en-US" sz="1800" b="1" dirty="0" smtClean="0">
                <a:solidFill>
                  <a:schemeClr val="accent2"/>
                </a:solidFill>
              </a:rPr>
              <a:t>The third type of Easement is an Easement Appurtenant.</a:t>
            </a: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defRPr/>
            </a:pPr>
            <a:r>
              <a:rPr lang="en-US" sz="1800" b="1" dirty="0" smtClean="0">
                <a:solidFill>
                  <a:schemeClr val="accent2"/>
                </a:solidFill>
              </a:rPr>
              <a:t>These Easements </a:t>
            </a:r>
            <a:r>
              <a:rPr lang="en-US" sz="1800" b="1" i="1" dirty="0" smtClean="0">
                <a:solidFill>
                  <a:srgbClr val="C00000"/>
                </a:solidFill>
              </a:rPr>
              <a:t>grant a land owner of one tract</a:t>
            </a:r>
            <a:r>
              <a:rPr lang="en-US" sz="1800" b="1" dirty="0" smtClean="0">
                <a:solidFill>
                  <a:schemeClr val="accent2"/>
                </a:solidFill>
              </a:rPr>
              <a:t>                                           the </a:t>
            </a:r>
            <a:r>
              <a:rPr lang="en-US" sz="1800" b="1" i="1" dirty="0" smtClean="0">
                <a:solidFill>
                  <a:srgbClr val="C00000"/>
                </a:solidFill>
              </a:rPr>
              <a:t>right of special use benefits </a:t>
            </a:r>
            <a:r>
              <a:rPr lang="en-US" sz="1800" b="1" dirty="0" smtClean="0">
                <a:solidFill>
                  <a:schemeClr val="accent2"/>
                </a:solidFill>
              </a:rPr>
              <a:t>of his physical use or enjoyment                     </a:t>
            </a:r>
            <a:r>
              <a:rPr lang="en-US" sz="1800" b="1" i="1" dirty="0" smtClean="0">
                <a:solidFill>
                  <a:srgbClr val="C00000"/>
                </a:solidFill>
              </a:rPr>
              <a:t>of another tract of land</a:t>
            </a:r>
            <a:r>
              <a:rPr lang="en-US" sz="1800" b="1" dirty="0" smtClean="0">
                <a:solidFill>
                  <a:schemeClr val="accent2"/>
                </a:solidFill>
              </a:rPr>
              <a:t>.</a:t>
            </a:r>
            <a:r>
              <a:rPr lang="en-US" sz="1800" dirty="0" smtClean="0">
                <a:solidFill>
                  <a:schemeClr val="accent2"/>
                </a:solidFill>
              </a:rPr>
              <a:t>  </a:t>
            </a: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defRPr/>
            </a:pPr>
            <a:r>
              <a:rPr lang="en-US" sz="1800" b="1" dirty="0" smtClean="0">
                <a:solidFill>
                  <a:schemeClr val="accent2"/>
                </a:solidFill>
              </a:rPr>
              <a:t>For an easement appurtenant to exist, there must be TWO tracts of land: </a:t>
            </a:r>
          </a:p>
          <a:p>
            <a:pPr marL="609600" indent="-609600" eaLnBrk="1" hangingPunct="1">
              <a:lnSpc>
                <a:spcPct val="80000"/>
              </a:lnSpc>
              <a:buFontTx/>
              <a:buNone/>
              <a:defRPr/>
            </a:pPr>
            <a:r>
              <a:rPr lang="en-US" sz="1800" b="1" dirty="0" smtClean="0">
                <a:solidFill>
                  <a:schemeClr val="accent2"/>
                </a:solidFill>
              </a:rPr>
              <a:t>	- The </a:t>
            </a:r>
            <a:r>
              <a:rPr lang="en-US" sz="1800" b="1" i="1" dirty="0" smtClean="0">
                <a:solidFill>
                  <a:schemeClr val="hlink"/>
                </a:solidFill>
              </a:rPr>
              <a:t>dominant tenement</a:t>
            </a:r>
            <a:r>
              <a:rPr lang="en-US" sz="1800" b="1" dirty="0" smtClean="0">
                <a:solidFill>
                  <a:schemeClr val="accent2"/>
                </a:solidFill>
              </a:rPr>
              <a:t>, which has the benefit of the easement, and - The </a:t>
            </a:r>
            <a:r>
              <a:rPr lang="en-US" sz="1800" b="1" i="1" dirty="0" err="1" smtClean="0">
                <a:solidFill>
                  <a:schemeClr val="hlink"/>
                </a:solidFill>
              </a:rPr>
              <a:t>servient</a:t>
            </a:r>
            <a:r>
              <a:rPr lang="en-US" sz="1800" b="1" i="1" dirty="0" smtClean="0">
                <a:solidFill>
                  <a:schemeClr val="hlink"/>
                </a:solidFill>
              </a:rPr>
              <a:t> tenement,</a:t>
            </a:r>
            <a:r>
              <a:rPr lang="en-US" sz="1800" b="1" dirty="0" smtClean="0">
                <a:solidFill>
                  <a:schemeClr val="accent2"/>
                </a:solidFill>
              </a:rPr>
              <a:t> which is subject to the easement right.</a:t>
            </a:r>
            <a:r>
              <a:rPr lang="en-US" sz="1800" dirty="0" smtClean="0">
                <a:solidFill>
                  <a:schemeClr val="accent2"/>
                </a:solidFill>
              </a:rPr>
              <a:t>  </a:t>
            </a: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defRPr/>
            </a:pPr>
            <a:r>
              <a:rPr lang="en-US" sz="1800" b="1" dirty="0" smtClean="0">
                <a:solidFill>
                  <a:schemeClr val="accent2"/>
                </a:solidFill>
              </a:rPr>
              <a:t>Easements appurtenant pass with transfers of the benefited land, regardless of whether the easement is mentioned in the conveyance.</a:t>
            </a: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defRPr/>
            </a:pPr>
            <a:r>
              <a:rPr lang="en-US" sz="1600" b="1" i="1" dirty="0" smtClean="0">
                <a:solidFill>
                  <a:schemeClr val="tx2"/>
                </a:solidFill>
              </a:rPr>
              <a:t>Example: </a:t>
            </a:r>
          </a:p>
          <a:p>
            <a:pPr marL="609600" indent="-609600" eaLnBrk="1" hangingPunct="1">
              <a:lnSpc>
                <a:spcPct val="80000"/>
              </a:lnSpc>
              <a:buFontTx/>
              <a:buNone/>
              <a:defRPr/>
            </a:pPr>
            <a:r>
              <a:rPr lang="en-US" sz="1600" dirty="0" smtClean="0">
                <a:solidFill>
                  <a:schemeClr val="accent2"/>
                </a:solidFill>
              </a:rPr>
              <a:t>	</a:t>
            </a:r>
            <a:r>
              <a:rPr lang="en-US" sz="1400" b="1" dirty="0" smtClean="0"/>
              <a:t>A owns Lot 6 and B owns Lot 7.  These lots are adjoining tracts of land.  By a written instrument (the easement appurtenant), B grants to A  the right to cross B's tract (Lot 7).  A's use and enjoyment of his land (Lot 6) is benefited by virtue of the acquisition of the right to use B’s land (Lot 7) for this special purpose.  The right is an easement appurtenant. B remains the owner of Lot 7. A has only a right to use Lot 7 for a special purpose, (i.e., the right to cross the tract).</a:t>
            </a:r>
          </a:p>
          <a:p>
            <a:pPr marL="609600" indent="-609600" eaLnBrk="1" hangingPunct="1">
              <a:lnSpc>
                <a:spcPct val="80000"/>
              </a:lnSpc>
              <a:defRPr/>
            </a:pPr>
            <a:endParaRPr lang="en-US" sz="1900" b="1" dirty="0" smtClean="0">
              <a:solidFill>
                <a:schemeClr val="accent2"/>
              </a:solidFill>
            </a:endParaRPr>
          </a:p>
        </p:txBody>
      </p:sp>
      <p:sp>
        <p:nvSpPr>
          <p:cNvPr id="4" name="Slide Number Placeholder 3"/>
          <p:cNvSpPr>
            <a:spLocks noGrp="1"/>
          </p:cNvSpPr>
          <p:nvPr>
            <p:ph type="sldNum" sz="quarter" idx="12"/>
          </p:nvPr>
        </p:nvSpPr>
        <p:spPr/>
        <p:txBody>
          <a:bodyPr/>
          <a:lstStyle/>
          <a:p>
            <a:pPr>
              <a:defRPr/>
            </a:pPr>
            <a:fld id="{E7D7125C-E2FF-4DB8-A123-D8253C3A7B73}" type="slidenum">
              <a:rPr lang="en-US" smtClean="0"/>
              <a:pPr>
                <a:defRPr/>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5092" name="Rectangle 4"/>
          <p:cNvSpPr>
            <a:spLocks noGrp="1" noChangeArrowheads="1"/>
          </p:cNvSpPr>
          <p:nvPr>
            <p:ph type="body" idx="1"/>
          </p:nvPr>
        </p:nvSpPr>
        <p:spPr>
          <a:xfrm>
            <a:off x="304800" y="914400"/>
            <a:ext cx="8534400" cy="5715000"/>
          </a:xfrm>
        </p:spPr>
        <p:txBody>
          <a:bodyPr/>
          <a:lstStyle/>
          <a:p>
            <a:pPr marL="609600" indent="-609600" eaLnBrk="1" hangingPunct="1">
              <a:lnSpc>
                <a:spcPct val="75000"/>
              </a:lnSpc>
              <a:buFontTx/>
              <a:buNone/>
              <a:defRPr/>
            </a:pPr>
            <a:r>
              <a:rPr lang="en-US" b="1" dirty="0" smtClean="0">
                <a:solidFill>
                  <a:srgbClr val="C00000"/>
                </a:solidFill>
              </a:rPr>
              <a:t>Non Possessory Interests: </a:t>
            </a:r>
          </a:p>
          <a:p>
            <a:pPr marL="609600" indent="-609600" eaLnBrk="1" hangingPunct="1">
              <a:lnSpc>
                <a:spcPct val="75000"/>
              </a:lnSpc>
              <a:buFontTx/>
              <a:buNone/>
              <a:defRPr/>
            </a:pPr>
            <a:r>
              <a:rPr lang="en-US" sz="2400" b="1" i="1" dirty="0" smtClean="0">
                <a:solidFill>
                  <a:schemeClr val="accent1">
                    <a:lumMod val="50000"/>
                  </a:schemeClr>
                </a:solidFill>
              </a:rPr>
              <a:t>EASEMENTS – Types of Easements</a:t>
            </a:r>
          </a:p>
          <a:p>
            <a:pPr marL="609600" indent="-609600" eaLnBrk="1" hangingPunct="1">
              <a:lnSpc>
                <a:spcPct val="75000"/>
              </a:lnSpc>
              <a:buFontTx/>
              <a:buNone/>
              <a:defRPr/>
            </a:pPr>
            <a:r>
              <a:rPr lang="en-US" sz="2800" b="1" dirty="0" smtClean="0">
                <a:solidFill>
                  <a:schemeClr val="accent1">
                    <a:lumMod val="25000"/>
                  </a:schemeClr>
                </a:solidFill>
              </a:rPr>
              <a:t>	Easement in Gross</a:t>
            </a:r>
            <a:r>
              <a:rPr lang="en-US" sz="2800" b="1" i="1" dirty="0" smtClean="0">
                <a:solidFill>
                  <a:schemeClr val="accent1">
                    <a:lumMod val="25000"/>
                  </a:schemeClr>
                </a:solidFill>
              </a:rPr>
              <a:t> </a:t>
            </a:r>
            <a:endParaRPr lang="en-US" sz="2800" b="1" dirty="0" smtClean="0">
              <a:solidFill>
                <a:schemeClr val="accent1">
                  <a:lumMod val="25000"/>
                </a:schemeClr>
              </a:solidFill>
            </a:endParaRPr>
          </a:p>
          <a:p>
            <a:pPr marL="609600" indent="-609600" eaLnBrk="1" hangingPunct="1">
              <a:lnSpc>
                <a:spcPct val="75000"/>
              </a:lnSpc>
              <a:defRPr/>
            </a:pPr>
            <a:endParaRPr lang="en-US" sz="700" b="1" dirty="0" smtClean="0">
              <a:solidFill>
                <a:schemeClr val="accent2"/>
              </a:solidFill>
            </a:endParaRPr>
          </a:p>
          <a:p>
            <a:pPr marL="609600" indent="-609600" eaLnBrk="1" hangingPunct="1">
              <a:lnSpc>
                <a:spcPct val="75000"/>
              </a:lnSpc>
              <a:defRPr/>
            </a:pPr>
            <a:r>
              <a:rPr lang="en-US" sz="1800" b="1" dirty="0" smtClean="0">
                <a:solidFill>
                  <a:schemeClr val="accent2"/>
                </a:solidFill>
              </a:rPr>
              <a:t>The fourth type of Easement is an Easement in Gross.</a:t>
            </a:r>
          </a:p>
          <a:p>
            <a:pPr marL="609600" indent="-609600" eaLnBrk="1" hangingPunct="1">
              <a:lnSpc>
                <a:spcPct val="75000"/>
              </a:lnSpc>
              <a:buFontTx/>
              <a:buNone/>
              <a:defRPr/>
            </a:pPr>
            <a:endParaRPr lang="en-US" sz="1000" b="1" dirty="0" smtClean="0">
              <a:solidFill>
                <a:schemeClr val="accent2"/>
              </a:solidFill>
            </a:endParaRPr>
          </a:p>
          <a:p>
            <a:pPr marL="609600" indent="-609600" eaLnBrk="1" hangingPunct="1">
              <a:lnSpc>
                <a:spcPct val="75000"/>
              </a:lnSpc>
              <a:defRPr/>
            </a:pPr>
            <a:r>
              <a:rPr lang="en-US" sz="1800" b="1" dirty="0" smtClean="0">
                <a:solidFill>
                  <a:schemeClr val="accent2"/>
                </a:solidFill>
              </a:rPr>
              <a:t>These Easements are created where the holder of the easement</a:t>
            </a:r>
          </a:p>
          <a:p>
            <a:pPr marL="609600" indent="-609600" eaLnBrk="1" hangingPunct="1">
              <a:lnSpc>
                <a:spcPct val="75000"/>
              </a:lnSpc>
              <a:buNone/>
              <a:defRPr/>
            </a:pPr>
            <a:r>
              <a:rPr lang="en-US" sz="1800" b="1" dirty="0" smtClean="0">
                <a:solidFill>
                  <a:schemeClr val="accent2"/>
                </a:solidFill>
              </a:rPr>
              <a:t>	interest acquires </a:t>
            </a:r>
            <a:r>
              <a:rPr lang="en-US" sz="1800" b="1" i="1" dirty="0" smtClean="0">
                <a:solidFill>
                  <a:srgbClr val="C00000"/>
                </a:solidFill>
              </a:rPr>
              <a:t>a right of special use</a:t>
            </a:r>
            <a:r>
              <a:rPr lang="en-US" sz="1800" b="1" dirty="0" smtClean="0">
                <a:solidFill>
                  <a:schemeClr val="accent2"/>
                </a:solidFill>
              </a:rPr>
              <a:t> in the </a:t>
            </a:r>
            <a:r>
              <a:rPr lang="en-US" sz="1800" b="1" dirty="0" err="1" smtClean="0">
                <a:solidFill>
                  <a:schemeClr val="accent2"/>
                </a:solidFill>
              </a:rPr>
              <a:t>servient</a:t>
            </a:r>
            <a:r>
              <a:rPr lang="en-US" sz="1800" b="1" dirty="0" smtClean="0">
                <a:solidFill>
                  <a:schemeClr val="accent2"/>
                </a:solidFill>
              </a:rPr>
              <a:t> tenement</a:t>
            </a:r>
          </a:p>
          <a:p>
            <a:pPr marL="609600" indent="-609600" eaLnBrk="1" hangingPunct="1">
              <a:lnSpc>
                <a:spcPct val="75000"/>
              </a:lnSpc>
              <a:buNone/>
              <a:defRPr/>
            </a:pPr>
            <a:r>
              <a:rPr lang="en-US" sz="1800" b="1" dirty="0" smtClean="0">
                <a:solidFill>
                  <a:schemeClr val="accent2"/>
                </a:solidFill>
              </a:rPr>
              <a:t>          </a:t>
            </a:r>
            <a:r>
              <a:rPr lang="en-US" sz="1800" b="1" i="1" dirty="0" smtClean="0">
                <a:solidFill>
                  <a:srgbClr val="C00000"/>
                </a:solidFill>
              </a:rPr>
              <a:t>independent of his ownership or possession of another tract of land.</a:t>
            </a:r>
            <a:r>
              <a:rPr lang="en-US" sz="1800" i="1" dirty="0" smtClean="0">
                <a:solidFill>
                  <a:srgbClr val="C00000"/>
                </a:solidFill>
              </a:rPr>
              <a:t> </a:t>
            </a:r>
          </a:p>
          <a:p>
            <a:pPr marL="609600" indent="-609600" eaLnBrk="1" hangingPunct="1">
              <a:lnSpc>
                <a:spcPct val="75000"/>
              </a:lnSpc>
              <a:defRPr/>
            </a:pPr>
            <a:endParaRPr lang="en-US" sz="1000" dirty="0" smtClean="0">
              <a:solidFill>
                <a:schemeClr val="accent2"/>
              </a:solidFill>
            </a:endParaRPr>
          </a:p>
          <a:p>
            <a:pPr marL="609600" indent="-609600" eaLnBrk="1" hangingPunct="1">
              <a:lnSpc>
                <a:spcPct val="75000"/>
              </a:lnSpc>
              <a:defRPr/>
            </a:pPr>
            <a:r>
              <a:rPr lang="en-US" sz="1800" b="1" dirty="0" smtClean="0">
                <a:solidFill>
                  <a:schemeClr val="accent2"/>
                </a:solidFill>
              </a:rPr>
              <a:t>With this Easement, the holder is not benefited in his use and</a:t>
            </a:r>
          </a:p>
          <a:p>
            <a:pPr marL="609600" indent="-609600" eaLnBrk="1" hangingPunct="1">
              <a:lnSpc>
                <a:spcPct val="75000"/>
              </a:lnSpc>
              <a:buNone/>
              <a:defRPr/>
            </a:pPr>
            <a:r>
              <a:rPr lang="en-US" sz="1800" b="1" dirty="0" smtClean="0">
                <a:solidFill>
                  <a:schemeClr val="accent2"/>
                </a:solidFill>
              </a:rPr>
              <a:t>	enjoyment  of a possessory estate by virtue of the acquisition of </a:t>
            </a:r>
          </a:p>
          <a:p>
            <a:pPr marL="609600" indent="-609600" eaLnBrk="1" hangingPunct="1">
              <a:lnSpc>
                <a:spcPct val="75000"/>
              </a:lnSpc>
              <a:buNone/>
              <a:defRPr/>
            </a:pPr>
            <a:r>
              <a:rPr lang="en-US" sz="1800" b="1" dirty="0" smtClean="0">
                <a:solidFill>
                  <a:schemeClr val="accent2"/>
                </a:solidFill>
              </a:rPr>
              <a:t>	that privilege.</a:t>
            </a:r>
            <a:r>
              <a:rPr lang="en-US" sz="1800" dirty="0" smtClean="0">
                <a:solidFill>
                  <a:schemeClr val="accent2"/>
                </a:solidFill>
              </a:rPr>
              <a:t>  </a:t>
            </a:r>
          </a:p>
          <a:p>
            <a:pPr marL="609600" indent="-609600" eaLnBrk="1" hangingPunct="1">
              <a:lnSpc>
                <a:spcPct val="75000"/>
              </a:lnSpc>
              <a:defRPr/>
            </a:pPr>
            <a:endParaRPr lang="en-US" sz="1000" dirty="0" smtClean="0">
              <a:solidFill>
                <a:schemeClr val="accent2"/>
              </a:solidFill>
            </a:endParaRPr>
          </a:p>
          <a:p>
            <a:pPr marL="609600" indent="-609600" eaLnBrk="1" hangingPunct="1">
              <a:lnSpc>
                <a:spcPct val="75000"/>
              </a:lnSpc>
              <a:defRPr/>
            </a:pPr>
            <a:r>
              <a:rPr lang="en-US" sz="1800" b="1" dirty="0" smtClean="0">
                <a:solidFill>
                  <a:schemeClr val="accent2"/>
                </a:solidFill>
              </a:rPr>
              <a:t>With an Easement in Gross, </a:t>
            </a:r>
            <a:r>
              <a:rPr lang="en-US" sz="1800" b="1" i="1" dirty="0" smtClean="0">
                <a:solidFill>
                  <a:srgbClr val="C00000"/>
                </a:solidFill>
              </a:rPr>
              <a:t>there is no dominant tenement.</a:t>
            </a:r>
            <a:r>
              <a:rPr lang="en-US" sz="1800" b="1" dirty="0" smtClean="0">
                <a:solidFill>
                  <a:schemeClr val="accent2"/>
                </a:solidFill>
              </a:rPr>
              <a:t>  </a:t>
            </a:r>
          </a:p>
          <a:p>
            <a:pPr marL="609600" indent="-609600" eaLnBrk="1" hangingPunct="1">
              <a:lnSpc>
                <a:spcPct val="75000"/>
              </a:lnSpc>
              <a:defRPr/>
            </a:pPr>
            <a:endParaRPr lang="en-US" sz="600" b="1" dirty="0" smtClean="0">
              <a:solidFill>
                <a:schemeClr val="accent2"/>
              </a:solidFill>
            </a:endParaRPr>
          </a:p>
          <a:p>
            <a:pPr marL="609600" indent="-609600" eaLnBrk="1" hangingPunct="1">
              <a:lnSpc>
                <a:spcPct val="75000"/>
              </a:lnSpc>
              <a:defRPr/>
            </a:pPr>
            <a:r>
              <a:rPr lang="en-US" sz="1800" b="1" dirty="0" smtClean="0">
                <a:solidFill>
                  <a:schemeClr val="accent2"/>
                </a:solidFill>
              </a:rPr>
              <a:t>An Easement in Gross passes entirely apart from any transfer of land.</a:t>
            </a:r>
          </a:p>
          <a:p>
            <a:pPr marL="609600" indent="-609600" eaLnBrk="1" hangingPunct="1">
              <a:lnSpc>
                <a:spcPct val="75000"/>
              </a:lnSpc>
              <a:defRPr/>
            </a:pPr>
            <a:endParaRPr lang="en-US" sz="600" b="1" dirty="0" smtClean="0">
              <a:solidFill>
                <a:schemeClr val="accent2"/>
              </a:solidFill>
            </a:endParaRPr>
          </a:p>
          <a:p>
            <a:pPr marL="609600" indent="-609600" eaLnBrk="1" hangingPunct="1">
              <a:lnSpc>
                <a:spcPct val="75000"/>
              </a:lnSpc>
              <a:buFontTx/>
              <a:buNone/>
              <a:defRPr/>
            </a:pPr>
            <a:r>
              <a:rPr lang="en-US" sz="1800" b="1" i="1" dirty="0" smtClean="0">
                <a:solidFill>
                  <a:schemeClr val="tx2"/>
                </a:solidFill>
              </a:rPr>
              <a:t>Example:</a:t>
            </a:r>
            <a:r>
              <a:rPr lang="en-US" sz="1800" b="1" dirty="0" smtClean="0">
                <a:solidFill>
                  <a:schemeClr val="tx2"/>
                </a:solidFill>
              </a:rPr>
              <a:t> </a:t>
            </a:r>
          </a:p>
          <a:p>
            <a:pPr marL="609600" indent="-609600" eaLnBrk="1" hangingPunct="1">
              <a:lnSpc>
                <a:spcPct val="75000"/>
              </a:lnSpc>
              <a:buFontTx/>
              <a:buNone/>
              <a:defRPr/>
            </a:pPr>
            <a:endParaRPr lang="en-US" sz="500" b="1" dirty="0" smtClean="0">
              <a:solidFill>
                <a:schemeClr val="tx2"/>
              </a:solidFill>
            </a:endParaRPr>
          </a:p>
          <a:p>
            <a:pPr marL="0" indent="-609600" eaLnBrk="1" hangingPunct="1">
              <a:lnSpc>
                <a:spcPct val="70000"/>
              </a:lnSpc>
              <a:buFontTx/>
              <a:buNone/>
              <a:defRPr/>
            </a:pPr>
            <a:r>
              <a:rPr lang="en-US" sz="1400" b="1" dirty="0" smtClean="0"/>
              <a:t>        A owns Lot 6. By a written instrument, he grants to B the right to build a pipeline across Lot 6.</a:t>
            </a:r>
          </a:p>
          <a:p>
            <a:pPr marL="0" indent="-609600" eaLnBrk="1" hangingPunct="1">
              <a:lnSpc>
                <a:spcPct val="70000"/>
              </a:lnSpc>
              <a:buFontTx/>
              <a:buNone/>
              <a:defRPr/>
            </a:pPr>
            <a:r>
              <a:rPr lang="en-US" sz="1400" b="1" dirty="0" smtClean="0"/>
              <a:t>        B receives the privilege independent of his ownership or possession of a separate tract of</a:t>
            </a:r>
          </a:p>
          <a:p>
            <a:pPr marL="0" indent="-609600" eaLnBrk="1" hangingPunct="1">
              <a:lnSpc>
                <a:spcPct val="70000"/>
              </a:lnSpc>
              <a:buFontTx/>
              <a:buNone/>
              <a:defRPr/>
            </a:pPr>
            <a:r>
              <a:rPr lang="en-US" sz="1400" b="1" dirty="0" smtClean="0"/>
              <a:t>        land.  B has acquired an easement in gross.  Easements in gross can be either personal (e.g.,</a:t>
            </a:r>
          </a:p>
          <a:p>
            <a:pPr marL="0" indent="-609600" eaLnBrk="1" hangingPunct="1">
              <a:lnSpc>
                <a:spcPct val="70000"/>
              </a:lnSpc>
              <a:buFontTx/>
              <a:buNone/>
              <a:defRPr/>
            </a:pPr>
            <a:r>
              <a:rPr lang="en-US" sz="1400" b="1" dirty="0" smtClean="0"/>
              <a:t>        0 gives friend right to swim and boat on lake) or commercial (e.g., utility or railroad track</a:t>
            </a:r>
          </a:p>
          <a:p>
            <a:pPr marL="0" indent="-609600" eaLnBrk="1" hangingPunct="1">
              <a:lnSpc>
                <a:spcPct val="70000"/>
              </a:lnSpc>
              <a:buFontTx/>
              <a:buNone/>
              <a:defRPr/>
            </a:pPr>
            <a:r>
              <a:rPr lang="en-US" sz="1400" b="1" dirty="0" smtClean="0"/>
              <a:t>        easements).  Generally, an easement in gross is transferable only if the easement is for a</a:t>
            </a:r>
          </a:p>
          <a:p>
            <a:pPr marL="0" indent="-609600" eaLnBrk="1" hangingPunct="1">
              <a:lnSpc>
                <a:spcPct val="70000"/>
              </a:lnSpc>
              <a:buFontTx/>
              <a:buNone/>
              <a:defRPr/>
            </a:pPr>
            <a:r>
              <a:rPr lang="en-US" sz="1400" b="1" dirty="0" smtClean="0"/>
              <a:t>        commercial or economic purpose.</a:t>
            </a:r>
            <a:endParaRPr lang="en-US" sz="1000" b="1" dirty="0" smtClean="0"/>
          </a:p>
          <a:p>
            <a:pPr marL="0" indent="-609600" eaLnBrk="1" hangingPunct="1">
              <a:lnSpc>
                <a:spcPct val="70000"/>
              </a:lnSpc>
              <a:buFontTx/>
              <a:buNone/>
              <a:defRPr/>
            </a:pPr>
            <a:r>
              <a:rPr lang="en-US" sz="1000" b="1" dirty="0" smtClean="0"/>
              <a:t> </a:t>
            </a:r>
            <a:endParaRPr lang="en-US" sz="1400" b="1" dirty="0" smtClean="0"/>
          </a:p>
          <a:p>
            <a:pPr marL="0" indent="-609600" eaLnBrk="1" hangingPunct="1">
              <a:lnSpc>
                <a:spcPct val="70000"/>
              </a:lnSpc>
              <a:buFontTx/>
              <a:buNone/>
              <a:defRPr/>
            </a:pPr>
            <a:endParaRPr lang="en-US" sz="1400" b="1" dirty="0" smtClean="0"/>
          </a:p>
          <a:p>
            <a:pPr marL="609600" indent="-609600" eaLnBrk="1" hangingPunct="1">
              <a:lnSpc>
                <a:spcPct val="70000"/>
              </a:lnSpc>
              <a:buFontTx/>
              <a:buNone/>
              <a:defRPr/>
            </a:pPr>
            <a:endParaRPr lang="en-US" sz="1400" b="1" dirty="0" smtClean="0"/>
          </a:p>
        </p:txBody>
      </p:sp>
      <p:sp>
        <p:nvSpPr>
          <p:cNvPr id="4" name="Slide Number Placeholder 3"/>
          <p:cNvSpPr>
            <a:spLocks noGrp="1"/>
          </p:cNvSpPr>
          <p:nvPr>
            <p:ph type="sldNum" sz="quarter" idx="12"/>
          </p:nvPr>
        </p:nvSpPr>
        <p:spPr/>
        <p:txBody>
          <a:bodyPr/>
          <a:lstStyle/>
          <a:p>
            <a:pPr>
              <a:defRPr/>
            </a:pPr>
            <a:fld id="{932BC6C9-1076-441A-AA62-BBAA13162CB5}" type="slidenum">
              <a:rPr lang="en-US" smtClean="0"/>
              <a:pPr>
                <a:defRPr/>
              </a:pPr>
              <a:t>13</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45092">
                                            <p:txEl>
                                              <p:pRg st="0" end="0"/>
                                            </p:txEl>
                                          </p:spTgt>
                                        </p:tgtEl>
                                        <p:attrNameLst>
                                          <p:attrName>style.visibility</p:attrName>
                                        </p:attrNameLst>
                                      </p:cBhvr>
                                      <p:to>
                                        <p:strVal val="visible"/>
                                      </p:to>
                                    </p:set>
                                    <p:anim calcmode="lin" valueType="num">
                                      <p:cBhvr additive="base">
                                        <p:cTn id="7" dur="500" fill="hold"/>
                                        <p:tgtEl>
                                          <p:spTgt spid="34509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45092">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45092">
                                            <p:txEl>
                                              <p:pRg st="1" end="1"/>
                                            </p:txEl>
                                          </p:spTgt>
                                        </p:tgtEl>
                                        <p:attrNameLst>
                                          <p:attrName>style.visibility</p:attrName>
                                        </p:attrNameLst>
                                      </p:cBhvr>
                                      <p:to>
                                        <p:strVal val="visible"/>
                                      </p:to>
                                    </p:set>
                                    <p:anim calcmode="lin" valueType="num">
                                      <p:cBhvr additive="base">
                                        <p:cTn id="13" dur="500" fill="hold"/>
                                        <p:tgtEl>
                                          <p:spTgt spid="345092">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45092">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45092">
                                            <p:txEl>
                                              <p:pRg st="2" end="2"/>
                                            </p:txEl>
                                          </p:spTgt>
                                        </p:tgtEl>
                                        <p:attrNameLst>
                                          <p:attrName>style.visibility</p:attrName>
                                        </p:attrNameLst>
                                      </p:cBhvr>
                                      <p:to>
                                        <p:strVal val="visible"/>
                                      </p:to>
                                    </p:set>
                                    <p:anim calcmode="lin" valueType="num">
                                      <p:cBhvr additive="base">
                                        <p:cTn id="19" dur="500" fill="hold"/>
                                        <p:tgtEl>
                                          <p:spTgt spid="345092">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45092">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45092">
                                            <p:txEl>
                                              <p:pRg st="4" end="4"/>
                                            </p:txEl>
                                          </p:spTgt>
                                        </p:tgtEl>
                                        <p:attrNameLst>
                                          <p:attrName>style.visibility</p:attrName>
                                        </p:attrNameLst>
                                      </p:cBhvr>
                                      <p:to>
                                        <p:strVal val="visible"/>
                                      </p:to>
                                    </p:set>
                                    <p:anim calcmode="lin" valueType="num">
                                      <p:cBhvr additive="base">
                                        <p:cTn id="25" dur="500" fill="hold"/>
                                        <p:tgtEl>
                                          <p:spTgt spid="345092">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45092">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5092"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5092" name="Rectangle 4"/>
          <p:cNvSpPr>
            <a:spLocks noGrp="1" noChangeArrowheads="1"/>
          </p:cNvSpPr>
          <p:nvPr>
            <p:ph type="body" idx="1"/>
          </p:nvPr>
        </p:nvSpPr>
        <p:spPr>
          <a:xfrm>
            <a:off x="304800" y="990600"/>
            <a:ext cx="8610600" cy="5334000"/>
          </a:xfrm>
        </p:spPr>
        <p:txBody>
          <a:bodyPr/>
          <a:lstStyle/>
          <a:p>
            <a:pPr marL="609600" indent="-609600" eaLnBrk="1" hangingPunct="1">
              <a:lnSpc>
                <a:spcPct val="75000"/>
              </a:lnSpc>
              <a:buFontTx/>
              <a:buNone/>
              <a:defRPr/>
            </a:pPr>
            <a:r>
              <a:rPr lang="en-US" b="1" dirty="0" smtClean="0">
                <a:solidFill>
                  <a:srgbClr val="C00000"/>
                </a:solidFill>
              </a:rPr>
              <a:t>Non Possessory Interests: </a:t>
            </a:r>
          </a:p>
          <a:p>
            <a:pPr marL="609600" indent="-609600" eaLnBrk="1" hangingPunct="1">
              <a:lnSpc>
                <a:spcPct val="75000"/>
              </a:lnSpc>
              <a:buFontTx/>
              <a:buNone/>
              <a:defRPr/>
            </a:pPr>
            <a:r>
              <a:rPr lang="en-US" sz="2400" b="1" i="1" dirty="0" smtClean="0">
                <a:solidFill>
                  <a:schemeClr val="accent1">
                    <a:lumMod val="50000"/>
                  </a:schemeClr>
                </a:solidFill>
              </a:rPr>
              <a:t>EASEMENTS – Types of Easements</a:t>
            </a:r>
          </a:p>
          <a:p>
            <a:pPr marL="609600" indent="-609600" eaLnBrk="1" hangingPunct="1">
              <a:lnSpc>
                <a:spcPct val="75000"/>
              </a:lnSpc>
              <a:buFontTx/>
              <a:buNone/>
              <a:defRPr/>
            </a:pPr>
            <a:r>
              <a:rPr lang="en-US" sz="2800" b="1" dirty="0" smtClean="0">
                <a:solidFill>
                  <a:schemeClr val="accent1">
                    <a:lumMod val="25000"/>
                  </a:schemeClr>
                </a:solidFill>
              </a:rPr>
              <a:t>	</a:t>
            </a:r>
            <a:r>
              <a:rPr lang="en-US" sz="2700" b="1" dirty="0" smtClean="0">
                <a:solidFill>
                  <a:schemeClr val="accent1">
                    <a:lumMod val="25000"/>
                  </a:schemeClr>
                </a:solidFill>
              </a:rPr>
              <a:t>Easements Appurtenant vs. Easement in Gross</a:t>
            </a:r>
            <a:r>
              <a:rPr lang="en-US" sz="2700" b="1" i="1" dirty="0" smtClean="0">
                <a:solidFill>
                  <a:schemeClr val="accent1">
                    <a:lumMod val="25000"/>
                  </a:schemeClr>
                </a:solidFill>
              </a:rPr>
              <a:t> </a:t>
            </a:r>
            <a:endParaRPr lang="en-US" sz="2700" b="1" dirty="0" smtClean="0">
              <a:solidFill>
                <a:schemeClr val="accent1">
                  <a:lumMod val="25000"/>
                </a:schemeClr>
              </a:solidFill>
            </a:endParaRPr>
          </a:p>
          <a:p>
            <a:pPr marL="609600" indent="-609600" eaLnBrk="1" hangingPunct="1">
              <a:lnSpc>
                <a:spcPct val="75000"/>
              </a:lnSpc>
              <a:defRPr/>
            </a:pPr>
            <a:endParaRPr lang="en-US" sz="700" b="1" dirty="0" smtClean="0">
              <a:solidFill>
                <a:schemeClr val="accent2"/>
              </a:solidFill>
            </a:endParaRPr>
          </a:p>
          <a:p>
            <a:pPr marL="609600" indent="-609600" eaLnBrk="1" hangingPunct="1">
              <a:lnSpc>
                <a:spcPct val="80000"/>
              </a:lnSpc>
              <a:defRPr/>
            </a:pPr>
            <a:r>
              <a:rPr lang="en-US" sz="1800" b="1" dirty="0" smtClean="0">
                <a:solidFill>
                  <a:schemeClr val="accent2"/>
                </a:solidFill>
              </a:rPr>
              <a:t>Easements Appurtenant are given judicial preference.</a:t>
            </a: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defRPr/>
            </a:pPr>
            <a:r>
              <a:rPr lang="en-US" sz="1800" b="1" dirty="0" smtClean="0">
                <a:solidFill>
                  <a:schemeClr val="accent2"/>
                </a:solidFill>
              </a:rPr>
              <a:t>If an easement interest is created and its owner holds a possessory estate that is, or could be, benefited in physical use or enjoyment by the acquisition of the privilege, the easement will be deemed appurtenant.</a:t>
            </a:r>
            <a:r>
              <a:rPr lang="en-US" sz="1600" b="1" dirty="0" smtClean="0">
                <a:solidFill>
                  <a:schemeClr val="accent2"/>
                </a:solidFill>
              </a:rPr>
              <a:t> </a:t>
            </a: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defRPr/>
            </a:pPr>
            <a:r>
              <a:rPr lang="en-US" sz="1800" b="1" dirty="0" smtClean="0">
                <a:solidFill>
                  <a:schemeClr val="accent2"/>
                </a:solidFill>
              </a:rPr>
              <a:t>This is true even though the deed creating the easement makes no reference to a dominant tenement.</a:t>
            </a: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buFontTx/>
              <a:buNone/>
              <a:defRPr/>
            </a:pPr>
            <a:r>
              <a:rPr lang="en-US" sz="1600" b="1" i="1" dirty="0" smtClean="0"/>
              <a:t>	Example: </a:t>
            </a:r>
          </a:p>
          <a:p>
            <a:pPr marL="609600" indent="-609600" eaLnBrk="1" hangingPunct="1">
              <a:lnSpc>
                <a:spcPct val="80000"/>
              </a:lnSpc>
              <a:buFontTx/>
              <a:buNone/>
              <a:defRPr/>
            </a:pPr>
            <a:r>
              <a:rPr lang="en-US" sz="1400" b="1" dirty="0" smtClean="0"/>
              <a:t>	A conveys to "B, her heirs, successors, and assigns, the right to use a strip 20 feet wide on the north edge of </a:t>
            </a:r>
            <a:r>
              <a:rPr lang="en-US" sz="1400" b="1" dirty="0" err="1" smtClean="0"/>
              <a:t>Blackacre</a:t>
            </a:r>
            <a:r>
              <a:rPr lang="en-US" sz="1400" b="1" dirty="0" smtClean="0"/>
              <a:t> for ingress and egress to </a:t>
            </a:r>
            <a:r>
              <a:rPr lang="en-US" sz="1400" b="1" dirty="0" err="1" smtClean="0"/>
              <a:t>Whiteacre</a:t>
            </a:r>
            <a:r>
              <a:rPr lang="en-US" sz="1400" b="1" dirty="0" smtClean="0"/>
              <a:t>."  </a:t>
            </a:r>
          </a:p>
          <a:p>
            <a:pPr marL="609600" indent="-609600" eaLnBrk="1" hangingPunct="1">
              <a:lnSpc>
                <a:spcPct val="80000"/>
              </a:lnSpc>
              <a:buFontTx/>
              <a:buNone/>
              <a:defRPr/>
            </a:pPr>
            <a:endParaRPr lang="en-US" sz="600" b="1" dirty="0" smtClean="0"/>
          </a:p>
          <a:p>
            <a:pPr marL="609600" indent="-609600" eaLnBrk="1" hangingPunct="1">
              <a:lnSpc>
                <a:spcPct val="80000"/>
              </a:lnSpc>
              <a:buFontTx/>
              <a:buNone/>
              <a:defRPr/>
            </a:pPr>
            <a:r>
              <a:rPr lang="en-US" sz="1400" b="1" dirty="0" smtClean="0"/>
              <a:t>	Because there is ambiguity as to whether the benefit was intended to attach to B's land, (</a:t>
            </a:r>
            <a:r>
              <a:rPr lang="en-US" sz="1400" b="1" dirty="0" err="1" smtClean="0"/>
              <a:t>Whiteacre</a:t>
            </a:r>
            <a:r>
              <a:rPr lang="en-US" sz="1400" b="1" dirty="0" smtClean="0"/>
              <a:t>) or to B personally, a court will apply the constructional preference                                  and hold that the benefit was intended to be appurtenant.  </a:t>
            </a:r>
          </a:p>
          <a:p>
            <a:pPr marL="609600" indent="-609600" eaLnBrk="1" hangingPunct="1">
              <a:lnSpc>
                <a:spcPct val="80000"/>
              </a:lnSpc>
              <a:buFontTx/>
              <a:buNone/>
              <a:defRPr/>
            </a:pPr>
            <a:endParaRPr lang="en-US" sz="600" b="1" dirty="0" smtClean="0"/>
          </a:p>
          <a:p>
            <a:pPr marL="609600" indent="-609600" eaLnBrk="1" hangingPunct="1">
              <a:lnSpc>
                <a:spcPct val="80000"/>
              </a:lnSpc>
              <a:buFontTx/>
              <a:buNone/>
              <a:defRPr/>
            </a:pPr>
            <a:r>
              <a:rPr lang="en-US" sz="1400" b="1" dirty="0" smtClean="0"/>
              <a:t>	As a result, any conveyance of </a:t>
            </a:r>
            <a:r>
              <a:rPr lang="en-US" sz="1400" b="1" dirty="0" err="1" smtClean="0"/>
              <a:t>Whiteacre</a:t>
            </a:r>
            <a:r>
              <a:rPr lang="en-US" sz="1400" b="1" dirty="0" smtClean="0"/>
              <a:t> by B will carry with it the right to use the strip across </a:t>
            </a:r>
            <a:r>
              <a:rPr lang="en-US" sz="1400" b="1" dirty="0" err="1" smtClean="0"/>
              <a:t>Blackacre</a:t>
            </a:r>
            <a:r>
              <a:rPr lang="en-US" sz="1400" b="1" dirty="0" smtClean="0"/>
              <a:t>.</a:t>
            </a:r>
          </a:p>
        </p:txBody>
      </p:sp>
      <p:sp>
        <p:nvSpPr>
          <p:cNvPr id="4" name="Slide Number Placeholder 3"/>
          <p:cNvSpPr>
            <a:spLocks noGrp="1"/>
          </p:cNvSpPr>
          <p:nvPr>
            <p:ph type="sldNum" sz="quarter" idx="12"/>
          </p:nvPr>
        </p:nvSpPr>
        <p:spPr/>
        <p:txBody>
          <a:bodyPr/>
          <a:lstStyle/>
          <a:p>
            <a:pPr>
              <a:defRPr/>
            </a:pPr>
            <a:fld id="{932BC6C9-1076-441A-AA62-BBAA13162CB5}" type="slidenum">
              <a:rPr lang="en-US" smtClean="0"/>
              <a:pPr>
                <a:defRPr/>
              </a:pPr>
              <a:t>14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45092">
                                            <p:txEl>
                                              <p:pRg st="0" end="0"/>
                                            </p:txEl>
                                          </p:spTgt>
                                        </p:tgtEl>
                                        <p:attrNameLst>
                                          <p:attrName>style.visibility</p:attrName>
                                        </p:attrNameLst>
                                      </p:cBhvr>
                                      <p:to>
                                        <p:strVal val="visible"/>
                                      </p:to>
                                    </p:set>
                                    <p:anim calcmode="lin" valueType="num">
                                      <p:cBhvr additive="base">
                                        <p:cTn id="7" dur="500" fill="hold"/>
                                        <p:tgtEl>
                                          <p:spTgt spid="34509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45092">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45092">
                                            <p:txEl>
                                              <p:pRg st="1" end="1"/>
                                            </p:txEl>
                                          </p:spTgt>
                                        </p:tgtEl>
                                        <p:attrNameLst>
                                          <p:attrName>style.visibility</p:attrName>
                                        </p:attrNameLst>
                                      </p:cBhvr>
                                      <p:to>
                                        <p:strVal val="visible"/>
                                      </p:to>
                                    </p:set>
                                    <p:anim calcmode="lin" valueType="num">
                                      <p:cBhvr additive="base">
                                        <p:cTn id="13" dur="500" fill="hold"/>
                                        <p:tgtEl>
                                          <p:spTgt spid="345092">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45092">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45092">
                                            <p:txEl>
                                              <p:pRg st="2" end="2"/>
                                            </p:txEl>
                                          </p:spTgt>
                                        </p:tgtEl>
                                        <p:attrNameLst>
                                          <p:attrName>style.visibility</p:attrName>
                                        </p:attrNameLst>
                                      </p:cBhvr>
                                      <p:to>
                                        <p:strVal val="visible"/>
                                      </p:to>
                                    </p:set>
                                    <p:anim calcmode="lin" valueType="num">
                                      <p:cBhvr additive="base">
                                        <p:cTn id="19" dur="500" fill="hold"/>
                                        <p:tgtEl>
                                          <p:spTgt spid="345092">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45092">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5092"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0756" name="Rectangle 4"/>
          <p:cNvSpPr>
            <a:spLocks noGrp="1" noChangeArrowheads="1"/>
          </p:cNvSpPr>
          <p:nvPr>
            <p:ph type="body" idx="1"/>
          </p:nvPr>
        </p:nvSpPr>
        <p:spPr>
          <a:xfrm>
            <a:off x="304800" y="1066800"/>
            <a:ext cx="8610600" cy="5257800"/>
          </a:xfrm>
        </p:spPr>
        <p:txBody>
          <a:bodyPr/>
          <a:lstStyle/>
          <a:p>
            <a:pPr marL="609600" indent="-609600" eaLnBrk="1" hangingPunct="1">
              <a:lnSpc>
                <a:spcPct val="75000"/>
              </a:lnSpc>
              <a:buFontTx/>
              <a:buNone/>
              <a:defRPr/>
            </a:pPr>
            <a:r>
              <a:rPr lang="en-US" b="1" dirty="0" smtClean="0">
                <a:solidFill>
                  <a:srgbClr val="C00000"/>
                </a:solidFill>
              </a:rPr>
              <a:t>Non Possessory Interests: </a:t>
            </a:r>
          </a:p>
          <a:p>
            <a:pPr marL="609600" indent="-609600" eaLnBrk="1" hangingPunct="1">
              <a:lnSpc>
                <a:spcPct val="75000"/>
              </a:lnSpc>
              <a:buFontTx/>
              <a:buNone/>
              <a:defRPr/>
            </a:pPr>
            <a:r>
              <a:rPr lang="en-US" sz="2800" b="1" i="1" dirty="0" smtClean="0">
                <a:solidFill>
                  <a:schemeClr val="accent1">
                    <a:lumMod val="50000"/>
                  </a:schemeClr>
                </a:solidFill>
              </a:rPr>
              <a:t>EASEMENTS – Creation of Easements</a:t>
            </a:r>
          </a:p>
          <a:p>
            <a:pPr marL="609600" indent="-609600" eaLnBrk="1" hangingPunct="1">
              <a:lnSpc>
                <a:spcPct val="80000"/>
              </a:lnSpc>
              <a:buFontTx/>
              <a:buNone/>
              <a:defRPr/>
            </a:pPr>
            <a:endParaRPr lang="en-US" sz="800" b="1" dirty="0" smtClean="0">
              <a:solidFill>
                <a:srgbClr val="FF0000"/>
              </a:solidFill>
            </a:endParaRPr>
          </a:p>
          <a:p>
            <a:pPr marL="609600" indent="-609600" eaLnBrk="1" hangingPunct="1">
              <a:lnSpc>
                <a:spcPct val="80000"/>
              </a:lnSpc>
              <a:buFontTx/>
              <a:buNone/>
              <a:defRPr/>
            </a:pPr>
            <a:r>
              <a:rPr lang="en-US" sz="2800" b="1" dirty="0" smtClean="0">
                <a:solidFill>
                  <a:schemeClr val="accent2"/>
                </a:solidFill>
              </a:rPr>
              <a:t>The basic methods of creating an easement are: </a:t>
            </a:r>
          </a:p>
          <a:p>
            <a:pPr marL="609600" indent="-609600" eaLnBrk="1" hangingPunct="1">
              <a:lnSpc>
                <a:spcPct val="80000"/>
              </a:lnSpc>
              <a:defRPr/>
            </a:pPr>
            <a:endParaRPr lang="en-US" sz="2800" b="1" dirty="0" smtClean="0">
              <a:solidFill>
                <a:schemeClr val="accent2"/>
              </a:solidFill>
            </a:endParaRPr>
          </a:p>
          <a:p>
            <a:pPr marL="609600" indent="-609600" eaLnBrk="1" hangingPunct="1">
              <a:lnSpc>
                <a:spcPct val="80000"/>
              </a:lnSpc>
              <a:defRPr/>
            </a:pPr>
            <a:r>
              <a:rPr lang="en-US" sz="2800" b="1" dirty="0" smtClean="0">
                <a:solidFill>
                  <a:schemeClr val="accent1">
                    <a:lumMod val="25000"/>
                  </a:schemeClr>
                </a:solidFill>
              </a:rPr>
              <a:t>Express grant </a:t>
            </a:r>
          </a:p>
          <a:p>
            <a:pPr marL="609600" indent="-609600" eaLnBrk="1" hangingPunct="1">
              <a:lnSpc>
                <a:spcPct val="80000"/>
              </a:lnSpc>
              <a:defRPr/>
            </a:pPr>
            <a:r>
              <a:rPr lang="en-US" sz="2800" b="1" dirty="0" smtClean="0">
                <a:solidFill>
                  <a:schemeClr val="accent1">
                    <a:lumMod val="25000"/>
                  </a:schemeClr>
                </a:solidFill>
              </a:rPr>
              <a:t>Express reservation</a:t>
            </a:r>
          </a:p>
          <a:p>
            <a:pPr marL="609600" indent="-609600" eaLnBrk="1" hangingPunct="1">
              <a:lnSpc>
                <a:spcPct val="80000"/>
              </a:lnSpc>
              <a:defRPr/>
            </a:pPr>
            <a:r>
              <a:rPr lang="en-US" sz="2800" b="1" dirty="0" smtClean="0">
                <a:solidFill>
                  <a:schemeClr val="accent1">
                    <a:lumMod val="25000"/>
                  </a:schemeClr>
                </a:solidFill>
              </a:rPr>
              <a:t>Implication, and </a:t>
            </a:r>
          </a:p>
          <a:p>
            <a:pPr marL="609600" indent="-609600" eaLnBrk="1" hangingPunct="1">
              <a:lnSpc>
                <a:spcPct val="80000"/>
              </a:lnSpc>
              <a:defRPr/>
            </a:pPr>
            <a:r>
              <a:rPr lang="en-US" sz="2800" b="1" dirty="0" smtClean="0">
                <a:solidFill>
                  <a:schemeClr val="accent1">
                    <a:lumMod val="25000"/>
                  </a:schemeClr>
                </a:solidFill>
              </a:rPr>
              <a:t>Prescription.</a:t>
            </a:r>
          </a:p>
        </p:txBody>
      </p:sp>
      <p:sp>
        <p:nvSpPr>
          <p:cNvPr id="4" name="Slide Number Placeholder 3"/>
          <p:cNvSpPr>
            <a:spLocks noGrp="1"/>
          </p:cNvSpPr>
          <p:nvPr>
            <p:ph type="sldNum" sz="quarter" idx="12"/>
          </p:nvPr>
        </p:nvSpPr>
        <p:spPr/>
        <p:txBody>
          <a:bodyPr/>
          <a:lstStyle/>
          <a:p>
            <a:pPr>
              <a:defRPr/>
            </a:pPr>
            <a:fld id="{932BC6C9-1076-441A-AA62-BBAA13162CB5}" type="slidenum">
              <a:rPr lang="en-US" smtClean="0"/>
              <a:pPr>
                <a:defRPr/>
              </a:pPr>
              <a:t>15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30756">
                                            <p:txEl>
                                              <p:pRg st="0" end="0"/>
                                            </p:txEl>
                                          </p:spTgt>
                                        </p:tgtEl>
                                        <p:attrNameLst>
                                          <p:attrName>style.visibility</p:attrName>
                                        </p:attrNameLst>
                                      </p:cBhvr>
                                      <p:to>
                                        <p:strVal val="visible"/>
                                      </p:to>
                                    </p:set>
                                    <p:anim calcmode="lin" valueType="num">
                                      <p:cBhvr additive="base">
                                        <p:cTn id="7" dur="500" fill="hold"/>
                                        <p:tgtEl>
                                          <p:spTgt spid="33075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30756">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30756">
                                            <p:txEl>
                                              <p:pRg st="1" end="1"/>
                                            </p:txEl>
                                          </p:spTgt>
                                        </p:tgtEl>
                                        <p:attrNameLst>
                                          <p:attrName>style.visibility</p:attrName>
                                        </p:attrNameLst>
                                      </p:cBhvr>
                                      <p:to>
                                        <p:strVal val="visible"/>
                                      </p:to>
                                    </p:set>
                                    <p:anim calcmode="lin" valueType="num">
                                      <p:cBhvr additive="base">
                                        <p:cTn id="13" dur="500" fill="hold"/>
                                        <p:tgtEl>
                                          <p:spTgt spid="330756">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30756">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0756"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7380" name="Rectangle 4"/>
          <p:cNvSpPr>
            <a:spLocks noGrp="1" noChangeArrowheads="1"/>
          </p:cNvSpPr>
          <p:nvPr>
            <p:ph type="body" idx="1"/>
          </p:nvPr>
        </p:nvSpPr>
        <p:spPr>
          <a:xfrm>
            <a:off x="304800" y="1066800"/>
            <a:ext cx="8610600" cy="4876800"/>
          </a:xfrm>
        </p:spPr>
        <p:txBody>
          <a:bodyPr/>
          <a:lstStyle/>
          <a:p>
            <a:pPr marL="609600" indent="-609600" eaLnBrk="1" hangingPunct="1">
              <a:lnSpc>
                <a:spcPct val="75000"/>
              </a:lnSpc>
              <a:buFontTx/>
              <a:buNone/>
              <a:defRPr/>
            </a:pPr>
            <a:r>
              <a:rPr lang="en-US" sz="3600" b="1" dirty="0" smtClean="0">
                <a:solidFill>
                  <a:srgbClr val="C00000"/>
                </a:solidFill>
              </a:rPr>
              <a:t>Non Possessory Interests: </a:t>
            </a:r>
          </a:p>
          <a:p>
            <a:pPr marL="609600" indent="-609600" eaLnBrk="1" hangingPunct="1">
              <a:lnSpc>
                <a:spcPct val="75000"/>
              </a:lnSpc>
              <a:buFontTx/>
              <a:buNone/>
              <a:defRPr/>
            </a:pPr>
            <a:r>
              <a:rPr lang="en-US" sz="2800" b="1" i="1" dirty="0" smtClean="0">
                <a:solidFill>
                  <a:schemeClr val="accent1">
                    <a:lumMod val="50000"/>
                  </a:schemeClr>
                </a:solidFill>
              </a:rPr>
              <a:t>EASEMENTS – Creation of Easements</a:t>
            </a:r>
          </a:p>
          <a:p>
            <a:pPr marL="609600" indent="-609600" eaLnBrk="1" hangingPunct="1">
              <a:lnSpc>
                <a:spcPct val="80000"/>
              </a:lnSpc>
              <a:buFontTx/>
              <a:buNone/>
              <a:defRPr/>
            </a:pPr>
            <a:endParaRPr lang="en-US" sz="900" b="1" dirty="0" smtClean="0">
              <a:solidFill>
                <a:srgbClr val="FF0000"/>
              </a:solidFill>
            </a:endParaRPr>
          </a:p>
          <a:p>
            <a:pPr marL="609600" indent="-609600" eaLnBrk="1" hangingPunct="1">
              <a:lnSpc>
                <a:spcPct val="80000"/>
              </a:lnSpc>
              <a:buFontTx/>
              <a:buNone/>
              <a:defRPr/>
            </a:pPr>
            <a:r>
              <a:rPr lang="en-US" sz="2800" b="1" dirty="0" smtClean="0"/>
              <a:t>	</a:t>
            </a:r>
            <a:r>
              <a:rPr lang="en-US" sz="2800" b="1" dirty="0" smtClean="0">
                <a:solidFill>
                  <a:schemeClr val="accent1">
                    <a:lumMod val="25000"/>
                  </a:schemeClr>
                </a:solidFill>
              </a:rPr>
              <a:t>Express Grant:</a:t>
            </a:r>
            <a:endParaRPr lang="en-US" sz="900" b="1" dirty="0" smtClean="0">
              <a:solidFill>
                <a:schemeClr val="accent1">
                  <a:lumMod val="25000"/>
                </a:schemeClr>
              </a:solidFill>
            </a:endParaRPr>
          </a:p>
          <a:p>
            <a:pPr marL="609600" indent="-609600" eaLnBrk="1" hangingPunct="1">
              <a:lnSpc>
                <a:spcPct val="80000"/>
              </a:lnSpc>
              <a:defRPr/>
            </a:pPr>
            <a:endParaRPr lang="en-US" sz="900" b="1" dirty="0" smtClean="0"/>
          </a:p>
          <a:p>
            <a:pPr marL="609600" indent="-609600" eaLnBrk="1" hangingPunct="1">
              <a:lnSpc>
                <a:spcPct val="80000"/>
              </a:lnSpc>
              <a:defRPr/>
            </a:pPr>
            <a:endParaRPr lang="en-US" sz="900" b="1" dirty="0" smtClean="0"/>
          </a:p>
          <a:p>
            <a:pPr marL="609600" indent="-609600" eaLnBrk="1" hangingPunct="1">
              <a:lnSpc>
                <a:spcPct val="80000"/>
              </a:lnSpc>
              <a:defRPr/>
            </a:pPr>
            <a:r>
              <a:rPr lang="en-US" sz="2000" b="1" dirty="0" smtClean="0">
                <a:solidFill>
                  <a:schemeClr val="accent2"/>
                </a:solidFill>
              </a:rPr>
              <a:t>An Easement can be created by an express grant, accomplished by the delivery of a written document, signed by the grantor.</a:t>
            </a:r>
          </a:p>
          <a:p>
            <a:pPr marL="609600" indent="-609600" eaLnBrk="1" hangingPunct="1">
              <a:lnSpc>
                <a:spcPct val="80000"/>
              </a:lnSpc>
              <a:defRPr/>
            </a:pPr>
            <a:endParaRPr lang="en-US" sz="900" b="1" dirty="0" smtClean="0">
              <a:solidFill>
                <a:schemeClr val="accent2"/>
              </a:solidFill>
            </a:endParaRPr>
          </a:p>
          <a:p>
            <a:pPr marL="609600" indent="-609600" eaLnBrk="1" hangingPunct="1">
              <a:lnSpc>
                <a:spcPct val="80000"/>
              </a:lnSpc>
              <a:defRPr/>
            </a:pPr>
            <a:r>
              <a:rPr lang="en-US" sz="2000" b="1" dirty="0" smtClean="0">
                <a:solidFill>
                  <a:schemeClr val="accent2"/>
                </a:solidFill>
              </a:rPr>
              <a:t>Because an Easement is an interest in land, the Statute of Frauds applies (written instrument signed by the party to be charged). </a:t>
            </a:r>
          </a:p>
          <a:p>
            <a:pPr marL="609600" indent="-609600" eaLnBrk="1" hangingPunct="1">
              <a:lnSpc>
                <a:spcPct val="80000"/>
              </a:lnSpc>
              <a:defRPr/>
            </a:pPr>
            <a:endParaRPr lang="en-US" sz="900" b="1" dirty="0" smtClean="0">
              <a:solidFill>
                <a:schemeClr val="accent2"/>
              </a:solidFill>
            </a:endParaRPr>
          </a:p>
          <a:p>
            <a:pPr marL="609600" indent="-609600" eaLnBrk="1" hangingPunct="1">
              <a:lnSpc>
                <a:spcPct val="80000"/>
              </a:lnSpc>
              <a:defRPr/>
            </a:pPr>
            <a:r>
              <a:rPr lang="en-US" sz="2000" b="1" dirty="0" smtClean="0">
                <a:solidFill>
                  <a:schemeClr val="accent2"/>
                </a:solidFill>
              </a:rPr>
              <a:t>A grant of an Easement must comply with all the formal requisites of a deed. </a:t>
            </a:r>
          </a:p>
          <a:p>
            <a:pPr marL="609600" indent="-609600" eaLnBrk="1" hangingPunct="1">
              <a:lnSpc>
                <a:spcPct val="80000"/>
              </a:lnSpc>
              <a:defRPr/>
            </a:pPr>
            <a:endParaRPr lang="en-US" sz="900" b="1" dirty="0" smtClean="0">
              <a:solidFill>
                <a:schemeClr val="accent2"/>
              </a:solidFill>
            </a:endParaRPr>
          </a:p>
          <a:p>
            <a:pPr marL="609600" indent="-609600" eaLnBrk="1" hangingPunct="1">
              <a:lnSpc>
                <a:spcPct val="80000"/>
              </a:lnSpc>
              <a:defRPr/>
            </a:pPr>
            <a:r>
              <a:rPr lang="en-US" sz="2000" b="1" dirty="0" smtClean="0">
                <a:solidFill>
                  <a:schemeClr val="accent2"/>
                </a:solidFill>
              </a:rPr>
              <a:t>An Easement is presumed to be of perpetual duration unless the grant specifically limits the interest (e.g., for life, for 10 years).</a:t>
            </a:r>
          </a:p>
        </p:txBody>
      </p:sp>
      <p:sp>
        <p:nvSpPr>
          <p:cNvPr id="4" name="Slide Number Placeholder 3"/>
          <p:cNvSpPr>
            <a:spLocks noGrp="1"/>
          </p:cNvSpPr>
          <p:nvPr>
            <p:ph type="sldNum" sz="quarter" idx="12"/>
          </p:nvPr>
        </p:nvSpPr>
        <p:spPr/>
        <p:txBody>
          <a:bodyPr/>
          <a:lstStyle/>
          <a:p>
            <a:pPr>
              <a:defRPr/>
            </a:pPr>
            <a:fld id="{932BC6C9-1076-441A-AA62-BBAA13162CB5}" type="slidenum">
              <a:rPr lang="en-US" smtClean="0"/>
              <a:pPr>
                <a:defRPr/>
              </a:pPr>
              <a:t>16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57380">
                                            <p:txEl>
                                              <p:pRg st="3" end="3"/>
                                            </p:txEl>
                                          </p:spTgt>
                                        </p:tgtEl>
                                        <p:attrNameLst>
                                          <p:attrName>style.visibility</p:attrName>
                                        </p:attrNameLst>
                                      </p:cBhvr>
                                      <p:to>
                                        <p:strVal val="visible"/>
                                      </p:to>
                                    </p:set>
                                    <p:anim calcmode="lin" valueType="num">
                                      <p:cBhvr additive="base">
                                        <p:cTn id="7" dur="500" fill="hold"/>
                                        <p:tgtEl>
                                          <p:spTgt spid="357380">
                                            <p:txEl>
                                              <p:pRg st="3" end="3"/>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57380">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57380">
                                            <p:txEl>
                                              <p:pRg st="6" end="6"/>
                                            </p:txEl>
                                          </p:spTgt>
                                        </p:tgtEl>
                                        <p:attrNameLst>
                                          <p:attrName>style.visibility</p:attrName>
                                        </p:attrNameLst>
                                      </p:cBhvr>
                                      <p:to>
                                        <p:strVal val="visible"/>
                                      </p:to>
                                    </p:set>
                                    <p:anim calcmode="lin" valueType="num">
                                      <p:cBhvr additive="base">
                                        <p:cTn id="13" dur="500" fill="hold"/>
                                        <p:tgtEl>
                                          <p:spTgt spid="357380">
                                            <p:txEl>
                                              <p:pRg st="6" end="6"/>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57380">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57380">
                                            <p:txEl>
                                              <p:pRg st="8" end="8"/>
                                            </p:txEl>
                                          </p:spTgt>
                                        </p:tgtEl>
                                        <p:attrNameLst>
                                          <p:attrName>style.visibility</p:attrName>
                                        </p:attrNameLst>
                                      </p:cBhvr>
                                      <p:to>
                                        <p:strVal val="visible"/>
                                      </p:to>
                                    </p:set>
                                    <p:anim calcmode="lin" valueType="num">
                                      <p:cBhvr additive="base">
                                        <p:cTn id="19" dur="500" fill="hold"/>
                                        <p:tgtEl>
                                          <p:spTgt spid="357380">
                                            <p:txEl>
                                              <p:pRg st="8" end="8"/>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57380">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57380">
                                            <p:txEl>
                                              <p:pRg st="10" end="10"/>
                                            </p:txEl>
                                          </p:spTgt>
                                        </p:tgtEl>
                                        <p:attrNameLst>
                                          <p:attrName>style.visibility</p:attrName>
                                        </p:attrNameLst>
                                      </p:cBhvr>
                                      <p:to>
                                        <p:strVal val="visible"/>
                                      </p:to>
                                    </p:set>
                                    <p:anim calcmode="lin" valueType="num">
                                      <p:cBhvr additive="base">
                                        <p:cTn id="25" dur="500" fill="hold"/>
                                        <p:tgtEl>
                                          <p:spTgt spid="357380">
                                            <p:txEl>
                                              <p:pRg st="10" end="10"/>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57380">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57380">
                                            <p:txEl>
                                              <p:pRg st="12" end="12"/>
                                            </p:txEl>
                                          </p:spTgt>
                                        </p:tgtEl>
                                        <p:attrNameLst>
                                          <p:attrName>style.visibility</p:attrName>
                                        </p:attrNameLst>
                                      </p:cBhvr>
                                      <p:to>
                                        <p:strVal val="visible"/>
                                      </p:to>
                                    </p:set>
                                    <p:anim calcmode="lin" valueType="num">
                                      <p:cBhvr additive="base">
                                        <p:cTn id="31" dur="500" fill="hold"/>
                                        <p:tgtEl>
                                          <p:spTgt spid="357380">
                                            <p:txEl>
                                              <p:pRg st="12" end="12"/>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57380">
                                            <p:txEl>
                                              <p:pRg st="12" end="1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7380"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7380" name="Rectangle 4"/>
          <p:cNvSpPr>
            <a:spLocks noGrp="1" noChangeArrowheads="1"/>
          </p:cNvSpPr>
          <p:nvPr>
            <p:ph type="body" idx="1"/>
          </p:nvPr>
        </p:nvSpPr>
        <p:spPr>
          <a:xfrm>
            <a:off x="304800" y="1371600"/>
            <a:ext cx="8610600" cy="4876800"/>
          </a:xfrm>
        </p:spPr>
        <p:txBody>
          <a:bodyPr/>
          <a:lstStyle/>
          <a:p>
            <a:pPr marL="609600" indent="-609600" eaLnBrk="1" hangingPunct="1">
              <a:lnSpc>
                <a:spcPct val="75000"/>
              </a:lnSpc>
              <a:buFontTx/>
              <a:buNone/>
              <a:defRPr/>
            </a:pPr>
            <a:r>
              <a:rPr lang="en-US" sz="3600" b="1" dirty="0" smtClean="0">
                <a:solidFill>
                  <a:srgbClr val="C00000"/>
                </a:solidFill>
              </a:rPr>
              <a:t>Non Possessory Interests: </a:t>
            </a:r>
          </a:p>
          <a:p>
            <a:pPr marL="609600" indent="-609600" eaLnBrk="1" hangingPunct="1">
              <a:lnSpc>
                <a:spcPct val="75000"/>
              </a:lnSpc>
              <a:buFontTx/>
              <a:buNone/>
              <a:defRPr/>
            </a:pPr>
            <a:r>
              <a:rPr lang="en-US" sz="2800" b="1" i="1" dirty="0" smtClean="0">
                <a:solidFill>
                  <a:schemeClr val="accent1">
                    <a:lumMod val="50000"/>
                  </a:schemeClr>
                </a:solidFill>
              </a:rPr>
              <a:t>EASEMENTS – Creation of Easements</a:t>
            </a:r>
          </a:p>
          <a:p>
            <a:pPr marL="609600" indent="-609600" eaLnBrk="1" hangingPunct="1">
              <a:lnSpc>
                <a:spcPct val="80000"/>
              </a:lnSpc>
              <a:buFontTx/>
              <a:buNone/>
              <a:defRPr/>
            </a:pPr>
            <a:endParaRPr lang="en-US" sz="900" b="1" dirty="0" smtClean="0">
              <a:solidFill>
                <a:srgbClr val="FF0000"/>
              </a:solidFill>
            </a:endParaRPr>
          </a:p>
          <a:p>
            <a:pPr marL="609600" indent="-609600" eaLnBrk="1" hangingPunct="1">
              <a:lnSpc>
                <a:spcPct val="80000"/>
              </a:lnSpc>
              <a:buFontTx/>
              <a:buNone/>
              <a:defRPr/>
            </a:pPr>
            <a:r>
              <a:rPr lang="en-US" sz="2800" b="1" dirty="0" smtClean="0"/>
              <a:t>	</a:t>
            </a:r>
            <a:r>
              <a:rPr lang="en-US" sz="2800" b="1" dirty="0" smtClean="0">
                <a:solidFill>
                  <a:schemeClr val="accent1">
                    <a:lumMod val="25000"/>
                  </a:schemeClr>
                </a:solidFill>
              </a:rPr>
              <a:t>Express Reservation:</a:t>
            </a:r>
            <a:endParaRPr lang="en-US" sz="900" b="1" dirty="0" smtClean="0">
              <a:solidFill>
                <a:schemeClr val="accent1">
                  <a:lumMod val="25000"/>
                </a:schemeClr>
              </a:solidFill>
            </a:endParaRPr>
          </a:p>
          <a:p>
            <a:pPr marL="609600" indent="-609600" eaLnBrk="1" hangingPunct="1">
              <a:lnSpc>
                <a:spcPct val="80000"/>
              </a:lnSpc>
              <a:defRPr/>
            </a:pPr>
            <a:endParaRPr lang="en-US" sz="900" b="1" dirty="0" smtClean="0"/>
          </a:p>
          <a:p>
            <a:pPr marL="609600" indent="-609600" eaLnBrk="1" hangingPunct="1">
              <a:lnSpc>
                <a:spcPct val="80000"/>
              </a:lnSpc>
              <a:defRPr/>
            </a:pPr>
            <a:endParaRPr lang="en-US" sz="900" b="1" dirty="0" smtClean="0"/>
          </a:p>
          <a:p>
            <a:pPr marL="609600" indent="-609600" eaLnBrk="1" hangingPunct="1">
              <a:lnSpc>
                <a:spcPct val="80000"/>
              </a:lnSpc>
              <a:defRPr/>
            </a:pPr>
            <a:r>
              <a:rPr lang="en-US" sz="2000" b="1" dirty="0" smtClean="0">
                <a:solidFill>
                  <a:schemeClr val="accent2"/>
                </a:solidFill>
              </a:rPr>
              <a:t>An Easement by Reservation arises when the owner                       (of a present possessory interest) of a tract of land                     conveys title but </a:t>
            </a:r>
            <a:r>
              <a:rPr lang="en-US" sz="2000" b="1" dirty="0" smtClean="0">
                <a:solidFill>
                  <a:srgbClr val="C00000"/>
                </a:solidFill>
              </a:rPr>
              <a:t>RESERVES</a:t>
            </a:r>
            <a:r>
              <a:rPr lang="en-US" sz="2000" b="1" dirty="0" smtClean="0">
                <a:solidFill>
                  <a:schemeClr val="accent2"/>
                </a:solidFill>
              </a:rPr>
              <a:t> the right to continue to use           the tract for a special purpose after the conveyance. </a:t>
            </a:r>
          </a:p>
          <a:p>
            <a:pPr marL="609600" indent="-609600" eaLnBrk="1" hangingPunct="1">
              <a:lnSpc>
                <a:spcPct val="80000"/>
              </a:lnSpc>
              <a:defRPr/>
            </a:pPr>
            <a:endParaRPr lang="en-US" sz="800" b="1" dirty="0" smtClean="0">
              <a:solidFill>
                <a:schemeClr val="accent2"/>
              </a:solidFill>
            </a:endParaRPr>
          </a:p>
          <a:p>
            <a:pPr marL="609600" indent="-609600" eaLnBrk="1" hangingPunct="1">
              <a:lnSpc>
                <a:spcPct val="80000"/>
              </a:lnSpc>
              <a:defRPr/>
            </a:pPr>
            <a:r>
              <a:rPr lang="en-US" sz="2000" b="1" dirty="0" smtClean="0">
                <a:solidFill>
                  <a:schemeClr val="accent2"/>
                </a:solidFill>
              </a:rPr>
              <a:t>In effect, the grantor passes title to the land                                              but </a:t>
            </a:r>
            <a:r>
              <a:rPr lang="en-US" sz="2000" b="1" dirty="0" smtClean="0">
                <a:solidFill>
                  <a:srgbClr val="C00000"/>
                </a:solidFill>
              </a:rPr>
              <a:t>RESERVES</a:t>
            </a:r>
            <a:r>
              <a:rPr lang="en-US" sz="2000" b="1" dirty="0" smtClean="0">
                <a:solidFill>
                  <a:schemeClr val="accent2"/>
                </a:solidFill>
              </a:rPr>
              <a:t> unto himself, through the deed,                              an easement interest.  </a:t>
            </a: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defRPr/>
            </a:pPr>
            <a:r>
              <a:rPr lang="en-US" sz="2000" b="1" dirty="0" smtClean="0">
                <a:solidFill>
                  <a:schemeClr val="accent2"/>
                </a:solidFill>
              </a:rPr>
              <a:t>Note, that in most states, an Easement can only be reserved for the grantor.  As a result, any attempt by the grantor to reserve an Easement for anyone else is deemed void.</a:t>
            </a:r>
            <a:endParaRPr lang="en-US" sz="2000" b="1" dirty="0">
              <a:solidFill>
                <a:schemeClr val="accent2"/>
              </a:solidFill>
            </a:endParaRPr>
          </a:p>
        </p:txBody>
      </p:sp>
      <p:sp>
        <p:nvSpPr>
          <p:cNvPr id="4" name="Slide Number Placeholder 3"/>
          <p:cNvSpPr>
            <a:spLocks noGrp="1"/>
          </p:cNvSpPr>
          <p:nvPr>
            <p:ph type="sldNum" sz="quarter" idx="12"/>
          </p:nvPr>
        </p:nvSpPr>
        <p:spPr/>
        <p:txBody>
          <a:bodyPr/>
          <a:lstStyle/>
          <a:p>
            <a:pPr>
              <a:defRPr/>
            </a:pPr>
            <a:fld id="{932BC6C9-1076-441A-AA62-BBAA13162CB5}" type="slidenum">
              <a:rPr lang="en-US" smtClean="0"/>
              <a:pPr>
                <a:defRPr/>
              </a:pPr>
              <a:t>17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57380">
                                            <p:txEl>
                                              <p:pRg st="3" end="3"/>
                                            </p:txEl>
                                          </p:spTgt>
                                        </p:tgtEl>
                                        <p:attrNameLst>
                                          <p:attrName>style.visibility</p:attrName>
                                        </p:attrNameLst>
                                      </p:cBhvr>
                                      <p:to>
                                        <p:strVal val="visible"/>
                                      </p:to>
                                    </p:set>
                                    <p:anim calcmode="lin" valueType="num">
                                      <p:cBhvr additive="base">
                                        <p:cTn id="7" dur="500" fill="hold"/>
                                        <p:tgtEl>
                                          <p:spTgt spid="357380">
                                            <p:txEl>
                                              <p:pRg st="3" end="3"/>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57380">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7380"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7380" name="Rectangle 4"/>
          <p:cNvSpPr>
            <a:spLocks noGrp="1" noChangeArrowheads="1"/>
          </p:cNvSpPr>
          <p:nvPr>
            <p:ph type="body" idx="1"/>
          </p:nvPr>
        </p:nvSpPr>
        <p:spPr>
          <a:xfrm>
            <a:off x="304800" y="990600"/>
            <a:ext cx="8382000" cy="4876800"/>
          </a:xfrm>
        </p:spPr>
        <p:txBody>
          <a:bodyPr/>
          <a:lstStyle/>
          <a:p>
            <a:pPr marL="609600" indent="-609600" eaLnBrk="1" hangingPunct="1">
              <a:lnSpc>
                <a:spcPct val="90000"/>
              </a:lnSpc>
              <a:buFontTx/>
              <a:buNone/>
              <a:defRPr/>
            </a:pPr>
            <a:r>
              <a:rPr lang="en-US" sz="3600" b="1" dirty="0" smtClean="0">
                <a:solidFill>
                  <a:srgbClr val="C00000"/>
                </a:solidFill>
              </a:rPr>
              <a:t>Non Possessory Interests: </a:t>
            </a:r>
          </a:p>
          <a:p>
            <a:pPr marL="609600" indent="-609600" eaLnBrk="1" hangingPunct="1">
              <a:lnSpc>
                <a:spcPct val="75000"/>
              </a:lnSpc>
              <a:buFontTx/>
              <a:buNone/>
              <a:defRPr/>
            </a:pPr>
            <a:r>
              <a:rPr lang="en-US" sz="2800" b="1" i="1" dirty="0" smtClean="0">
                <a:solidFill>
                  <a:schemeClr val="accent1">
                    <a:lumMod val="50000"/>
                  </a:schemeClr>
                </a:solidFill>
              </a:rPr>
              <a:t>EASEMENTS – Creation of Easements</a:t>
            </a:r>
          </a:p>
          <a:p>
            <a:pPr marL="609600" indent="-609600" eaLnBrk="1" hangingPunct="1">
              <a:lnSpc>
                <a:spcPct val="80000"/>
              </a:lnSpc>
              <a:buFontTx/>
              <a:buNone/>
              <a:defRPr/>
            </a:pPr>
            <a:r>
              <a:rPr lang="en-US" sz="2800" b="1" dirty="0" smtClean="0"/>
              <a:t>	</a:t>
            </a:r>
            <a:r>
              <a:rPr lang="en-US" sz="2800" b="1" dirty="0" smtClean="0">
                <a:solidFill>
                  <a:schemeClr val="accent1">
                    <a:lumMod val="25000"/>
                  </a:schemeClr>
                </a:solidFill>
              </a:rPr>
              <a:t>Implication:</a:t>
            </a:r>
            <a:endParaRPr lang="en-US" sz="2800" b="1" dirty="0" smtClean="0"/>
          </a:p>
          <a:p>
            <a:pPr marL="609600" indent="-609600" eaLnBrk="1" hangingPunct="1">
              <a:lnSpc>
                <a:spcPct val="80000"/>
              </a:lnSpc>
              <a:buFontTx/>
              <a:buNone/>
              <a:defRPr/>
            </a:pPr>
            <a:endParaRPr lang="en-US" sz="900" dirty="0" smtClean="0"/>
          </a:p>
          <a:p>
            <a:pPr marL="609600" indent="-609600" eaLnBrk="1" hangingPunct="1">
              <a:lnSpc>
                <a:spcPct val="80000"/>
              </a:lnSpc>
              <a:defRPr/>
            </a:pPr>
            <a:r>
              <a:rPr lang="en-US" sz="1900" b="1" dirty="0" smtClean="0">
                <a:solidFill>
                  <a:schemeClr val="accent2"/>
                </a:solidFill>
              </a:rPr>
              <a:t>An Easement by Implication is created by operation of law            rather than by written instrument. </a:t>
            </a: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defRPr/>
            </a:pPr>
            <a:r>
              <a:rPr lang="en-US" sz="1900" b="1" dirty="0" smtClean="0">
                <a:solidFill>
                  <a:schemeClr val="accent2"/>
                </a:solidFill>
              </a:rPr>
              <a:t>It is an exception to the Statute of Frauds. </a:t>
            </a: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defRPr/>
            </a:pPr>
            <a:r>
              <a:rPr lang="en-US" sz="1900" b="1" dirty="0" smtClean="0">
                <a:solidFill>
                  <a:schemeClr val="accent2"/>
                </a:solidFill>
              </a:rPr>
              <a:t>There are only two types of Implied Easements: </a:t>
            </a: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buFontTx/>
              <a:buNone/>
              <a:defRPr/>
            </a:pPr>
            <a:r>
              <a:rPr lang="en-US" sz="1900" b="1" dirty="0" smtClean="0">
                <a:solidFill>
                  <a:schemeClr val="accent2"/>
                </a:solidFill>
              </a:rPr>
              <a:t>	</a:t>
            </a:r>
            <a:r>
              <a:rPr lang="en-US" sz="1900" b="1" i="1" dirty="0" smtClean="0"/>
              <a:t>1. An intended easement based on a use that existed when                 the dominant and </a:t>
            </a:r>
            <a:r>
              <a:rPr lang="en-US" sz="1900" b="1" i="1" dirty="0" err="1" smtClean="0"/>
              <a:t>servient</a:t>
            </a:r>
            <a:r>
              <a:rPr lang="en-US" sz="1900" b="1" i="1" dirty="0" smtClean="0"/>
              <a:t> estates were severed, and </a:t>
            </a:r>
          </a:p>
          <a:p>
            <a:pPr marL="609600" indent="-609600" eaLnBrk="1" hangingPunct="1">
              <a:lnSpc>
                <a:spcPct val="80000"/>
              </a:lnSpc>
              <a:defRPr/>
            </a:pPr>
            <a:endParaRPr lang="en-US" sz="600" b="1" i="1" dirty="0" smtClean="0"/>
          </a:p>
          <a:p>
            <a:pPr marL="609600" indent="-609600" eaLnBrk="1" hangingPunct="1">
              <a:lnSpc>
                <a:spcPct val="80000"/>
              </a:lnSpc>
              <a:buFontTx/>
              <a:buNone/>
              <a:defRPr/>
            </a:pPr>
            <a:r>
              <a:rPr lang="en-US" sz="1900" b="1" i="1" dirty="0" smtClean="0"/>
              <a:t>	2. An easement by necessity.</a:t>
            </a:r>
            <a:endParaRPr lang="en-US" sz="1900" b="1" i="1" dirty="0"/>
          </a:p>
        </p:txBody>
      </p:sp>
      <p:sp>
        <p:nvSpPr>
          <p:cNvPr id="4" name="Slide Number Placeholder 3"/>
          <p:cNvSpPr>
            <a:spLocks noGrp="1"/>
          </p:cNvSpPr>
          <p:nvPr>
            <p:ph type="sldNum" sz="quarter" idx="12"/>
          </p:nvPr>
        </p:nvSpPr>
        <p:spPr/>
        <p:txBody>
          <a:bodyPr/>
          <a:lstStyle/>
          <a:p>
            <a:pPr>
              <a:defRPr/>
            </a:pPr>
            <a:fld id="{932BC6C9-1076-441A-AA62-BBAA13162CB5}" type="slidenum">
              <a:rPr lang="en-US" smtClean="0"/>
              <a:pPr>
                <a:defRPr/>
              </a:pPr>
              <a:t>18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57380">
                                            <p:txEl>
                                              <p:pRg st="2" end="2"/>
                                            </p:txEl>
                                          </p:spTgt>
                                        </p:tgtEl>
                                        <p:attrNameLst>
                                          <p:attrName>style.visibility</p:attrName>
                                        </p:attrNameLst>
                                      </p:cBhvr>
                                      <p:to>
                                        <p:strVal val="visible"/>
                                      </p:to>
                                    </p:set>
                                    <p:anim calcmode="lin" valueType="num">
                                      <p:cBhvr additive="base">
                                        <p:cTn id="7" dur="500" fill="hold"/>
                                        <p:tgtEl>
                                          <p:spTgt spid="357380">
                                            <p:txEl>
                                              <p:pRg st="2" end="2"/>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57380">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7380" grpId="0" build="p"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7380" name="Rectangle 4"/>
          <p:cNvSpPr>
            <a:spLocks noGrp="1" noChangeArrowheads="1"/>
          </p:cNvSpPr>
          <p:nvPr>
            <p:ph type="body" idx="1"/>
          </p:nvPr>
        </p:nvSpPr>
        <p:spPr>
          <a:xfrm>
            <a:off x="304800" y="1066800"/>
            <a:ext cx="8610600" cy="4876800"/>
          </a:xfrm>
        </p:spPr>
        <p:txBody>
          <a:bodyPr/>
          <a:lstStyle/>
          <a:p>
            <a:pPr marL="609600" indent="-609600" eaLnBrk="1" hangingPunct="1">
              <a:lnSpc>
                <a:spcPct val="65000"/>
              </a:lnSpc>
              <a:buFontTx/>
              <a:buNone/>
              <a:defRPr/>
            </a:pPr>
            <a:r>
              <a:rPr lang="en-US" sz="3600" b="1" dirty="0" smtClean="0">
                <a:solidFill>
                  <a:srgbClr val="C00000"/>
                </a:solidFill>
              </a:rPr>
              <a:t>Non Possessory Interests: </a:t>
            </a:r>
          </a:p>
          <a:p>
            <a:pPr marL="609600" indent="-609600" eaLnBrk="1" hangingPunct="1">
              <a:lnSpc>
                <a:spcPct val="65000"/>
              </a:lnSpc>
              <a:buFontTx/>
              <a:buNone/>
              <a:defRPr/>
            </a:pPr>
            <a:r>
              <a:rPr lang="en-US" sz="2800" b="1" i="1" dirty="0" smtClean="0">
                <a:solidFill>
                  <a:schemeClr val="accent1">
                    <a:lumMod val="50000"/>
                  </a:schemeClr>
                </a:solidFill>
              </a:rPr>
              <a:t>EASEMENTS – Creation of Easements</a:t>
            </a:r>
          </a:p>
          <a:p>
            <a:pPr marL="609600" indent="-609600" eaLnBrk="1" hangingPunct="1">
              <a:lnSpc>
                <a:spcPct val="65000"/>
              </a:lnSpc>
              <a:buFontTx/>
              <a:buNone/>
              <a:defRPr/>
            </a:pPr>
            <a:r>
              <a:rPr lang="en-US" sz="2800" b="1" dirty="0" smtClean="0"/>
              <a:t>	</a:t>
            </a:r>
            <a:r>
              <a:rPr lang="en-US" sz="2800" b="1" dirty="0" smtClean="0">
                <a:solidFill>
                  <a:schemeClr val="accent1">
                    <a:lumMod val="25000"/>
                  </a:schemeClr>
                </a:solidFill>
              </a:rPr>
              <a:t>Prescription:</a:t>
            </a:r>
            <a:endParaRPr lang="en-US" sz="900" b="1" dirty="0" smtClean="0">
              <a:solidFill>
                <a:schemeClr val="accent1">
                  <a:lumMod val="25000"/>
                </a:schemeClr>
              </a:solidFill>
            </a:endParaRPr>
          </a:p>
          <a:p>
            <a:pPr marL="609600" indent="-609600" eaLnBrk="1" hangingPunct="1">
              <a:lnSpc>
                <a:spcPct val="65000"/>
              </a:lnSpc>
              <a:buFontTx/>
              <a:buNone/>
              <a:defRPr/>
            </a:pPr>
            <a:endParaRPr lang="en-US" sz="900" b="1" dirty="0" smtClean="0"/>
          </a:p>
          <a:p>
            <a:pPr marL="609600" indent="-609600" eaLnBrk="1" hangingPunct="1">
              <a:lnSpc>
                <a:spcPct val="65000"/>
              </a:lnSpc>
              <a:defRPr/>
            </a:pPr>
            <a:r>
              <a:rPr lang="en-US" sz="2000" b="1" dirty="0" smtClean="0">
                <a:solidFill>
                  <a:schemeClr val="accent2"/>
                </a:solidFill>
              </a:rPr>
              <a:t>Acquiring an Easement by Prescription is analogous                          to acquiring property by adverse possession.</a:t>
            </a:r>
          </a:p>
          <a:p>
            <a:pPr marL="609600" indent="-609600" eaLnBrk="1" hangingPunct="1">
              <a:lnSpc>
                <a:spcPct val="65000"/>
              </a:lnSpc>
              <a:buFontTx/>
              <a:buNone/>
              <a:defRPr/>
            </a:pPr>
            <a:r>
              <a:rPr lang="en-US" sz="600" b="1" dirty="0" smtClean="0">
                <a:solidFill>
                  <a:schemeClr val="accent2"/>
                </a:solidFill>
              </a:rPr>
              <a:t> </a:t>
            </a:r>
          </a:p>
          <a:p>
            <a:pPr marL="609600" indent="-609600" eaLnBrk="1" hangingPunct="1">
              <a:lnSpc>
                <a:spcPct val="65000"/>
              </a:lnSpc>
              <a:defRPr/>
            </a:pPr>
            <a:r>
              <a:rPr lang="en-US" sz="2000" b="1" dirty="0" smtClean="0">
                <a:solidFill>
                  <a:schemeClr val="accent2"/>
                </a:solidFill>
              </a:rPr>
              <a:t>To acquire a Prescriptive Easement, the use of the Easement must be continuous, open, actual, under a claim of right, hostile and notorious.  Since Easements by their nature are upon non possessed lands, exclusivity does not apply. </a:t>
            </a:r>
          </a:p>
          <a:p>
            <a:pPr marL="609600" indent="-609600" eaLnBrk="1" hangingPunct="1">
              <a:lnSpc>
                <a:spcPct val="65000"/>
              </a:lnSpc>
              <a:defRPr/>
            </a:pPr>
            <a:endParaRPr lang="en-US" sz="600" b="1" dirty="0" smtClean="0">
              <a:solidFill>
                <a:schemeClr val="accent2"/>
              </a:solidFill>
            </a:endParaRPr>
          </a:p>
          <a:p>
            <a:pPr marL="609600" indent="-609600" eaLnBrk="1" hangingPunct="1">
              <a:lnSpc>
                <a:spcPct val="65000"/>
              </a:lnSpc>
              <a:defRPr/>
            </a:pPr>
            <a:r>
              <a:rPr lang="en-US" sz="2000" b="1" dirty="0" smtClean="0">
                <a:solidFill>
                  <a:schemeClr val="accent2"/>
                </a:solidFill>
              </a:rPr>
              <a:t>The public at large can acquire a Prescriptive Easement                   in private land if members of the public                                       use it in a way that meets the requirements for prescription.</a:t>
            </a:r>
          </a:p>
          <a:p>
            <a:pPr marL="609600" indent="-609600" eaLnBrk="1" hangingPunct="1">
              <a:lnSpc>
                <a:spcPct val="65000"/>
              </a:lnSpc>
              <a:defRPr/>
            </a:pPr>
            <a:endParaRPr lang="en-US" sz="600" b="1" dirty="0" smtClean="0">
              <a:solidFill>
                <a:schemeClr val="accent2"/>
              </a:solidFill>
            </a:endParaRPr>
          </a:p>
          <a:p>
            <a:pPr marL="609600" indent="-609600" eaLnBrk="1" hangingPunct="1">
              <a:lnSpc>
                <a:spcPct val="65000"/>
              </a:lnSpc>
              <a:defRPr/>
            </a:pPr>
            <a:r>
              <a:rPr lang="en-US" sz="2000" b="1" dirty="0" smtClean="0">
                <a:solidFill>
                  <a:schemeClr val="accent2"/>
                </a:solidFill>
              </a:rPr>
              <a:t>Negative easements cannot arise by prescription, nor generally may easements involving public lands. </a:t>
            </a:r>
          </a:p>
          <a:p>
            <a:pPr marL="609600" indent="-609600" eaLnBrk="1" hangingPunct="1">
              <a:lnSpc>
                <a:spcPct val="65000"/>
              </a:lnSpc>
              <a:defRPr/>
            </a:pPr>
            <a:endParaRPr lang="en-US" sz="600" b="1" dirty="0" smtClean="0">
              <a:solidFill>
                <a:schemeClr val="accent2"/>
              </a:solidFill>
            </a:endParaRPr>
          </a:p>
          <a:p>
            <a:pPr marL="609600" indent="-609600" eaLnBrk="1" hangingPunct="1">
              <a:lnSpc>
                <a:spcPct val="65000"/>
              </a:lnSpc>
              <a:defRPr/>
            </a:pPr>
            <a:r>
              <a:rPr lang="en-US" sz="2000" b="1" dirty="0" smtClean="0">
                <a:solidFill>
                  <a:schemeClr val="accent2"/>
                </a:solidFill>
              </a:rPr>
              <a:t>An easement by necessity cannot give rise to an easement by prescription.  However. if the necessity ends, so does the easement, and an adverse use can, over time, create an easement by prescription.</a:t>
            </a:r>
            <a:endParaRPr lang="en-US" sz="2000" b="1" dirty="0">
              <a:solidFill>
                <a:schemeClr val="accent2"/>
              </a:solidFill>
            </a:endParaRPr>
          </a:p>
        </p:txBody>
      </p:sp>
      <p:sp>
        <p:nvSpPr>
          <p:cNvPr id="4" name="Slide Number Placeholder 3"/>
          <p:cNvSpPr>
            <a:spLocks noGrp="1"/>
          </p:cNvSpPr>
          <p:nvPr>
            <p:ph type="sldNum" sz="quarter" idx="12"/>
          </p:nvPr>
        </p:nvSpPr>
        <p:spPr/>
        <p:txBody>
          <a:bodyPr/>
          <a:lstStyle/>
          <a:p>
            <a:pPr>
              <a:defRPr/>
            </a:pPr>
            <a:fld id="{932BC6C9-1076-441A-AA62-BBAA13162CB5}" type="slidenum">
              <a:rPr lang="en-US" smtClean="0"/>
              <a:pPr>
                <a:defRPr/>
              </a:pPr>
              <a:t>19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57380">
                                            <p:txEl>
                                              <p:pRg st="2" end="2"/>
                                            </p:txEl>
                                          </p:spTgt>
                                        </p:tgtEl>
                                        <p:attrNameLst>
                                          <p:attrName>style.visibility</p:attrName>
                                        </p:attrNameLst>
                                      </p:cBhvr>
                                      <p:to>
                                        <p:strVal val="visible"/>
                                      </p:to>
                                    </p:set>
                                    <p:anim calcmode="lin" valueType="num">
                                      <p:cBhvr additive="base">
                                        <p:cTn id="7" dur="500" fill="hold"/>
                                        <p:tgtEl>
                                          <p:spTgt spid="357380">
                                            <p:txEl>
                                              <p:pRg st="2" end="2"/>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57380">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7380"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cstate="print"/>
          <a:srcRect/>
          <a:stretch>
            <a:fillRect/>
          </a:stretch>
        </p:blipFill>
        <p:spPr bwMode="auto">
          <a:xfrm>
            <a:off x="228600" y="990600"/>
            <a:ext cx="8610600" cy="5700712"/>
          </a:xfrm>
          <a:prstGeom prst="rect">
            <a:avLst/>
          </a:prstGeom>
          <a:noFill/>
          <a:ln w="9525">
            <a:noFill/>
            <a:miter lim="800000"/>
            <a:headEnd/>
            <a:tailEnd/>
          </a:ln>
        </p:spPr>
      </p:pic>
      <p:sp>
        <p:nvSpPr>
          <p:cNvPr id="5" name="TextBox 4"/>
          <p:cNvSpPr txBox="1"/>
          <p:nvPr/>
        </p:nvSpPr>
        <p:spPr>
          <a:xfrm>
            <a:off x="685800" y="1676400"/>
            <a:ext cx="7696200" cy="4575175"/>
          </a:xfrm>
          <a:prstGeom prst="rect">
            <a:avLst/>
          </a:prstGeom>
          <a:solidFill>
            <a:schemeClr val="accent3"/>
          </a:solidFill>
        </p:spPr>
        <p:txBody>
          <a:bodyPr>
            <a:spAutoFit/>
          </a:bodyPr>
          <a:lstStyle/>
          <a:p>
            <a:pPr marL="342900" indent="-342900">
              <a:lnSpc>
                <a:spcPct val="80000"/>
              </a:lnSpc>
              <a:spcBef>
                <a:spcPct val="20000"/>
              </a:spcBef>
              <a:defRPr/>
            </a:pPr>
            <a:r>
              <a:rPr lang="en-US" sz="3600" b="1" i="1" dirty="0">
                <a:solidFill>
                  <a:srgbClr val="C00000"/>
                </a:solidFill>
              </a:rPr>
              <a:t>Last Time We Spoke About:</a:t>
            </a:r>
          </a:p>
          <a:p>
            <a:pPr marL="342900" indent="-342900">
              <a:lnSpc>
                <a:spcPct val="80000"/>
              </a:lnSpc>
              <a:spcBef>
                <a:spcPct val="20000"/>
              </a:spcBef>
              <a:buFontTx/>
              <a:buChar char="•"/>
              <a:defRPr/>
            </a:pPr>
            <a:r>
              <a:rPr lang="en-US" sz="2400" b="1" dirty="0" smtClean="0">
                <a:solidFill>
                  <a:srgbClr val="002060"/>
                </a:solidFill>
              </a:rPr>
              <a:t>The Following:</a:t>
            </a:r>
            <a:endParaRPr lang="en-US" sz="2400" b="1" dirty="0">
              <a:solidFill>
                <a:srgbClr val="002060"/>
              </a:solidFill>
            </a:endParaRPr>
          </a:p>
          <a:p>
            <a:pPr marL="342900" indent="-342900">
              <a:lnSpc>
                <a:spcPct val="80000"/>
              </a:lnSpc>
              <a:spcBef>
                <a:spcPct val="20000"/>
              </a:spcBef>
              <a:defRPr/>
            </a:pPr>
            <a:r>
              <a:rPr lang="en-US" dirty="0">
                <a:solidFill>
                  <a:srgbClr val="0033CC"/>
                </a:solidFill>
              </a:rPr>
              <a:t>	- </a:t>
            </a:r>
            <a:r>
              <a:rPr lang="en-US" b="1" i="1" dirty="0">
                <a:solidFill>
                  <a:schemeClr val="accent1">
                    <a:lumMod val="25000"/>
                  </a:schemeClr>
                </a:solidFill>
              </a:rPr>
              <a:t>The Nature, Definitions and Explanation of Estates in Land </a:t>
            </a:r>
          </a:p>
          <a:p>
            <a:pPr marL="609600" indent="-609600">
              <a:lnSpc>
                <a:spcPct val="90000"/>
              </a:lnSpc>
              <a:spcBef>
                <a:spcPct val="20000"/>
              </a:spcBef>
              <a:defRPr/>
            </a:pPr>
            <a:r>
              <a:rPr lang="en-US" sz="1600" b="1" i="1" dirty="0">
                <a:solidFill>
                  <a:srgbClr val="C00000"/>
                </a:solidFill>
              </a:rPr>
              <a:t>		Possessory Interests in Land</a:t>
            </a:r>
            <a:endParaRPr lang="en-US" sz="1400" b="1" dirty="0"/>
          </a:p>
          <a:p>
            <a:pPr marL="609600" indent="-609600">
              <a:lnSpc>
                <a:spcPct val="90000"/>
              </a:lnSpc>
              <a:spcBef>
                <a:spcPct val="20000"/>
              </a:spcBef>
              <a:defRPr/>
            </a:pPr>
            <a:r>
              <a:rPr lang="en-US" sz="1400" b="1" dirty="0">
                <a:solidFill>
                  <a:srgbClr val="0033CC"/>
                </a:solidFill>
              </a:rPr>
              <a:t>		    </a:t>
            </a:r>
            <a:r>
              <a:rPr lang="en-US" sz="1200" b="1" dirty="0">
                <a:solidFill>
                  <a:srgbClr val="003300"/>
                </a:solidFill>
              </a:rPr>
              <a:t>1. Fee Simple Absolute</a:t>
            </a:r>
          </a:p>
          <a:p>
            <a:pPr marL="609600" indent="-609600">
              <a:lnSpc>
                <a:spcPct val="90000"/>
              </a:lnSpc>
              <a:spcBef>
                <a:spcPct val="20000"/>
              </a:spcBef>
              <a:defRPr/>
            </a:pPr>
            <a:r>
              <a:rPr lang="en-US" sz="1200" b="1" dirty="0">
                <a:solidFill>
                  <a:srgbClr val="003300"/>
                </a:solidFill>
              </a:rPr>
              <a:t>		     2. </a:t>
            </a:r>
            <a:r>
              <a:rPr lang="en-US" sz="1200" b="1" dirty="0" err="1">
                <a:solidFill>
                  <a:srgbClr val="003300"/>
                </a:solidFill>
              </a:rPr>
              <a:t>Defeasible</a:t>
            </a:r>
            <a:r>
              <a:rPr lang="en-US" sz="1200" b="1" dirty="0">
                <a:solidFill>
                  <a:srgbClr val="003300"/>
                </a:solidFill>
              </a:rPr>
              <a:t> Estates</a:t>
            </a:r>
          </a:p>
          <a:p>
            <a:pPr marL="609600" indent="-609600">
              <a:lnSpc>
                <a:spcPct val="90000"/>
              </a:lnSpc>
              <a:spcBef>
                <a:spcPct val="20000"/>
              </a:spcBef>
              <a:defRPr/>
            </a:pPr>
            <a:r>
              <a:rPr lang="en-US" sz="1200" b="1" dirty="0">
                <a:solidFill>
                  <a:srgbClr val="003300"/>
                </a:solidFill>
              </a:rPr>
              <a:t>		     3. Fee Tail</a:t>
            </a:r>
          </a:p>
          <a:p>
            <a:pPr marL="609600" indent="-609600">
              <a:lnSpc>
                <a:spcPct val="90000"/>
              </a:lnSpc>
              <a:spcBef>
                <a:spcPct val="20000"/>
              </a:spcBef>
              <a:defRPr/>
            </a:pPr>
            <a:r>
              <a:rPr lang="en-US" sz="1200" b="1" dirty="0">
                <a:solidFill>
                  <a:srgbClr val="003300"/>
                </a:solidFill>
              </a:rPr>
              <a:t>	            4. Life Estate </a:t>
            </a:r>
          </a:p>
          <a:p>
            <a:pPr marL="609600" indent="-609600">
              <a:lnSpc>
                <a:spcPct val="90000"/>
              </a:lnSpc>
              <a:spcBef>
                <a:spcPct val="20000"/>
              </a:spcBef>
              <a:defRPr/>
            </a:pPr>
            <a:r>
              <a:rPr lang="en-US" sz="800" b="1" dirty="0">
                <a:solidFill>
                  <a:srgbClr val="C00000"/>
                </a:solidFill>
              </a:rPr>
              <a:t>		</a:t>
            </a:r>
            <a:r>
              <a:rPr lang="en-US" sz="1600" b="1" i="1" dirty="0">
                <a:solidFill>
                  <a:srgbClr val="C00000"/>
                </a:solidFill>
              </a:rPr>
              <a:t>Non possessory interests in land:</a:t>
            </a:r>
            <a:endParaRPr lang="en-US" sz="1600" b="1" dirty="0"/>
          </a:p>
          <a:p>
            <a:pPr marL="609600" indent="-609600">
              <a:lnSpc>
                <a:spcPct val="90000"/>
              </a:lnSpc>
              <a:spcBef>
                <a:spcPct val="20000"/>
              </a:spcBef>
              <a:defRPr/>
            </a:pPr>
            <a:r>
              <a:rPr lang="en-US" sz="1100" b="1" dirty="0">
                <a:solidFill>
                  <a:srgbClr val="003300"/>
                </a:solidFill>
              </a:rPr>
              <a:t>		    1. Easements,  2. Profits,  3. Covenants, and  4. Servitudes</a:t>
            </a:r>
          </a:p>
          <a:p>
            <a:pPr marL="342900" indent="-342900">
              <a:lnSpc>
                <a:spcPct val="80000"/>
              </a:lnSpc>
              <a:spcBef>
                <a:spcPct val="20000"/>
              </a:spcBef>
              <a:defRPr/>
            </a:pPr>
            <a:r>
              <a:rPr lang="en-US" i="1" dirty="0">
                <a:solidFill>
                  <a:schemeClr val="accent1">
                    <a:lumMod val="25000"/>
                  </a:schemeClr>
                </a:solidFill>
              </a:rPr>
              <a:t>	- </a:t>
            </a:r>
            <a:r>
              <a:rPr lang="en-US" b="1" i="1" dirty="0">
                <a:solidFill>
                  <a:schemeClr val="accent1">
                    <a:lumMod val="25000"/>
                  </a:schemeClr>
                </a:solidFill>
              </a:rPr>
              <a:t>Future Interests</a:t>
            </a:r>
          </a:p>
          <a:p>
            <a:pPr marL="342900" indent="-342900">
              <a:lnSpc>
                <a:spcPct val="95000"/>
              </a:lnSpc>
              <a:spcBef>
                <a:spcPct val="20000"/>
              </a:spcBef>
              <a:defRPr/>
            </a:pPr>
            <a:r>
              <a:rPr lang="en-US" sz="1600" b="1" dirty="0">
                <a:solidFill>
                  <a:srgbClr val="C00000"/>
                </a:solidFill>
              </a:rPr>
              <a:t>		</a:t>
            </a:r>
            <a:r>
              <a:rPr lang="en-US" sz="1600" b="1" i="1" dirty="0">
                <a:solidFill>
                  <a:srgbClr val="CC0000"/>
                </a:solidFill>
              </a:rPr>
              <a:t>Future Interests - Estates in Time</a:t>
            </a:r>
          </a:p>
          <a:p>
            <a:pPr marL="342900" indent="-342900">
              <a:lnSpc>
                <a:spcPct val="95000"/>
              </a:lnSpc>
              <a:spcBef>
                <a:spcPct val="20000"/>
              </a:spcBef>
              <a:defRPr/>
            </a:pPr>
            <a:r>
              <a:rPr lang="en-US" sz="1100" b="1" dirty="0">
                <a:solidFill>
                  <a:srgbClr val="003300"/>
                </a:solidFill>
              </a:rPr>
              <a:t>                              1. Life Estates,  2. Possibility of </a:t>
            </a:r>
            <a:r>
              <a:rPr lang="en-US" sz="1100" b="1" dirty="0" err="1">
                <a:solidFill>
                  <a:srgbClr val="003300"/>
                </a:solidFill>
              </a:rPr>
              <a:t>Reverters</a:t>
            </a:r>
            <a:r>
              <a:rPr lang="en-US" sz="1100" b="1" dirty="0">
                <a:solidFill>
                  <a:srgbClr val="003300"/>
                </a:solidFill>
              </a:rPr>
              <a:t>, and  3. Rights of Re-Entry</a:t>
            </a:r>
          </a:p>
          <a:p>
            <a:pPr marL="342900" indent="-342900">
              <a:lnSpc>
                <a:spcPct val="80000"/>
              </a:lnSpc>
              <a:spcBef>
                <a:spcPct val="20000"/>
              </a:spcBef>
              <a:defRPr/>
            </a:pPr>
            <a:r>
              <a:rPr lang="en-US" b="1" i="1" dirty="0">
                <a:solidFill>
                  <a:schemeClr val="accent1">
                    <a:lumMod val="25000"/>
                  </a:schemeClr>
                </a:solidFill>
              </a:rPr>
              <a:t>	- Title Limitation Rules</a:t>
            </a:r>
          </a:p>
          <a:p>
            <a:pPr>
              <a:lnSpc>
                <a:spcPct val="80000"/>
              </a:lnSpc>
              <a:defRPr/>
            </a:pPr>
            <a:r>
              <a:rPr lang="en-US" sz="1600" dirty="0">
                <a:solidFill>
                  <a:srgbClr val="0033CC"/>
                </a:solidFill>
              </a:rPr>
              <a:t>	</a:t>
            </a:r>
            <a:r>
              <a:rPr lang="en-US" sz="1600" b="1" i="1" dirty="0">
                <a:solidFill>
                  <a:srgbClr val="C00000"/>
                </a:solidFill>
              </a:rPr>
              <a:t>- Rule in Shelley’s Case</a:t>
            </a:r>
          </a:p>
          <a:p>
            <a:pPr>
              <a:lnSpc>
                <a:spcPct val="80000"/>
              </a:lnSpc>
              <a:defRPr/>
            </a:pPr>
            <a:r>
              <a:rPr lang="en-US" sz="1600" b="1" i="1" dirty="0">
                <a:solidFill>
                  <a:srgbClr val="C00000"/>
                </a:solidFill>
              </a:rPr>
              <a:t>	- Doctrine of Worthier Title</a:t>
            </a:r>
          </a:p>
          <a:p>
            <a:pPr>
              <a:lnSpc>
                <a:spcPct val="80000"/>
              </a:lnSpc>
              <a:defRPr/>
            </a:pPr>
            <a:r>
              <a:rPr lang="en-US" sz="1600" b="1" i="1" dirty="0">
                <a:solidFill>
                  <a:srgbClr val="C00000"/>
                </a:solidFill>
              </a:rPr>
              <a:t>	- Rule Against Perpetuities</a:t>
            </a:r>
          </a:p>
          <a:p>
            <a:pPr>
              <a:lnSpc>
                <a:spcPct val="80000"/>
              </a:lnSpc>
              <a:defRPr/>
            </a:pPr>
            <a:r>
              <a:rPr lang="en-US" sz="1600" b="1" i="1" dirty="0">
                <a:solidFill>
                  <a:srgbClr val="C00000"/>
                </a:solidFill>
              </a:rPr>
              <a:t>	- Rule Against Restraints on Alienation </a:t>
            </a:r>
            <a:endParaRPr lang="en-US" sz="100" b="1" i="1" dirty="0">
              <a:solidFill>
                <a:srgbClr val="C00000"/>
              </a:solidFill>
            </a:endParaRPr>
          </a:p>
        </p:txBody>
      </p:sp>
      <p:sp>
        <p:nvSpPr>
          <p:cNvPr id="6" name="Slide Number Placeholder 5"/>
          <p:cNvSpPr>
            <a:spLocks noGrp="1"/>
          </p:cNvSpPr>
          <p:nvPr>
            <p:ph type="sldNum" sz="quarter" idx="12"/>
          </p:nvPr>
        </p:nvSpPr>
        <p:spPr/>
        <p:txBody>
          <a:bodyPr/>
          <a:lstStyle/>
          <a:p>
            <a:pPr>
              <a:defRPr/>
            </a:pPr>
            <a:fld id="{C3AC1760-2E28-41EF-BBB3-2B213932DA0C}" type="slidenum">
              <a:rPr lang="en-US" smtClean="0"/>
              <a:pPr>
                <a:defRPr/>
              </a:pPr>
              <a:t>2</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7380" name="Rectangle 4"/>
          <p:cNvSpPr>
            <a:spLocks noGrp="1" noChangeArrowheads="1"/>
          </p:cNvSpPr>
          <p:nvPr>
            <p:ph type="body" idx="1"/>
          </p:nvPr>
        </p:nvSpPr>
        <p:spPr>
          <a:xfrm>
            <a:off x="381000" y="1066800"/>
            <a:ext cx="8534400" cy="4876800"/>
          </a:xfrm>
        </p:spPr>
        <p:txBody>
          <a:bodyPr/>
          <a:lstStyle/>
          <a:p>
            <a:pPr marL="609600" indent="-609600" eaLnBrk="1" hangingPunct="1">
              <a:lnSpc>
                <a:spcPct val="65000"/>
              </a:lnSpc>
              <a:buFontTx/>
              <a:buNone/>
              <a:defRPr/>
            </a:pPr>
            <a:r>
              <a:rPr lang="en-US" sz="3600" b="1" dirty="0" smtClean="0">
                <a:solidFill>
                  <a:srgbClr val="C00000"/>
                </a:solidFill>
              </a:rPr>
              <a:t>Non Possessory Interests:</a:t>
            </a:r>
          </a:p>
          <a:p>
            <a:pPr marL="609600" indent="-609600" eaLnBrk="1" hangingPunct="1">
              <a:lnSpc>
                <a:spcPct val="65000"/>
              </a:lnSpc>
              <a:buFontTx/>
              <a:buNone/>
              <a:defRPr/>
            </a:pPr>
            <a:r>
              <a:rPr lang="en-US" sz="300" b="1" dirty="0" smtClean="0">
                <a:solidFill>
                  <a:srgbClr val="C00000"/>
                </a:solidFill>
              </a:rPr>
              <a:t> </a:t>
            </a:r>
          </a:p>
          <a:p>
            <a:pPr marL="609600" indent="-609600" eaLnBrk="1" hangingPunct="1">
              <a:lnSpc>
                <a:spcPct val="65000"/>
              </a:lnSpc>
              <a:buFontTx/>
              <a:buNone/>
              <a:defRPr/>
            </a:pPr>
            <a:r>
              <a:rPr lang="en-US" sz="2800" b="1" i="1" dirty="0" smtClean="0">
                <a:solidFill>
                  <a:schemeClr val="accent1">
                    <a:lumMod val="50000"/>
                  </a:schemeClr>
                </a:solidFill>
              </a:rPr>
              <a:t>EASEMENTS – Termination of Easements</a:t>
            </a:r>
          </a:p>
          <a:p>
            <a:pPr marL="609600" indent="-609600" eaLnBrk="1" hangingPunct="1">
              <a:lnSpc>
                <a:spcPct val="65000"/>
              </a:lnSpc>
              <a:buFontTx/>
              <a:buNone/>
              <a:defRPr/>
            </a:pPr>
            <a:endParaRPr lang="en-US" sz="900" b="1" dirty="0" smtClean="0">
              <a:solidFill>
                <a:schemeClr val="accent1">
                  <a:lumMod val="25000"/>
                </a:schemeClr>
              </a:solidFill>
            </a:endParaRPr>
          </a:p>
          <a:p>
            <a:pPr marL="609600" indent="-609600" eaLnBrk="1" hangingPunct="1">
              <a:lnSpc>
                <a:spcPct val="80000"/>
              </a:lnSpc>
              <a:defRPr/>
            </a:pPr>
            <a:r>
              <a:rPr lang="en-US" sz="1800" b="1" dirty="0" smtClean="0">
                <a:solidFill>
                  <a:schemeClr val="accent2"/>
                </a:solidFill>
              </a:rPr>
              <a:t>An easement, like any other property interest, may be created for a duration of perpetuity or for a limited period of time. </a:t>
            </a: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defRPr/>
            </a:pPr>
            <a:r>
              <a:rPr lang="en-US" sz="1800" b="1" dirty="0" smtClean="0">
                <a:solidFill>
                  <a:schemeClr val="accent2"/>
                </a:solidFill>
              </a:rPr>
              <a:t>To the extent the parties to its original creation provide for the natural termination of the interest, such limitations will control.</a:t>
            </a:r>
          </a:p>
          <a:p>
            <a:pPr marL="609600" indent="-609600" eaLnBrk="1" hangingPunct="1">
              <a:lnSpc>
                <a:spcPct val="80000"/>
              </a:lnSpc>
              <a:defRPr/>
            </a:pPr>
            <a:endParaRPr lang="en-US" sz="600" b="1" dirty="0" smtClean="0">
              <a:solidFill>
                <a:schemeClr val="hlink"/>
              </a:solidFill>
            </a:endParaRPr>
          </a:p>
          <a:p>
            <a:pPr marL="609600" indent="-609600" eaLnBrk="1" hangingPunct="1">
              <a:lnSpc>
                <a:spcPct val="80000"/>
              </a:lnSpc>
              <a:defRPr/>
            </a:pPr>
            <a:r>
              <a:rPr lang="en-US" sz="1800" b="1" dirty="0" smtClean="0">
                <a:solidFill>
                  <a:schemeClr val="hlink"/>
                </a:solidFill>
              </a:rPr>
              <a:t>Release</a:t>
            </a:r>
            <a:r>
              <a:rPr lang="en-US" sz="1800" b="1" dirty="0" smtClean="0">
                <a:solidFill>
                  <a:schemeClr val="accent2"/>
                </a:solidFill>
              </a:rPr>
              <a:t> - An easement may be terminated by a release given by the owner of the easement interest to the owner of the </a:t>
            </a:r>
            <a:r>
              <a:rPr lang="en-US" sz="1800" b="1" dirty="0" err="1" smtClean="0">
                <a:solidFill>
                  <a:schemeClr val="accent2"/>
                </a:solidFill>
              </a:rPr>
              <a:t>servient</a:t>
            </a:r>
            <a:r>
              <a:rPr lang="en-US" sz="1800" b="1" dirty="0" smtClean="0">
                <a:solidFill>
                  <a:schemeClr val="accent2"/>
                </a:solidFill>
              </a:rPr>
              <a:t> tenement.  A release requires the concurrence of both owners, and is, in effect, a conveyance. The release must be executed with all the formalities that are required for the valid creation of an easement.  It must be in writing in order to satisfy the Statute of Frauds. An oral release is ineffective, although it may become effective by </a:t>
            </a:r>
            <a:r>
              <a:rPr lang="en-US" sz="1800" b="1" dirty="0" err="1" smtClean="0">
                <a:solidFill>
                  <a:schemeClr val="accent2"/>
                </a:solidFill>
              </a:rPr>
              <a:t>estoppel</a:t>
            </a:r>
            <a:r>
              <a:rPr lang="en-US" sz="1800" b="1" dirty="0" smtClean="0">
                <a:solidFill>
                  <a:schemeClr val="accent2"/>
                </a:solidFill>
              </a:rPr>
              <a:t>.</a:t>
            </a:r>
          </a:p>
          <a:p>
            <a:pPr marL="609600" indent="-609600" eaLnBrk="1" hangingPunct="1">
              <a:lnSpc>
                <a:spcPct val="80000"/>
              </a:lnSpc>
              <a:defRPr/>
            </a:pPr>
            <a:endParaRPr lang="en-US" sz="600" b="1" dirty="0" smtClean="0">
              <a:solidFill>
                <a:schemeClr val="hlink"/>
              </a:solidFill>
            </a:endParaRPr>
          </a:p>
          <a:p>
            <a:pPr marL="609600" indent="-609600" eaLnBrk="1" hangingPunct="1">
              <a:lnSpc>
                <a:spcPct val="80000"/>
              </a:lnSpc>
              <a:defRPr/>
            </a:pPr>
            <a:r>
              <a:rPr lang="en-US" sz="1800" b="1" dirty="0" smtClean="0">
                <a:solidFill>
                  <a:schemeClr val="hlink"/>
                </a:solidFill>
              </a:rPr>
              <a:t>Abandonment</a:t>
            </a:r>
            <a:r>
              <a:rPr lang="en-US" sz="1800" b="1" dirty="0" smtClean="0">
                <a:solidFill>
                  <a:schemeClr val="accent2"/>
                </a:solidFill>
              </a:rPr>
              <a:t> - It has become an established rule that an easement can be extinguished without conveyance where the owner of the privilege demonstrates by physical action an intention to permanently abandon the easement. To work as an abandonment, the owner must have manifested an intention never to make use of the easement again.</a:t>
            </a:r>
            <a:endParaRPr lang="en-US" sz="1800" b="1" dirty="0">
              <a:solidFill>
                <a:schemeClr val="accent2"/>
              </a:solidFill>
            </a:endParaRPr>
          </a:p>
        </p:txBody>
      </p:sp>
      <p:sp>
        <p:nvSpPr>
          <p:cNvPr id="4" name="Slide Number Placeholder 3"/>
          <p:cNvSpPr>
            <a:spLocks noGrp="1"/>
          </p:cNvSpPr>
          <p:nvPr>
            <p:ph type="sldNum" sz="quarter" idx="12"/>
          </p:nvPr>
        </p:nvSpPr>
        <p:spPr/>
        <p:txBody>
          <a:bodyPr/>
          <a:lstStyle/>
          <a:p>
            <a:pPr>
              <a:defRPr/>
            </a:pPr>
            <a:fld id="{932BC6C9-1076-441A-AA62-BBAA13162CB5}" type="slidenum">
              <a:rPr lang="en-US" smtClean="0"/>
              <a:pPr>
                <a:defRPr/>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1716" name="Rectangle 4"/>
          <p:cNvSpPr>
            <a:spLocks noGrp="1" noChangeArrowheads="1"/>
          </p:cNvSpPr>
          <p:nvPr>
            <p:ph type="body" idx="1"/>
          </p:nvPr>
        </p:nvSpPr>
        <p:spPr>
          <a:xfrm>
            <a:off x="304800" y="990600"/>
            <a:ext cx="8610600" cy="5410200"/>
          </a:xfrm>
        </p:spPr>
        <p:txBody>
          <a:bodyPr/>
          <a:lstStyle/>
          <a:p>
            <a:pPr marL="609600" indent="-609600" eaLnBrk="1" hangingPunct="1">
              <a:lnSpc>
                <a:spcPct val="90000"/>
              </a:lnSpc>
              <a:buFontTx/>
              <a:buNone/>
              <a:defRPr/>
            </a:pPr>
            <a:r>
              <a:rPr lang="en-US" sz="3600" b="1" dirty="0" smtClean="0">
                <a:solidFill>
                  <a:srgbClr val="C00000"/>
                </a:solidFill>
              </a:rPr>
              <a:t>Non Possessory Interests: </a:t>
            </a:r>
          </a:p>
          <a:p>
            <a:pPr marL="609600" indent="-609600" eaLnBrk="1" hangingPunct="1">
              <a:lnSpc>
                <a:spcPct val="90000"/>
              </a:lnSpc>
              <a:buFontTx/>
              <a:buNone/>
              <a:defRPr/>
            </a:pPr>
            <a:r>
              <a:rPr lang="en-US" sz="2800" b="1" i="1" dirty="0" smtClean="0">
                <a:solidFill>
                  <a:schemeClr val="accent1">
                    <a:lumMod val="50000"/>
                  </a:schemeClr>
                </a:solidFill>
              </a:rPr>
              <a:t>PROFITS – Generally:</a:t>
            </a:r>
          </a:p>
          <a:p>
            <a:pPr marL="609600" indent="-609600" eaLnBrk="1" hangingPunct="1">
              <a:lnSpc>
                <a:spcPct val="90000"/>
              </a:lnSpc>
              <a:buFontTx/>
              <a:buNone/>
              <a:defRPr/>
            </a:pPr>
            <a:endParaRPr lang="en-US" sz="800" b="1" i="1" dirty="0" smtClean="0"/>
          </a:p>
          <a:p>
            <a:pPr marL="609600" indent="-609600" eaLnBrk="1" hangingPunct="1">
              <a:lnSpc>
                <a:spcPct val="80000"/>
              </a:lnSpc>
              <a:defRPr/>
            </a:pPr>
            <a:r>
              <a:rPr lang="en-US" sz="2000" b="1" dirty="0" smtClean="0">
                <a:solidFill>
                  <a:schemeClr val="accent2"/>
                </a:solidFill>
              </a:rPr>
              <a:t>A Profit, like an Easement, is a </a:t>
            </a:r>
            <a:r>
              <a:rPr lang="en-US" sz="2000" b="1" dirty="0" err="1" smtClean="0">
                <a:solidFill>
                  <a:schemeClr val="accent2"/>
                </a:solidFill>
              </a:rPr>
              <a:t>nonpossessory</a:t>
            </a:r>
            <a:r>
              <a:rPr lang="en-US" sz="2000" b="1" dirty="0" smtClean="0">
                <a:solidFill>
                  <a:schemeClr val="accent2"/>
                </a:solidFill>
              </a:rPr>
              <a:t> interest in land. </a:t>
            </a:r>
            <a:endParaRPr lang="en-US" sz="600" b="1" dirty="0" smtClean="0">
              <a:solidFill>
                <a:schemeClr val="accent2"/>
              </a:solidFill>
            </a:endParaRP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defRPr/>
            </a:pPr>
            <a:r>
              <a:rPr lang="en-US" sz="2000" b="1" dirty="0" smtClean="0">
                <a:solidFill>
                  <a:schemeClr val="accent2"/>
                </a:solidFill>
              </a:rPr>
              <a:t>A Profit is a commercial relationship in real property whereby:</a:t>
            </a:r>
          </a:p>
          <a:p>
            <a:pPr marL="609600" indent="-609600" eaLnBrk="1" hangingPunct="1">
              <a:lnSpc>
                <a:spcPct val="80000"/>
              </a:lnSpc>
              <a:buFontTx/>
              <a:buNone/>
              <a:defRPr/>
            </a:pPr>
            <a:r>
              <a:rPr lang="en-US" sz="2200" b="1" i="1" dirty="0" smtClean="0">
                <a:solidFill>
                  <a:srgbClr val="C00000"/>
                </a:solidFill>
              </a:rPr>
              <a:t>                </a:t>
            </a:r>
            <a:r>
              <a:rPr lang="en-US" sz="2000" b="1" i="1" dirty="0" smtClean="0">
                <a:solidFill>
                  <a:srgbClr val="C00000"/>
                </a:solidFill>
              </a:rPr>
              <a:t>            “The holder of the Profit is entitled </a:t>
            </a:r>
          </a:p>
          <a:p>
            <a:pPr marL="609600" indent="-609600" eaLnBrk="1" hangingPunct="1">
              <a:lnSpc>
                <a:spcPct val="80000"/>
              </a:lnSpc>
              <a:buFontTx/>
              <a:buNone/>
              <a:defRPr/>
            </a:pPr>
            <a:r>
              <a:rPr lang="en-US" sz="2000" b="1" i="1" dirty="0" smtClean="0">
                <a:solidFill>
                  <a:srgbClr val="C00000"/>
                </a:solidFill>
              </a:rPr>
              <a:t>       to enter upon the </a:t>
            </a:r>
            <a:r>
              <a:rPr lang="en-US" sz="2000" b="1" i="1" dirty="0" err="1" smtClean="0">
                <a:solidFill>
                  <a:srgbClr val="C00000"/>
                </a:solidFill>
              </a:rPr>
              <a:t>servient</a:t>
            </a:r>
            <a:r>
              <a:rPr lang="en-US" sz="2000" b="1" i="1" dirty="0" smtClean="0">
                <a:solidFill>
                  <a:srgbClr val="C00000"/>
                </a:solidFill>
              </a:rPr>
              <a:t> tenement to which the profit applies,</a:t>
            </a:r>
          </a:p>
          <a:p>
            <a:pPr marL="609600" indent="-609600" eaLnBrk="1" hangingPunct="1">
              <a:lnSpc>
                <a:spcPct val="80000"/>
              </a:lnSpc>
              <a:buFontTx/>
              <a:buNone/>
              <a:defRPr/>
            </a:pPr>
            <a:r>
              <a:rPr lang="en-US" sz="2000" b="1" i="1" dirty="0" smtClean="0">
                <a:solidFill>
                  <a:srgbClr val="C00000"/>
                </a:solidFill>
              </a:rPr>
              <a:t>      and take the soil or a substance of the soil from the real property”</a:t>
            </a:r>
            <a:r>
              <a:rPr lang="en-US" sz="2000" b="1" dirty="0" smtClean="0">
                <a:solidFill>
                  <a:schemeClr val="accent2"/>
                </a:solidFill>
              </a:rPr>
              <a:t> </a:t>
            </a: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defRPr/>
            </a:pPr>
            <a:r>
              <a:rPr lang="en-US" sz="2000" b="1" dirty="0" smtClean="0">
                <a:solidFill>
                  <a:schemeClr val="accent2"/>
                </a:solidFill>
              </a:rPr>
              <a:t>Profits usually involve minerals, timber, oil, or game.  </a:t>
            </a: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defRPr/>
            </a:pPr>
            <a:r>
              <a:rPr lang="en-US" sz="2000" b="1" dirty="0" smtClean="0">
                <a:solidFill>
                  <a:schemeClr val="accent2"/>
                </a:solidFill>
              </a:rPr>
              <a:t>A Profit may also be appurtenant or in gross. </a:t>
            </a: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defRPr/>
            </a:pPr>
            <a:r>
              <a:rPr lang="en-US" sz="2000" b="1" dirty="0" smtClean="0">
                <a:solidFill>
                  <a:schemeClr val="accent2"/>
                </a:solidFill>
              </a:rPr>
              <a:t>Unlike Easements, however, there is a constructional preference for Profits in gross rather than appurtenant.</a:t>
            </a:r>
          </a:p>
        </p:txBody>
      </p:sp>
      <p:sp>
        <p:nvSpPr>
          <p:cNvPr id="4" name="Slide Number Placeholder 3"/>
          <p:cNvSpPr>
            <a:spLocks noGrp="1"/>
          </p:cNvSpPr>
          <p:nvPr>
            <p:ph type="sldNum" sz="quarter" idx="12"/>
          </p:nvPr>
        </p:nvSpPr>
        <p:spPr/>
        <p:txBody>
          <a:bodyPr/>
          <a:lstStyle/>
          <a:p>
            <a:pPr>
              <a:defRPr/>
            </a:pPr>
            <a:fld id="{932BC6C9-1076-441A-AA62-BBAA13162CB5}" type="slidenum">
              <a:rPr lang="en-US" smtClean="0"/>
              <a:pPr>
                <a:defRPr/>
              </a:pPr>
              <a:t>21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71716">
                                            <p:txEl>
                                              <p:pRg st="3" end="3"/>
                                            </p:txEl>
                                          </p:spTgt>
                                        </p:tgtEl>
                                        <p:attrNameLst>
                                          <p:attrName>style.visibility</p:attrName>
                                        </p:attrNameLst>
                                      </p:cBhvr>
                                      <p:to>
                                        <p:strVal val="visible"/>
                                      </p:to>
                                    </p:set>
                                    <p:anim calcmode="lin" valueType="num">
                                      <p:cBhvr additive="base">
                                        <p:cTn id="7" dur="500" fill="hold"/>
                                        <p:tgtEl>
                                          <p:spTgt spid="371716">
                                            <p:txEl>
                                              <p:pRg st="3" end="3"/>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71716">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71716">
                                            <p:txEl>
                                              <p:pRg st="5" end="5"/>
                                            </p:txEl>
                                          </p:spTgt>
                                        </p:tgtEl>
                                        <p:attrNameLst>
                                          <p:attrName>style.visibility</p:attrName>
                                        </p:attrNameLst>
                                      </p:cBhvr>
                                      <p:to>
                                        <p:strVal val="visible"/>
                                      </p:to>
                                    </p:set>
                                    <p:anim calcmode="lin" valueType="num">
                                      <p:cBhvr additive="base">
                                        <p:cTn id="13" dur="500" fill="hold"/>
                                        <p:tgtEl>
                                          <p:spTgt spid="371716">
                                            <p:txEl>
                                              <p:pRg st="5" end="5"/>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71716">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71716">
                                            <p:txEl>
                                              <p:pRg st="6" end="6"/>
                                            </p:txEl>
                                          </p:spTgt>
                                        </p:tgtEl>
                                        <p:attrNameLst>
                                          <p:attrName>style.visibility</p:attrName>
                                        </p:attrNameLst>
                                      </p:cBhvr>
                                      <p:to>
                                        <p:strVal val="visible"/>
                                      </p:to>
                                    </p:set>
                                    <p:anim calcmode="lin" valueType="num">
                                      <p:cBhvr additive="base">
                                        <p:cTn id="19" dur="500" fill="hold"/>
                                        <p:tgtEl>
                                          <p:spTgt spid="371716">
                                            <p:txEl>
                                              <p:pRg st="6" end="6"/>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71716">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71716">
                                            <p:txEl>
                                              <p:pRg st="7" end="7"/>
                                            </p:txEl>
                                          </p:spTgt>
                                        </p:tgtEl>
                                        <p:attrNameLst>
                                          <p:attrName>style.visibility</p:attrName>
                                        </p:attrNameLst>
                                      </p:cBhvr>
                                      <p:to>
                                        <p:strVal val="visible"/>
                                      </p:to>
                                    </p:set>
                                    <p:anim calcmode="lin" valueType="num">
                                      <p:cBhvr additive="base">
                                        <p:cTn id="25" dur="500" fill="hold"/>
                                        <p:tgtEl>
                                          <p:spTgt spid="371716">
                                            <p:txEl>
                                              <p:pRg st="7" end="7"/>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71716">
                                            <p:txEl>
                                              <p:pRg st="7" end="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71716">
                                            <p:txEl>
                                              <p:pRg st="8" end="8"/>
                                            </p:txEl>
                                          </p:spTgt>
                                        </p:tgtEl>
                                        <p:attrNameLst>
                                          <p:attrName>style.visibility</p:attrName>
                                        </p:attrNameLst>
                                      </p:cBhvr>
                                      <p:to>
                                        <p:strVal val="visible"/>
                                      </p:to>
                                    </p:set>
                                    <p:anim calcmode="lin" valueType="num">
                                      <p:cBhvr additive="base">
                                        <p:cTn id="31" dur="500" fill="hold"/>
                                        <p:tgtEl>
                                          <p:spTgt spid="371716">
                                            <p:txEl>
                                              <p:pRg st="8" end="8"/>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71716">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71716">
                                            <p:txEl>
                                              <p:pRg st="10" end="10"/>
                                            </p:txEl>
                                          </p:spTgt>
                                        </p:tgtEl>
                                        <p:attrNameLst>
                                          <p:attrName>style.visibility</p:attrName>
                                        </p:attrNameLst>
                                      </p:cBhvr>
                                      <p:to>
                                        <p:strVal val="visible"/>
                                      </p:to>
                                    </p:set>
                                    <p:anim calcmode="lin" valueType="num">
                                      <p:cBhvr additive="base">
                                        <p:cTn id="37" dur="500" fill="hold"/>
                                        <p:tgtEl>
                                          <p:spTgt spid="371716">
                                            <p:txEl>
                                              <p:pRg st="10" end="10"/>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71716">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371716">
                                            <p:txEl>
                                              <p:pRg st="12" end="12"/>
                                            </p:txEl>
                                          </p:spTgt>
                                        </p:tgtEl>
                                        <p:attrNameLst>
                                          <p:attrName>style.visibility</p:attrName>
                                        </p:attrNameLst>
                                      </p:cBhvr>
                                      <p:to>
                                        <p:strVal val="visible"/>
                                      </p:to>
                                    </p:set>
                                    <p:anim calcmode="lin" valueType="num">
                                      <p:cBhvr additive="base">
                                        <p:cTn id="43" dur="500" fill="hold"/>
                                        <p:tgtEl>
                                          <p:spTgt spid="371716">
                                            <p:txEl>
                                              <p:pRg st="12" end="12"/>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371716">
                                            <p:txEl>
                                              <p:pRg st="12" end="1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371716">
                                            <p:txEl>
                                              <p:pRg st="14" end="14"/>
                                            </p:txEl>
                                          </p:spTgt>
                                        </p:tgtEl>
                                        <p:attrNameLst>
                                          <p:attrName>style.visibility</p:attrName>
                                        </p:attrNameLst>
                                      </p:cBhvr>
                                      <p:to>
                                        <p:strVal val="visible"/>
                                      </p:to>
                                    </p:set>
                                    <p:anim calcmode="lin" valueType="num">
                                      <p:cBhvr additive="base">
                                        <p:cTn id="49" dur="500" fill="hold"/>
                                        <p:tgtEl>
                                          <p:spTgt spid="371716">
                                            <p:txEl>
                                              <p:pRg st="14" end="14"/>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371716">
                                            <p:txEl>
                                              <p:pRg st="14" end="1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1716"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3764" name="Rectangle 4"/>
          <p:cNvSpPr>
            <a:spLocks noGrp="1" noChangeArrowheads="1"/>
          </p:cNvSpPr>
          <p:nvPr>
            <p:ph type="body" idx="1"/>
          </p:nvPr>
        </p:nvSpPr>
        <p:spPr>
          <a:xfrm>
            <a:off x="304800" y="990600"/>
            <a:ext cx="8458200" cy="5410200"/>
          </a:xfrm>
        </p:spPr>
        <p:txBody>
          <a:bodyPr/>
          <a:lstStyle/>
          <a:p>
            <a:pPr marL="609600" indent="-609600" eaLnBrk="1" hangingPunct="1">
              <a:lnSpc>
                <a:spcPct val="80000"/>
              </a:lnSpc>
              <a:buFontTx/>
              <a:buNone/>
              <a:defRPr/>
            </a:pPr>
            <a:r>
              <a:rPr lang="en-US" sz="3600" b="1" dirty="0" smtClean="0">
                <a:solidFill>
                  <a:srgbClr val="C00000"/>
                </a:solidFill>
              </a:rPr>
              <a:t>Non Possessory Interests: </a:t>
            </a:r>
          </a:p>
          <a:p>
            <a:pPr marL="609600" indent="-609600" eaLnBrk="1" hangingPunct="1">
              <a:lnSpc>
                <a:spcPct val="80000"/>
              </a:lnSpc>
              <a:buFontTx/>
              <a:buNone/>
              <a:defRPr/>
            </a:pPr>
            <a:r>
              <a:rPr lang="en-US" sz="2800" b="1" i="1" dirty="0" smtClean="0">
                <a:solidFill>
                  <a:schemeClr val="accent1">
                    <a:lumMod val="50000"/>
                  </a:schemeClr>
                </a:solidFill>
              </a:rPr>
              <a:t>PROFITS – Elements:</a:t>
            </a:r>
          </a:p>
          <a:p>
            <a:pPr marL="609600" indent="-609600" eaLnBrk="1" hangingPunct="1">
              <a:lnSpc>
                <a:spcPct val="80000"/>
              </a:lnSpc>
              <a:defRPr/>
            </a:pPr>
            <a:endParaRPr lang="en-US" sz="800" b="1" i="1" dirty="0" smtClean="0"/>
          </a:p>
          <a:p>
            <a:pPr marL="609600" indent="-609600" algn="just" eaLnBrk="1" hangingPunct="1">
              <a:lnSpc>
                <a:spcPct val="80000"/>
              </a:lnSpc>
              <a:buFontTx/>
              <a:buNone/>
              <a:defRPr/>
            </a:pPr>
            <a:r>
              <a:rPr lang="en-US" sz="1800" b="1" dirty="0" smtClean="0">
                <a:solidFill>
                  <a:schemeClr val="accent2"/>
                </a:solidFill>
              </a:rPr>
              <a:t>	1. </a:t>
            </a:r>
            <a:r>
              <a:rPr lang="en-US" sz="1800" b="1" dirty="0" smtClean="0">
                <a:solidFill>
                  <a:srgbClr val="FF0000"/>
                </a:solidFill>
              </a:rPr>
              <a:t>Creation</a:t>
            </a:r>
            <a:r>
              <a:rPr lang="en-US" sz="1800" b="1" dirty="0" smtClean="0">
                <a:solidFill>
                  <a:schemeClr val="accent2"/>
                </a:solidFill>
              </a:rPr>
              <a:t> - Profits are created in the same way as easements.</a:t>
            </a:r>
          </a:p>
          <a:p>
            <a:pPr marL="609600" indent="-609600" algn="just" eaLnBrk="1" hangingPunct="1">
              <a:lnSpc>
                <a:spcPct val="80000"/>
              </a:lnSpc>
              <a:defRPr/>
            </a:pPr>
            <a:endParaRPr lang="en-US" sz="800" dirty="0" smtClean="0"/>
          </a:p>
          <a:p>
            <a:pPr marL="609600" indent="-609600" algn="just" eaLnBrk="1" hangingPunct="1">
              <a:lnSpc>
                <a:spcPct val="80000"/>
              </a:lnSpc>
              <a:buFontTx/>
              <a:buNone/>
              <a:defRPr/>
            </a:pPr>
            <a:r>
              <a:rPr lang="en-US" sz="1800" b="1" dirty="0" smtClean="0">
                <a:solidFill>
                  <a:schemeClr val="accent2"/>
                </a:solidFill>
              </a:rPr>
              <a:t>	2. </a:t>
            </a:r>
            <a:r>
              <a:rPr lang="en-US" sz="1800" b="1" dirty="0" smtClean="0">
                <a:solidFill>
                  <a:srgbClr val="FF0000"/>
                </a:solidFill>
              </a:rPr>
              <a:t>Alienability</a:t>
            </a:r>
            <a:r>
              <a:rPr lang="en-US" sz="1800" b="1" dirty="0" smtClean="0">
                <a:solidFill>
                  <a:schemeClr val="accent2"/>
                </a:solidFill>
              </a:rPr>
              <a:t> - A profit appurtenant follows the ownership of the dominant tenement and a profit in gross may be assigned or transferred by the holder.</a:t>
            </a:r>
          </a:p>
          <a:p>
            <a:pPr marL="609600" indent="-609600" algn="just" eaLnBrk="1" hangingPunct="1">
              <a:lnSpc>
                <a:spcPct val="80000"/>
              </a:lnSpc>
              <a:defRPr/>
            </a:pPr>
            <a:endParaRPr lang="en-US" sz="800" dirty="0" smtClean="0"/>
          </a:p>
          <a:p>
            <a:pPr marL="609600" indent="-609600" algn="just" eaLnBrk="1" hangingPunct="1">
              <a:lnSpc>
                <a:spcPct val="80000"/>
              </a:lnSpc>
              <a:buFontTx/>
              <a:buNone/>
              <a:defRPr/>
            </a:pPr>
            <a:r>
              <a:rPr lang="en-US" sz="1800" b="1" dirty="0" smtClean="0">
                <a:solidFill>
                  <a:schemeClr val="accent2"/>
                </a:solidFill>
              </a:rPr>
              <a:t>	3. </a:t>
            </a:r>
            <a:r>
              <a:rPr lang="en-US" sz="1800" b="1" dirty="0" smtClean="0">
                <a:solidFill>
                  <a:srgbClr val="FF0000"/>
                </a:solidFill>
              </a:rPr>
              <a:t>Exclusive vs. Nonexclusive Profits </a:t>
            </a:r>
            <a:r>
              <a:rPr lang="en-US" sz="1800" b="1" dirty="0" smtClean="0">
                <a:solidFill>
                  <a:schemeClr val="accent2"/>
                </a:solidFill>
              </a:rPr>
              <a:t>- Profits may be granted for exclusive use by the grantee, or non exclusive use for the grantee and others. Ordinarily, profits (like easements) are construed as nonexclusive.</a:t>
            </a:r>
          </a:p>
          <a:p>
            <a:pPr marL="609600" indent="-609600" algn="just" eaLnBrk="1" hangingPunct="1">
              <a:lnSpc>
                <a:spcPct val="80000"/>
              </a:lnSpc>
              <a:defRPr/>
            </a:pPr>
            <a:endParaRPr lang="en-US" sz="800" b="1" dirty="0" smtClean="0">
              <a:solidFill>
                <a:schemeClr val="accent2"/>
              </a:solidFill>
            </a:endParaRPr>
          </a:p>
          <a:p>
            <a:pPr marL="609600" indent="-609600" algn="just" eaLnBrk="1" hangingPunct="1">
              <a:lnSpc>
                <a:spcPct val="80000"/>
              </a:lnSpc>
              <a:buFontTx/>
              <a:buNone/>
              <a:defRPr/>
            </a:pPr>
            <a:r>
              <a:rPr lang="en-US" sz="1800" b="1" dirty="0" smtClean="0">
                <a:solidFill>
                  <a:schemeClr val="accent2"/>
                </a:solidFill>
              </a:rPr>
              <a:t>	4. </a:t>
            </a:r>
            <a:r>
              <a:rPr lang="en-US" sz="1800" b="1" dirty="0" smtClean="0">
                <a:solidFill>
                  <a:srgbClr val="FF0000"/>
                </a:solidFill>
              </a:rPr>
              <a:t>Scope</a:t>
            </a:r>
            <a:r>
              <a:rPr lang="en-US" sz="1800" b="1" dirty="0" smtClean="0">
                <a:solidFill>
                  <a:schemeClr val="accent2"/>
                </a:solidFill>
              </a:rPr>
              <a:t> - The extent and nature of the profit is determined by the words of the express grant (if there was a grant), or by the nature of the use (if the profit was acquired by prescription).  Implied in every profit is an easement entitling the profit holder to enter the </a:t>
            </a:r>
            <a:r>
              <a:rPr lang="en-US" sz="1800" b="1" dirty="0" err="1" smtClean="0">
                <a:solidFill>
                  <a:schemeClr val="accent2"/>
                </a:solidFill>
              </a:rPr>
              <a:t>servient</a:t>
            </a:r>
            <a:r>
              <a:rPr lang="en-US" sz="1800" b="1" dirty="0" smtClean="0">
                <a:solidFill>
                  <a:schemeClr val="accent2"/>
                </a:solidFill>
              </a:rPr>
              <a:t> estate to remove the resource.</a:t>
            </a:r>
          </a:p>
          <a:p>
            <a:pPr marL="609600" indent="-609600" algn="just" eaLnBrk="1" hangingPunct="1">
              <a:lnSpc>
                <a:spcPct val="80000"/>
              </a:lnSpc>
              <a:defRPr/>
            </a:pPr>
            <a:endParaRPr lang="en-US" sz="800" b="1" dirty="0" smtClean="0">
              <a:solidFill>
                <a:schemeClr val="accent2"/>
              </a:solidFill>
            </a:endParaRPr>
          </a:p>
          <a:p>
            <a:pPr marL="609600" indent="-609600" algn="just" eaLnBrk="1" hangingPunct="1">
              <a:lnSpc>
                <a:spcPct val="80000"/>
              </a:lnSpc>
              <a:buFontTx/>
              <a:buNone/>
              <a:defRPr/>
            </a:pPr>
            <a:r>
              <a:rPr lang="en-US" sz="1800" b="1" dirty="0" smtClean="0">
                <a:solidFill>
                  <a:schemeClr val="accent2"/>
                </a:solidFill>
              </a:rPr>
              <a:t>	5. </a:t>
            </a:r>
            <a:r>
              <a:rPr lang="en-US" sz="1800" b="1" dirty="0" smtClean="0">
                <a:solidFill>
                  <a:srgbClr val="FF0000"/>
                </a:solidFill>
              </a:rPr>
              <a:t>Termination</a:t>
            </a:r>
            <a:r>
              <a:rPr lang="en-US" sz="1800" b="1" dirty="0" smtClean="0">
                <a:solidFill>
                  <a:schemeClr val="accent2"/>
                </a:solidFill>
              </a:rPr>
              <a:t> - Profits are terminated in the same way as easements.</a:t>
            </a:r>
          </a:p>
        </p:txBody>
      </p:sp>
      <p:sp>
        <p:nvSpPr>
          <p:cNvPr id="4" name="Slide Number Placeholder 3"/>
          <p:cNvSpPr>
            <a:spLocks noGrp="1"/>
          </p:cNvSpPr>
          <p:nvPr>
            <p:ph type="sldNum" sz="quarter" idx="12"/>
          </p:nvPr>
        </p:nvSpPr>
        <p:spPr/>
        <p:txBody>
          <a:bodyPr/>
          <a:lstStyle/>
          <a:p>
            <a:pPr>
              <a:defRPr/>
            </a:pPr>
            <a:fld id="{932BC6C9-1076-441A-AA62-BBAA13162CB5}" type="slidenum">
              <a:rPr lang="en-US" smtClean="0"/>
              <a:pPr>
                <a:defRPr/>
              </a:pPr>
              <a:t>22</a:t>
            </a:fld>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6052" name="Rectangle 4"/>
          <p:cNvSpPr>
            <a:spLocks noGrp="1" noChangeArrowheads="1"/>
          </p:cNvSpPr>
          <p:nvPr>
            <p:ph type="body" idx="1"/>
          </p:nvPr>
        </p:nvSpPr>
        <p:spPr>
          <a:xfrm>
            <a:off x="304800" y="1066800"/>
            <a:ext cx="8610600" cy="5181600"/>
          </a:xfrm>
        </p:spPr>
        <p:txBody>
          <a:bodyPr/>
          <a:lstStyle/>
          <a:p>
            <a:pPr marL="609600" indent="-609600" eaLnBrk="1" hangingPunct="1">
              <a:lnSpc>
                <a:spcPct val="90000"/>
              </a:lnSpc>
              <a:buFontTx/>
              <a:buNone/>
              <a:defRPr/>
            </a:pPr>
            <a:r>
              <a:rPr lang="en-US" b="1" dirty="0" smtClean="0">
                <a:solidFill>
                  <a:srgbClr val="C00000"/>
                </a:solidFill>
              </a:rPr>
              <a:t>Non Possessory Interests: </a:t>
            </a:r>
          </a:p>
          <a:p>
            <a:pPr marL="609600" indent="-609600" eaLnBrk="1" hangingPunct="1">
              <a:lnSpc>
                <a:spcPct val="90000"/>
              </a:lnSpc>
              <a:buFontTx/>
              <a:buNone/>
              <a:defRPr/>
            </a:pPr>
            <a:r>
              <a:rPr lang="en-US" sz="2800" b="1" i="1" dirty="0" smtClean="0">
                <a:solidFill>
                  <a:schemeClr val="accent1">
                    <a:lumMod val="50000"/>
                  </a:schemeClr>
                </a:solidFill>
              </a:rPr>
              <a:t>COVENANTS – Generally:</a:t>
            </a:r>
          </a:p>
          <a:p>
            <a:pPr marL="609600" indent="-609600" eaLnBrk="1" hangingPunct="1">
              <a:lnSpc>
                <a:spcPct val="90000"/>
              </a:lnSpc>
              <a:buFontTx/>
              <a:buNone/>
              <a:defRPr/>
            </a:pPr>
            <a:endParaRPr lang="en-US" sz="700" b="1" i="1" dirty="0" smtClean="0"/>
          </a:p>
          <a:p>
            <a:pPr marL="609600" indent="-609600" eaLnBrk="1" hangingPunct="1">
              <a:defRPr/>
            </a:pPr>
            <a:r>
              <a:rPr lang="en-US" sz="1800" b="1" dirty="0" smtClean="0">
                <a:solidFill>
                  <a:schemeClr val="accent2"/>
                </a:solidFill>
              </a:rPr>
              <a:t>A Covenant Running With The Land at Law is defined as:</a:t>
            </a:r>
          </a:p>
          <a:p>
            <a:pPr marL="609600" indent="-609600" eaLnBrk="1" hangingPunct="1">
              <a:buFontTx/>
              <a:buNone/>
              <a:defRPr/>
            </a:pPr>
            <a:r>
              <a:rPr lang="en-US" sz="1800" b="1" dirty="0" smtClean="0">
                <a:solidFill>
                  <a:schemeClr val="accent2"/>
                </a:solidFill>
              </a:rPr>
              <a:t>	</a:t>
            </a:r>
            <a:r>
              <a:rPr lang="en-US" sz="1800" b="1" i="1" dirty="0" smtClean="0">
                <a:solidFill>
                  <a:srgbClr val="FF0000"/>
                </a:solidFill>
              </a:rPr>
              <a:t>	“A</a:t>
            </a:r>
            <a:r>
              <a:rPr lang="en-US" sz="1800" b="1" dirty="0" smtClean="0">
                <a:solidFill>
                  <a:schemeClr val="accent2"/>
                </a:solidFill>
              </a:rPr>
              <a:t> </a:t>
            </a:r>
            <a:r>
              <a:rPr lang="en-US" sz="1800" b="1" i="1" dirty="0" smtClean="0">
                <a:solidFill>
                  <a:srgbClr val="FF0000"/>
                </a:solidFill>
              </a:rPr>
              <a:t>written promise (normally found in a deed) to do something on the land or a promise not to do something on the land”.</a:t>
            </a:r>
          </a:p>
          <a:p>
            <a:pPr marL="609600" indent="-609600" eaLnBrk="1" hangingPunct="1">
              <a:defRPr/>
            </a:pPr>
            <a:endParaRPr lang="en-US" sz="900" b="1" i="1" dirty="0" smtClean="0">
              <a:solidFill>
                <a:srgbClr val="FF0000"/>
              </a:solidFill>
            </a:endParaRPr>
          </a:p>
          <a:p>
            <a:pPr marL="609600" indent="-609600" eaLnBrk="1" hangingPunct="1">
              <a:defRPr/>
            </a:pPr>
            <a:r>
              <a:rPr lang="en-US" sz="1800" b="1" dirty="0" smtClean="0">
                <a:solidFill>
                  <a:schemeClr val="accent2"/>
                </a:solidFill>
              </a:rPr>
              <a:t>A covenant, normally found in deeds, is a written promise to do something on the land (e.g. maintain a fence) or a promise not to do something on the land (e.g., conduct commercial business).  </a:t>
            </a:r>
          </a:p>
          <a:p>
            <a:pPr marL="609600" indent="-609600" eaLnBrk="1" hangingPunct="1">
              <a:defRPr/>
            </a:pPr>
            <a:endParaRPr lang="en-US" sz="600" b="1" dirty="0" smtClean="0">
              <a:solidFill>
                <a:schemeClr val="accent2"/>
              </a:solidFill>
            </a:endParaRPr>
          </a:p>
          <a:p>
            <a:pPr marL="609600" indent="-609600" eaLnBrk="1" hangingPunct="1">
              <a:defRPr/>
            </a:pPr>
            <a:r>
              <a:rPr lang="en-US" sz="1800" b="1" dirty="0" smtClean="0">
                <a:solidFill>
                  <a:schemeClr val="accent2"/>
                </a:solidFill>
              </a:rPr>
              <a:t>Covenants run with the land at law, which means that subsequent owners of the land may enforce or be burdened by the covenant. </a:t>
            </a:r>
          </a:p>
          <a:p>
            <a:pPr marL="609600" indent="-609600" eaLnBrk="1" hangingPunct="1">
              <a:defRPr/>
            </a:pPr>
            <a:endParaRPr lang="en-US" sz="600" b="1" dirty="0" smtClean="0">
              <a:solidFill>
                <a:schemeClr val="accent2"/>
              </a:solidFill>
            </a:endParaRPr>
          </a:p>
          <a:p>
            <a:pPr marL="609600" indent="-609600" eaLnBrk="1" hangingPunct="1">
              <a:defRPr/>
            </a:pPr>
            <a:r>
              <a:rPr lang="en-US" sz="1800" b="1" dirty="0" smtClean="0">
                <a:solidFill>
                  <a:schemeClr val="accent2"/>
                </a:solidFill>
              </a:rPr>
              <a:t>To run with the land, however, the benefit and burden of the Covenant must be analyzed separately to determine whether they meet the requirements for running.</a:t>
            </a:r>
          </a:p>
          <a:p>
            <a:pPr marL="609600" indent="-609600" eaLnBrk="1" hangingPunct="1">
              <a:defRPr/>
            </a:pPr>
            <a:endParaRPr lang="en-US" sz="1800" b="1" dirty="0" smtClean="0">
              <a:solidFill>
                <a:schemeClr val="accent2"/>
              </a:solidFill>
            </a:endParaRPr>
          </a:p>
        </p:txBody>
      </p:sp>
      <p:sp>
        <p:nvSpPr>
          <p:cNvPr id="4" name="Slide Number Placeholder 3"/>
          <p:cNvSpPr>
            <a:spLocks noGrp="1"/>
          </p:cNvSpPr>
          <p:nvPr>
            <p:ph type="sldNum" sz="quarter" idx="12"/>
          </p:nvPr>
        </p:nvSpPr>
        <p:spPr/>
        <p:txBody>
          <a:bodyPr/>
          <a:lstStyle/>
          <a:p>
            <a:pPr>
              <a:defRPr/>
            </a:pPr>
            <a:fld id="{932BC6C9-1076-441A-AA62-BBAA13162CB5}" type="slidenum">
              <a:rPr lang="en-US" smtClean="0"/>
              <a:pPr>
                <a:defRPr/>
              </a:pPr>
              <a:t>23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86052">
                                            <p:txEl>
                                              <p:pRg st="0" end="0"/>
                                            </p:txEl>
                                          </p:spTgt>
                                        </p:tgtEl>
                                        <p:attrNameLst>
                                          <p:attrName>style.visibility</p:attrName>
                                        </p:attrNameLst>
                                      </p:cBhvr>
                                      <p:to>
                                        <p:strVal val="visible"/>
                                      </p:to>
                                    </p:set>
                                    <p:anim calcmode="lin" valueType="num">
                                      <p:cBhvr additive="base">
                                        <p:cTn id="7" dur="500" fill="hold"/>
                                        <p:tgtEl>
                                          <p:spTgt spid="38605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86052">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86052">
                                            <p:txEl>
                                              <p:pRg st="1" end="1"/>
                                            </p:txEl>
                                          </p:spTgt>
                                        </p:tgtEl>
                                        <p:attrNameLst>
                                          <p:attrName>style.visibility</p:attrName>
                                        </p:attrNameLst>
                                      </p:cBhvr>
                                      <p:to>
                                        <p:strVal val="visible"/>
                                      </p:to>
                                    </p:set>
                                    <p:anim calcmode="lin" valueType="num">
                                      <p:cBhvr additive="base">
                                        <p:cTn id="13" dur="500" fill="hold"/>
                                        <p:tgtEl>
                                          <p:spTgt spid="386052">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86052">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86052">
                                            <p:txEl>
                                              <p:pRg st="3" end="3"/>
                                            </p:txEl>
                                          </p:spTgt>
                                        </p:tgtEl>
                                        <p:attrNameLst>
                                          <p:attrName>style.visibility</p:attrName>
                                        </p:attrNameLst>
                                      </p:cBhvr>
                                      <p:to>
                                        <p:strVal val="visible"/>
                                      </p:to>
                                    </p:set>
                                    <p:anim calcmode="lin" valueType="num">
                                      <p:cBhvr additive="base">
                                        <p:cTn id="19" dur="500" fill="hold"/>
                                        <p:tgtEl>
                                          <p:spTgt spid="386052">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86052">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86052">
                                            <p:txEl>
                                              <p:pRg st="4" end="4"/>
                                            </p:txEl>
                                          </p:spTgt>
                                        </p:tgtEl>
                                        <p:attrNameLst>
                                          <p:attrName>style.visibility</p:attrName>
                                        </p:attrNameLst>
                                      </p:cBhvr>
                                      <p:to>
                                        <p:strVal val="visible"/>
                                      </p:to>
                                    </p:set>
                                    <p:anim calcmode="lin" valueType="num">
                                      <p:cBhvr additive="base">
                                        <p:cTn id="25" dur="500" fill="hold"/>
                                        <p:tgtEl>
                                          <p:spTgt spid="386052">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86052">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86052">
                                            <p:txEl>
                                              <p:pRg st="6" end="6"/>
                                            </p:txEl>
                                          </p:spTgt>
                                        </p:tgtEl>
                                        <p:attrNameLst>
                                          <p:attrName>style.visibility</p:attrName>
                                        </p:attrNameLst>
                                      </p:cBhvr>
                                      <p:to>
                                        <p:strVal val="visible"/>
                                      </p:to>
                                    </p:set>
                                    <p:anim calcmode="lin" valueType="num">
                                      <p:cBhvr additive="base">
                                        <p:cTn id="31" dur="500" fill="hold"/>
                                        <p:tgtEl>
                                          <p:spTgt spid="386052">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86052">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86052">
                                            <p:txEl>
                                              <p:pRg st="8" end="8"/>
                                            </p:txEl>
                                          </p:spTgt>
                                        </p:tgtEl>
                                        <p:attrNameLst>
                                          <p:attrName>style.visibility</p:attrName>
                                        </p:attrNameLst>
                                      </p:cBhvr>
                                      <p:to>
                                        <p:strVal val="visible"/>
                                      </p:to>
                                    </p:set>
                                    <p:anim calcmode="lin" valueType="num">
                                      <p:cBhvr additive="base">
                                        <p:cTn id="37" dur="500" fill="hold"/>
                                        <p:tgtEl>
                                          <p:spTgt spid="386052">
                                            <p:txEl>
                                              <p:pRg st="8" end="8"/>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86052">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386052">
                                            <p:txEl>
                                              <p:pRg st="10" end="10"/>
                                            </p:txEl>
                                          </p:spTgt>
                                        </p:tgtEl>
                                        <p:attrNameLst>
                                          <p:attrName>style.visibility</p:attrName>
                                        </p:attrNameLst>
                                      </p:cBhvr>
                                      <p:to>
                                        <p:strVal val="visible"/>
                                      </p:to>
                                    </p:set>
                                    <p:anim calcmode="lin" valueType="num">
                                      <p:cBhvr additive="base">
                                        <p:cTn id="43" dur="500" fill="hold"/>
                                        <p:tgtEl>
                                          <p:spTgt spid="386052">
                                            <p:txEl>
                                              <p:pRg st="10" end="10"/>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386052">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6052" grpId="0" build="p"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1955" name="Rectangle 3"/>
          <p:cNvSpPr>
            <a:spLocks noGrp="1" noChangeArrowheads="1"/>
          </p:cNvSpPr>
          <p:nvPr>
            <p:ph type="body" idx="1"/>
          </p:nvPr>
        </p:nvSpPr>
        <p:spPr>
          <a:xfrm>
            <a:off x="304800" y="1066800"/>
            <a:ext cx="8610600" cy="5334000"/>
          </a:xfrm>
        </p:spPr>
        <p:txBody>
          <a:bodyPr/>
          <a:lstStyle/>
          <a:p>
            <a:pPr marL="609600" indent="-609600" eaLnBrk="1" hangingPunct="1">
              <a:lnSpc>
                <a:spcPct val="90000"/>
              </a:lnSpc>
              <a:buFontTx/>
              <a:buNone/>
              <a:defRPr/>
            </a:pPr>
            <a:r>
              <a:rPr lang="en-US" b="1" dirty="0" smtClean="0">
                <a:solidFill>
                  <a:srgbClr val="C00000"/>
                </a:solidFill>
              </a:rPr>
              <a:t>Non Possessory Interests: </a:t>
            </a:r>
          </a:p>
          <a:p>
            <a:pPr marL="609600" indent="-609600" eaLnBrk="1" hangingPunct="1">
              <a:lnSpc>
                <a:spcPct val="90000"/>
              </a:lnSpc>
              <a:buFontTx/>
              <a:buNone/>
              <a:defRPr/>
            </a:pPr>
            <a:r>
              <a:rPr lang="en-US" sz="2800" b="1" i="1" dirty="0" smtClean="0">
                <a:solidFill>
                  <a:schemeClr val="accent1">
                    <a:lumMod val="50000"/>
                  </a:schemeClr>
                </a:solidFill>
              </a:rPr>
              <a:t>COVENANTS – Termination:</a:t>
            </a:r>
          </a:p>
          <a:p>
            <a:pPr marL="609600" indent="-609600" eaLnBrk="1" hangingPunct="1">
              <a:buFontTx/>
              <a:buNone/>
              <a:defRPr/>
            </a:pPr>
            <a:endParaRPr lang="en-US" sz="800" b="1" dirty="0" smtClean="0"/>
          </a:p>
          <a:p>
            <a:pPr marL="609600" indent="-609600" eaLnBrk="1" hangingPunct="1">
              <a:defRPr/>
            </a:pPr>
            <a:r>
              <a:rPr lang="en-US" sz="2000" b="1" dirty="0" smtClean="0">
                <a:solidFill>
                  <a:schemeClr val="accent2"/>
                </a:solidFill>
              </a:rPr>
              <a:t>As with all other </a:t>
            </a:r>
            <a:r>
              <a:rPr lang="en-US" sz="2000" b="1" dirty="0" err="1" smtClean="0">
                <a:solidFill>
                  <a:schemeClr val="accent2"/>
                </a:solidFill>
              </a:rPr>
              <a:t>nonpossessory</a:t>
            </a:r>
            <a:r>
              <a:rPr lang="en-US" sz="2000" b="1" dirty="0" smtClean="0">
                <a:solidFill>
                  <a:schemeClr val="accent2"/>
                </a:solidFill>
              </a:rPr>
              <a:t> interests in land, a Covenant may be terminated by: </a:t>
            </a:r>
          </a:p>
          <a:p>
            <a:pPr marL="609600" indent="-609600" eaLnBrk="1" hangingPunct="1">
              <a:defRPr/>
            </a:pPr>
            <a:r>
              <a:rPr lang="en-US" sz="2000" b="1" i="1" dirty="0" smtClean="0"/>
              <a:t>(</a:t>
            </a:r>
            <a:r>
              <a:rPr lang="en-US" sz="2000" b="1" i="1" dirty="0" err="1" smtClean="0"/>
              <a:t>i</a:t>
            </a:r>
            <a:r>
              <a:rPr lang="en-US" sz="2000" b="1" i="1" dirty="0" smtClean="0"/>
              <a:t>) the holder of the benefit executing a release in writing; </a:t>
            </a:r>
          </a:p>
          <a:p>
            <a:pPr marL="609600" indent="-609600" eaLnBrk="1" hangingPunct="1">
              <a:defRPr/>
            </a:pPr>
            <a:r>
              <a:rPr lang="en-US" sz="2000" b="1" i="1" dirty="0" smtClean="0"/>
              <a:t>(ii) merger (fee simple title to both the benefited and burdened land comes into the hands of a single owner); and </a:t>
            </a:r>
          </a:p>
          <a:p>
            <a:pPr marL="609600" indent="-609600" eaLnBrk="1" hangingPunct="1">
              <a:defRPr/>
            </a:pPr>
            <a:r>
              <a:rPr lang="en-US" sz="2000" b="1" i="1" dirty="0" smtClean="0"/>
              <a:t>(iii) condemnation of the burdened property.</a:t>
            </a:r>
          </a:p>
        </p:txBody>
      </p:sp>
      <p:sp>
        <p:nvSpPr>
          <p:cNvPr id="4" name="Slide Number Placeholder 3"/>
          <p:cNvSpPr>
            <a:spLocks noGrp="1"/>
          </p:cNvSpPr>
          <p:nvPr>
            <p:ph type="sldNum" sz="quarter" idx="12"/>
          </p:nvPr>
        </p:nvSpPr>
        <p:spPr/>
        <p:txBody>
          <a:bodyPr/>
          <a:lstStyle/>
          <a:p>
            <a:pPr>
              <a:defRPr/>
            </a:pPr>
            <a:fld id="{932BC6C9-1076-441A-AA62-BBAA13162CB5}" type="slidenum">
              <a:rPr lang="en-US" smtClean="0"/>
              <a:pPr>
                <a:defRPr/>
              </a:pPr>
              <a:t>24</a:t>
            </a:fld>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9668" name="Rectangle 4"/>
          <p:cNvSpPr>
            <a:spLocks noGrp="1" noChangeArrowheads="1"/>
          </p:cNvSpPr>
          <p:nvPr>
            <p:ph type="body" idx="1"/>
          </p:nvPr>
        </p:nvSpPr>
        <p:spPr>
          <a:xfrm>
            <a:off x="304800" y="990600"/>
            <a:ext cx="8610600" cy="5334000"/>
          </a:xfrm>
        </p:spPr>
        <p:txBody>
          <a:bodyPr/>
          <a:lstStyle/>
          <a:p>
            <a:pPr marL="609600" indent="-609600" eaLnBrk="1" hangingPunct="1">
              <a:lnSpc>
                <a:spcPct val="75000"/>
              </a:lnSpc>
              <a:buFontTx/>
              <a:buNone/>
              <a:defRPr/>
            </a:pPr>
            <a:r>
              <a:rPr lang="en-US" sz="3600" b="1" dirty="0" smtClean="0">
                <a:solidFill>
                  <a:srgbClr val="C00000"/>
                </a:solidFill>
              </a:rPr>
              <a:t>Non Possessory Interests: </a:t>
            </a:r>
          </a:p>
          <a:p>
            <a:pPr marL="609600" indent="-609600" eaLnBrk="1" hangingPunct="1">
              <a:lnSpc>
                <a:spcPct val="75000"/>
              </a:lnSpc>
              <a:buFontTx/>
              <a:buNone/>
              <a:defRPr/>
            </a:pPr>
            <a:r>
              <a:rPr lang="en-US" sz="2800" b="1" i="1" dirty="0" smtClean="0">
                <a:solidFill>
                  <a:schemeClr val="accent1">
                    <a:lumMod val="50000"/>
                  </a:schemeClr>
                </a:solidFill>
              </a:rPr>
              <a:t>EQUITABLE SERVITUDES – Generally:</a:t>
            </a:r>
          </a:p>
          <a:p>
            <a:pPr marL="609600" indent="-609600" eaLnBrk="1" hangingPunct="1">
              <a:lnSpc>
                <a:spcPct val="75000"/>
              </a:lnSpc>
              <a:defRPr/>
            </a:pPr>
            <a:endParaRPr lang="en-US" sz="800" b="1" i="1" dirty="0" smtClean="0"/>
          </a:p>
          <a:p>
            <a:pPr marL="609600" indent="-609600" eaLnBrk="1" hangingPunct="1">
              <a:lnSpc>
                <a:spcPct val="75000"/>
              </a:lnSpc>
              <a:defRPr/>
            </a:pPr>
            <a:r>
              <a:rPr lang="en-US" sz="1800" b="1" dirty="0" smtClean="0">
                <a:solidFill>
                  <a:schemeClr val="accent2"/>
                </a:solidFill>
              </a:rPr>
              <a:t>An Equitable Servitude is defined as:</a:t>
            </a:r>
          </a:p>
          <a:p>
            <a:pPr marL="609600" indent="-609600" eaLnBrk="1" hangingPunct="1">
              <a:lnSpc>
                <a:spcPct val="75000"/>
              </a:lnSpc>
              <a:buFontTx/>
              <a:buNone/>
              <a:defRPr/>
            </a:pPr>
            <a:r>
              <a:rPr lang="en-US" sz="1800" b="1" dirty="0" smtClean="0">
                <a:solidFill>
                  <a:schemeClr val="accent2"/>
                </a:solidFill>
              </a:rPr>
              <a:t>	</a:t>
            </a:r>
            <a:r>
              <a:rPr lang="en-US" sz="1800" b="1" i="1" dirty="0" smtClean="0">
                <a:solidFill>
                  <a:srgbClr val="FF0000"/>
                </a:solidFill>
              </a:rPr>
              <a:t>“A Covenant that, regardless of whether it runs with the land at law,  will be enforced in equity against the assignees of the burdened land who have notice of the covenant”.</a:t>
            </a:r>
          </a:p>
          <a:p>
            <a:pPr marL="609600" indent="-609600" eaLnBrk="1" hangingPunct="1">
              <a:lnSpc>
                <a:spcPct val="75000"/>
              </a:lnSpc>
              <a:defRPr/>
            </a:pPr>
            <a:endParaRPr lang="en-US" sz="600" b="1" i="1" dirty="0" smtClean="0">
              <a:solidFill>
                <a:srgbClr val="FF0000"/>
              </a:solidFill>
            </a:endParaRPr>
          </a:p>
          <a:p>
            <a:pPr marL="609600" indent="-609600" eaLnBrk="1" hangingPunct="1">
              <a:lnSpc>
                <a:spcPct val="75000"/>
              </a:lnSpc>
              <a:defRPr/>
            </a:pPr>
            <a:r>
              <a:rPr lang="en-US" sz="1800" b="1" dirty="0" smtClean="0">
                <a:solidFill>
                  <a:schemeClr val="accent2">
                    <a:lumMod val="75000"/>
                  </a:schemeClr>
                </a:solidFill>
              </a:rPr>
              <a:t>The usual remedy for a violation of an Equitable Servitude is specific performance of the covenant, or an injunction against its violation.</a:t>
            </a:r>
          </a:p>
          <a:p>
            <a:pPr marL="609600" indent="-609600" eaLnBrk="1" hangingPunct="1">
              <a:lnSpc>
                <a:spcPct val="75000"/>
              </a:lnSpc>
              <a:buFontTx/>
              <a:buNone/>
              <a:defRPr/>
            </a:pPr>
            <a:endParaRPr lang="en-US" sz="600" b="1" dirty="0" smtClean="0">
              <a:solidFill>
                <a:schemeClr val="accent2"/>
              </a:solidFill>
            </a:endParaRPr>
          </a:p>
          <a:p>
            <a:pPr marL="609600" indent="-609600" eaLnBrk="1" hangingPunct="1">
              <a:lnSpc>
                <a:spcPct val="75000"/>
              </a:lnSpc>
              <a:buFontTx/>
              <a:buNone/>
              <a:defRPr/>
            </a:pPr>
            <a:r>
              <a:rPr lang="en-US" sz="1800" b="1" dirty="0" smtClean="0"/>
              <a:t> Creation</a:t>
            </a:r>
          </a:p>
          <a:p>
            <a:pPr marL="609600" indent="-609600" eaLnBrk="1" hangingPunct="1">
              <a:lnSpc>
                <a:spcPct val="75000"/>
              </a:lnSpc>
              <a:defRPr/>
            </a:pPr>
            <a:endParaRPr lang="en-US" sz="700" b="1" dirty="0" smtClean="0">
              <a:solidFill>
                <a:schemeClr val="accent2"/>
              </a:solidFill>
            </a:endParaRPr>
          </a:p>
          <a:p>
            <a:pPr marL="609600" indent="-609600" eaLnBrk="1" hangingPunct="1">
              <a:lnSpc>
                <a:spcPct val="75000"/>
              </a:lnSpc>
              <a:defRPr/>
            </a:pPr>
            <a:r>
              <a:rPr lang="en-US" sz="1800" b="1" dirty="0" smtClean="0">
                <a:solidFill>
                  <a:schemeClr val="accent2"/>
                </a:solidFill>
              </a:rPr>
              <a:t>Generally, Equitable Servitudes are created by covenants contained in a writing that satisfies the Statute of Frauds. </a:t>
            </a:r>
          </a:p>
          <a:p>
            <a:pPr marL="609600" indent="-609600" eaLnBrk="1" hangingPunct="1">
              <a:lnSpc>
                <a:spcPct val="75000"/>
              </a:lnSpc>
              <a:defRPr/>
            </a:pPr>
            <a:endParaRPr lang="en-US" sz="700" b="1" dirty="0" smtClean="0">
              <a:solidFill>
                <a:schemeClr val="accent2"/>
              </a:solidFill>
            </a:endParaRPr>
          </a:p>
          <a:p>
            <a:pPr marL="609600" indent="-609600" eaLnBrk="1" hangingPunct="1">
              <a:lnSpc>
                <a:spcPct val="75000"/>
              </a:lnSpc>
              <a:defRPr/>
            </a:pPr>
            <a:r>
              <a:rPr lang="en-US" sz="1800" b="1" dirty="0" smtClean="0">
                <a:solidFill>
                  <a:schemeClr val="accent2"/>
                </a:solidFill>
              </a:rPr>
              <a:t>As with Covenants, acceptance of a deed signed only by the grantor is sufficient to bind the grantee as </a:t>
            </a:r>
            <a:r>
              <a:rPr lang="en-US" sz="1800" b="1" dirty="0" err="1" smtClean="0">
                <a:solidFill>
                  <a:schemeClr val="accent2"/>
                </a:solidFill>
              </a:rPr>
              <a:t>promisor</a:t>
            </a:r>
            <a:r>
              <a:rPr lang="en-US" sz="1800" b="1" dirty="0" smtClean="0">
                <a:solidFill>
                  <a:schemeClr val="accent2"/>
                </a:solidFill>
              </a:rPr>
              <a:t>. </a:t>
            </a:r>
          </a:p>
          <a:p>
            <a:pPr marL="609600" indent="-609600" eaLnBrk="1" hangingPunct="1">
              <a:lnSpc>
                <a:spcPct val="75000"/>
              </a:lnSpc>
              <a:defRPr/>
            </a:pPr>
            <a:endParaRPr lang="en-US" sz="700" b="1" dirty="0" smtClean="0">
              <a:solidFill>
                <a:schemeClr val="accent2"/>
              </a:solidFill>
            </a:endParaRPr>
          </a:p>
          <a:p>
            <a:pPr marL="609600" indent="-609600" eaLnBrk="1" hangingPunct="1">
              <a:lnSpc>
                <a:spcPct val="75000"/>
              </a:lnSpc>
              <a:buFontTx/>
              <a:buNone/>
              <a:defRPr/>
            </a:pPr>
            <a:r>
              <a:rPr lang="en-US" sz="1800" b="1" dirty="0" smtClean="0"/>
              <a:t>  Enforcement</a:t>
            </a:r>
          </a:p>
          <a:p>
            <a:pPr marL="609600" indent="-609600" eaLnBrk="1" hangingPunct="1">
              <a:lnSpc>
                <a:spcPct val="75000"/>
              </a:lnSpc>
              <a:defRPr/>
            </a:pPr>
            <a:endParaRPr lang="en-US" sz="700" b="1" dirty="0" smtClean="0"/>
          </a:p>
          <a:p>
            <a:pPr marL="609600" indent="-609600" eaLnBrk="1" hangingPunct="1">
              <a:lnSpc>
                <a:spcPct val="75000"/>
              </a:lnSpc>
              <a:defRPr/>
            </a:pPr>
            <a:r>
              <a:rPr lang="en-US" sz="1800" b="1" dirty="0" smtClean="0">
                <a:solidFill>
                  <a:schemeClr val="accent2"/>
                </a:solidFill>
              </a:rPr>
              <a:t>For successors of the original </a:t>
            </a:r>
            <a:r>
              <a:rPr lang="en-US" sz="1800" b="1" dirty="0" err="1" smtClean="0">
                <a:solidFill>
                  <a:schemeClr val="accent2"/>
                </a:solidFill>
              </a:rPr>
              <a:t>promisee</a:t>
            </a:r>
            <a:r>
              <a:rPr lang="en-US" sz="1800" b="1" dirty="0" smtClean="0">
                <a:solidFill>
                  <a:schemeClr val="accent2"/>
                </a:solidFill>
              </a:rPr>
              <a:t> and </a:t>
            </a:r>
            <a:r>
              <a:rPr lang="en-US" sz="1800" b="1" dirty="0" err="1" smtClean="0">
                <a:solidFill>
                  <a:schemeClr val="accent2"/>
                </a:solidFill>
              </a:rPr>
              <a:t>promisor</a:t>
            </a:r>
            <a:r>
              <a:rPr lang="en-US" sz="1800" b="1" dirty="0" smtClean="0">
                <a:solidFill>
                  <a:schemeClr val="accent2"/>
                </a:solidFill>
              </a:rPr>
              <a:t> to enforce an Equitable Servitude, certain requirements must be met (Running).</a:t>
            </a:r>
          </a:p>
        </p:txBody>
      </p:sp>
      <p:sp>
        <p:nvSpPr>
          <p:cNvPr id="4" name="Slide Number Placeholder 3"/>
          <p:cNvSpPr>
            <a:spLocks noGrp="1"/>
          </p:cNvSpPr>
          <p:nvPr>
            <p:ph type="sldNum" sz="quarter" idx="12"/>
          </p:nvPr>
        </p:nvSpPr>
        <p:spPr/>
        <p:txBody>
          <a:bodyPr/>
          <a:lstStyle/>
          <a:p>
            <a:pPr>
              <a:defRPr/>
            </a:pPr>
            <a:fld id="{932BC6C9-1076-441A-AA62-BBAA13162CB5}" type="slidenum">
              <a:rPr lang="en-US" smtClean="0"/>
              <a:pPr>
                <a:defRPr/>
              </a:pPr>
              <a:t>25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69668">
                                            <p:txEl>
                                              <p:pRg st="0" end="0"/>
                                            </p:txEl>
                                          </p:spTgt>
                                        </p:tgtEl>
                                        <p:attrNameLst>
                                          <p:attrName>style.visibility</p:attrName>
                                        </p:attrNameLst>
                                      </p:cBhvr>
                                      <p:to>
                                        <p:strVal val="visible"/>
                                      </p:to>
                                    </p:set>
                                    <p:anim calcmode="lin" valueType="num">
                                      <p:cBhvr additive="base">
                                        <p:cTn id="7" dur="500" fill="hold"/>
                                        <p:tgtEl>
                                          <p:spTgt spid="369668">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69668">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69668">
                                            <p:txEl>
                                              <p:pRg st="1" end="1"/>
                                            </p:txEl>
                                          </p:spTgt>
                                        </p:tgtEl>
                                        <p:attrNameLst>
                                          <p:attrName>style.visibility</p:attrName>
                                        </p:attrNameLst>
                                      </p:cBhvr>
                                      <p:to>
                                        <p:strVal val="visible"/>
                                      </p:to>
                                    </p:set>
                                    <p:anim calcmode="lin" valueType="num">
                                      <p:cBhvr additive="base">
                                        <p:cTn id="13" dur="500" fill="hold"/>
                                        <p:tgtEl>
                                          <p:spTgt spid="369668">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69668">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69668">
                                            <p:txEl>
                                              <p:pRg st="3" end="3"/>
                                            </p:txEl>
                                          </p:spTgt>
                                        </p:tgtEl>
                                        <p:attrNameLst>
                                          <p:attrName>style.visibility</p:attrName>
                                        </p:attrNameLst>
                                      </p:cBhvr>
                                      <p:to>
                                        <p:strVal val="visible"/>
                                      </p:to>
                                    </p:set>
                                    <p:anim calcmode="lin" valueType="num">
                                      <p:cBhvr additive="base">
                                        <p:cTn id="19" dur="500" fill="hold"/>
                                        <p:tgtEl>
                                          <p:spTgt spid="369668">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69668">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69668">
                                            <p:txEl>
                                              <p:pRg st="4" end="4"/>
                                            </p:txEl>
                                          </p:spTgt>
                                        </p:tgtEl>
                                        <p:attrNameLst>
                                          <p:attrName>style.visibility</p:attrName>
                                        </p:attrNameLst>
                                      </p:cBhvr>
                                      <p:to>
                                        <p:strVal val="visible"/>
                                      </p:to>
                                    </p:set>
                                    <p:anim calcmode="lin" valueType="num">
                                      <p:cBhvr additive="base">
                                        <p:cTn id="25" dur="500" fill="hold"/>
                                        <p:tgtEl>
                                          <p:spTgt spid="369668">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69668">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69668">
                                            <p:txEl>
                                              <p:pRg st="6" end="6"/>
                                            </p:txEl>
                                          </p:spTgt>
                                        </p:tgtEl>
                                        <p:attrNameLst>
                                          <p:attrName>style.visibility</p:attrName>
                                        </p:attrNameLst>
                                      </p:cBhvr>
                                      <p:to>
                                        <p:strVal val="visible"/>
                                      </p:to>
                                    </p:set>
                                    <p:anim calcmode="lin" valueType="num">
                                      <p:cBhvr additive="base">
                                        <p:cTn id="31" dur="500" fill="hold"/>
                                        <p:tgtEl>
                                          <p:spTgt spid="369668">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69668">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69668">
                                            <p:txEl>
                                              <p:pRg st="8" end="8"/>
                                            </p:txEl>
                                          </p:spTgt>
                                        </p:tgtEl>
                                        <p:attrNameLst>
                                          <p:attrName>style.visibility</p:attrName>
                                        </p:attrNameLst>
                                      </p:cBhvr>
                                      <p:to>
                                        <p:strVal val="visible"/>
                                      </p:to>
                                    </p:set>
                                    <p:anim calcmode="lin" valueType="num">
                                      <p:cBhvr additive="base">
                                        <p:cTn id="37" dur="500" fill="hold"/>
                                        <p:tgtEl>
                                          <p:spTgt spid="369668">
                                            <p:txEl>
                                              <p:pRg st="8" end="8"/>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69668">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369668">
                                            <p:txEl>
                                              <p:pRg st="10" end="10"/>
                                            </p:txEl>
                                          </p:spTgt>
                                        </p:tgtEl>
                                        <p:attrNameLst>
                                          <p:attrName>style.visibility</p:attrName>
                                        </p:attrNameLst>
                                      </p:cBhvr>
                                      <p:to>
                                        <p:strVal val="visible"/>
                                      </p:to>
                                    </p:set>
                                    <p:anim calcmode="lin" valueType="num">
                                      <p:cBhvr additive="base">
                                        <p:cTn id="43" dur="500" fill="hold"/>
                                        <p:tgtEl>
                                          <p:spTgt spid="369668">
                                            <p:txEl>
                                              <p:pRg st="10" end="10"/>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369668">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369668">
                                            <p:txEl>
                                              <p:pRg st="12" end="12"/>
                                            </p:txEl>
                                          </p:spTgt>
                                        </p:tgtEl>
                                        <p:attrNameLst>
                                          <p:attrName>style.visibility</p:attrName>
                                        </p:attrNameLst>
                                      </p:cBhvr>
                                      <p:to>
                                        <p:strVal val="visible"/>
                                      </p:to>
                                    </p:set>
                                    <p:anim calcmode="lin" valueType="num">
                                      <p:cBhvr additive="base">
                                        <p:cTn id="49" dur="500" fill="hold"/>
                                        <p:tgtEl>
                                          <p:spTgt spid="369668">
                                            <p:txEl>
                                              <p:pRg st="12" end="12"/>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369668">
                                            <p:txEl>
                                              <p:pRg st="12" end="1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369668">
                                            <p:txEl>
                                              <p:pRg st="14" end="14"/>
                                            </p:txEl>
                                          </p:spTgt>
                                        </p:tgtEl>
                                        <p:attrNameLst>
                                          <p:attrName>style.visibility</p:attrName>
                                        </p:attrNameLst>
                                      </p:cBhvr>
                                      <p:to>
                                        <p:strVal val="visible"/>
                                      </p:to>
                                    </p:set>
                                    <p:anim calcmode="lin" valueType="num">
                                      <p:cBhvr additive="base">
                                        <p:cTn id="55" dur="500" fill="hold"/>
                                        <p:tgtEl>
                                          <p:spTgt spid="369668">
                                            <p:txEl>
                                              <p:pRg st="14" end="14"/>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369668">
                                            <p:txEl>
                                              <p:pRg st="14" end="1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3" name="CHIMES.WAV"/>
                                        </p:tgtEl>
                                      </p:cMediaNode>
                                    </p:audio>
                                  </p:sub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369668">
                                            <p:txEl>
                                              <p:pRg st="16" end="16"/>
                                            </p:txEl>
                                          </p:spTgt>
                                        </p:tgtEl>
                                        <p:attrNameLst>
                                          <p:attrName>style.visibility</p:attrName>
                                        </p:attrNameLst>
                                      </p:cBhvr>
                                      <p:to>
                                        <p:strVal val="visible"/>
                                      </p:to>
                                    </p:set>
                                    <p:anim calcmode="lin" valueType="num">
                                      <p:cBhvr additive="base">
                                        <p:cTn id="61" dur="500" fill="hold"/>
                                        <p:tgtEl>
                                          <p:spTgt spid="369668">
                                            <p:txEl>
                                              <p:pRg st="16" end="16"/>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369668">
                                            <p:txEl>
                                              <p:pRg st="16" end="1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9668" grpId="0" build="p"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4244" name="Rectangle 4"/>
          <p:cNvSpPr>
            <a:spLocks noGrp="1" noChangeArrowheads="1"/>
          </p:cNvSpPr>
          <p:nvPr>
            <p:ph type="body" idx="1"/>
          </p:nvPr>
        </p:nvSpPr>
        <p:spPr>
          <a:xfrm>
            <a:off x="228600" y="1066800"/>
            <a:ext cx="8610600" cy="5410200"/>
          </a:xfrm>
        </p:spPr>
        <p:txBody>
          <a:bodyPr/>
          <a:lstStyle/>
          <a:p>
            <a:pPr marL="609600" indent="-609600" eaLnBrk="1" hangingPunct="1">
              <a:lnSpc>
                <a:spcPct val="70000"/>
              </a:lnSpc>
              <a:buFontTx/>
              <a:buNone/>
              <a:defRPr/>
            </a:pPr>
            <a:r>
              <a:rPr lang="en-US" sz="2800" b="1" dirty="0" smtClean="0">
                <a:solidFill>
                  <a:srgbClr val="C00000"/>
                </a:solidFill>
              </a:rPr>
              <a:t>Non Possessory Interests: </a:t>
            </a:r>
          </a:p>
          <a:p>
            <a:pPr marL="609600" indent="-609600" eaLnBrk="1" hangingPunct="1">
              <a:lnSpc>
                <a:spcPct val="70000"/>
              </a:lnSpc>
              <a:buFontTx/>
              <a:buNone/>
              <a:defRPr/>
            </a:pPr>
            <a:r>
              <a:rPr lang="en-US" sz="2400" b="1" i="1" dirty="0" smtClean="0">
                <a:solidFill>
                  <a:schemeClr val="accent1">
                    <a:lumMod val="50000"/>
                  </a:schemeClr>
                </a:solidFill>
              </a:rPr>
              <a:t>EQUITABLE SERVITUDES – Generally:</a:t>
            </a:r>
          </a:p>
          <a:p>
            <a:pPr marL="609600" indent="-609600" eaLnBrk="1" hangingPunct="1">
              <a:lnSpc>
                <a:spcPct val="70000"/>
              </a:lnSpc>
              <a:defRPr/>
            </a:pPr>
            <a:endParaRPr lang="en-US" sz="700" b="1" i="1" dirty="0" smtClean="0"/>
          </a:p>
          <a:p>
            <a:pPr marL="609600" indent="-609600" eaLnBrk="1" hangingPunct="1">
              <a:lnSpc>
                <a:spcPct val="70000"/>
              </a:lnSpc>
              <a:buFontTx/>
              <a:buNone/>
              <a:defRPr/>
            </a:pPr>
            <a:r>
              <a:rPr lang="en-US" sz="2400" b="1" dirty="0" smtClean="0">
                <a:solidFill>
                  <a:schemeClr val="accent1">
                    <a:lumMod val="25000"/>
                  </a:schemeClr>
                </a:solidFill>
              </a:rPr>
              <a:t>	Requirements for Burden to Run with the Land:</a:t>
            </a:r>
          </a:p>
          <a:p>
            <a:pPr marL="609600" indent="-609600" eaLnBrk="1" hangingPunct="1">
              <a:lnSpc>
                <a:spcPct val="70000"/>
              </a:lnSpc>
              <a:defRPr/>
            </a:pPr>
            <a:endParaRPr lang="en-US" sz="800" b="1" dirty="0" smtClean="0">
              <a:solidFill>
                <a:schemeClr val="accent2"/>
              </a:solidFill>
            </a:endParaRPr>
          </a:p>
          <a:p>
            <a:pPr marL="609600" indent="-609600" eaLnBrk="1" hangingPunct="1">
              <a:lnSpc>
                <a:spcPct val="70000"/>
              </a:lnSpc>
              <a:defRPr/>
            </a:pPr>
            <a:r>
              <a:rPr lang="en-US" sz="1800" b="1" dirty="0" smtClean="0">
                <a:solidFill>
                  <a:schemeClr val="accent2"/>
                </a:solidFill>
              </a:rPr>
              <a:t>1) </a:t>
            </a:r>
            <a:r>
              <a:rPr lang="en-US" sz="1800" b="1" i="1" dirty="0" smtClean="0">
                <a:solidFill>
                  <a:schemeClr val="accent1">
                    <a:lumMod val="50000"/>
                  </a:schemeClr>
                </a:solidFill>
              </a:rPr>
              <a:t>Intent</a:t>
            </a:r>
            <a:r>
              <a:rPr lang="en-US" sz="1800" b="1" dirty="0" smtClean="0">
                <a:solidFill>
                  <a:schemeClr val="accent2"/>
                </a:solidFill>
              </a:rPr>
              <a:t> - The covenanting parties must have intended                                      that the Equitable Servitude be enforceable by and against assignees. </a:t>
            </a:r>
          </a:p>
          <a:p>
            <a:pPr marL="609600" indent="-609600" eaLnBrk="1" hangingPunct="1">
              <a:lnSpc>
                <a:spcPct val="70000"/>
              </a:lnSpc>
              <a:buFontTx/>
              <a:buNone/>
              <a:defRPr/>
            </a:pPr>
            <a:r>
              <a:rPr lang="en-US" sz="1800" b="1" dirty="0" smtClean="0">
                <a:solidFill>
                  <a:schemeClr val="accent2"/>
                </a:solidFill>
              </a:rPr>
              <a:t>	Such intent may be ascertained from the purpose of the Covenant              and the surrounding circumstances.</a:t>
            </a:r>
          </a:p>
          <a:p>
            <a:pPr marL="609600" indent="-609600" eaLnBrk="1" hangingPunct="1">
              <a:lnSpc>
                <a:spcPct val="70000"/>
              </a:lnSpc>
              <a:defRPr/>
            </a:pPr>
            <a:endParaRPr lang="en-US" sz="600" b="1" dirty="0" smtClean="0">
              <a:solidFill>
                <a:schemeClr val="accent2"/>
              </a:solidFill>
            </a:endParaRPr>
          </a:p>
          <a:p>
            <a:pPr marL="609600" indent="-609600" eaLnBrk="1" hangingPunct="1">
              <a:lnSpc>
                <a:spcPct val="70000"/>
              </a:lnSpc>
              <a:defRPr/>
            </a:pPr>
            <a:r>
              <a:rPr lang="en-US" sz="1800" b="1" dirty="0" smtClean="0">
                <a:solidFill>
                  <a:schemeClr val="accent2"/>
                </a:solidFill>
              </a:rPr>
              <a:t>2) </a:t>
            </a:r>
            <a:r>
              <a:rPr lang="en-US" sz="1800" b="1" i="1" dirty="0" smtClean="0">
                <a:solidFill>
                  <a:schemeClr val="accent1">
                    <a:lumMod val="50000"/>
                  </a:schemeClr>
                </a:solidFill>
              </a:rPr>
              <a:t>Notice</a:t>
            </a:r>
            <a:r>
              <a:rPr lang="en-US" sz="1800" b="1" dirty="0" smtClean="0">
                <a:solidFill>
                  <a:schemeClr val="accent2"/>
                </a:solidFill>
              </a:rPr>
              <a:t> - A subsequent purchaser of land burdened by a Covenant           is not bound by it in equity unless he had actual or constructive notice   of it when he acquired the land. </a:t>
            </a:r>
          </a:p>
          <a:p>
            <a:pPr marL="609600" indent="-609600" eaLnBrk="1" hangingPunct="1">
              <a:lnSpc>
                <a:spcPct val="70000"/>
              </a:lnSpc>
              <a:defRPr/>
            </a:pPr>
            <a:endParaRPr lang="en-US" sz="600" b="1" dirty="0" smtClean="0">
              <a:solidFill>
                <a:schemeClr val="accent2"/>
              </a:solidFill>
            </a:endParaRPr>
          </a:p>
          <a:p>
            <a:pPr marL="609600" indent="-609600" eaLnBrk="1" hangingPunct="1">
              <a:lnSpc>
                <a:spcPct val="70000"/>
              </a:lnSpc>
              <a:defRPr/>
            </a:pPr>
            <a:r>
              <a:rPr lang="en-US" sz="1800" b="1" dirty="0" smtClean="0">
                <a:solidFill>
                  <a:schemeClr val="accent2"/>
                </a:solidFill>
              </a:rPr>
              <a:t>3) </a:t>
            </a:r>
            <a:r>
              <a:rPr lang="en-US" sz="1800" b="1" i="1" dirty="0" smtClean="0">
                <a:solidFill>
                  <a:schemeClr val="accent1">
                    <a:lumMod val="50000"/>
                  </a:schemeClr>
                </a:solidFill>
              </a:rPr>
              <a:t>Touch and Concern </a:t>
            </a:r>
            <a:r>
              <a:rPr lang="en-US" sz="1800" b="1" dirty="0" smtClean="0">
                <a:solidFill>
                  <a:schemeClr val="accent2"/>
                </a:solidFill>
              </a:rPr>
              <a:t>– As with covenants, the restriction of the Equitable Servitude must directly involve and concern the real property. </a:t>
            </a:r>
          </a:p>
          <a:p>
            <a:pPr marL="609600" indent="-609600" eaLnBrk="1" hangingPunct="1">
              <a:lnSpc>
                <a:spcPct val="70000"/>
              </a:lnSpc>
              <a:buFontTx/>
              <a:buNone/>
              <a:defRPr/>
            </a:pPr>
            <a:endParaRPr lang="en-US" sz="600" b="1" dirty="0" smtClean="0"/>
          </a:p>
          <a:p>
            <a:pPr marL="609600" indent="-609600" eaLnBrk="1" hangingPunct="1">
              <a:lnSpc>
                <a:spcPct val="70000"/>
              </a:lnSpc>
              <a:buFontTx/>
              <a:buNone/>
              <a:defRPr/>
            </a:pPr>
            <a:r>
              <a:rPr lang="en-US" sz="1800" b="1" dirty="0" smtClean="0"/>
              <a:t>	When the Benefit Will Run - </a:t>
            </a:r>
            <a:r>
              <a:rPr lang="en-US" sz="1800" b="1" dirty="0" smtClean="0">
                <a:solidFill>
                  <a:schemeClr val="accent2"/>
                </a:solidFill>
              </a:rPr>
              <a:t>The benefit of the Equitable Servitude will run with the land (and thus to successors in interest) if the original parties so intended and the servitude touches and concerns the benefited property.</a:t>
            </a:r>
          </a:p>
          <a:p>
            <a:pPr marL="609600" indent="-609600" eaLnBrk="1" hangingPunct="1">
              <a:lnSpc>
                <a:spcPct val="70000"/>
              </a:lnSpc>
              <a:defRPr/>
            </a:pPr>
            <a:endParaRPr lang="en-US" sz="700" b="1" dirty="0" smtClean="0">
              <a:solidFill>
                <a:schemeClr val="accent2"/>
              </a:solidFill>
            </a:endParaRPr>
          </a:p>
          <a:p>
            <a:pPr marL="609600" indent="-609600" eaLnBrk="1" hangingPunct="1">
              <a:lnSpc>
                <a:spcPct val="70000"/>
              </a:lnSpc>
              <a:buFontTx/>
              <a:buNone/>
              <a:defRPr/>
            </a:pPr>
            <a:r>
              <a:rPr lang="en-US" sz="1800" b="1" dirty="0" smtClean="0"/>
              <a:t>	</a:t>
            </a:r>
            <a:r>
              <a:rPr lang="en-US" sz="1800" b="1" dirty="0" err="1" smtClean="0"/>
              <a:t>Privity</a:t>
            </a:r>
            <a:r>
              <a:rPr lang="en-US" sz="1800" b="1" dirty="0" smtClean="0"/>
              <a:t> Not Required – </a:t>
            </a:r>
            <a:r>
              <a:rPr lang="en-US" sz="1800" b="1" dirty="0" smtClean="0">
                <a:solidFill>
                  <a:schemeClr val="accent2"/>
                </a:solidFill>
              </a:rPr>
              <a:t>Most courts now enforce the Servitude not as an in </a:t>
            </a:r>
            <a:r>
              <a:rPr lang="en-US" sz="1800" b="1" dirty="0" err="1" smtClean="0">
                <a:solidFill>
                  <a:schemeClr val="accent2"/>
                </a:solidFill>
              </a:rPr>
              <a:t>personam</a:t>
            </a:r>
            <a:r>
              <a:rPr lang="en-US" sz="1800" b="1" dirty="0" smtClean="0">
                <a:solidFill>
                  <a:schemeClr val="accent2"/>
                </a:solidFill>
              </a:rPr>
              <a:t> right against the owner of the </a:t>
            </a:r>
            <a:r>
              <a:rPr lang="en-US" sz="1800" b="1" dirty="0" err="1" smtClean="0">
                <a:solidFill>
                  <a:schemeClr val="accent2"/>
                </a:solidFill>
              </a:rPr>
              <a:t>servient</a:t>
            </a:r>
            <a:r>
              <a:rPr lang="en-US" sz="1800" b="1" dirty="0" smtClean="0">
                <a:solidFill>
                  <a:schemeClr val="accent2"/>
                </a:solidFill>
              </a:rPr>
              <a:t> tenement, but as an equitable property interest in the land itself.  There is, therefore, no need for </a:t>
            </a:r>
            <a:r>
              <a:rPr lang="en-US" sz="1800" b="1" dirty="0" err="1" smtClean="0">
                <a:solidFill>
                  <a:schemeClr val="accent2"/>
                </a:solidFill>
              </a:rPr>
              <a:t>privity</a:t>
            </a:r>
            <a:r>
              <a:rPr lang="en-US" sz="1800" b="1" dirty="0" smtClean="0">
                <a:solidFill>
                  <a:schemeClr val="accent2"/>
                </a:solidFill>
              </a:rPr>
              <a:t> of estate.</a:t>
            </a:r>
          </a:p>
          <a:p>
            <a:pPr marL="609600" indent="-609600" eaLnBrk="1" hangingPunct="1">
              <a:lnSpc>
                <a:spcPct val="70000"/>
              </a:lnSpc>
              <a:defRPr/>
            </a:pPr>
            <a:endParaRPr lang="en-US" sz="1800" b="1" dirty="0" smtClean="0">
              <a:solidFill>
                <a:schemeClr val="accent2"/>
              </a:solidFill>
            </a:endParaRPr>
          </a:p>
        </p:txBody>
      </p:sp>
      <p:sp>
        <p:nvSpPr>
          <p:cNvPr id="4" name="Slide Number Placeholder 3"/>
          <p:cNvSpPr>
            <a:spLocks noGrp="1"/>
          </p:cNvSpPr>
          <p:nvPr>
            <p:ph type="sldNum" sz="quarter" idx="12"/>
          </p:nvPr>
        </p:nvSpPr>
        <p:spPr/>
        <p:txBody>
          <a:bodyPr/>
          <a:lstStyle/>
          <a:p>
            <a:pPr>
              <a:defRPr/>
            </a:pPr>
            <a:fld id="{932BC6C9-1076-441A-AA62-BBAA13162CB5}" type="slidenum">
              <a:rPr lang="en-US" smtClean="0"/>
              <a:pPr>
                <a:defRPr/>
              </a:pPr>
              <a:t>26</a:t>
            </a:fld>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8340" name="Rectangle 4"/>
          <p:cNvSpPr>
            <a:spLocks noGrp="1" noChangeArrowheads="1"/>
          </p:cNvSpPr>
          <p:nvPr>
            <p:ph type="body" idx="1"/>
          </p:nvPr>
        </p:nvSpPr>
        <p:spPr>
          <a:xfrm>
            <a:off x="304800" y="990600"/>
            <a:ext cx="8610600" cy="5410200"/>
          </a:xfrm>
        </p:spPr>
        <p:txBody>
          <a:bodyPr/>
          <a:lstStyle/>
          <a:p>
            <a:pPr marL="609600" indent="-609600" eaLnBrk="1" hangingPunct="1">
              <a:lnSpc>
                <a:spcPct val="70000"/>
              </a:lnSpc>
              <a:buFontTx/>
              <a:buNone/>
              <a:defRPr/>
            </a:pPr>
            <a:r>
              <a:rPr lang="en-US" sz="2800" b="1" dirty="0" smtClean="0">
                <a:solidFill>
                  <a:srgbClr val="C00000"/>
                </a:solidFill>
              </a:rPr>
              <a:t>Non Possessory Interests: </a:t>
            </a:r>
          </a:p>
          <a:p>
            <a:pPr marL="609600" indent="-609600" eaLnBrk="1" hangingPunct="1">
              <a:lnSpc>
                <a:spcPct val="70000"/>
              </a:lnSpc>
              <a:buFontTx/>
              <a:buNone/>
              <a:defRPr/>
            </a:pPr>
            <a:r>
              <a:rPr lang="en-US" sz="2800" b="1" i="1" dirty="0" smtClean="0">
                <a:solidFill>
                  <a:schemeClr val="accent1">
                    <a:lumMod val="50000"/>
                  </a:schemeClr>
                </a:solidFill>
              </a:rPr>
              <a:t>EQUITABLE SERVITUDES – Generally:</a:t>
            </a:r>
            <a:endParaRPr lang="en-US" sz="800" b="1" i="1" dirty="0" smtClean="0"/>
          </a:p>
          <a:p>
            <a:pPr marL="609600" indent="-609600" eaLnBrk="1" hangingPunct="1">
              <a:lnSpc>
                <a:spcPct val="70000"/>
              </a:lnSpc>
              <a:buFontTx/>
              <a:buNone/>
              <a:defRPr/>
            </a:pPr>
            <a:r>
              <a:rPr lang="en-US" sz="2800" b="1" dirty="0" smtClean="0">
                <a:solidFill>
                  <a:schemeClr val="accent1">
                    <a:lumMod val="25000"/>
                  </a:schemeClr>
                </a:solidFill>
              </a:rPr>
              <a:t>	Equitable Defenses to Enforcement:</a:t>
            </a:r>
          </a:p>
          <a:p>
            <a:pPr marL="609600" indent="-609600" eaLnBrk="1" hangingPunct="1">
              <a:lnSpc>
                <a:spcPct val="70000"/>
              </a:lnSpc>
              <a:buFontTx/>
              <a:buNone/>
              <a:defRPr/>
            </a:pPr>
            <a:endParaRPr lang="en-US" sz="800" b="1" dirty="0" smtClean="0"/>
          </a:p>
          <a:p>
            <a:pPr marL="609600" indent="-609600" eaLnBrk="1" hangingPunct="1">
              <a:lnSpc>
                <a:spcPct val="90000"/>
              </a:lnSpc>
              <a:defRPr/>
            </a:pPr>
            <a:r>
              <a:rPr lang="en-US" sz="1800" b="1" dirty="0" smtClean="0">
                <a:solidFill>
                  <a:schemeClr val="accent2"/>
                </a:solidFill>
              </a:rPr>
              <a:t>A court in equity is not bound to enforce an Equitable Servitude if it cannot in good conscience do so.  Defenses include:</a:t>
            </a:r>
          </a:p>
          <a:p>
            <a:pPr marL="609600" indent="-609600" eaLnBrk="1" hangingPunct="1">
              <a:lnSpc>
                <a:spcPct val="40000"/>
              </a:lnSpc>
              <a:defRPr/>
            </a:pPr>
            <a:endParaRPr lang="en-US" sz="800" b="1" dirty="0" smtClean="0">
              <a:solidFill>
                <a:schemeClr val="accent2"/>
              </a:solidFill>
            </a:endParaRPr>
          </a:p>
          <a:p>
            <a:pPr marL="609600" indent="-609600" eaLnBrk="1" hangingPunct="1">
              <a:lnSpc>
                <a:spcPct val="40000"/>
              </a:lnSpc>
              <a:defRPr/>
            </a:pPr>
            <a:endParaRPr lang="en-US" sz="800" b="1" dirty="0" smtClean="0">
              <a:solidFill>
                <a:schemeClr val="accent2"/>
              </a:solidFill>
            </a:endParaRPr>
          </a:p>
          <a:p>
            <a:pPr marL="609600" indent="-609600" eaLnBrk="1" hangingPunct="1">
              <a:lnSpc>
                <a:spcPct val="40000"/>
              </a:lnSpc>
              <a:buFontTx/>
              <a:buNone/>
              <a:defRPr/>
            </a:pPr>
            <a:r>
              <a:rPr lang="en-US" sz="2000" b="1" dirty="0" smtClean="0">
                <a:solidFill>
                  <a:schemeClr val="accent2"/>
                </a:solidFill>
              </a:rPr>
              <a:t>	</a:t>
            </a:r>
            <a:r>
              <a:rPr lang="en-US" sz="2000" b="1" i="1" dirty="0" smtClean="0">
                <a:solidFill>
                  <a:schemeClr val="accent1">
                    <a:lumMod val="25000"/>
                  </a:schemeClr>
                </a:solidFill>
              </a:rPr>
              <a:t>a. Unclean Hands</a:t>
            </a:r>
          </a:p>
          <a:p>
            <a:pPr marL="609600" indent="-609600" eaLnBrk="1" hangingPunct="1">
              <a:lnSpc>
                <a:spcPct val="40000"/>
              </a:lnSpc>
              <a:defRPr/>
            </a:pPr>
            <a:endParaRPr lang="en-US" sz="800" b="1" i="1" dirty="0" smtClean="0">
              <a:solidFill>
                <a:schemeClr val="accent1">
                  <a:lumMod val="25000"/>
                </a:schemeClr>
              </a:solidFill>
            </a:endParaRPr>
          </a:p>
          <a:p>
            <a:pPr marL="609600" indent="-609600" eaLnBrk="1" hangingPunct="1">
              <a:lnSpc>
                <a:spcPct val="40000"/>
              </a:lnSpc>
              <a:buFontTx/>
              <a:buNone/>
              <a:defRPr/>
            </a:pPr>
            <a:r>
              <a:rPr lang="en-US" sz="2000" b="1" i="1" dirty="0" smtClean="0">
                <a:solidFill>
                  <a:schemeClr val="accent1">
                    <a:lumMod val="25000"/>
                  </a:schemeClr>
                </a:solidFill>
              </a:rPr>
              <a:t>	b. Acquiescence</a:t>
            </a:r>
          </a:p>
          <a:p>
            <a:pPr marL="609600" indent="-609600" eaLnBrk="1" hangingPunct="1">
              <a:lnSpc>
                <a:spcPct val="40000"/>
              </a:lnSpc>
              <a:defRPr/>
            </a:pPr>
            <a:endParaRPr lang="en-US" sz="800" b="1" i="1" dirty="0" smtClean="0">
              <a:solidFill>
                <a:schemeClr val="accent1">
                  <a:lumMod val="25000"/>
                </a:schemeClr>
              </a:solidFill>
            </a:endParaRPr>
          </a:p>
          <a:p>
            <a:pPr marL="609600" indent="-609600" eaLnBrk="1" hangingPunct="1">
              <a:lnSpc>
                <a:spcPct val="40000"/>
              </a:lnSpc>
              <a:buFontTx/>
              <a:buNone/>
              <a:defRPr/>
            </a:pPr>
            <a:r>
              <a:rPr lang="en-US" sz="2000" b="1" i="1" dirty="0" smtClean="0">
                <a:solidFill>
                  <a:schemeClr val="accent1">
                    <a:lumMod val="25000"/>
                  </a:schemeClr>
                </a:solidFill>
              </a:rPr>
              <a:t>	c. </a:t>
            </a:r>
            <a:r>
              <a:rPr lang="en-US" sz="2000" b="1" i="1" dirty="0" err="1" smtClean="0">
                <a:solidFill>
                  <a:schemeClr val="accent1">
                    <a:lumMod val="25000"/>
                  </a:schemeClr>
                </a:solidFill>
              </a:rPr>
              <a:t>Estoppel</a:t>
            </a:r>
            <a:endParaRPr lang="en-US" sz="2000" b="1" i="1" dirty="0" smtClean="0">
              <a:solidFill>
                <a:schemeClr val="accent1">
                  <a:lumMod val="25000"/>
                </a:schemeClr>
              </a:solidFill>
            </a:endParaRPr>
          </a:p>
          <a:p>
            <a:pPr marL="609600" indent="-609600" eaLnBrk="1" hangingPunct="1">
              <a:lnSpc>
                <a:spcPct val="40000"/>
              </a:lnSpc>
              <a:defRPr/>
            </a:pPr>
            <a:endParaRPr lang="en-US" sz="800" b="1" i="1" dirty="0" smtClean="0">
              <a:solidFill>
                <a:schemeClr val="accent1">
                  <a:lumMod val="25000"/>
                </a:schemeClr>
              </a:solidFill>
            </a:endParaRPr>
          </a:p>
          <a:p>
            <a:pPr marL="609600" indent="-609600" eaLnBrk="1" hangingPunct="1">
              <a:lnSpc>
                <a:spcPct val="40000"/>
              </a:lnSpc>
              <a:buFontTx/>
              <a:buNone/>
              <a:defRPr/>
            </a:pPr>
            <a:r>
              <a:rPr lang="en-US" sz="2000" b="1" i="1" dirty="0" smtClean="0">
                <a:solidFill>
                  <a:schemeClr val="accent1">
                    <a:lumMod val="25000"/>
                  </a:schemeClr>
                </a:solidFill>
              </a:rPr>
              <a:t>	d. Changed Neighborhood Conditions</a:t>
            </a:r>
          </a:p>
          <a:p>
            <a:pPr marL="609600" indent="-609600" eaLnBrk="1" hangingPunct="1">
              <a:lnSpc>
                <a:spcPct val="40000"/>
              </a:lnSpc>
              <a:defRPr/>
            </a:pPr>
            <a:endParaRPr lang="en-US" sz="800" b="1" i="1" dirty="0" smtClean="0">
              <a:solidFill>
                <a:schemeClr val="accent1">
                  <a:lumMod val="25000"/>
                </a:schemeClr>
              </a:solidFill>
            </a:endParaRPr>
          </a:p>
          <a:p>
            <a:pPr marL="609600" indent="-609600" eaLnBrk="1" hangingPunct="1">
              <a:lnSpc>
                <a:spcPct val="40000"/>
              </a:lnSpc>
              <a:buFontTx/>
              <a:buNone/>
              <a:defRPr/>
            </a:pPr>
            <a:r>
              <a:rPr lang="en-US" sz="2000" b="1" i="1" dirty="0" smtClean="0">
                <a:solidFill>
                  <a:schemeClr val="accent1">
                    <a:lumMod val="25000"/>
                  </a:schemeClr>
                </a:solidFill>
              </a:rPr>
              <a:t>	e. Zoning</a:t>
            </a:r>
          </a:p>
          <a:p>
            <a:pPr marL="609600" indent="-609600" eaLnBrk="1" hangingPunct="1">
              <a:lnSpc>
                <a:spcPct val="70000"/>
              </a:lnSpc>
              <a:buFontTx/>
              <a:buNone/>
              <a:defRPr/>
            </a:pPr>
            <a:endParaRPr lang="en-US" sz="600" b="1" i="1" dirty="0" smtClean="0">
              <a:solidFill>
                <a:schemeClr val="accent1">
                  <a:lumMod val="25000"/>
                </a:schemeClr>
              </a:solidFill>
            </a:endParaRPr>
          </a:p>
          <a:p>
            <a:pPr marL="609600" indent="-609600" eaLnBrk="1" hangingPunct="1">
              <a:lnSpc>
                <a:spcPct val="70000"/>
              </a:lnSpc>
              <a:buFontTx/>
              <a:buNone/>
              <a:defRPr/>
            </a:pPr>
            <a:endParaRPr lang="en-US" sz="600" b="1" i="1" dirty="0" smtClean="0">
              <a:solidFill>
                <a:schemeClr val="accent1">
                  <a:lumMod val="25000"/>
                </a:schemeClr>
              </a:solidFill>
            </a:endParaRPr>
          </a:p>
          <a:p>
            <a:pPr marL="609600" indent="-609600" eaLnBrk="1" hangingPunct="1">
              <a:lnSpc>
                <a:spcPct val="70000"/>
              </a:lnSpc>
              <a:buFontTx/>
              <a:buNone/>
              <a:defRPr/>
            </a:pPr>
            <a:r>
              <a:rPr lang="en-US" sz="2800" b="1" dirty="0" smtClean="0">
                <a:solidFill>
                  <a:schemeClr val="accent1">
                    <a:lumMod val="25000"/>
                  </a:schemeClr>
                </a:solidFill>
              </a:rPr>
              <a:t>	Termination:</a:t>
            </a:r>
          </a:p>
          <a:p>
            <a:pPr marL="609600" indent="-609600" eaLnBrk="1" hangingPunct="1">
              <a:lnSpc>
                <a:spcPct val="90000"/>
              </a:lnSpc>
              <a:defRPr/>
            </a:pPr>
            <a:r>
              <a:rPr lang="en-US" sz="1800" b="1" dirty="0" smtClean="0">
                <a:solidFill>
                  <a:schemeClr val="accent2"/>
                </a:solidFill>
              </a:rPr>
              <a:t>Like other </a:t>
            </a:r>
            <a:r>
              <a:rPr lang="en-US" sz="1800" b="1" dirty="0" err="1" smtClean="0">
                <a:solidFill>
                  <a:schemeClr val="accent2"/>
                </a:solidFill>
              </a:rPr>
              <a:t>nonpossessory</a:t>
            </a:r>
            <a:r>
              <a:rPr lang="en-US" sz="1800" b="1" dirty="0" smtClean="0">
                <a:solidFill>
                  <a:schemeClr val="accent2"/>
                </a:solidFill>
              </a:rPr>
              <a:t> interests in land, an Equitable Servitude may be terminated by:</a:t>
            </a:r>
          </a:p>
          <a:p>
            <a:pPr marL="609600" indent="-609600" eaLnBrk="1" hangingPunct="1">
              <a:lnSpc>
                <a:spcPct val="70000"/>
              </a:lnSpc>
              <a:buFontTx/>
              <a:buNone/>
              <a:defRPr/>
            </a:pPr>
            <a:r>
              <a:rPr lang="en-US" sz="1800" b="1" dirty="0" smtClean="0">
                <a:solidFill>
                  <a:schemeClr val="accent2"/>
                </a:solidFill>
              </a:rPr>
              <a:t>	</a:t>
            </a:r>
            <a:r>
              <a:rPr lang="en-US" sz="1800" b="1" dirty="0" smtClean="0"/>
              <a:t>1. A written release from the benefit holder(s), </a:t>
            </a:r>
          </a:p>
          <a:p>
            <a:pPr marL="609600" indent="-609600" eaLnBrk="1" hangingPunct="1">
              <a:lnSpc>
                <a:spcPct val="70000"/>
              </a:lnSpc>
              <a:buFontTx/>
              <a:buNone/>
              <a:defRPr/>
            </a:pPr>
            <a:r>
              <a:rPr lang="en-US" sz="1800" b="1" dirty="0" smtClean="0"/>
              <a:t>	2. Merger of the benefited and burdened estate, or</a:t>
            </a:r>
          </a:p>
          <a:p>
            <a:pPr marL="609600" indent="-609600" eaLnBrk="1" hangingPunct="1">
              <a:lnSpc>
                <a:spcPct val="70000"/>
              </a:lnSpc>
              <a:buFontTx/>
              <a:buNone/>
              <a:defRPr/>
            </a:pPr>
            <a:r>
              <a:rPr lang="en-US" sz="1800" b="1" dirty="0" smtClean="0"/>
              <a:t>	3. Condemnation of the burdened property.</a:t>
            </a:r>
          </a:p>
          <a:p>
            <a:pPr marL="609600" indent="-609600" eaLnBrk="1" hangingPunct="1">
              <a:lnSpc>
                <a:spcPct val="70000"/>
              </a:lnSpc>
              <a:defRPr/>
            </a:pPr>
            <a:endParaRPr lang="en-US" sz="800" b="1" dirty="0" smtClean="0">
              <a:solidFill>
                <a:schemeClr val="accent2"/>
              </a:solidFill>
            </a:endParaRPr>
          </a:p>
          <a:p>
            <a:pPr marL="609600" indent="-609600" eaLnBrk="1" hangingPunct="1">
              <a:lnSpc>
                <a:spcPct val="50000"/>
              </a:lnSpc>
              <a:buFontTx/>
              <a:buNone/>
              <a:defRPr/>
            </a:pPr>
            <a:endParaRPr lang="en-US" sz="2000" b="1" i="1" dirty="0" smtClean="0">
              <a:solidFill>
                <a:schemeClr val="accent1">
                  <a:lumMod val="25000"/>
                </a:schemeClr>
              </a:solidFill>
            </a:endParaRPr>
          </a:p>
        </p:txBody>
      </p:sp>
      <p:sp>
        <p:nvSpPr>
          <p:cNvPr id="4" name="Slide Number Placeholder 3"/>
          <p:cNvSpPr>
            <a:spLocks noGrp="1"/>
          </p:cNvSpPr>
          <p:nvPr>
            <p:ph type="sldNum" sz="quarter" idx="12"/>
          </p:nvPr>
        </p:nvSpPr>
        <p:spPr/>
        <p:txBody>
          <a:bodyPr/>
          <a:lstStyle/>
          <a:p>
            <a:pPr>
              <a:defRPr/>
            </a:pPr>
            <a:fld id="{932BC6C9-1076-441A-AA62-BBAA13162CB5}" type="slidenum">
              <a:rPr lang="en-US" smtClean="0"/>
              <a:pPr>
                <a:defRPr/>
              </a:pPr>
              <a:t>27</a:t>
            </a:fld>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3"/>
          <p:cNvSpPr>
            <a:spLocks noChangeArrowheads="1"/>
          </p:cNvSpPr>
          <p:nvPr/>
        </p:nvSpPr>
        <p:spPr bwMode="auto">
          <a:xfrm>
            <a:off x="381000" y="1371600"/>
            <a:ext cx="8229600" cy="3657600"/>
          </a:xfrm>
          <a:prstGeom prst="rect">
            <a:avLst/>
          </a:prstGeom>
          <a:noFill/>
          <a:ln w="9525">
            <a:noFill/>
            <a:miter lim="800000"/>
            <a:headEnd/>
            <a:tailEnd/>
          </a:ln>
        </p:spPr>
        <p:txBody>
          <a:bodyPr/>
          <a:lstStyle/>
          <a:p>
            <a:pPr marL="342900" indent="-342900">
              <a:spcBef>
                <a:spcPct val="20000"/>
              </a:spcBef>
            </a:pPr>
            <a:r>
              <a:rPr lang="en-US" sz="2400" dirty="0">
                <a:solidFill>
                  <a:srgbClr val="0033CC"/>
                </a:solidFill>
              </a:rPr>
              <a:t>	</a:t>
            </a:r>
            <a:r>
              <a:rPr lang="en-US" sz="2400" b="1" dirty="0">
                <a:solidFill>
                  <a:srgbClr val="C00000"/>
                </a:solidFill>
              </a:rPr>
              <a:t>For next time – Read </a:t>
            </a:r>
            <a:r>
              <a:rPr lang="en-US" sz="2400" b="1" dirty="0" smtClean="0">
                <a:solidFill>
                  <a:srgbClr val="C00000"/>
                </a:solidFill>
              </a:rPr>
              <a:t>Assignments </a:t>
            </a:r>
            <a:r>
              <a:rPr lang="en-US" sz="2400" b="1" dirty="0" smtClean="0">
                <a:solidFill>
                  <a:srgbClr val="C00000"/>
                </a:solidFill>
              </a:rPr>
              <a:t>on </a:t>
            </a:r>
            <a:r>
              <a:rPr lang="en-US" sz="2400" b="1" dirty="0">
                <a:solidFill>
                  <a:srgbClr val="C00000"/>
                </a:solidFill>
              </a:rPr>
              <a:t>the Webpage. </a:t>
            </a:r>
          </a:p>
          <a:p>
            <a:pPr marL="342900" indent="-342900">
              <a:spcBef>
                <a:spcPct val="20000"/>
              </a:spcBef>
              <a:buFontTx/>
              <a:buChar char="•"/>
            </a:pPr>
            <a:r>
              <a:rPr lang="en-US" sz="2400" b="1" dirty="0">
                <a:solidFill>
                  <a:srgbClr val="002060"/>
                </a:solidFill>
              </a:rPr>
              <a:t>Questions???</a:t>
            </a:r>
          </a:p>
          <a:p>
            <a:pPr marL="342900" indent="-342900">
              <a:spcBef>
                <a:spcPct val="20000"/>
              </a:spcBef>
            </a:pPr>
            <a:endParaRPr lang="en-US" sz="2400" dirty="0">
              <a:solidFill>
                <a:srgbClr val="0033CC"/>
              </a:solidFill>
            </a:endParaRPr>
          </a:p>
        </p:txBody>
      </p:sp>
      <p:sp>
        <p:nvSpPr>
          <p:cNvPr id="4" name="Slide Number Placeholder 3"/>
          <p:cNvSpPr>
            <a:spLocks noGrp="1"/>
          </p:cNvSpPr>
          <p:nvPr>
            <p:ph type="sldNum" sz="quarter" idx="12"/>
          </p:nvPr>
        </p:nvSpPr>
        <p:spPr/>
        <p:txBody>
          <a:bodyPr/>
          <a:lstStyle/>
          <a:p>
            <a:pPr>
              <a:defRPr/>
            </a:pPr>
            <a:fld id="{C3AC1760-2E28-41EF-BBB3-2B213932DA0C}" type="slidenum">
              <a:rPr lang="en-US" smtClean="0"/>
              <a:pPr>
                <a:defRPr/>
              </a:pPr>
              <a:t>28</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p:cNvPicPr>
            <a:picLocks noChangeAspect="1" noChangeArrowheads="1"/>
          </p:cNvPicPr>
          <p:nvPr/>
        </p:nvPicPr>
        <p:blipFill>
          <a:blip r:embed="rId2" cstate="print"/>
          <a:srcRect/>
          <a:stretch>
            <a:fillRect/>
          </a:stretch>
        </p:blipFill>
        <p:spPr bwMode="auto">
          <a:xfrm>
            <a:off x="228600" y="990600"/>
            <a:ext cx="8686800" cy="5700712"/>
          </a:xfrm>
          <a:prstGeom prst="rect">
            <a:avLst/>
          </a:prstGeom>
          <a:noFill/>
          <a:ln w="9525">
            <a:noFill/>
            <a:miter lim="800000"/>
            <a:headEnd/>
            <a:tailEnd/>
          </a:ln>
        </p:spPr>
      </p:pic>
      <p:sp>
        <p:nvSpPr>
          <p:cNvPr id="5" name="TextBox 4"/>
          <p:cNvSpPr txBox="1"/>
          <p:nvPr/>
        </p:nvSpPr>
        <p:spPr>
          <a:xfrm>
            <a:off x="685800" y="1905000"/>
            <a:ext cx="7696200" cy="4013406"/>
          </a:xfrm>
          <a:prstGeom prst="rect">
            <a:avLst/>
          </a:prstGeom>
          <a:solidFill>
            <a:schemeClr val="accent3"/>
          </a:solidFill>
        </p:spPr>
        <p:txBody>
          <a:bodyPr>
            <a:spAutoFit/>
          </a:bodyPr>
          <a:lstStyle/>
          <a:p>
            <a:pPr marL="342900" indent="-342900">
              <a:lnSpc>
                <a:spcPct val="80000"/>
              </a:lnSpc>
              <a:spcBef>
                <a:spcPct val="20000"/>
              </a:spcBef>
              <a:defRPr/>
            </a:pPr>
            <a:r>
              <a:rPr lang="en-US" sz="3600" b="1" i="1" dirty="0">
                <a:solidFill>
                  <a:srgbClr val="C00000"/>
                </a:solidFill>
              </a:rPr>
              <a:t>Tonight We Will Speak About:</a:t>
            </a:r>
          </a:p>
          <a:p>
            <a:pPr marL="342900" indent="-342900">
              <a:lnSpc>
                <a:spcPct val="80000"/>
              </a:lnSpc>
              <a:spcBef>
                <a:spcPts val="100"/>
              </a:spcBef>
              <a:buFontTx/>
              <a:buChar char="•"/>
              <a:defRPr/>
            </a:pPr>
            <a:r>
              <a:rPr lang="en-US" sz="2400" b="1" dirty="0">
                <a:solidFill>
                  <a:srgbClr val="002060"/>
                </a:solidFill>
              </a:rPr>
              <a:t>We Will Discuss:</a:t>
            </a:r>
          </a:p>
          <a:p>
            <a:pPr marL="342900" indent="-342900">
              <a:lnSpc>
                <a:spcPct val="80000"/>
              </a:lnSpc>
              <a:spcBef>
                <a:spcPts val="100"/>
              </a:spcBef>
              <a:defRPr/>
            </a:pPr>
            <a:endParaRPr lang="en-US" dirty="0" smtClean="0">
              <a:solidFill>
                <a:srgbClr val="0033CC"/>
              </a:solidFill>
            </a:endParaRPr>
          </a:p>
          <a:p>
            <a:pPr marL="342900" indent="-342900">
              <a:lnSpc>
                <a:spcPct val="80000"/>
              </a:lnSpc>
              <a:spcBef>
                <a:spcPts val="100"/>
              </a:spcBef>
              <a:defRPr/>
            </a:pPr>
            <a:r>
              <a:rPr lang="en-US" sz="2400" b="1" i="1" dirty="0">
                <a:solidFill>
                  <a:schemeClr val="accent1">
                    <a:lumMod val="25000"/>
                  </a:schemeClr>
                </a:solidFill>
              </a:rPr>
              <a:t>	- </a:t>
            </a:r>
            <a:r>
              <a:rPr lang="en-US" sz="2400" b="1" i="1" dirty="0" smtClean="0">
                <a:solidFill>
                  <a:schemeClr val="accent1">
                    <a:lumMod val="25000"/>
                  </a:schemeClr>
                </a:solidFill>
              </a:rPr>
              <a:t>Non Possessory Interests</a:t>
            </a:r>
          </a:p>
          <a:p>
            <a:pPr marL="342900" indent="-342900">
              <a:lnSpc>
                <a:spcPct val="80000"/>
              </a:lnSpc>
              <a:spcBef>
                <a:spcPts val="100"/>
              </a:spcBef>
              <a:defRPr/>
            </a:pPr>
            <a:r>
              <a:rPr lang="en-US" sz="2400" b="1" dirty="0" smtClean="0">
                <a:solidFill>
                  <a:srgbClr val="C00000"/>
                </a:solidFill>
              </a:rPr>
              <a:t> 	       - </a:t>
            </a:r>
            <a:r>
              <a:rPr lang="en-US" sz="2400" b="1" i="1" dirty="0" smtClean="0">
                <a:solidFill>
                  <a:srgbClr val="CC0000"/>
                </a:solidFill>
              </a:rPr>
              <a:t>Easements</a:t>
            </a:r>
          </a:p>
          <a:p>
            <a:pPr marL="342900" indent="-342900">
              <a:lnSpc>
                <a:spcPct val="80000"/>
              </a:lnSpc>
              <a:spcBef>
                <a:spcPts val="100"/>
              </a:spcBef>
              <a:defRPr/>
            </a:pPr>
            <a:r>
              <a:rPr lang="en-US" sz="2400" b="1" i="1" dirty="0" smtClean="0">
                <a:solidFill>
                  <a:srgbClr val="CC0000"/>
                </a:solidFill>
              </a:rPr>
              <a:t>		- Profits</a:t>
            </a:r>
          </a:p>
          <a:p>
            <a:pPr marL="342900" indent="-342900">
              <a:lnSpc>
                <a:spcPct val="80000"/>
              </a:lnSpc>
              <a:spcBef>
                <a:spcPts val="100"/>
              </a:spcBef>
              <a:defRPr/>
            </a:pPr>
            <a:r>
              <a:rPr lang="en-US" sz="2400" b="1" i="1" dirty="0" smtClean="0">
                <a:solidFill>
                  <a:srgbClr val="CC0000"/>
                </a:solidFill>
              </a:rPr>
              <a:t>		- Covenants</a:t>
            </a:r>
          </a:p>
          <a:p>
            <a:pPr marL="342900" indent="-342900">
              <a:lnSpc>
                <a:spcPct val="80000"/>
              </a:lnSpc>
              <a:spcBef>
                <a:spcPts val="100"/>
              </a:spcBef>
              <a:defRPr/>
            </a:pPr>
            <a:r>
              <a:rPr lang="en-US" sz="2400" b="1" i="1" dirty="0" smtClean="0">
                <a:solidFill>
                  <a:srgbClr val="CC0000"/>
                </a:solidFill>
              </a:rPr>
              <a:t>		- Servitudes</a:t>
            </a:r>
          </a:p>
          <a:p>
            <a:pPr marL="342900" indent="-342900">
              <a:lnSpc>
                <a:spcPct val="80000"/>
              </a:lnSpc>
              <a:spcBef>
                <a:spcPts val="100"/>
              </a:spcBef>
              <a:defRPr/>
            </a:pPr>
            <a:endParaRPr lang="en-US" sz="2400" b="1" i="1" dirty="0">
              <a:solidFill>
                <a:srgbClr val="CC0000"/>
              </a:solidFill>
            </a:endParaRPr>
          </a:p>
          <a:p>
            <a:pPr marL="342900" indent="-342900">
              <a:lnSpc>
                <a:spcPct val="80000"/>
              </a:lnSpc>
              <a:spcBef>
                <a:spcPts val="100"/>
              </a:spcBef>
              <a:defRPr/>
            </a:pPr>
            <a:endParaRPr lang="en-US" sz="2400" b="1" i="1" dirty="0" smtClean="0">
              <a:solidFill>
                <a:srgbClr val="CC0000"/>
              </a:solidFill>
            </a:endParaRPr>
          </a:p>
          <a:p>
            <a:pPr marL="342900" indent="-342900">
              <a:lnSpc>
                <a:spcPct val="80000"/>
              </a:lnSpc>
              <a:spcBef>
                <a:spcPts val="100"/>
              </a:spcBef>
              <a:defRPr/>
            </a:pPr>
            <a:endParaRPr lang="en-US" sz="2400" b="1" i="1" dirty="0">
              <a:solidFill>
                <a:srgbClr val="CC0000"/>
              </a:solidFill>
            </a:endParaRPr>
          </a:p>
          <a:p>
            <a:pPr marL="342900" indent="-342900">
              <a:lnSpc>
                <a:spcPct val="80000"/>
              </a:lnSpc>
              <a:spcBef>
                <a:spcPts val="100"/>
              </a:spcBef>
              <a:defRPr/>
            </a:pPr>
            <a:endParaRPr lang="en-US" sz="2400" b="1" i="1" dirty="0">
              <a:solidFill>
                <a:schemeClr val="accent1">
                  <a:lumMod val="25000"/>
                </a:schemeClr>
              </a:solidFill>
            </a:endParaRPr>
          </a:p>
          <a:p>
            <a:pPr>
              <a:lnSpc>
                <a:spcPct val="80000"/>
              </a:lnSpc>
              <a:spcBef>
                <a:spcPts val="100"/>
              </a:spcBef>
              <a:defRPr/>
            </a:pPr>
            <a:endParaRPr lang="en-US" sz="1200" b="1" i="1" dirty="0">
              <a:solidFill>
                <a:srgbClr val="C00000"/>
              </a:solidFill>
            </a:endParaRPr>
          </a:p>
        </p:txBody>
      </p:sp>
      <p:sp>
        <p:nvSpPr>
          <p:cNvPr id="6" name="Slide Number Placeholder 5"/>
          <p:cNvSpPr>
            <a:spLocks noGrp="1"/>
          </p:cNvSpPr>
          <p:nvPr>
            <p:ph type="sldNum" sz="quarter" idx="12"/>
          </p:nvPr>
        </p:nvSpPr>
        <p:spPr/>
        <p:txBody>
          <a:bodyPr/>
          <a:lstStyle/>
          <a:p>
            <a:pPr>
              <a:defRPr/>
            </a:pPr>
            <a:fld id="{C3AC1760-2E28-41EF-BBB3-2B213932DA0C}" type="slidenum">
              <a:rPr lang="en-US" smtClean="0"/>
              <a:pPr>
                <a:defRPr/>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Text Box 5"/>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281606" name="Rectangle 6"/>
          <p:cNvSpPr>
            <a:spLocks noGrp="1" noChangeArrowheads="1"/>
          </p:cNvSpPr>
          <p:nvPr>
            <p:ph type="body" idx="1"/>
          </p:nvPr>
        </p:nvSpPr>
        <p:spPr>
          <a:xfrm>
            <a:off x="152400" y="990600"/>
            <a:ext cx="8839200" cy="5638800"/>
          </a:xfrm>
        </p:spPr>
        <p:txBody>
          <a:bodyPr/>
          <a:lstStyle/>
          <a:p>
            <a:pPr marL="609600" indent="-609600" eaLnBrk="1" hangingPunct="1">
              <a:lnSpc>
                <a:spcPct val="90000"/>
              </a:lnSpc>
              <a:buFontTx/>
              <a:buNone/>
              <a:defRPr/>
            </a:pPr>
            <a:endParaRPr lang="en-US" sz="4400" b="1" dirty="0" smtClean="0">
              <a:solidFill>
                <a:srgbClr val="C00000"/>
              </a:solidFill>
            </a:endParaRPr>
          </a:p>
          <a:p>
            <a:pPr marL="609600" indent="-609600" eaLnBrk="1" hangingPunct="1">
              <a:lnSpc>
                <a:spcPct val="90000"/>
              </a:lnSpc>
              <a:buFontTx/>
              <a:buNone/>
              <a:defRPr/>
            </a:pPr>
            <a:r>
              <a:rPr lang="en-US" sz="4400" b="1" dirty="0" smtClean="0">
                <a:solidFill>
                  <a:srgbClr val="C00000"/>
                </a:solidFill>
              </a:rPr>
              <a:t>				</a:t>
            </a:r>
            <a:endParaRPr lang="en-US" sz="4400" b="1" dirty="0" smtClean="0">
              <a:solidFill>
                <a:srgbClr val="0033CC"/>
              </a:solidFill>
            </a:endParaRPr>
          </a:p>
          <a:p>
            <a:pPr marL="609600" indent="-609600" eaLnBrk="1" hangingPunct="1">
              <a:lnSpc>
                <a:spcPct val="90000"/>
              </a:lnSpc>
              <a:buFontTx/>
              <a:buNone/>
              <a:defRPr/>
            </a:pPr>
            <a:endParaRPr lang="en-US" sz="2000" b="1" dirty="0" smtClean="0">
              <a:solidFill>
                <a:srgbClr val="C00000"/>
              </a:solidFill>
            </a:endParaRPr>
          </a:p>
          <a:p>
            <a:pPr marL="609600" indent="-609600" eaLnBrk="1" hangingPunct="1">
              <a:lnSpc>
                <a:spcPct val="90000"/>
              </a:lnSpc>
              <a:buFontTx/>
              <a:buNone/>
              <a:defRPr/>
            </a:pPr>
            <a:r>
              <a:rPr lang="en-US" sz="4400" b="1" dirty="0" smtClean="0">
                <a:solidFill>
                  <a:srgbClr val="C00000"/>
                </a:solidFill>
              </a:rPr>
              <a:t>	Non Possessory Interests</a:t>
            </a:r>
            <a:r>
              <a:rPr lang="en-US" sz="4400" b="1" i="1" dirty="0" smtClean="0">
                <a:solidFill>
                  <a:srgbClr val="C00000"/>
                </a:solidFill>
              </a:rPr>
              <a:t> </a:t>
            </a:r>
          </a:p>
          <a:p>
            <a:pPr marL="609600" indent="-609600" eaLnBrk="1" hangingPunct="1">
              <a:lnSpc>
                <a:spcPct val="90000"/>
              </a:lnSpc>
              <a:buFontTx/>
              <a:buNone/>
              <a:defRPr/>
            </a:pPr>
            <a:r>
              <a:rPr lang="en-US" sz="1000" b="1" i="1" dirty="0" smtClean="0"/>
              <a:t>	</a:t>
            </a:r>
            <a:endParaRPr lang="en-US" sz="2000" b="1" i="1" dirty="0" smtClean="0">
              <a:solidFill>
                <a:schemeClr val="accent5">
                  <a:lumMod val="50000"/>
                </a:schemeClr>
              </a:solidFill>
            </a:endParaRPr>
          </a:p>
          <a:p>
            <a:pPr marL="609600" indent="-609600" eaLnBrk="1" hangingPunct="1">
              <a:lnSpc>
                <a:spcPct val="80000"/>
              </a:lnSpc>
              <a:buFontTx/>
              <a:buNone/>
              <a:defRPr/>
            </a:pPr>
            <a:endParaRPr lang="en-US" sz="2400" b="1" i="1" dirty="0" smtClean="0">
              <a:solidFill>
                <a:schemeClr val="accent2"/>
              </a:solidFill>
            </a:endParaRPr>
          </a:p>
        </p:txBody>
      </p:sp>
      <p:sp>
        <p:nvSpPr>
          <p:cNvPr id="5" name="Slide Number Placeholder 4"/>
          <p:cNvSpPr>
            <a:spLocks noGrp="1"/>
          </p:cNvSpPr>
          <p:nvPr>
            <p:ph type="sldNum" sz="quarter" idx="12"/>
          </p:nvPr>
        </p:nvSpPr>
        <p:spPr/>
        <p:txBody>
          <a:bodyPr/>
          <a:lstStyle/>
          <a:p>
            <a:pPr>
              <a:defRPr/>
            </a:pPr>
            <a:fld id="{932BC6C9-1076-441A-AA62-BBAA13162CB5}" type="slidenum">
              <a:rPr lang="en-US" smtClean="0"/>
              <a:pPr>
                <a:defRPr/>
              </a:pPr>
              <a:t>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81606">
                                            <p:txEl>
                                              <p:pRg st="1" end="1"/>
                                            </p:txEl>
                                          </p:spTgt>
                                        </p:tgtEl>
                                        <p:attrNameLst>
                                          <p:attrName>style.visibility</p:attrName>
                                        </p:attrNameLst>
                                      </p:cBhvr>
                                      <p:to>
                                        <p:strVal val="visible"/>
                                      </p:to>
                                    </p:set>
                                    <p:anim calcmode="lin" valueType="num">
                                      <p:cBhvr additive="base">
                                        <p:cTn id="7" dur="500" fill="hold"/>
                                        <p:tgtEl>
                                          <p:spTgt spid="281606">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81606">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81606">
                                            <p:txEl>
                                              <p:pRg st="3" end="3"/>
                                            </p:txEl>
                                          </p:spTgt>
                                        </p:tgtEl>
                                        <p:attrNameLst>
                                          <p:attrName>style.visibility</p:attrName>
                                        </p:attrNameLst>
                                      </p:cBhvr>
                                      <p:to>
                                        <p:strVal val="visible"/>
                                      </p:to>
                                    </p:set>
                                    <p:anim calcmode="lin" valueType="num">
                                      <p:cBhvr additive="base">
                                        <p:cTn id="13" dur="500" fill="hold"/>
                                        <p:tgtEl>
                                          <p:spTgt spid="281606">
                                            <p:txEl>
                                              <p:pRg st="3" end="3"/>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81606">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81606">
                                            <p:txEl>
                                              <p:pRg st="4" end="4"/>
                                            </p:txEl>
                                          </p:spTgt>
                                        </p:tgtEl>
                                        <p:attrNameLst>
                                          <p:attrName>style.visibility</p:attrName>
                                        </p:attrNameLst>
                                      </p:cBhvr>
                                      <p:to>
                                        <p:strVal val="visible"/>
                                      </p:to>
                                    </p:set>
                                    <p:anim calcmode="lin" valueType="num">
                                      <p:cBhvr additive="base">
                                        <p:cTn id="19" dur="500" fill="hold"/>
                                        <p:tgtEl>
                                          <p:spTgt spid="281606">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81606">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1606"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Text Box 5"/>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281606" name="Rectangle 6"/>
          <p:cNvSpPr>
            <a:spLocks noGrp="1" noChangeArrowheads="1"/>
          </p:cNvSpPr>
          <p:nvPr>
            <p:ph type="body" idx="1"/>
          </p:nvPr>
        </p:nvSpPr>
        <p:spPr>
          <a:xfrm>
            <a:off x="228600" y="990600"/>
            <a:ext cx="8686800" cy="5410200"/>
          </a:xfrm>
        </p:spPr>
        <p:txBody>
          <a:bodyPr/>
          <a:lstStyle/>
          <a:p>
            <a:pPr marL="609600" indent="-609600" eaLnBrk="1" hangingPunct="1">
              <a:lnSpc>
                <a:spcPct val="90000"/>
              </a:lnSpc>
              <a:buFontTx/>
              <a:buNone/>
              <a:defRPr/>
            </a:pPr>
            <a:r>
              <a:rPr lang="en-US" b="1" dirty="0" smtClean="0">
                <a:solidFill>
                  <a:srgbClr val="C00000"/>
                </a:solidFill>
              </a:rPr>
              <a:t>Non Possessory Interests:</a:t>
            </a:r>
            <a:r>
              <a:rPr lang="en-US" b="1" i="1" dirty="0" smtClean="0">
                <a:solidFill>
                  <a:srgbClr val="C00000"/>
                </a:solidFill>
              </a:rPr>
              <a:t> </a:t>
            </a:r>
          </a:p>
          <a:p>
            <a:pPr marL="609600" indent="-609600" eaLnBrk="1" hangingPunct="1">
              <a:lnSpc>
                <a:spcPct val="90000"/>
              </a:lnSpc>
              <a:buFontTx/>
              <a:buNone/>
              <a:defRPr/>
            </a:pPr>
            <a:r>
              <a:rPr lang="en-US" sz="2200" b="1" dirty="0" smtClean="0">
                <a:solidFill>
                  <a:schemeClr val="accent1">
                    <a:lumMod val="25000"/>
                  </a:schemeClr>
                </a:solidFill>
              </a:rPr>
              <a:t>Differences Between Possessory and Non Possessory Interests</a:t>
            </a:r>
          </a:p>
          <a:p>
            <a:pPr marL="609600" indent="-609600" eaLnBrk="1" hangingPunct="1">
              <a:lnSpc>
                <a:spcPct val="90000"/>
              </a:lnSpc>
              <a:buFontTx/>
              <a:buNone/>
              <a:defRPr/>
            </a:pPr>
            <a:endParaRPr lang="en-US" sz="600" b="1" i="1" dirty="0" smtClean="0">
              <a:solidFill>
                <a:schemeClr val="accent2"/>
              </a:solidFill>
            </a:endParaRPr>
          </a:p>
          <a:p>
            <a:pPr marL="609600" indent="-609600" eaLnBrk="1" hangingPunct="1">
              <a:lnSpc>
                <a:spcPct val="90000"/>
              </a:lnSpc>
              <a:buFontTx/>
              <a:buNone/>
              <a:defRPr/>
            </a:pPr>
            <a:r>
              <a:rPr lang="en-US" sz="2000" b="1" i="1" dirty="0" smtClean="0">
                <a:solidFill>
                  <a:schemeClr val="accent2"/>
                </a:solidFill>
              </a:rPr>
              <a:t>	</a:t>
            </a:r>
            <a:r>
              <a:rPr lang="en-US" sz="1800" b="1" i="1" dirty="0" smtClean="0">
                <a:solidFill>
                  <a:schemeClr val="accent2"/>
                </a:solidFill>
              </a:rPr>
              <a:t>Until now we have discussed </a:t>
            </a:r>
            <a:r>
              <a:rPr lang="en-US" sz="1800" b="1" i="1" dirty="0" smtClean="0">
                <a:solidFill>
                  <a:schemeClr val="hlink"/>
                </a:solidFill>
              </a:rPr>
              <a:t>“Possessory Interests”.</a:t>
            </a:r>
            <a:r>
              <a:rPr lang="en-US" sz="1800" b="1" i="1" dirty="0" smtClean="0">
                <a:solidFill>
                  <a:schemeClr val="accent2"/>
                </a:solidFill>
              </a:rPr>
              <a:t> </a:t>
            </a:r>
          </a:p>
          <a:p>
            <a:pPr marL="609600" indent="-609600" eaLnBrk="1" hangingPunct="1">
              <a:lnSpc>
                <a:spcPct val="90000"/>
              </a:lnSpc>
              <a:buFontTx/>
              <a:buNone/>
              <a:defRPr/>
            </a:pPr>
            <a:endParaRPr lang="en-US" sz="600" b="1" i="1" dirty="0" smtClean="0">
              <a:solidFill>
                <a:schemeClr val="accent2"/>
              </a:solidFill>
            </a:endParaRPr>
          </a:p>
          <a:p>
            <a:pPr marL="609600" indent="-609600" eaLnBrk="1" hangingPunct="1">
              <a:lnSpc>
                <a:spcPct val="90000"/>
              </a:lnSpc>
              <a:buFontTx/>
              <a:buNone/>
              <a:defRPr/>
            </a:pPr>
            <a:endParaRPr lang="en-US" sz="600" b="1" i="1" dirty="0" smtClean="0">
              <a:solidFill>
                <a:schemeClr val="accent2"/>
              </a:solidFill>
            </a:endParaRPr>
          </a:p>
          <a:p>
            <a:pPr marL="609600" indent="-609600" eaLnBrk="1" hangingPunct="1">
              <a:lnSpc>
                <a:spcPct val="90000"/>
              </a:lnSpc>
              <a:buFontTx/>
              <a:buNone/>
              <a:defRPr/>
            </a:pPr>
            <a:r>
              <a:rPr lang="en-US" sz="1800" b="1" i="1" dirty="0" smtClean="0">
                <a:solidFill>
                  <a:schemeClr val="accent2"/>
                </a:solidFill>
              </a:rPr>
              <a:t>	</a:t>
            </a:r>
            <a:r>
              <a:rPr lang="en-US" sz="1800" b="1" i="1" dirty="0" smtClean="0">
                <a:solidFill>
                  <a:schemeClr val="accent1">
                    <a:lumMod val="50000"/>
                  </a:schemeClr>
                </a:solidFill>
              </a:rPr>
              <a:t> Possessory Interests</a:t>
            </a:r>
            <a:r>
              <a:rPr lang="en-US" sz="1800" b="1" i="1" dirty="0" smtClean="0">
                <a:solidFill>
                  <a:schemeClr val="accent2"/>
                </a:solidFill>
              </a:rPr>
              <a:t>  are </a:t>
            </a:r>
            <a:r>
              <a:rPr lang="en-US" sz="1800" b="1" i="1" dirty="0" smtClean="0"/>
              <a:t>interests</a:t>
            </a:r>
            <a:r>
              <a:rPr lang="en-US" sz="1800" b="1" i="1" dirty="0" smtClean="0">
                <a:solidFill>
                  <a:schemeClr val="accent2"/>
                </a:solidFill>
              </a:rPr>
              <a:t> in </a:t>
            </a:r>
            <a:r>
              <a:rPr lang="en-US" sz="1800" b="1" i="1" dirty="0" smtClean="0">
                <a:solidFill>
                  <a:srgbClr val="C00000"/>
                </a:solidFill>
              </a:rPr>
              <a:t>Real Property</a:t>
            </a:r>
            <a:endParaRPr lang="en-US" sz="1800" b="1" i="1" dirty="0" smtClean="0">
              <a:solidFill>
                <a:schemeClr val="accent2"/>
              </a:solidFill>
            </a:endParaRPr>
          </a:p>
          <a:p>
            <a:pPr marL="609600" indent="-609600" eaLnBrk="1" hangingPunct="1">
              <a:lnSpc>
                <a:spcPct val="90000"/>
              </a:lnSpc>
              <a:buFontTx/>
              <a:buNone/>
              <a:defRPr/>
            </a:pPr>
            <a:r>
              <a:rPr lang="en-US" sz="1800" b="1" i="1" dirty="0" smtClean="0">
                <a:solidFill>
                  <a:schemeClr val="accent2"/>
                </a:solidFill>
              </a:rPr>
              <a:t>	that either are, or will be (as in the case of pre-vested interests) </a:t>
            </a:r>
          </a:p>
          <a:p>
            <a:pPr marL="609600" indent="-609600" eaLnBrk="1" hangingPunct="1">
              <a:lnSpc>
                <a:spcPct val="90000"/>
              </a:lnSpc>
              <a:buFontTx/>
              <a:buNone/>
              <a:defRPr/>
            </a:pPr>
            <a:r>
              <a:rPr lang="en-US" sz="1800" b="1" i="1" dirty="0" smtClean="0">
                <a:solidFill>
                  <a:schemeClr val="accent2"/>
                </a:solidFill>
              </a:rPr>
              <a:t>	</a:t>
            </a:r>
            <a:r>
              <a:rPr lang="en-US" sz="1800" b="1" i="1" dirty="0" smtClean="0">
                <a:solidFill>
                  <a:schemeClr val="accent1">
                    <a:lumMod val="50000"/>
                  </a:schemeClr>
                </a:solidFill>
              </a:rPr>
              <a:t>possessed</a:t>
            </a:r>
            <a:r>
              <a:rPr lang="en-US" sz="1800" b="1" i="1" dirty="0" smtClean="0">
                <a:solidFill>
                  <a:schemeClr val="accent2"/>
                </a:solidFill>
              </a:rPr>
              <a:t> by the holder of the property.</a:t>
            </a:r>
          </a:p>
          <a:p>
            <a:pPr marL="609600" indent="-609600" eaLnBrk="1" hangingPunct="1">
              <a:lnSpc>
                <a:spcPct val="90000"/>
              </a:lnSpc>
              <a:buFontTx/>
              <a:buNone/>
              <a:defRPr/>
            </a:pPr>
            <a:endParaRPr lang="en-US" sz="600" b="1" i="1" dirty="0" smtClean="0">
              <a:solidFill>
                <a:schemeClr val="accent2"/>
              </a:solidFill>
            </a:endParaRPr>
          </a:p>
          <a:p>
            <a:pPr marL="609600" indent="-609600" eaLnBrk="1" hangingPunct="1">
              <a:lnSpc>
                <a:spcPct val="90000"/>
              </a:lnSpc>
              <a:buFontTx/>
              <a:buNone/>
              <a:defRPr/>
            </a:pPr>
            <a:endParaRPr lang="en-US" sz="600" b="1" i="1" dirty="0" smtClean="0">
              <a:solidFill>
                <a:schemeClr val="accent2"/>
              </a:solidFill>
            </a:endParaRPr>
          </a:p>
          <a:p>
            <a:pPr marL="609600" indent="-609600" eaLnBrk="1" hangingPunct="1">
              <a:lnSpc>
                <a:spcPct val="90000"/>
              </a:lnSpc>
              <a:buFontTx/>
              <a:buNone/>
              <a:defRPr/>
            </a:pPr>
            <a:r>
              <a:rPr lang="en-US" sz="1800" b="1" i="1" dirty="0" smtClean="0">
                <a:solidFill>
                  <a:schemeClr val="accent2"/>
                </a:solidFill>
              </a:rPr>
              <a:t>	Just as there are </a:t>
            </a:r>
            <a:r>
              <a:rPr lang="en-US" sz="1800" b="1" i="1" dirty="0" smtClean="0">
                <a:solidFill>
                  <a:schemeClr val="accent1">
                    <a:lumMod val="50000"/>
                  </a:schemeClr>
                </a:solidFill>
              </a:rPr>
              <a:t>possessory</a:t>
            </a:r>
            <a:r>
              <a:rPr lang="en-US" sz="1800" b="1" i="1" dirty="0" smtClean="0">
                <a:solidFill>
                  <a:schemeClr val="accent2"/>
                </a:solidFill>
              </a:rPr>
              <a:t> </a:t>
            </a:r>
            <a:r>
              <a:rPr lang="en-US" sz="1800" b="1" i="1" dirty="0" smtClean="0"/>
              <a:t>interests</a:t>
            </a:r>
            <a:r>
              <a:rPr lang="en-US" sz="1800" b="1" i="1" dirty="0" smtClean="0">
                <a:solidFill>
                  <a:schemeClr val="accent2"/>
                </a:solidFill>
              </a:rPr>
              <a:t> in </a:t>
            </a:r>
            <a:r>
              <a:rPr lang="en-US" sz="1800" b="1" i="1" dirty="0" smtClean="0">
                <a:solidFill>
                  <a:srgbClr val="C00000"/>
                </a:solidFill>
              </a:rPr>
              <a:t>Real Property</a:t>
            </a:r>
          </a:p>
          <a:p>
            <a:pPr marL="609600" indent="-609600" eaLnBrk="1" hangingPunct="1">
              <a:lnSpc>
                <a:spcPct val="90000"/>
              </a:lnSpc>
              <a:buFontTx/>
              <a:buNone/>
              <a:defRPr/>
            </a:pPr>
            <a:r>
              <a:rPr lang="en-US" sz="1800" b="1" i="1" dirty="0" smtClean="0">
                <a:solidFill>
                  <a:srgbClr val="C00000"/>
                </a:solidFill>
              </a:rPr>
              <a:t>	</a:t>
            </a:r>
            <a:r>
              <a:rPr lang="en-US" sz="1800" b="1" i="1" dirty="0" smtClean="0">
                <a:solidFill>
                  <a:schemeClr val="accent2"/>
                </a:solidFill>
              </a:rPr>
              <a:t>where possession is not effectuated yet,</a:t>
            </a:r>
          </a:p>
          <a:p>
            <a:pPr marL="609600" indent="-609600" eaLnBrk="1" hangingPunct="1">
              <a:lnSpc>
                <a:spcPct val="90000"/>
              </a:lnSpc>
              <a:buFontTx/>
              <a:buNone/>
              <a:defRPr/>
            </a:pPr>
            <a:r>
              <a:rPr lang="en-US" sz="1800" b="1" i="1" dirty="0" smtClean="0">
                <a:solidFill>
                  <a:schemeClr val="accent2"/>
                </a:solidFill>
              </a:rPr>
              <a:t>	because of time or condition, </a:t>
            </a:r>
          </a:p>
          <a:p>
            <a:pPr marL="609600" indent="-609600" eaLnBrk="1" hangingPunct="1">
              <a:lnSpc>
                <a:spcPct val="90000"/>
              </a:lnSpc>
              <a:buFontTx/>
              <a:buNone/>
              <a:defRPr/>
            </a:pPr>
            <a:r>
              <a:rPr lang="en-US" sz="1800" b="1" i="1" dirty="0" smtClean="0">
                <a:solidFill>
                  <a:schemeClr val="accent2"/>
                </a:solidFill>
              </a:rPr>
              <a:t>	the law also recognizes </a:t>
            </a:r>
            <a:r>
              <a:rPr lang="en-US" sz="1800" b="1" i="1" dirty="0" smtClean="0"/>
              <a:t>interests</a:t>
            </a:r>
            <a:r>
              <a:rPr lang="en-US" sz="1800" b="1" i="1" dirty="0" smtClean="0">
                <a:solidFill>
                  <a:schemeClr val="accent2"/>
                </a:solidFill>
              </a:rPr>
              <a:t> in </a:t>
            </a:r>
            <a:r>
              <a:rPr lang="en-US" sz="1800" b="1" i="1" dirty="0" smtClean="0">
                <a:solidFill>
                  <a:srgbClr val="C00000"/>
                </a:solidFill>
              </a:rPr>
              <a:t>Real Property </a:t>
            </a:r>
          </a:p>
          <a:p>
            <a:pPr marL="609600" indent="-609600" eaLnBrk="1" hangingPunct="1">
              <a:lnSpc>
                <a:spcPct val="90000"/>
              </a:lnSpc>
              <a:buFontTx/>
              <a:buNone/>
              <a:defRPr/>
            </a:pPr>
            <a:r>
              <a:rPr lang="en-US" sz="1800" b="1" i="1" dirty="0" smtClean="0">
                <a:solidFill>
                  <a:srgbClr val="C00000"/>
                </a:solidFill>
              </a:rPr>
              <a:t>	</a:t>
            </a:r>
            <a:r>
              <a:rPr lang="en-US" sz="1800" b="1" i="1" dirty="0" smtClean="0">
                <a:solidFill>
                  <a:schemeClr val="accent2"/>
                </a:solidFill>
              </a:rPr>
              <a:t>where the holder of such </a:t>
            </a:r>
            <a:r>
              <a:rPr lang="en-US" sz="1800" b="1" i="1" dirty="0" smtClean="0"/>
              <a:t>interest</a:t>
            </a:r>
            <a:r>
              <a:rPr lang="en-US" sz="1800" b="1" i="1" dirty="0" smtClean="0">
                <a:solidFill>
                  <a:schemeClr val="accent2"/>
                </a:solidFill>
              </a:rPr>
              <a:t> does not EVER </a:t>
            </a:r>
          </a:p>
          <a:p>
            <a:pPr marL="609600" indent="-609600" eaLnBrk="1" hangingPunct="1">
              <a:lnSpc>
                <a:spcPct val="90000"/>
              </a:lnSpc>
              <a:buFontTx/>
              <a:buNone/>
              <a:defRPr/>
            </a:pPr>
            <a:r>
              <a:rPr lang="en-US" sz="1800" b="1" i="1" dirty="0" smtClean="0">
                <a:solidFill>
                  <a:schemeClr val="accent2"/>
                </a:solidFill>
              </a:rPr>
              <a:t>	actually </a:t>
            </a:r>
            <a:r>
              <a:rPr lang="en-US" sz="1800" b="1" i="1" dirty="0" smtClean="0">
                <a:solidFill>
                  <a:schemeClr val="accent1">
                    <a:lumMod val="50000"/>
                  </a:schemeClr>
                </a:solidFill>
              </a:rPr>
              <a:t>possess</a:t>
            </a:r>
            <a:r>
              <a:rPr lang="en-US" sz="1800" b="1" i="1" dirty="0" smtClean="0">
                <a:solidFill>
                  <a:schemeClr val="accent2"/>
                </a:solidFill>
              </a:rPr>
              <a:t> the </a:t>
            </a:r>
            <a:r>
              <a:rPr lang="en-US" sz="1800" b="1" i="1" dirty="0" smtClean="0">
                <a:solidFill>
                  <a:srgbClr val="C00000"/>
                </a:solidFill>
              </a:rPr>
              <a:t>Real Property.</a:t>
            </a:r>
          </a:p>
          <a:p>
            <a:pPr marL="609600" indent="-609600" eaLnBrk="1" hangingPunct="1">
              <a:lnSpc>
                <a:spcPct val="90000"/>
              </a:lnSpc>
              <a:buFontTx/>
              <a:buNone/>
              <a:defRPr/>
            </a:pPr>
            <a:endParaRPr lang="en-US" sz="600" b="1" i="1" dirty="0" smtClean="0">
              <a:solidFill>
                <a:srgbClr val="C00000"/>
              </a:solidFill>
            </a:endParaRPr>
          </a:p>
          <a:p>
            <a:pPr marL="609600" indent="-609600" eaLnBrk="1" hangingPunct="1">
              <a:lnSpc>
                <a:spcPct val="90000"/>
              </a:lnSpc>
              <a:buFontTx/>
              <a:buNone/>
              <a:defRPr/>
            </a:pPr>
            <a:endParaRPr lang="en-US" sz="600" b="1" i="1" dirty="0" smtClean="0">
              <a:solidFill>
                <a:srgbClr val="C00000"/>
              </a:solidFill>
            </a:endParaRPr>
          </a:p>
          <a:p>
            <a:pPr marL="609600" indent="-609600" eaLnBrk="1" hangingPunct="1">
              <a:lnSpc>
                <a:spcPct val="90000"/>
              </a:lnSpc>
              <a:buFontTx/>
              <a:buNone/>
              <a:defRPr/>
            </a:pPr>
            <a:r>
              <a:rPr lang="en-US" sz="1800" b="1" i="1" dirty="0" smtClean="0">
                <a:solidFill>
                  <a:schemeClr val="accent2">
                    <a:lumMod val="75000"/>
                  </a:schemeClr>
                </a:solidFill>
              </a:rPr>
              <a:t>	These </a:t>
            </a:r>
            <a:r>
              <a:rPr lang="en-US" sz="1800" b="1" i="1" dirty="0" smtClean="0"/>
              <a:t>interests</a:t>
            </a:r>
            <a:r>
              <a:rPr lang="en-US" sz="1800" b="1" i="1" dirty="0" smtClean="0">
                <a:solidFill>
                  <a:schemeClr val="accent2">
                    <a:lumMod val="75000"/>
                  </a:schemeClr>
                </a:solidFill>
              </a:rPr>
              <a:t> are deemed </a:t>
            </a:r>
            <a:r>
              <a:rPr lang="en-US" sz="1800" b="1" i="1" dirty="0" smtClean="0">
                <a:solidFill>
                  <a:schemeClr val="accent5">
                    <a:lumMod val="50000"/>
                  </a:schemeClr>
                </a:solidFill>
              </a:rPr>
              <a:t>”Non Possessory Interests”</a:t>
            </a:r>
          </a:p>
          <a:p>
            <a:pPr marL="609600" indent="-609600" eaLnBrk="1" hangingPunct="1">
              <a:lnSpc>
                <a:spcPct val="90000"/>
              </a:lnSpc>
              <a:buFontTx/>
              <a:buNone/>
              <a:defRPr/>
            </a:pPr>
            <a:endParaRPr lang="en-US" sz="1800" b="1" i="1" dirty="0" smtClean="0">
              <a:solidFill>
                <a:schemeClr val="accent5">
                  <a:lumMod val="50000"/>
                </a:schemeClr>
              </a:solidFill>
            </a:endParaRPr>
          </a:p>
          <a:p>
            <a:pPr marL="609600" indent="-609600" eaLnBrk="1" hangingPunct="1">
              <a:lnSpc>
                <a:spcPct val="80000"/>
              </a:lnSpc>
              <a:buFontTx/>
              <a:buNone/>
              <a:defRPr/>
            </a:pPr>
            <a:endParaRPr lang="en-US" sz="1800" b="1" i="1" dirty="0" smtClean="0">
              <a:solidFill>
                <a:schemeClr val="accent2"/>
              </a:solidFill>
            </a:endParaRPr>
          </a:p>
        </p:txBody>
      </p:sp>
      <p:sp>
        <p:nvSpPr>
          <p:cNvPr id="5" name="Slide Number Placeholder 4"/>
          <p:cNvSpPr>
            <a:spLocks noGrp="1"/>
          </p:cNvSpPr>
          <p:nvPr>
            <p:ph type="sldNum" sz="quarter" idx="12"/>
          </p:nvPr>
        </p:nvSpPr>
        <p:spPr/>
        <p:txBody>
          <a:bodyPr/>
          <a:lstStyle/>
          <a:p>
            <a:pPr>
              <a:defRPr/>
            </a:pPr>
            <a:fld id="{932BC6C9-1076-441A-AA62-BBAA13162CB5}" type="slidenum">
              <a:rPr lang="en-US" smtClean="0"/>
              <a:pPr>
                <a:defRPr/>
              </a:pPr>
              <a:t>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81606">
                                            <p:txEl>
                                              <p:pRg st="0" end="0"/>
                                            </p:txEl>
                                          </p:spTgt>
                                        </p:tgtEl>
                                        <p:attrNameLst>
                                          <p:attrName>style.visibility</p:attrName>
                                        </p:attrNameLst>
                                      </p:cBhvr>
                                      <p:to>
                                        <p:strVal val="visible"/>
                                      </p:to>
                                    </p:set>
                                    <p:anim calcmode="lin" valueType="num">
                                      <p:cBhvr additive="base">
                                        <p:cTn id="7" dur="500" fill="hold"/>
                                        <p:tgtEl>
                                          <p:spTgt spid="28160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81606">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81606">
                                            <p:txEl>
                                              <p:pRg st="1" end="1"/>
                                            </p:txEl>
                                          </p:spTgt>
                                        </p:tgtEl>
                                        <p:attrNameLst>
                                          <p:attrName>style.visibility</p:attrName>
                                        </p:attrNameLst>
                                      </p:cBhvr>
                                      <p:to>
                                        <p:strVal val="visible"/>
                                      </p:to>
                                    </p:set>
                                    <p:anim calcmode="lin" valueType="num">
                                      <p:cBhvr additive="base">
                                        <p:cTn id="13" dur="500" fill="hold"/>
                                        <p:tgtEl>
                                          <p:spTgt spid="281606">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81606">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81606">
                                            <p:txEl>
                                              <p:pRg st="3" end="3"/>
                                            </p:txEl>
                                          </p:spTgt>
                                        </p:tgtEl>
                                        <p:attrNameLst>
                                          <p:attrName>style.visibility</p:attrName>
                                        </p:attrNameLst>
                                      </p:cBhvr>
                                      <p:to>
                                        <p:strVal val="visible"/>
                                      </p:to>
                                    </p:set>
                                    <p:anim calcmode="lin" valueType="num">
                                      <p:cBhvr additive="base">
                                        <p:cTn id="19" dur="500" fill="hold"/>
                                        <p:tgtEl>
                                          <p:spTgt spid="281606">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81606">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81606">
                                            <p:txEl>
                                              <p:pRg st="6" end="6"/>
                                            </p:txEl>
                                          </p:spTgt>
                                        </p:tgtEl>
                                        <p:attrNameLst>
                                          <p:attrName>style.visibility</p:attrName>
                                        </p:attrNameLst>
                                      </p:cBhvr>
                                      <p:to>
                                        <p:strVal val="visible"/>
                                      </p:to>
                                    </p:set>
                                    <p:anim calcmode="lin" valueType="num">
                                      <p:cBhvr additive="base">
                                        <p:cTn id="25" dur="500" fill="hold"/>
                                        <p:tgtEl>
                                          <p:spTgt spid="281606">
                                            <p:txEl>
                                              <p:pRg st="6" end="6"/>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81606">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81606">
                                            <p:txEl>
                                              <p:pRg st="7" end="7"/>
                                            </p:txEl>
                                          </p:spTgt>
                                        </p:tgtEl>
                                        <p:attrNameLst>
                                          <p:attrName>style.visibility</p:attrName>
                                        </p:attrNameLst>
                                      </p:cBhvr>
                                      <p:to>
                                        <p:strVal val="visible"/>
                                      </p:to>
                                    </p:set>
                                    <p:anim calcmode="lin" valueType="num">
                                      <p:cBhvr additive="base">
                                        <p:cTn id="31" dur="500" fill="hold"/>
                                        <p:tgtEl>
                                          <p:spTgt spid="281606">
                                            <p:txEl>
                                              <p:pRg st="7" end="7"/>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81606">
                                            <p:txEl>
                                              <p:pRg st="7" end="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81606">
                                            <p:txEl>
                                              <p:pRg st="8" end="8"/>
                                            </p:txEl>
                                          </p:spTgt>
                                        </p:tgtEl>
                                        <p:attrNameLst>
                                          <p:attrName>style.visibility</p:attrName>
                                        </p:attrNameLst>
                                      </p:cBhvr>
                                      <p:to>
                                        <p:strVal val="visible"/>
                                      </p:to>
                                    </p:set>
                                    <p:anim calcmode="lin" valueType="num">
                                      <p:cBhvr additive="base">
                                        <p:cTn id="37" dur="500" fill="hold"/>
                                        <p:tgtEl>
                                          <p:spTgt spid="281606">
                                            <p:txEl>
                                              <p:pRg st="8" end="8"/>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81606">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81606">
                                            <p:txEl>
                                              <p:pRg st="11" end="11"/>
                                            </p:txEl>
                                          </p:spTgt>
                                        </p:tgtEl>
                                        <p:attrNameLst>
                                          <p:attrName>style.visibility</p:attrName>
                                        </p:attrNameLst>
                                      </p:cBhvr>
                                      <p:to>
                                        <p:strVal val="visible"/>
                                      </p:to>
                                    </p:set>
                                    <p:anim calcmode="lin" valueType="num">
                                      <p:cBhvr additive="base">
                                        <p:cTn id="43" dur="500" fill="hold"/>
                                        <p:tgtEl>
                                          <p:spTgt spid="281606">
                                            <p:txEl>
                                              <p:pRg st="11" end="11"/>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281606">
                                            <p:txEl>
                                              <p:pRg st="11" end="1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281606">
                                            <p:txEl>
                                              <p:pRg st="12" end="12"/>
                                            </p:txEl>
                                          </p:spTgt>
                                        </p:tgtEl>
                                        <p:attrNameLst>
                                          <p:attrName>style.visibility</p:attrName>
                                        </p:attrNameLst>
                                      </p:cBhvr>
                                      <p:to>
                                        <p:strVal val="visible"/>
                                      </p:to>
                                    </p:set>
                                    <p:anim calcmode="lin" valueType="num">
                                      <p:cBhvr additive="base">
                                        <p:cTn id="49" dur="500" fill="hold"/>
                                        <p:tgtEl>
                                          <p:spTgt spid="281606">
                                            <p:txEl>
                                              <p:pRg st="12" end="12"/>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281606">
                                            <p:txEl>
                                              <p:pRg st="12" end="1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281606">
                                            <p:txEl>
                                              <p:pRg st="13" end="13"/>
                                            </p:txEl>
                                          </p:spTgt>
                                        </p:tgtEl>
                                        <p:attrNameLst>
                                          <p:attrName>style.visibility</p:attrName>
                                        </p:attrNameLst>
                                      </p:cBhvr>
                                      <p:to>
                                        <p:strVal val="visible"/>
                                      </p:to>
                                    </p:set>
                                    <p:anim calcmode="lin" valueType="num">
                                      <p:cBhvr additive="base">
                                        <p:cTn id="55" dur="500" fill="hold"/>
                                        <p:tgtEl>
                                          <p:spTgt spid="281606">
                                            <p:txEl>
                                              <p:pRg st="13" end="13"/>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281606">
                                            <p:txEl>
                                              <p:pRg st="13" end="1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3" name="CHIMES.WAV"/>
                                        </p:tgtEl>
                                      </p:cMediaNode>
                                    </p:audio>
                                  </p:sub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281606">
                                            <p:txEl>
                                              <p:pRg st="14" end="14"/>
                                            </p:txEl>
                                          </p:spTgt>
                                        </p:tgtEl>
                                        <p:attrNameLst>
                                          <p:attrName>style.visibility</p:attrName>
                                        </p:attrNameLst>
                                      </p:cBhvr>
                                      <p:to>
                                        <p:strVal val="visible"/>
                                      </p:to>
                                    </p:set>
                                    <p:anim calcmode="lin" valueType="num">
                                      <p:cBhvr additive="base">
                                        <p:cTn id="61" dur="500" fill="hold"/>
                                        <p:tgtEl>
                                          <p:spTgt spid="281606">
                                            <p:txEl>
                                              <p:pRg st="14" end="14"/>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281606">
                                            <p:txEl>
                                              <p:pRg st="14" end="1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3" name="CHIMES.WAV"/>
                                        </p:tgtEl>
                                      </p:cMediaNode>
                                    </p:audio>
                                  </p:sub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281606">
                                            <p:txEl>
                                              <p:pRg st="15" end="15"/>
                                            </p:txEl>
                                          </p:spTgt>
                                        </p:tgtEl>
                                        <p:attrNameLst>
                                          <p:attrName>style.visibility</p:attrName>
                                        </p:attrNameLst>
                                      </p:cBhvr>
                                      <p:to>
                                        <p:strVal val="visible"/>
                                      </p:to>
                                    </p:set>
                                    <p:anim calcmode="lin" valueType="num">
                                      <p:cBhvr additive="base">
                                        <p:cTn id="67" dur="500" fill="hold"/>
                                        <p:tgtEl>
                                          <p:spTgt spid="281606">
                                            <p:txEl>
                                              <p:pRg st="15" end="15"/>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281606">
                                            <p:txEl>
                                              <p:pRg st="15" end="1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65"/>
                                            </p:cond>
                                          </p:stCondLst>
                                          <p:endCondLst>
                                            <p:cond evt="onStopAudio" delay="0">
                                              <p:tgtEl>
                                                <p:sldTgt/>
                                              </p:tgtEl>
                                            </p:cond>
                                          </p:endCondLst>
                                        </p:cTn>
                                        <p:tgtEl>
                                          <p:sndTgt r:embed="rId3" name="CHIMES.WAV"/>
                                        </p:tgtEl>
                                      </p:cMediaNode>
                                    </p:audio>
                                  </p:subTnLst>
                                </p:cTn>
                              </p:par>
                            </p:childTnLst>
                          </p:cTn>
                        </p:par>
                      </p:childTnLst>
                    </p:cTn>
                  </p:par>
                  <p:par>
                    <p:cTn id="69" fill="hold">
                      <p:stCondLst>
                        <p:cond delay="indefinite"/>
                      </p:stCondLst>
                      <p:childTnLst>
                        <p:par>
                          <p:cTn id="70" fill="hold">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281606">
                                            <p:txEl>
                                              <p:pRg st="16" end="16"/>
                                            </p:txEl>
                                          </p:spTgt>
                                        </p:tgtEl>
                                        <p:attrNameLst>
                                          <p:attrName>style.visibility</p:attrName>
                                        </p:attrNameLst>
                                      </p:cBhvr>
                                      <p:to>
                                        <p:strVal val="visible"/>
                                      </p:to>
                                    </p:set>
                                    <p:anim calcmode="lin" valueType="num">
                                      <p:cBhvr additive="base">
                                        <p:cTn id="73" dur="500" fill="hold"/>
                                        <p:tgtEl>
                                          <p:spTgt spid="281606">
                                            <p:txEl>
                                              <p:pRg st="16" end="16"/>
                                            </p:txEl>
                                          </p:spTgt>
                                        </p:tgtEl>
                                        <p:attrNameLst>
                                          <p:attrName>ppt_x</p:attrName>
                                        </p:attrNameLst>
                                      </p:cBhvr>
                                      <p:tavLst>
                                        <p:tav tm="0">
                                          <p:val>
                                            <p:strVal val="0-#ppt_w/2"/>
                                          </p:val>
                                        </p:tav>
                                        <p:tav tm="100000">
                                          <p:val>
                                            <p:strVal val="#ppt_x"/>
                                          </p:val>
                                        </p:tav>
                                      </p:tavLst>
                                    </p:anim>
                                    <p:anim calcmode="lin" valueType="num">
                                      <p:cBhvr additive="base">
                                        <p:cTn id="74" dur="500" fill="hold"/>
                                        <p:tgtEl>
                                          <p:spTgt spid="281606">
                                            <p:txEl>
                                              <p:pRg st="16" end="1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71"/>
                                            </p:cond>
                                          </p:stCondLst>
                                          <p:endCondLst>
                                            <p:cond evt="onStopAudio" delay="0">
                                              <p:tgtEl>
                                                <p:sldTgt/>
                                              </p:tgtEl>
                                            </p:cond>
                                          </p:endCondLst>
                                        </p:cTn>
                                        <p:tgtEl>
                                          <p:sndTgt r:embed="rId3" name="CHIMES.WAV"/>
                                        </p:tgtEl>
                                      </p:cMediaNode>
                                    </p:audio>
                                  </p:subTnLst>
                                </p:cTn>
                              </p:par>
                            </p:childTnLst>
                          </p:cTn>
                        </p:par>
                      </p:childTnLst>
                    </p:cTn>
                  </p:par>
                  <p:par>
                    <p:cTn id="75" fill="hold">
                      <p:stCondLst>
                        <p:cond delay="indefinite"/>
                      </p:stCondLst>
                      <p:childTnLst>
                        <p:par>
                          <p:cTn id="76" fill="hold">
                            <p:stCondLst>
                              <p:cond delay="0"/>
                            </p:stCondLst>
                            <p:childTnLst>
                              <p:par>
                                <p:cTn id="77" presetID="2" presetClass="entr" presetSubtype="8" fill="hold" grpId="0" nodeType="clickEffect">
                                  <p:stCondLst>
                                    <p:cond delay="0"/>
                                  </p:stCondLst>
                                  <p:childTnLst>
                                    <p:set>
                                      <p:cBhvr>
                                        <p:cTn id="78" dur="1" fill="hold">
                                          <p:stCondLst>
                                            <p:cond delay="0"/>
                                          </p:stCondLst>
                                        </p:cTn>
                                        <p:tgtEl>
                                          <p:spTgt spid="281606">
                                            <p:txEl>
                                              <p:pRg st="19" end="19"/>
                                            </p:txEl>
                                          </p:spTgt>
                                        </p:tgtEl>
                                        <p:attrNameLst>
                                          <p:attrName>style.visibility</p:attrName>
                                        </p:attrNameLst>
                                      </p:cBhvr>
                                      <p:to>
                                        <p:strVal val="visible"/>
                                      </p:to>
                                    </p:set>
                                    <p:anim calcmode="lin" valueType="num">
                                      <p:cBhvr additive="base">
                                        <p:cTn id="79" dur="500" fill="hold"/>
                                        <p:tgtEl>
                                          <p:spTgt spid="281606">
                                            <p:txEl>
                                              <p:pRg st="19" end="19"/>
                                            </p:txEl>
                                          </p:spTgt>
                                        </p:tgtEl>
                                        <p:attrNameLst>
                                          <p:attrName>ppt_x</p:attrName>
                                        </p:attrNameLst>
                                      </p:cBhvr>
                                      <p:tavLst>
                                        <p:tav tm="0">
                                          <p:val>
                                            <p:strVal val="0-#ppt_w/2"/>
                                          </p:val>
                                        </p:tav>
                                        <p:tav tm="100000">
                                          <p:val>
                                            <p:strVal val="#ppt_x"/>
                                          </p:val>
                                        </p:tav>
                                      </p:tavLst>
                                    </p:anim>
                                    <p:anim calcmode="lin" valueType="num">
                                      <p:cBhvr additive="base">
                                        <p:cTn id="80" dur="500" fill="hold"/>
                                        <p:tgtEl>
                                          <p:spTgt spid="281606">
                                            <p:txEl>
                                              <p:pRg st="19" end="19"/>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7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1606"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5940" name="Rectangle 4"/>
          <p:cNvSpPr>
            <a:spLocks noGrp="1" noChangeArrowheads="1"/>
          </p:cNvSpPr>
          <p:nvPr>
            <p:ph type="body" idx="1"/>
          </p:nvPr>
        </p:nvSpPr>
        <p:spPr>
          <a:xfrm>
            <a:off x="304800" y="1219200"/>
            <a:ext cx="8458200" cy="4724400"/>
          </a:xfrm>
        </p:spPr>
        <p:txBody>
          <a:bodyPr/>
          <a:lstStyle/>
          <a:p>
            <a:pPr marL="609600" indent="-609600" eaLnBrk="1" hangingPunct="1">
              <a:lnSpc>
                <a:spcPct val="90000"/>
              </a:lnSpc>
              <a:buFontTx/>
              <a:buNone/>
            </a:pPr>
            <a:r>
              <a:rPr lang="en-US" sz="4400" b="1" dirty="0" smtClean="0">
                <a:solidFill>
                  <a:srgbClr val="C00000"/>
                </a:solidFill>
              </a:rPr>
              <a:t>Non Possessory Interests</a:t>
            </a:r>
            <a:r>
              <a:rPr lang="en-US" sz="600" b="1" i="1" dirty="0" smtClean="0">
                <a:solidFill>
                  <a:srgbClr val="C00000"/>
                </a:solidFill>
              </a:rPr>
              <a:t> </a:t>
            </a:r>
          </a:p>
          <a:p>
            <a:pPr marL="609600" indent="-609600" eaLnBrk="1" hangingPunct="1">
              <a:lnSpc>
                <a:spcPct val="90000"/>
              </a:lnSpc>
            </a:pPr>
            <a:endParaRPr lang="en-US" sz="600" b="1" dirty="0" smtClean="0">
              <a:solidFill>
                <a:schemeClr val="accent2"/>
              </a:solidFill>
            </a:endParaRPr>
          </a:p>
          <a:p>
            <a:pPr marL="609600" indent="-609600" eaLnBrk="1" hangingPunct="1">
              <a:lnSpc>
                <a:spcPct val="90000"/>
              </a:lnSpc>
              <a:buFontTx/>
              <a:buNone/>
            </a:pPr>
            <a:r>
              <a:rPr lang="en-US" sz="2100" b="1" dirty="0" smtClean="0"/>
              <a:t>There are Four Types of Non Possessory Interests:</a:t>
            </a:r>
            <a:endParaRPr lang="en-US" sz="600" b="1" dirty="0" smtClean="0"/>
          </a:p>
          <a:p>
            <a:pPr marL="609600" indent="-609600" eaLnBrk="1" hangingPunct="1">
              <a:lnSpc>
                <a:spcPct val="90000"/>
              </a:lnSpc>
            </a:pPr>
            <a:endParaRPr lang="en-US" sz="600" b="1" dirty="0" smtClean="0">
              <a:solidFill>
                <a:schemeClr val="accent2"/>
              </a:solidFill>
            </a:endParaRPr>
          </a:p>
          <a:p>
            <a:pPr marL="609600" indent="-609600" eaLnBrk="1" hangingPunct="1">
              <a:lnSpc>
                <a:spcPct val="90000"/>
              </a:lnSpc>
            </a:pPr>
            <a:r>
              <a:rPr lang="en-US" sz="4000" b="1" dirty="0" smtClean="0">
                <a:solidFill>
                  <a:schemeClr val="accent2"/>
                </a:solidFill>
              </a:rPr>
              <a:t>Easements</a:t>
            </a:r>
          </a:p>
          <a:p>
            <a:pPr marL="609600" indent="-609600" eaLnBrk="1" hangingPunct="1">
              <a:lnSpc>
                <a:spcPct val="90000"/>
              </a:lnSpc>
            </a:pPr>
            <a:r>
              <a:rPr lang="en-US" sz="4000" b="1" dirty="0" smtClean="0">
                <a:solidFill>
                  <a:schemeClr val="accent2"/>
                </a:solidFill>
              </a:rPr>
              <a:t>Profits</a:t>
            </a:r>
          </a:p>
          <a:p>
            <a:pPr marL="609600" indent="-609600" eaLnBrk="1" hangingPunct="1">
              <a:lnSpc>
                <a:spcPct val="90000"/>
              </a:lnSpc>
            </a:pPr>
            <a:r>
              <a:rPr lang="en-US" sz="4000" b="1" dirty="0" smtClean="0">
                <a:solidFill>
                  <a:schemeClr val="accent2"/>
                </a:solidFill>
              </a:rPr>
              <a:t>Covenants</a:t>
            </a:r>
          </a:p>
          <a:p>
            <a:pPr marL="609600" indent="-609600" eaLnBrk="1" hangingPunct="1">
              <a:lnSpc>
                <a:spcPct val="90000"/>
              </a:lnSpc>
            </a:pPr>
            <a:r>
              <a:rPr lang="en-US" sz="4000" b="1" dirty="0" smtClean="0">
                <a:solidFill>
                  <a:schemeClr val="accent2"/>
                </a:solidFill>
              </a:rPr>
              <a:t>Servitudes</a:t>
            </a:r>
          </a:p>
        </p:txBody>
      </p:sp>
      <p:sp>
        <p:nvSpPr>
          <p:cNvPr id="4" name="Slide Number Placeholder 3"/>
          <p:cNvSpPr>
            <a:spLocks noGrp="1"/>
          </p:cNvSpPr>
          <p:nvPr>
            <p:ph type="sldNum" sz="quarter" idx="12"/>
          </p:nvPr>
        </p:nvSpPr>
        <p:spPr/>
        <p:txBody>
          <a:bodyPr/>
          <a:lstStyle/>
          <a:p>
            <a:pPr>
              <a:defRPr/>
            </a:pPr>
            <a:fld id="{932BC6C9-1076-441A-AA62-BBAA13162CB5}" type="slidenum">
              <a:rPr lang="en-US" smtClean="0"/>
              <a:pPr>
                <a:defRPr/>
              </a:pPr>
              <a:t>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95940">
                                            <p:txEl>
                                              <p:pRg st="0" end="0"/>
                                            </p:txEl>
                                          </p:spTgt>
                                        </p:tgtEl>
                                        <p:attrNameLst>
                                          <p:attrName>style.visibility</p:attrName>
                                        </p:attrNameLst>
                                      </p:cBhvr>
                                      <p:to>
                                        <p:strVal val="visible"/>
                                      </p:to>
                                    </p:set>
                                    <p:anim calcmode="lin" valueType="num">
                                      <p:cBhvr additive="base">
                                        <p:cTn id="7" dur="500" fill="hold"/>
                                        <p:tgtEl>
                                          <p:spTgt spid="295940">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95940">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95940">
                                            <p:txEl>
                                              <p:pRg st="2" end="2"/>
                                            </p:txEl>
                                          </p:spTgt>
                                        </p:tgtEl>
                                        <p:attrNameLst>
                                          <p:attrName>style.visibility</p:attrName>
                                        </p:attrNameLst>
                                      </p:cBhvr>
                                      <p:to>
                                        <p:strVal val="visible"/>
                                      </p:to>
                                    </p:set>
                                    <p:anim calcmode="lin" valueType="num">
                                      <p:cBhvr additive="base">
                                        <p:cTn id="13" dur="500" fill="hold"/>
                                        <p:tgtEl>
                                          <p:spTgt spid="295940">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95940">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95940">
                                            <p:txEl>
                                              <p:pRg st="4" end="4"/>
                                            </p:txEl>
                                          </p:spTgt>
                                        </p:tgtEl>
                                        <p:attrNameLst>
                                          <p:attrName>style.visibility</p:attrName>
                                        </p:attrNameLst>
                                      </p:cBhvr>
                                      <p:to>
                                        <p:strVal val="visible"/>
                                      </p:to>
                                    </p:set>
                                    <p:anim calcmode="lin" valueType="num">
                                      <p:cBhvr additive="base">
                                        <p:cTn id="19" dur="500" fill="hold"/>
                                        <p:tgtEl>
                                          <p:spTgt spid="295940">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95940">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95940">
                                            <p:txEl>
                                              <p:pRg st="5" end="5"/>
                                            </p:txEl>
                                          </p:spTgt>
                                        </p:tgtEl>
                                        <p:attrNameLst>
                                          <p:attrName>style.visibility</p:attrName>
                                        </p:attrNameLst>
                                      </p:cBhvr>
                                      <p:to>
                                        <p:strVal val="visible"/>
                                      </p:to>
                                    </p:set>
                                    <p:anim calcmode="lin" valueType="num">
                                      <p:cBhvr additive="base">
                                        <p:cTn id="25" dur="500" fill="hold"/>
                                        <p:tgtEl>
                                          <p:spTgt spid="295940">
                                            <p:txEl>
                                              <p:pRg st="5" end="5"/>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95940">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95940">
                                            <p:txEl>
                                              <p:pRg st="6" end="6"/>
                                            </p:txEl>
                                          </p:spTgt>
                                        </p:tgtEl>
                                        <p:attrNameLst>
                                          <p:attrName>style.visibility</p:attrName>
                                        </p:attrNameLst>
                                      </p:cBhvr>
                                      <p:to>
                                        <p:strVal val="visible"/>
                                      </p:to>
                                    </p:set>
                                    <p:anim calcmode="lin" valueType="num">
                                      <p:cBhvr additive="base">
                                        <p:cTn id="31" dur="500" fill="hold"/>
                                        <p:tgtEl>
                                          <p:spTgt spid="295940">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95940">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95940">
                                            <p:txEl>
                                              <p:pRg st="7" end="7"/>
                                            </p:txEl>
                                          </p:spTgt>
                                        </p:tgtEl>
                                        <p:attrNameLst>
                                          <p:attrName>style.visibility</p:attrName>
                                        </p:attrNameLst>
                                      </p:cBhvr>
                                      <p:to>
                                        <p:strVal val="visible"/>
                                      </p:to>
                                    </p:set>
                                    <p:anim calcmode="lin" valueType="num">
                                      <p:cBhvr additive="base">
                                        <p:cTn id="37" dur="500" fill="hold"/>
                                        <p:tgtEl>
                                          <p:spTgt spid="295940">
                                            <p:txEl>
                                              <p:pRg st="7" end="7"/>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95940">
                                            <p:txEl>
                                              <p:pRg st="7" end="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5940"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8708" name="Rectangle 4"/>
          <p:cNvSpPr>
            <a:spLocks noGrp="1" noChangeArrowheads="1"/>
          </p:cNvSpPr>
          <p:nvPr>
            <p:ph type="body" idx="1"/>
          </p:nvPr>
        </p:nvSpPr>
        <p:spPr>
          <a:xfrm>
            <a:off x="304800" y="1066800"/>
            <a:ext cx="8458200" cy="5334000"/>
          </a:xfrm>
        </p:spPr>
        <p:txBody>
          <a:bodyPr/>
          <a:lstStyle/>
          <a:p>
            <a:pPr marL="609600" indent="-609600" eaLnBrk="1" hangingPunct="1">
              <a:lnSpc>
                <a:spcPct val="80000"/>
              </a:lnSpc>
              <a:buFontTx/>
              <a:buNone/>
              <a:defRPr/>
            </a:pPr>
            <a:r>
              <a:rPr lang="en-US" b="1" dirty="0" smtClean="0">
                <a:solidFill>
                  <a:srgbClr val="C00000"/>
                </a:solidFill>
              </a:rPr>
              <a:t>Non Possessory Interests</a:t>
            </a:r>
          </a:p>
          <a:p>
            <a:pPr marL="609600" indent="-609600" eaLnBrk="1" hangingPunct="1">
              <a:lnSpc>
                <a:spcPct val="80000"/>
              </a:lnSpc>
              <a:buFontTx/>
              <a:buNone/>
              <a:defRPr/>
            </a:pPr>
            <a:r>
              <a:rPr lang="en-US" sz="2100" b="1" dirty="0" smtClean="0">
                <a:solidFill>
                  <a:schemeClr val="accent1">
                    <a:lumMod val="25000"/>
                  </a:schemeClr>
                </a:solidFill>
              </a:rPr>
              <a:t>Types of Non Possessory Interests – Similarities and Differences</a:t>
            </a:r>
          </a:p>
          <a:p>
            <a:pPr marL="609600" indent="-609600" eaLnBrk="1" hangingPunct="1">
              <a:lnSpc>
                <a:spcPct val="80000"/>
              </a:lnSpc>
              <a:buFontTx/>
              <a:buNone/>
              <a:defRPr/>
            </a:pPr>
            <a:r>
              <a:rPr lang="en-US" sz="600" b="1" i="1" dirty="0" smtClean="0">
                <a:solidFill>
                  <a:srgbClr val="C00000"/>
                </a:solidFill>
              </a:rPr>
              <a:t> </a:t>
            </a:r>
          </a:p>
          <a:p>
            <a:pPr marL="609600" indent="-609600" eaLnBrk="1" hangingPunct="1">
              <a:lnSpc>
                <a:spcPct val="80000"/>
              </a:lnSpc>
              <a:buFontTx/>
              <a:buNone/>
              <a:defRPr/>
            </a:pPr>
            <a:endParaRPr lang="en-US" sz="600" b="1" dirty="0" smtClean="0">
              <a:solidFill>
                <a:schemeClr val="accent2"/>
              </a:solidFill>
            </a:endParaRPr>
          </a:p>
          <a:p>
            <a:pPr marL="609600" indent="-609600" eaLnBrk="1" hangingPunct="1">
              <a:lnSpc>
                <a:spcPct val="70000"/>
              </a:lnSpc>
              <a:defRPr/>
            </a:pPr>
            <a:r>
              <a:rPr lang="en-US" sz="2000" b="1" i="1" dirty="0" smtClean="0">
                <a:solidFill>
                  <a:schemeClr val="accent1">
                    <a:lumMod val="25000"/>
                  </a:schemeClr>
                </a:solidFill>
              </a:rPr>
              <a:t>Easements, profits, covenants, </a:t>
            </a:r>
            <a:r>
              <a:rPr lang="en-US" sz="2000" b="1" dirty="0" smtClean="0">
                <a:solidFill>
                  <a:schemeClr val="accent2">
                    <a:lumMod val="75000"/>
                  </a:schemeClr>
                </a:solidFill>
              </a:rPr>
              <a:t>and </a:t>
            </a:r>
            <a:r>
              <a:rPr lang="en-US" sz="2000" b="1" i="1" dirty="0" smtClean="0">
                <a:solidFill>
                  <a:schemeClr val="accent1">
                    <a:lumMod val="25000"/>
                  </a:schemeClr>
                </a:solidFill>
              </a:rPr>
              <a:t>servitudes</a:t>
            </a:r>
            <a:r>
              <a:rPr lang="en-US" sz="2000" b="1" dirty="0" smtClean="0">
                <a:solidFill>
                  <a:schemeClr val="accent2"/>
                </a:solidFill>
              </a:rPr>
              <a:t> </a:t>
            </a:r>
          </a:p>
          <a:p>
            <a:pPr marL="609600" indent="-609600" eaLnBrk="1" hangingPunct="1">
              <a:lnSpc>
                <a:spcPct val="70000"/>
              </a:lnSpc>
              <a:buFontTx/>
              <a:buNone/>
              <a:defRPr/>
            </a:pPr>
            <a:r>
              <a:rPr lang="en-US" sz="2000" b="1" dirty="0" smtClean="0">
                <a:solidFill>
                  <a:schemeClr val="accent2"/>
                </a:solidFill>
              </a:rPr>
              <a:t>	are all </a:t>
            </a:r>
            <a:r>
              <a:rPr lang="en-US" sz="2000" b="1" dirty="0" smtClean="0">
                <a:solidFill>
                  <a:schemeClr val="accent5">
                    <a:lumMod val="50000"/>
                  </a:schemeClr>
                </a:solidFill>
              </a:rPr>
              <a:t>Non Possessory</a:t>
            </a:r>
            <a:r>
              <a:rPr lang="en-US" sz="2000" b="1" dirty="0" smtClean="0">
                <a:solidFill>
                  <a:schemeClr val="accent2"/>
                </a:solidFill>
              </a:rPr>
              <a:t> interests in land.</a:t>
            </a:r>
          </a:p>
          <a:p>
            <a:pPr marL="609600" indent="-609600" eaLnBrk="1" hangingPunct="1">
              <a:lnSpc>
                <a:spcPct val="70000"/>
              </a:lnSpc>
              <a:buFontTx/>
              <a:buNone/>
              <a:defRPr/>
            </a:pPr>
            <a:r>
              <a:rPr lang="en-US" sz="2000" b="1" dirty="0" smtClean="0">
                <a:solidFill>
                  <a:schemeClr val="accent2"/>
                </a:solidFill>
              </a:rPr>
              <a:t> </a:t>
            </a:r>
          </a:p>
          <a:p>
            <a:pPr marL="609600" indent="-609600" eaLnBrk="1" hangingPunct="1">
              <a:lnSpc>
                <a:spcPct val="70000"/>
              </a:lnSpc>
              <a:defRPr/>
            </a:pPr>
            <a:r>
              <a:rPr lang="en-US" sz="2000" b="1" dirty="0" smtClean="0">
                <a:solidFill>
                  <a:schemeClr val="accent2"/>
                </a:solidFill>
              </a:rPr>
              <a:t>They create </a:t>
            </a:r>
            <a:r>
              <a:rPr lang="en-US" sz="2000" b="1" dirty="0" smtClean="0">
                <a:solidFill>
                  <a:srgbClr val="C00000"/>
                </a:solidFill>
              </a:rPr>
              <a:t>a right to use land </a:t>
            </a:r>
          </a:p>
          <a:p>
            <a:pPr marL="609600" indent="-609600" eaLnBrk="1" hangingPunct="1">
              <a:lnSpc>
                <a:spcPct val="70000"/>
              </a:lnSpc>
              <a:buFontTx/>
              <a:buNone/>
              <a:defRPr/>
            </a:pPr>
            <a:r>
              <a:rPr lang="en-US" sz="2000" b="1" dirty="0" smtClean="0">
                <a:solidFill>
                  <a:srgbClr val="C00000"/>
                </a:solidFill>
              </a:rPr>
              <a:t>	</a:t>
            </a:r>
            <a:r>
              <a:rPr lang="en-US" sz="2000" b="1" dirty="0" smtClean="0">
                <a:solidFill>
                  <a:schemeClr val="accent2"/>
                </a:solidFill>
              </a:rPr>
              <a:t>that is </a:t>
            </a:r>
            <a:r>
              <a:rPr lang="en-US" sz="2000" b="1" dirty="0" smtClean="0">
                <a:solidFill>
                  <a:schemeClr val="accent5">
                    <a:lumMod val="50000"/>
                  </a:schemeClr>
                </a:solidFill>
              </a:rPr>
              <a:t>possessed</a:t>
            </a:r>
            <a:r>
              <a:rPr lang="en-US" sz="2000" b="1" dirty="0" smtClean="0">
                <a:solidFill>
                  <a:schemeClr val="accent2"/>
                </a:solidFill>
              </a:rPr>
              <a:t> by someone else. </a:t>
            </a:r>
          </a:p>
          <a:p>
            <a:pPr marL="609600" indent="-609600" eaLnBrk="1" hangingPunct="1">
              <a:lnSpc>
                <a:spcPct val="70000"/>
              </a:lnSpc>
              <a:defRPr/>
            </a:pPr>
            <a:endParaRPr lang="en-US" sz="2000" b="1" dirty="0" smtClean="0">
              <a:solidFill>
                <a:schemeClr val="accent2"/>
              </a:solidFill>
            </a:endParaRPr>
          </a:p>
          <a:p>
            <a:pPr marL="609600" indent="-609600" eaLnBrk="1" hangingPunct="1">
              <a:lnSpc>
                <a:spcPct val="70000"/>
              </a:lnSpc>
              <a:defRPr/>
            </a:pPr>
            <a:r>
              <a:rPr lang="en-US" sz="2000" b="1" i="1" dirty="0" smtClean="0">
                <a:solidFill>
                  <a:schemeClr val="accent1">
                    <a:lumMod val="25000"/>
                  </a:schemeClr>
                </a:solidFill>
              </a:rPr>
              <a:t>Easements, profits, covenants, </a:t>
            </a:r>
            <a:r>
              <a:rPr lang="en-US" sz="2000" b="1" dirty="0" smtClean="0">
                <a:solidFill>
                  <a:schemeClr val="accent2">
                    <a:lumMod val="75000"/>
                  </a:schemeClr>
                </a:solidFill>
              </a:rPr>
              <a:t>and </a:t>
            </a:r>
            <a:r>
              <a:rPr lang="en-US" sz="2000" b="1" i="1" dirty="0" smtClean="0">
                <a:solidFill>
                  <a:schemeClr val="accent1">
                    <a:lumMod val="25000"/>
                  </a:schemeClr>
                </a:solidFill>
              </a:rPr>
              <a:t>servitudes</a:t>
            </a:r>
          </a:p>
          <a:p>
            <a:pPr marL="609600" indent="-609600" eaLnBrk="1" hangingPunct="1">
              <a:lnSpc>
                <a:spcPct val="70000"/>
              </a:lnSpc>
              <a:buFontTx/>
              <a:buNone/>
              <a:defRPr/>
            </a:pPr>
            <a:r>
              <a:rPr lang="en-US" sz="2000" b="1" i="1" dirty="0" smtClean="0">
                <a:solidFill>
                  <a:schemeClr val="accent1">
                    <a:lumMod val="25000"/>
                  </a:schemeClr>
                </a:solidFill>
              </a:rPr>
              <a:t>	</a:t>
            </a:r>
            <a:r>
              <a:rPr lang="en-US" sz="2000" b="1" dirty="0" smtClean="0">
                <a:solidFill>
                  <a:schemeClr val="accent2"/>
                </a:solidFill>
              </a:rPr>
              <a:t>have many  </a:t>
            </a:r>
            <a:r>
              <a:rPr lang="en-US" sz="2000" b="1" dirty="0" smtClean="0">
                <a:solidFill>
                  <a:schemeClr val="hlink"/>
                </a:solidFill>
              </a:rPr>
              <a:t>similarities,</a:t>
            </a:r>
          </a:p>
          <a:p>
            <a:pPr marL="609600" indent="-609600" eaLnBrk="1" hangingPunct="1">
              <a:lnSpc>
                <a:spcPct val="70000"/>
              </a:lnSpc>
              <a:buFontTx/>
              <a:buNone/>
              <a:defRPr/>
            </a:pPr>
            <a:r>
              <a:rPr lang="en-US" sz="2000" b="1" dirty="0" smtClean="0">
                <a:solidFill>
                  <a:schemeClr val="hlink"/>
                </a:solidFill>
              </a:rPr>
              <a:t>	</a:t>
            </a:r>
            <a:r>
              <a:rPr lang="en-US" sz="2000" b="1" dirty="0" smtClean="0">
                <a:solidFill>
                  <a:schemeClr val="accent2"/>
                </a:solidFill>
              </a:rPr>
              <a:t>in </a:t>
            </a:r>
            <a:r>
              <a:rPr lang="en-US" sz="2000" b="1" i="1" dirty="0" smtClean="0">
                <a:solidFill>
                  <a:schemeClr val="tx2"/>
                </a:solidFill>
              </a:rPr>
              <a:t>operation, coverage, creation and termination. </a:t>
            </a:r>
          </a:p>
          <a:p>
            <a:pPr marL="609600" indent="-609600" eaLnBrk="1" hangingPunct="1">
              <a:lnSpc>
                <a:spcPct val="70000"/>
              </a:lnSpc>
              <a:defRPr/>
            </a:pPr>
            <a:endParaRPr lang="en-US" sz="2000" b="1" i="1" dirty="0" smtClean="0">
              <a:solidFill>
                <a:schemeClr val="tx2"/>
              </a:solidFill>
            </a:endParaRPr>
          </a:p>
          <a:p>
            <a:pPr marL="609600" indent="-609600" eaLnBrk="1" hangingPunct="1">
              <a:lnSpc>
                <a:spcPct val="70000"/>
              </a:lnSpc>
              <a:defRPr/>
            </a:pPr>
            <a:r>
              <a:rPr lang="en-US" sz="2000" b="1" dirty="0" smtClean="0">
                <a:solidFill>
                  <a:schemeClr val="accent2"/>
                </a:solidFill>
              </a:rPr>
              <a:t>They also have several important </a:t>
            </a:r>
            <a:r>
              <a:rPr lang="en-US" sz="2000" b="1" dirty="0" smtClean="0">
                <a:solidFill>
                  <a:schemeClr val="hlink"/>
                </a:solidFill>
              </a:rPr>
              <a:t>differences</a:t>
            </a:r>
            <a:r>
              <a:rPr lang="en-US" sz="2000" b="1" dirty="0" smtClean="0">
                <a:solidFill>
                  <a:schemeClr val="accent2"/>
                </a:solidFill>
              </a:rPr>
              <a:t>, </a:t>
            </a:r>
          </a:p>
          <a:p>
            <a:pPr marL="609600" indent="-609600" eaLnBrk="1" hangingPunct="1">
              <a:lnSpc>
                <a:spcPct val="70000"/>
              </a:lnSpc>
              <a:buFontTx/>
              <a:buNone/>
              <a:defRPr/>
            </a:pPr>
            <a:r>
              <a:rPr lang="en-US" sz="2000" b="1" dirty="0" smtClean="0">
                <a:solidFill>
                  <a:schemeClr val="accent2"/>
                </a:solidFill>
              </a:rPr>
              <a:t>	mainly </a:t>
            </a:r>
            <a:r>
              <a:rPr lang="en-US" sz="2000" b="1" i="1" dirty="0" smtClean="0"/>
              <a:t>in the requirements that must be met </a:t>
            </a:r>
          </a:p>
          <a:p>
            <a:pPr marL="609600" indent="-609600" eaLnBrk="1" hangingPunct="1">
              <a:lnSpc>
                <a:spcPct val="70000"/>
              </a:lnSpc>
              <a:buFontTx/>
              <a:buNone/>
              <a:defRPr/>
            </a:pPr>
            <a:r>
              <a:rPr lang="en-US" sz="2000" b="1" i="1" dirty="0" smtClean="0"/>
              <a:t>	for their enforcement</a:t>
            </a:r>
            <a:r>
              <a:rPr lang="en-US" sz="2000" b="1" dirty="0" smtClean="0">
                <a:solidFill>
                  <a:schemeClr val="accent2"/>
                </a:solidFill>
              </a:rPr>
              <a:t>.</a:t>
            </a:r>
          </a:p>
        </p:txBody>
      </p:sp>
      <p:sp>
        <p:nvSpPr>
          <p:cNvPr id="4" name="Slide Number Placeholder 3"/>
          <p:cNvSpPr>
            <a:spLocks noGrp="1"/>
          </p:cNvSpPr>
          <p:nvPr>
            <p:ph type="sldNum" sz="quarter" idx="12"/>
          </p:nvPr>
        </p:nvSpPr>
        <p:spPr/>
        <p:txBody>
          <a:bodyPr/>
          <a:lstStyle/>
          <a:p>
            <a:pPr>
              <a:defRPr/>
            </a:pPr>
            <a:fld id="{932BC6C9-1076-441A-AA62-BBAA13162CB5}" type="slidenum">
              <a:rPr lang="en-US" smtClean="0"/>
              <a:pPr>
                <a:defRPr/>
              </a:pPr>
              <a:t>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28708">
                                            <p:txEl>
                                              <p:pRg st="0" end="0"/>
                                            </p:txEl>
                                          </p:spTgt>
                                        </p:tgtEl>
                                        <p:attrNameLst>
                                          <p:attrName>style.visibility</p:attrName>
                                        </p:attrNameLst>
                                      </p:cBhvr>
                                      <p:to>
                                        <p:strVal val="visible"/>
                                      </p:to>
                                    </p:set>
                                    <p:anim calcmode="lin" valueType="num">
                                      <p:cBhvr additive="base">
                                        <p:cTn id="7" dur="500" fill="hold"/>
                                        <p:tgtEl>
                                          <p:spTgt spid="328708">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28708">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28708">
                                            <p:txEl>
                                              <p:pRg st="1" end="1"/>
                                            </p:txEl>
                                          </p:spTgt>
                                        </p:tgtEl>
                                        <p:attrNameLst>
                                          <p:attrName>style.visibility</p:attrName>
                                        </p:attrNameLst>
                                      </p:cBhvr>
                                      <p:to>
                                        <p:strVal val="visible"/>
                                      </p:to>
                                    </p:set>
                                    <p:anim calcmode="lin" valueType="num">
                                      <p:cBhvr additive="base">
                                        <p:cTn id="13" dur="500" fill="hold"/>
                                        <p:tgtEl>
                                          <p:spTgt spid="328708">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28708">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28708">
                                            <p:txEl>
                                              <p:pRg st="2" end="2"/>
                                            </p:txEl>
                                          </p:spTgt>
                                        </p:tgtEl>
                                        <p:attrNameLst>
                                          <p:attrName>style.visibility</p:attrName>
                                        </p:attrNameLst>
                                      </p:cBhvr>
                                      <p:to>
                                        <p:strVal val="visible"/>
                                      </p:to>
                                    </p:set>
                                    <p:anim calcmode="lin" valueType="num">
                                      <p:cBhvr additive="base">
                                        <p:cTn id="19" dur="500" fill="hold"/>
                                        <p:tgtEl>
                                          <p:spTgt spid="328708">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28708">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28708">
                                            <p:txEl>
                                              <p:pRg st="4" end="4"/>
                                            </p:txEl>
                                          </p:spTgt>
                                        </p:tgtEl>
                                        <p:attrNameLst>
                                          <p:attrName>style.visibility</p:attrName>
                                        </p:attrNameLst>
                                      </p:cBhvr>
                                      <p:to>
                                        <p:strVal val="visible"/>
                                      </p:to>
                                    </p:set>
                                    <p:anim calcmode="lin" valueType="num">
                                      <p:cBhvr additive="base">
                                        <p:cTn id="25" dur="500" fill="hold"/>
                                        <p:tgtEl>
                                          <p:spTgt spid="328708">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28708">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28708">
                                            <p:txEl>
                                              <p:pRg st="5" end="5"/>
                                            </p:txEl>
                                          </p:spTgt>
                                        </p:tgtEl>
                                        <p:attrNameLst>
                                          <p:attrName>style.visibility</p:attrName>
                                        </p:attrNameLst>
                                      </p:cBhvr>
                                      <p:to>
                                        <p:strVal val="visible"/>
                                      </p:to>
                                    </p:set>
                                    <p:anim calcmode="lin" valueType="num">
                                      <p:cBhvr additive="base">
                                        <p:cTn id="31" dur="500" fill="hold"/>
                                        <p:tgtEl>
                                          <p:spTgt spid="328708">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28708">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28708">
                                            <p:txEl>
                                              <p:pRg st="6" end="6"/>
                                            </p:txEl>
                                          </p:spTgt>
                                        </p:tgtEl>
                                        <p:attrNameLst>
                                          <p:attrName>style.visibility</p:attrName>
                                        </p:attrNameLst>
                                      </p:cBhvr>
                                      <p:to>
                                        <p:strVal val="visible"/>
                                      </p:to>
                                    </p:set>
                                    <p:anim calcmode="lin" valueType="num">
                                      <p:cBhvr additive="base">
                                        <p:cTn id="37" dur="500" fill="hold"/>
                                        <p:tgtEl>
                                          <p:spTgt spid="328708">
                                            <p:txEl>
                                              <p:pRg st="6" end="6"/>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28708">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328708">
                                            <p:txEl>
                                              <p:pRg st="7" end="7"/>
                                            </p:txEl>
                                          </p:spTgt>
                                        </p:tgtEl>
                                        <p:attrNameLst>
                                          <p:attrName>style.visibility</p:attrName>
                                        </p:attrNameLst>
                                      </p:cBhvr>
                                      <p:to>
                                        <p:strVal val="visible"/>
                                      </p:to>
                                    </p:set>
                                    <p:anim calcmode="lin" valueType="num">
                                      <p:cBhvr additive="base">
                                        <p:cTn id="43" dur="500" fill="hold"/>
                                        <p:tgtEl>
                                          <p:spTgt spid="328708">
                                            <p:txEl>
                                              <p:pRg st="7" end="7"/>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328708">
                                            <p:txEl>
                                              <p:pRg st="7" end="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328708">
                                            <p:txEl>
                                              <p:pRg st="8" end="8"/>
                                            </p:txEl>
                                          </p:spTgt>
                                        </p:tgtEl>
                                        <p:attrNameLst>
                                          <p:attrName>style.visibility</p:attrName>
                                        </p:attrNameLst>
                                      </p:cBhvr>
                                      <p:to>
                                        <p:strVal val="visible"/>
                                      </p:to>
                                    </p:set>
                                    <p:anim calcmode="lin" valueType="num">
                                      <p:cBhvr additive="base">
                                        <p:cTn id="49" dur="500" fill="hold"/>
                                        <p:tgtEl>
                                          <p:spTgt spid="328708">
                                            <p:txEl>
                                              <p:pRg st="8" end="8"/>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328708">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328708">
                                            <p:txEl>
                                              <p:pRg st="10" end="10"/>
                                            </p:txEl>
                                          </p:spTgt>
                                        </p:tgtEl>
                                        <p:attrNameLst>
                                          <p:attrName>style.visibility</p:attrName>
                                        </p:attrNameLst>
                                      </p:cBhvr>
                                      <p:to>
                                        <p:strVal val="visible"/>
                                      </p:to>
                                    </p:set>
                                    <p:anim calcmode="lin" valueType="num">
                                      <p:cBhvr additive="base">
                                        <p:cTn id="55" dur="500" fill="hold"/>
                                        <p:tgtEl>
                                          <p:spTgt spid="328708">
                                            <p:txEl>
                                              <p:pRg st="10" end="10"/>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328708">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3" name="CHIMES.WAV"/>
                                        </p:tgtEl>
                                      </p:cMediaNode>
                                    </p:audio>
                                  </p:sub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328708">
                                            <p:txEl>
                                              <p:pRg st="11" end="11"/>
                                            </p:txEl>
                                          </p:spTgt>
                                        </p:tgtEl>
                                        <p:attrNameLst>
                                          <p:attrName>style.visibility</p:attrName>
                                        </p:attrNameLst>
                                      </p:cBhvr>
                                      <p:to>
                                        <p:strVal val="visible"/>
                                      </p:to>
                                    </p:set>
                                    <p:anim calcmode="lin" valueType="num">
                                      <p:cBhvr additive="base">
                                        <p:cTn id="61" dur="500" fill="hold"/>
                                        <p:tgtEl>
                                          <p:spTgt spid="328708">
                                            <p:txEl>
                                              <p:pRg st="11" end="11"/>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328708">
                                            <p:txEl>
                                              <p:pRg st="11" end="1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3" name="CHIMES.WAV"/>
                                        </p:tgtEl>
                                      </p:cMediaNode>
                                    </p:audio>
                                  </p:sub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328708">
                                            <p:txEl>
                                              <p:pRg st="12" end="12"/>
                                            </p:txEl>
                                          </p:spTgt>
                                        </p:tgtEl>
                                        <p:attrNameLst>
                                          <p:attrName>style.visibility</p:attrName>
                                        </p:attrNameLst>
                                      </p:cBhvr>
                                      <p:to>
                                        <p:strVal val="visible"/>
                                      </p:to>
                                    </p:set>
                                    <p:anim calcmode="lin" valueType="num">
                                      <p:cBhvr additive="base">
                                        <p:cTn id="67" dur="500" fill="hold"/>
                                        <p:tgtEl>
                                          <p:spTgt spid="328708">
                                            <p:txEl>
                                              <p:pRg st="12" end="12"/>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328708">
                                            <p:txEl>
                                              <p:pRg st="12" end="1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65"/>
                                            </p:cond>
                                          </p:stCondLst>
                                          <p:endCondLst>
                                            <p:cond evt="onStopAudio" delay="0">
                                              <p:tgtEl>
                                                <p:sldTgt/>
                                              </p:tgtEl>
                                            </p:cond>
                                          </p:endCondLst>
                                        </p:cTn>
                                        <p:tgtEl>
                                          <p:sndTgt r:embed="rId3" name="CHIMES.WAV"/>
                                        </p:tgtEl>
                                      </p:cMediaNode>
                                    </p:audio>
                                  </p:subTnLst>
                                </p:cTn>
                              </p:par>
                            </p:childTnLst>
                          </p:cTn>
                        </p:par>
                      </p:childTnLst>
                    </p:cTn>
                  </p:par>
                  <p:par>
                    <p:cTn id="69" fill="hold">
                      <p:stCondLst>
                        <p:cond delay="indefinite"/>
                      </p:stCondLst>
                      <p:childTnLst>
                        <p:par>
                          <p:cTn id="70" fill="hold">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328708">
                                            <p:txEl>
                                              <p:pRg st="14" end="14"/>
                                            </p:txEl>
                                          </p:spTgt>
                                        </p:tgtEl>
                                        <p:attrNameLst>
                                          <p:attrName>style.visibility</p:attrName>
                                        </p:attrNameLst>
                                      </p:cBhvr>
                                      <p:to>
                                        <p:strVal val="visible"/>
                                      </p:to>
                                    </p:set>
                                    <p:anim calcmode="lin" valueType="num">
                                      <p:cBhvr additive="base">
                                        <p:cTn id="73" dur="500" fill="hold"/>
                                        <p:tgtEl>
                                          <p:spTgt spid="328708">
                                            <p:txEl>
                                              <p:pRg st="14" end="14"/>
                                            </p:txEl>
                                          </p:spTgt>
                                        </p:tgtEl>
                                        <p:attrNameLst>
                                          <p:attrName>ppt_x</p:attrName>
                                        </p:attrNameLst>
                                      </p:cBhvr>
                                      <p:tavLst>
                                        <p:tav tm="0">
                                          <p:val>
                                            <p:strVal val="0-#ppt_w/2"/>
                                          </p:val>
                                        </p:tav>
                                        <p:tav tm="100000">
                                          <p:val>
                                            <p:strVal val="#ppt_x"/>
                                          </p:val>
                                        </p:tav>
                                      </p:tavLst>
                                    </p:anim>
                                    <p:anim calcmode="lin" valueType="num">
                                      <p:cBhvr additive="base">
                                        <p:cTn id="74" dur="500" fill="hold"/>
                                        <p:tgtEl>
                                          <p:spTgt spid="328708">
                                            <p:txEl>
                                              <p:pRg st="14" end="1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71"/>
                                            </p:cond>
                                          </p:stCondLst>
                                          <p:endCondLst>
                                            <p:cond evt="onStopAudio" delay="0">
                                              <p:tgtEl>
                                                <p:sldTgt/>
                                              </p:tgtEl>
                                            </p:cond>
                                          </p:endCondLst>
                                        </p:cTn>
                                        <p:tgtEl>
                                          <p:sndTgt r:embed="rId3" name="CHIMES.WAV"/>
                                        </p:tgtEl>
                                      </p:cMediaNode>
                                    </p:audio>
                                  </p:subTnLst>
                                </p:cTn>
                              </p:par>
                            </p:childTnLst>
                          </p:cTn>
                        </p:par>
                      </p:childTnLst>
                    </p:cTn>
                  </p:par>
                  <p:par>
                    <p:cTn id="75" fill="hold">
                      <p:stCondLst>
                        <p:cond delay="indefinite"/>
                      </p:stCondLst>
                      <p:childTnLst>
                        <p:par>
                          <p:cTn id="76" fill="hold">
                            <p:stCondLst>
                              <p:cond delay="0"/>
                            </p:stCondLst>
                            <p:childTnLst>
                              <p:par>
                                <p:cTn id="77" presetID="2" presetClass="entr" presetSubtype="8" fill="hold" grpId="0" nodeType="clickEffect">
                                  <p:stCondLst>
                                    <p:cond delay="0"/>
                                  </p:stCondLst>
                                  <p:childTnLst>
                                    <p:set>
                                      <p:cBhvr>
                                        <p:cTn id="78" dur="1" fill="hold">
                                          <p:stCondLst>
                                            <p:cond delay="0"/>
                                          </p:stCondLst>
                                        </p:cTn>
                                        <p:tgtEl>
                                          <p:spTgt spid="328708">
                                            <p:txEl>
                                              <p:pRg st="15" end="15"/>
                                            </p:txEl>
                                          </p:spTgt>
                                        </p:tgtEl>
                                        <p:attrNameLst>
                                          <p:attrName>style.visibility</p:attrName>
                                        </p:attrNameLst>
                                      </p:cBhvr>
                                      <p:to>
                                        <p:strVal val="visible"/>
                                      </p:to>
                                    </p:set>
                                    <p:anim calcmode="lin" valueType="num">
                                      <p:cBhvr additive="base">
                                        <p:cTn id="79" dur="500" fill="hold"/>
                                        <p:tgtEl>
                                          <p:spTgt spid="328708">
                                            <p:txEl>
                                              <p:pRg st="15" end="15"/>
                                            </p:txEl>
                                          </p:spTgt>
                                        </p:tgtEl>
                                        <p:attrNameLst>
                                          <p:attrName>ppt_x</p:attrName>
                                        </p:attrNameLst>
                                      </p:cBhvr>
                                      <p:tavLst>
                                        <p:tav tm="0">
                                          <p:val>
                                            <p:strVal val="0-#ppt_w/2"/>
                                          </p:val>
                                        </p:tav>
                                        <p:tav tm="100000">
                                          <p:val>
                                            <p:strVal val="#ppt_x"/>
                                          </p:val>
                                        </p:tav>
                                      </p:tavLst>
                                    </p:anim>
                                    <p:anim calcmode="lin" valueType="num">
                                      <p:cBhvr additive="base">
                                        <p:cTn id="80" dur="500" fill="hold"/>
                                        <p:tgtEl>
                                          <p:spTgt spid="328708">
                                            <p:txEl>
                                              <p:pRg st="15" end="1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77"/>
                                            </p:cond>
                                          </p:stCondLst>
                                          <p:endCondLst>
                                            <p:cond evt="onStopAudio" delay="0">
                                              <p:tgtEl>
                                                <p:sldTgt/>
                                              </p:tgtEl>
                                            </p:cond>
                                          </p:endCondLst>
                                        </p:cTn>
                                        <p:tgtEl>
                                          <p:sndTgt r:embed="rId3" name="CHIMES.WAV"/>
                                        </p:tgtEl>
                                      </p:cMediaNode>
                                    </p:audio>
                                  </p:subTnLst>
                                </p:cTn>
                              </p:par>
                            </p:childTnLst>
                          </p:cTn>
                        </p:par>
                      </p:childTnLst>
                    </p:cTn>
                  </p:par>
                  <p:par>
                    <p:cTn id="81" fill="hold">
                      <p:stCondLst>
                        <p:cond delay="indefinite"/>
                      </p:stCondLst>
                      <p:childTnLst>
                        <p:par>
                          <p:cTn id="82" fill="hold">
                            <p:stCondLst>
                              <p:cond delay="0"/>
                            </p:stCondLst>
                            <p:childTnLst>
                              <p:par>
                                <p:cTn id="83" presetID="2" presetClass="entr" presetSubtype="8" fill="hold" grpId="0" nodeType="clickEffect">
                                  <p:stCondLst>
                                    <p:cond delay="0"/>
                                  </p:stCondLst>
                                  <p:childTnLst>
                                    <p:set>
                                      <p:cBhvr>
                                        <p:cTn id="84" dur="1" fill="hold">
                                          <p:stCondLst>
                                            <p:cond delay="0"/>
                                          </p:stCondLst>
                                        </p:cTn>
                                        <p:tgtEl>
                                          <p:spTgt spid="328708">
                                            <p:txEl>
                                              <p:pRg st="16" end="16"/>
                                            </p:txEl>
                                          </p:spTgt>
                                        </p:tgtEl>
                                        <p:attrNameLst>
                                          <p:attrName>style.visibility</p:attrName>
                                        </p:attrNameLst>
                                      </p:cBhvr>
                                      <p:to>
                                        <p:strVal val="visible"/>
                                      </p:to>
                                    </p:set>
                                    <p:anim calcmode="lin" valueType="num">
                                      <p:cBhvr additive="base">
                                        <p:cTn id="85" dur="500" fill="hold"/>
                                        <p:tgtEl>
                                          <p:spTgt spid="328708">
                                            <p:txEl>
                                              <p:pRg st="16" end="16"/>
                                            </p:txEl>
                                          </p:spTgt>
                                        </p:tgtEl>
                                        <p:attrNameLst>
                                          <p:attrName>ppt_x</p:attrName>
                                        </p:attrNameLst>
                                      </p:cBhvr>
                                      <p:tavLst>
                                        <p:tav tm="0">
                                          <p:val>
                                            <p:strVal val="0-#ppt_w/2"/>
                                          </p:val>
                                        </p:tav>
                                        <p:tav tm="100000">
                                          <p:val>
                                            <p:strVal val="#ppt_x"/>
                                          </p:val>
                                        </p:tav>
                                      </p:tavLst>
                                    </p:anim>
                                    <p:anim calcmode="lin" valueType="num">
                                      <p:cBhvr additive="base">
                                        <p:cTn id="86" dur="500" fill="hold"/>
                                        <p:tgtEl>
                                          <p:spTgt spid="328708">
                                            <p:txEl>
                                              <p:pRg st="16" end="1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83"/>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8708"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0516" name="Rectangle 4"/>
          <p:cNvSpPr>
            <a:spLocks noGrp="1" noChangeArrowheads="1"/>
          </p:cNvSpPr>
          <p:nvPr>
            <p:ph type="body" idx="1"/>
          </p:nvPr>
        </p:nvSpPr>
        <p:spPr>
          <a:xfrm>
            <a:off x="304800" y="990600"/>
            <a:ext cx="8610600" cy="5486400"/>
          </a:xfrm>
        </p:spPr>
        <p:txBody>
          <a:bodyPr/>
          <a:lstStyle/>
          <a:p>
            <a:pPr marL="609600" indent="-609600" eaLnBrk="1" hangingPunct="1">
              <a:lnSpc>
                <a:spcPct val="90000"/>
              </a:lnSpc>
              <a:buFontTx/>
              <a:buNone/>
              <a:defRPr/>
            </a:pPr>
            <a:r>
              <a:rPr lang="en-US" sz="3600" b="1" dirty="0" smtClean="0">
                <a:solidFill>
                  <a:srgbClr val="C00000"/>
                </a:solidFill>
              </a:rPr>
              <a:t>Non Possessory Interests: </a:t>
            </a:r>
          </a:p>
          <a:p>
            <a:pPr marL="609600" indent="-609600" eaLnBrk="1" hangingPunct="1">
              <a:lnSpc>
                <a:spcPct val="90000"/>
              </a:lnSpc>
              <a:buFontTx/>
              <a:buNone/>
              <a:defRPr/>
            </a:pPr>
            <a:r>
              <a:rPr lang="en-US" sz="2800" b="1" i="1" dirty="0" smtClean="0">
                <a:solidFill>
                  <a:schemeClr val="accent1">
                    <a:lumMod val="50000"/>
                  </a:schemeClr>
                </a:solidFill>
              </a:rPr>
              <a:t>EASEMENTS</a:t>
            </a:r>
          </a:p>
          <a:p>
            <a:pPr marL="609600" indent="-609600" eaLnBrk="1" hangingPunct="1">
              <a:lnSpc>
                <a:spcPct val="90000"/>
              </a:lnSpc>
              <a:defRPr/>
            </a:pPr>
            <a:endParaRPr lang="en-US" sz="800" b="1" i="1" dirty="0" smtClean="0"/>
          </a:p>
          <a:p>
            <a:pPr marL="609600" indent="-609600" eaLnBrk="1" hangingPunct="1">
              <a:lnSpc>
                <a:spcPct val="90000"/>
              </a:lnSpc>
              <a:defRPr/>
            </a:pPr>
            <a:r>
              <a:rPr lang="en-US" sz="2400" b="1" dirty="0" smtClean="0">
                <a:solidFill>
                  <a:schemeClr val="accent2"/>
                </a:solidFill>
              </a:rPr>
              <a:t>The first type of Non Possessory Interest </a:t>
            </a:r>
          </a:p>
          <a:p>
            <a:pPr marL="609600" indent="-609600" eaLnBrk="1" hangingPunct="1">
              <a:lnSpc>
                <a:spcPct val="90000"/>
              </a:lnSpc>
              <a:buNone/>
              <a:defRPr/>
            </a:pPr>
            <a:r>
              <a:rPr lang="en-US" sz="2400" b="1" dirty="0" smtClean="0">
                <a:solidFill>
                  <a:schemeClr val="accent2"/>
                </a:solidFill>
              </a:rPr>
              <a:t>	in Real Property is called an Easement.</a:t>
            </a:r>
          </a:p>
          <a:p>
            <a:pPr marL="609600" indent="-609600" eaLnBrk="1" hangingPunct="1">
              <a:lnSpc>
                <a:spcPct val="90000"/>
              </a:lnSpc>
              <a:defRPr/>
            </a:pPr>
            <a:endParaRPr lang="en-US" sz="600" b="1" dirty="0" smtClean="0">
              <a:solidFill>
                <a:schemeClr val="accent2"/>
              </a:solidFill>
            </a:endParaRPr>
          </a:p>
          <a:p>
            <a:pPr marL="609600" indent="-609600" eaLnBrk="1" hangingPunct="1">
              <a:lnSpc>
                <a:spcPct val="90000"/>
              </a:lnSpc>
              <a:defRPr/>
            </a:pPr>
            <a:r>
              <a:rPr lang="en-US" sz="2400" b="1" dirty="0" smtClean="0">
                <a:solidFill>
                  <a:schemeClr val="accent2"/>
                </a:solidFill>
              </a:rPr>
              <a:t>An Easement is defined as:</a:t>
            </a:r>
          </a:p>
          <a:p>
            <a:pPr marL="609600" indent="-609600" eaLnBrk="1" hangingPunct="1">
              <a:lnSpc>
                <a:spcPct val="90000"/>
              </a:lnSpc>
              <a:buFontTx/>
              <a:buNone/>
              <a:defRPr/>
            </a:pPr>
            <a:r>
              <a:rPr lang="en-US" sz="2400" b="1" dirty="0" smtClean="0">
                <a:solidFill>
                  <a:schemeClr val="accent2"/>
                </a:solidFill>
              </a:rPr>
              <a:t>	</a:t>
            </a:r>
            <a:r>
              <a:rPr lang="en-US" sz="2400" b="1" i="1" dirty="0" smtClean="0">
                <a:solidFill>
                  <a:srgbClr val="FF0000"/>
                </a:solidFill>
              </a:rPr>
              <a:t>“The right to use a tract of land for a specific purpose”.</a:t>
            </a:r>
          </a:p>
          <a:p>
            <a:pPr marL="609600" indent="-609600" eaLnBrk="1" hangingPunct="1">
              <a:lnSpc>
                <a:spcPct val="90000"/>
              </a:lnSpc>
              <a:buFontTx/>
              <a:buNone/>
              <a:defRPr/>
            </a:pPr>
            <a:endParaRPr lang="en-US" sz="600" b="1" i="1" dirty="0" smtClean="0">
              <a:solidFill>
                <a:srgbClr val="FF0000"/>
              </a:solidFill>
            </a:endParaRPr>
          </a:p>
          <a:p>
            <a:pPr marL="609600" indent="-609600" eaLnBrk="1" hangingPunct="1">
              <a:lnSpc>
                <a:spcPct val="90000"/>
              </a:lnSpc>
              <a:defRPr/>
            </a:pPr>
            <a:r>
              <a:rPr lang="en-US" sz="2400" b="1" dirty="0" smtClean="0"/>
              <a:t>There are Four Types of Easements:</a:t>
            </a:r>
          </a:p>
          <a:p>
            <a:pPr marL="609600" indent="-609600" eaLnBrk="1" hangingPunct="1">
              <a:lnSpc>
                <a:spcPct val="90000"/>
              </a:lnSpc>
              <a:buFontTx/>
              <a:buNone/>
              <a:defRPr/>
            </a:pPr>
            <a:r>
              <a:rPr lang="en-US" sz="2400" b="1" dirty="0" smtClean="0">
                <a:solidFill>
                  <a:schemeClr val="accent2"/>
                </a:solidFill>
              </a:rPr>
              <a:t>		- Affirmative </a:t>
            </a:r>
          </a:p>
          <a:p>
            <a:pPr marL="609600" indent="-609600" eaLnBrk="1" hangingPunct="1">
              <a:lnSpc>
                <a:spcPct val="90000"/>
              </a:lnSpc>
              <a:buFontTx/>
              <a:buNone/>
              <a:defRPr/>
            </a:pPr>
            <a:r>
              <a:rPr lang="en-US" sz="2400" b="1" dirty="0" smtClean="0">
                <a:solidFill>
                  <a:schemeClr val="accent2"/>
                </a:solidFill>
              </a:rPr>
              <a:t>		- Negative, </a:t>
            </a:r>
          </a:p>
          <a:p>
            <a:pPr marL="609600" indent="-609600" eaLnBrk="1" hangingPunct="1">
              <a:lnSpc>
                <a:spcPct val="90000"/>
              </a:lnSpc>
              <a:buFontTx/>
              <a:buNone/>
              <a:defRPr/>
            </a:pPr>
            <a:r>
              <a:rPr lang="en-US" sz="2400" b="1" dirty="0" smtClean="0">
                <a:solidFill>
                  <a:schemeClr val="accent2"/>
                </a:solidFill>
              </a:rPr>
              <a:t>		- Appurtenant</a:t>
            </a:r>
          </a:p>
          <a:p>
            <a:pPr marL="609600" indent="-609600" eaLnBrk="1" hangingPunct="1">
              <a:lnSpc>
                <a:spcPct val="90000"/>
              </a:lnSpc>
              <a:buFontTx/>
              <a:buNone/>
              <a:defRPr/>
            </a:pPr>
            <a:r>
              <a:rPr lang="en-US" sz="2400" b="1" dirty="0" smtClean="0">
                <a:solidFill>
                  <a:schemeClr val="accent2"/>
                </a:solidFill>
              </a:rPr>
              <a:t>		- In Gross.</a:t>
            </a:r>
          </a:p>
          <a:p>
            <a:pPr marL="609600" indent="-609600" eaLnBrk="1" hangingPunct="1">
              <a:lnSpc>
                <a:spcPct val="90000"/>
              </a:lnSpc>
              <a:defRPr/>
            </a:pPr>
            <a:endParaRPr lang="en-US" sz="2400" b="1" dirty="0" smtClean="0">
              <a:solidFill>
                <a:schemeClr val="accent2"/>
              </a:solidFill>
            </a:endParaRPr>
          </a:p>
        </p:txBody>
      </p:sp>
      <p:sp>
        <p:nvSpPr>
          <p:cNvPr id="4" name="Slide Number Placeholder 3"/>
          <p:cNvSpPr>
            <a:spLocks noGrp="1"/>
          </p:cNvSpPr>
          <p:nvPr>
            <p:ph type="sldNum" sz="quarter" idx="12"/>
          </p:nvPr>
        </p:nvSpPr>
        <p:spPr/>
        <p:txBody>
          <a:bodyPr/>
          <a:lstStyle/>
          <a:p>
            <a:pPr>
              <a:defRPr/>
            </a:pPr>
            <a:fld id="{932BC6C9-1076-441A-AA62-BBAA13162CB5}" type="slidenum">
              <a:rPr lang="en-US" smtClean="0"/>
              <a:pPr>
                <a:defRPr/>
              </a:pPr>
              <a:t>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20516">
                                            <p:txEl>
                                              <p:pRg st="0" end="0"/>
                                            </p:txEl>
                                          </p:spTgt>
                                        </p:tgtEl>
                                        <p:attrNameLst>
                                          <p:attrName>style.visibility</p:attrName>
                                        </p:attrNameLst>
                                      </p:cBhvr>
                                      <p:to>
                                        <p:strVal val="visible"/>
                                      </p:to>
                                    </p:set>
                                    <p:anim calcmode="lin" valueType="num">
                                      <p:cBhvr additive="base">
                                        <p:cTn id="7" dur="500" fill="hold"/>
                                        <p:tgtEl>
                                          <p:spTgt spid="32051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20516">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20516">
                                            <p:txEl>
                                              <p:pRg st="1" end="1"/>
                                            </p:txEl>
                                          </p:spTgt>
                                        </p:tgtEl>
                                        <p:attrNameLst>
                                          <p:attrName>style.visibility</p:attrName>
                                        </p:attrNameLst>
                                      </p:cBhvr>
                                      <p:to>
                                        <p:strVal val="visible"/>
                                      </p:to>
                                    </p:set>
                                    <p:anim calcmode="lin" valueType="num">
                                      <p:cBhvr additive="base">
                                        <p:cTn id="13" dur="500" fill="hold"/>
                                        <p:tgtEl>
                                          <p:spTgt spid="320516">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20516">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20516">
                                            <p:txEl>
                                              <p:pRg st="3" end="3"/>
                                            </p:txEl>
                                          </p:spTgt>
                                        </p:tgtEl>
                                        <p:attrNameLst>
                                          <p:attrName>style.visibility</p:attrName>
                                        </p:attrNameLst>
                                      </p:cBhvr>
                                      <p:to>
                                        <p:strVal val="visible"/>
                                      </p:to>
                                    </p:set>
                                    <p:anim calcmode="lin" valueType="num">
                                      <p:cBhvr additive="base">
                                        <p:cTn id="19" dur="500" fill="hold"/>
                                        <p:tgtEl>
                                          <p:spTgt spid="320516">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20516">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20516">
                                            <p:txEl>
                                              <p:pRg st="4" end="4"/>
                                            </p:txEl>
                                          </p:spTgt>
                                        </p:tgtEl>
                                        <p:attrNameLst>
                                          <p:attrName>style.visibility</p:attrName>
                                        </p:attrNameLst>
                                      </p:cBhvr>
                                      <p:to>
                                        <p:strVal val="visible"/>
                                      </p:to>
                                    </p:set>
                                    <p:anim calcmode="lin" valueType="num">
                                      <p:cBhvr additive="base">
                                        <p:cTn id="25" dur="500" fill="hold"/>
                                        <p:tgtEl>
                                          <p:spTgt spid="320516">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20516">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20516">
                                            <p:txEl>
                                              <p:pRg st="6" end="6"/>
                                            </p:txEl>
                                          </p:spTgt>
                                        </p:tgtEl>
                                        <p:attrNameLst>
                                          <p:attrName>style.visibility</p:attrName>
                                        </p:attrNameLst>
                                      </p:cBhvr>
                                      <p:to>
                                        <p:strVal val="visible"/>
                                      </p:to>
                                    </p:set>
                                    <p:anim calcmode="lin" valueType="num">
                                      <p:cBhvr additive="base">
                                        <p:cTn id="31" dur="500" fill="hold"/>
                                        <p:tgtEl>
                                          <p:spTgt spid="320516">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20516">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20516">
                                            <p:txEl>
                                              <p:pRg st="7" end="7"/>
                                            </p:txEl>
                                          </p:spTgt>
                                        </p:tgtEl>
                                        <p:attrNameLst>
                                          <p:attrName>style.visibility</p:attrName>
                                        </p:attrNameLst>
                                      </p:cBhvr>
                                      <p:to>
                                        <p:strVal val="visible"/>
                                      </p:to>
                                    </p:set>
                                    <p:anim calcmode="lin" valueType="num">
                                      <p:cBhvr additive="base">
                                        <p:cTn id="37" dur="500" fill="hold"/>
                                        <p:tgtEl>
                                          <p:spTgt spid="320516">
                                            <p:txEl>
                                              <p:pRg st="7" end="7"/>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20516">
                                            <p:txEl>
                                              <p:pRg st="7" end="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320516">
                                            <p:txEl>
                                              <p:pRg st="9" end="9"/>
                                            </p:txEl>
                                          </p:spTgt>
                                        </p:tgtEl>
                                        <p:attrNameLst>
                                          <p:attrName>style.visibility</p:attrName>
                                        </p:attrNameLst>
                                      </p:cBhvr>
                                      <p:to>
                                        <p:strVal val="visible"/>
                                      </p:to>
                                    </p:set>
                                    <p:anim calcmode="lin" valueType="num">
                                      <p:cBhvr additive="base">
                                        <p:cTn id="43" dur="500" fill="hold"/>
                                        <p:tgtEl>
                                          <p:spTgt spid="320516">
                                            <p:txEl>
                                              <p:pRg st="9" end="9"/>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320516">
                                            <p:txEl>
                                              <p:pRg st="9" end="9"/>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320516">
                                            <p:txEl>
                                              <p:pRg st="10" end="10"/>
                                            </p:txEl>
                                          </p:spTgt>
                                        </p:tgtEl>
                                        <p:attrNameLst>
                                          <p:attrName>style.visibility</p:attrName>
                                        </p:attrNameLst>
                                      </p:cBhvr>
                                      <p:to>
                                        <p:strVal val="visible"/>
                                      </p:to>
                                    </p:set>
                                    <p:anim calcmode="lin" valueType="num">
                                      <p:cBhvr additive="base">
                                        <p:cTn id="49" dur="500" fill="hold"/>
                                        <p:tgtEl>
                                          <p:spTgt spid="320516">
                                            <p:txEl>
                                              <p:pRg st="10" end="10"/>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320516">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320516">
                                            <p:txEl>
                                              <p:pRg st="11" end="11"/>
                                            </p:txEl>
                                          </p:spTgt>
                                        </p:tgtEl>
                                        <p:attrNameLst>
                                          <p:attrName>style.visibility</p:attrName>
                                        </p:attrNameLst>
                                      </p:cBhvr>
                                      <p:to>
                                        <p:strVal val="visible"/>
                                      </p:to>
                                    </p:set>
                                    <p:anim calcmode="lin" valueType="num">
                                      <p:cBhvr additive="base">
                                        <p:cTn id="55" dur="500" fill="hold"/>
                                        <p:tgtEl>
                                          <p:spTgt spid="320516">
                                            <p:txEl>
                                              <p:pRg st="11" end="11"/>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320516">
                                            <p:txEl>
                                              <p:pRg st="11" end="1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3" name="CHIMES.WAV"/>
                                        </p:tgtEl>
                                      </p:cMediaNode>
                                    </p:audio>
                                  </p:sub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320516">
                                            <p:txEl>
                                              <p:pRg st="12" end="12"/>
                                            </p:txEl>
                                          </p:spTgt>
                                        </p:tgtEl>
                                        <p:attrNameLst>
                                          <p:attrName>style.visibility</p:attrName>
                                        </p:attrNameLst>
                                      </p:cBhvr>
                                      <p:to>
                                        <p:strVal val="visible"/>
                                      </p:to>
                                    </p:set>
                                    <p:anim calcmode="lin" valueType="num">
                                      <p:cBhvr additive="base">
                                        <p:cTn id="61" dur="500" fill="hold"/>
                                        <p:tgtEl>
                                          <p:spTgt spid="320516">
                                            <p:txEl>
                                              <p:pRg st="12" end="12"/>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320516">
                                            <p:txEl>
                                              <p:pRg st="12" end="1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3" name="CHIMES.WAV"/>
                                        </p:tgtEl>
                                      </p:cMediaNode>
                                    </p:audio>
                                  </p:sub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320516">
                                            <p:txEl>
                                              <p:pRg st="13" end="13"/>
                                            </p:txEl>
                                          </p:spTgt>
                                        </p:tgtEl>
                                        <p:attrNameLst>
                                          <p:attrName>style.visibility</p:attrName>
                                        </p:attrNameLst>
                                      </p:cBhvr>
                                      <p:to>
                                        <p:strVal val="visible"/>
                                      </p:to>
                                    </p:set>
                                    <p:anim calcmode="lin" valueType="num">
                                      <p:cBhvr additive="base">
                                        <p:cTn id="67" dur="500" fill="hold"/>
                                        <p:tgtEl>
                                          <p:spTgt spid="320516">
                                            <p:txEl>
                                              <p:pRg st="13" end="13"/>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320516">
                                            <p:txEl>
                                              <p:pRg st="13" end="1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6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0516"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6660" name="Rectangle 4"/>
          <p:cNvSpPr>
            <a:spLocks noGrp="1" noChangeArrowheads="1"/>
          </p:cNvSpPr>
          <p:nvPr>
            <p:ph type="body" sz="half" idx="1"/>
          </p:nvPr>
        </p:nvSpPr>
        <p:spPr>
          <a:xfrm>
            <a:off x="228600" y="990600"/>
            <a:ext cx="8763000" cy="5105400"/>
          </a:xfrm>
        </p:spPr>
        <p:txBody>
          <a:bodyPr/>
          <a:lstStyle/>
          <a:p>
            <a:pPr marL="609600" indent="-609600" eaLnBrk="1" hangingPunct="1">
              <a:lnSpc>
                <a:spcPct val="90000"/>
              </a:lnSpc>
              <a:buFontTx/>
              <a:buNone/>
              <a:defRPr/>
            </a:pPr>
            <a:r>
              <a:rPr lang="en-US" b="1" dirty="0" smtClean="0">
                <a:solidFill>
                  <a:srgbClr val="C00000"/>
                </a:solidFill>
              </a:rPr>
              <a:t>Non Possessory Interests: </a:t>
            </a:r>
          </a:p>
          <a:p>
            <a:pPr marL="609600" indent="-609600" eaLnBrk="1" hangingPunct="1">
              <a:lnSpc>
                <a:spcPct val="90000"/>
              </a:lnSpc>
              <a:buFontTx/>
              <a:buNone/>
              <a:defRPr/>
            </a:pPr>
            <a:r>
              <a:rPr lang="en-US" sz="2400" b="1" i="1" dirty="0" smtClean="0">
                <a:solidFill>
                  <a:schemeClr val="accent1">
                    <a:lumMod val="50000"/>
                  </a:schemeClr>
                </a:solidFill>
              </a:rPr>
              <a:t>EASEMENTS – Just What are They?</a:t>
            </a:r>
          </a:p>
          <a:p>
            <a:pPr marL="609600" indent="-609600" eaLnBrk="1" hangingPunct="1">
              <a:lnSpc>
                <a:spcPct val="90000"/>
              </a:lnSpc>
              <a:defRPr/>
            </a:pPr>
            <a:endParaRPr lang="en-US" sz="600" b="1" dirty="0" smtClean="0">
              <a:solidFill>
                <a:schemeClr val="accent2"/>
              </a:solidFill>
            </a:endParaRPr>
          </a:p>
          <a:p>
            <a:pPr marL="609600" indent="-609600" eaLnBrk="1" hangingPunct="1">
              <a:lnSpc>
                <a:spcPct val="80000"/>
              </a:lnSpc>
              <a:defRPr/>
            </a:pPr>
            <a:r>
              <a:rPr lang="en-US" sz="1800" b="1" dirty="0" smtClean="0">
                <a:solidFill>
                  <a:schemeClr val="accent2"/>
                </a:solidFill>
              </a:rPr>
              <a:t>As set forth previously, </a:t>
            </a:r>
          </a:p>
          <a:p>
            <a:pPr marL="609600" indent="-609600" eaLnBrk="1" hangingPunct="1">
              <a:lnSpc>
                <a:spcPct val="80000"/>
              </a:lnSpc>
              <a:buFontTx/>
              <a:buNone/>
              <a:defRPr/>
            </a:pPr>
            <a:r>
              <a:rPr lang="en-US" sz="1800" b="1" dirty="0" smtClean="0">
                <a:solidFill>
                  <a:schemeClr val="accent2"/>
                </a:solidFill>
              </a:rPr>
              <a:t>	the holder of an easement </a:t>
            </a:r>
            <a:r>
              <a:rPr lang="en-US" sz="1800" b="1" i="1" dirty="0" smtClean="0">
                <a:solidFill>
                  <a:srgbClr val="C00000"/>
                </a:solidFill>
              </a:rPr>
              <a:t>has the right to use a tract of land </a:t>
            </a:r>
          </a:p>
          <a:p>
            <a:pPr marL="609600" indent="-609600" eaLnBrk="1" hangingPunct="1">
              <a:lnSpc>
                <a:spcPct val="80000"/>
              </a:lnSpc>
              <a:buFontTx/>
              <a:buNone/>
              <a:defRPr/>
            </a:pPr>
            <a:r>
              <a:rPr lang="en-US" sz="1800" b="1" dirty="0" smtClean="0">
                <a:solidFill>
                  <a:schemeClr val="accent2"/>
                </a:solidFill>
              </a:rPr>
              <a:t>	(called the </a:t>
            </a:r>
            <a:r>
              <a:rPr lang="en-US" sz="1800" b="1" dirty="0" err="1" smtClean="0">
                <a:solidFill>
                  <a:schemeClr val="accent2"/>
                </a:solidFill>
              </a:rPr>
              <a:t>servient</a:t>
            </a:r>
            <a:r>
              <a:rPr lang="en-US" sz="1800" b="1" dirty="0" smtClean="0">
                <a:solidFill>
                  <a:schemeClr val="accent2"/>
                </a:solidFill>
              </a:rPr>
              <a:t> tenement) for a special purpose,                              </a:t>
            </a:r>
          </a:p>
          <a:p>
            <a:pPr marL="609600" indent="-609600" eaLnBrk="1" hangingPunct="1">
              <a:lnSpc>
                <a:spcPct val="80000"/>
              </a:lnSpc>
              <a:buFontTx/>
              <a:buNone/>
              <a:defRPr/>
            </a:pPr>
            <a:r>
              <a:rPr lang="en-US" sz="1800" b="1" dirty="0" smtClean="0">
                <a:solidFill>
                  <a:schemeClr val="accent2"/>
                </a:solidFill>
              </a:rPr>
              <a:t>	but </a:t>
            </a:r>
            <a:r>
              <a:rPr lang="en-US" sz="1800" b="1" i="1" dirty="0" smtClean="0">
                <a:solidFill>
                  <a:srgbClr val="C00000"/>
                </a:solidFill>
              </a:rPr>
              <a:t>has no right to possess and enjoy the tract of land. </a:t>
            </a: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defRPr/>
            </a:pPr>
            <a:r>
              <a:rPr lang="en-US" sz="1800" b="1" dirty="0" smtClean="0">
                <a:solidFill>
                  <a:schemeClr val="accent2"/>
                </a:solidFill>
              </a:rPr>
              <a:t>The </a:t>
            </a:r>
            <a:r>
              <a:rPr lang="en-US" sz="1800" b="1" dirty="0" smtClean="0"/>
              <a:t>owner</a:t>
            </a:r>
            <a:r>
              <a:rPr lang="en-US" sz="1800" b="1" dirty="0" smtClean="0">
                <a:solidFill>
                  <a:schemeClr val="accent2"/>
                </a:solidFill>
              </a:rPr>
              <a:t> of the </a:t>
            </a:r>
            <a:r>
              <a:rPr lang="en-US" sz="1800" b="1" dirty="0" err="1" smtClean="0">
                <a:solidFill>
                  <a:schemeClr val="accent2"/>
                </a:solidFill>
              </a:rPr>
              <a:t>servient</a:t>
            </a:r>
            <a:r>
              <a:rPr lang="en-US" sz="1800" b="1" dirty="0" smtClean="0">
                <a:solidFill>
                  <a:schemeClr val="accent2"/>
                </a:solidFill>
              </a:rPr>
              <a:t> tenement                                                                 </a:t>
            </a:r>
            <a:r>
              <a:rPr lang="en-US" sz="1800" b="1" i="1" dirty="0" smtClean="0">
                <a:solidFill>
                  <a:srgbClr val="C00000"/>
                </a:solidFill>
              </a:rPr>
              <a:t>continues to have the right of full possession and enjoyment </a:t>
            </a:r>
          </a:p>
          <a:p>
            <a:pPr marL="609600" indent="-609600" eaLnBrk="1" hangingPunct="1">
              <a:lnSpc>
                <a:spcPct val="80000"/>
              </a:lnSpc>
              <a:buFontTx/>
              <a:buNone/>
              <a:defRPr/>
            </a:pPr>
            <a:r>
              <a:rPr lang="en-US" sz="1800" b="1" dirty="0" smtClean="0">
                <a:solidFill>
                  <a:schemeClr val="accent2"/>
                </a:solidFill>
              </a:rPr>
              <a:t>	subject only to the limitation that he cannot interfere </a:t>
            </a:r>
          </a:p>
          <a:p>
            <a:pPr marL="609600" indent="-609600" eaLnBrk="1" hangingPunct="1">
              <a:lnSpc>
                <a:spcPct val="80000"/>
              </a:lnSpc>
              <a:buFontTx/>
              <a:buNone/>
              <a:defRPr/>
            </a:pPr>
            <a:r>
              <a:rPr lang="en-US" sz="1800" b="1" dirty="0" smtClean="0">
                <a:solidFill>
                  <a:schemeClr val="accent2"/>
                </a:solidFill>
              </a:rPr>
              <a:t>	with the right of special use created in the easement holder. </a:t>
            </a: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defRPr/>
            </a:pPr>
            <a:r>
              <a:rPr lang="en-US" sz="1800" b="1" dirty="0" smtClean="0">
                <a:solidFill>
                  <a:schemeClr val="accent2"/>
                </a:solidFill>
              </a:rPr>
              <a:t>Typically, easements are created in order to give their holder </a:t>
            </a:r>
          </a:p>
          <a:p>
            <a:pPr marL="609600" indent="-609600" eaLnBrk="1" hangingPunct="1">
              <a:lnSpc>
                <a:spcPct val="80000"/>
              </a:lnSpc>
              <a:buFontTx/>
              <a:buNone/>
              <a:defRPr/>
            </a:pPr>
            <a:r>
              <a:rPr lang="en-US" sz="1800" b="1" dirty="0" smtClean="0">
                <a:solidFill>
                  <a:schemeClr val="accent2"/>
                </a:solidFill>
              </a:rPr>
              <a:t>	the right of access across a tract of land, </a:t>
            </a:r>
          </a:p>
          <a:p>
            <a:pPr marL="609600" indent="-609600" eaLnBrk="1" hangingPunct="1">
              <a:lnSpc>
                <a:spcPct val="80000"/>
              </a:lnSpc>
              <a:buFontTx/>
              <a:buNone/>
              <a:defRPr/>
            </a:pPr>
            <a:r>
              <a:rPr lang="en-US" sz="1800" b="1" dirty="0" smtClean="0">
                <a:solidFill>
                  <a:schemeClr val="accent2"/>
                </a:solidFill>
              </a:rPr>
              <a:t>	such as the privilege of laying utility lines, </a:t>
            </a:r>
          </a:p>
          <a:p>
            <a:pPr marL="609600" indent="-609600" eaLnBrk="1" hangingPunct="1">
              <a:lnSpc>
                <a:spcPct val="80000"/>
              </a:lnSpc>
              <a:buFontTx/>
              <a:buNone/>
              <a:defRPr/>
            </a:pPr>
            <a:r>
              <a:rPr lang="en-US" sz="1800" b="1" dirty="0" smtClean="0">
                <a:solidFill>
                  <a:schemeClr val="accent2"/>
                </a:solidFill>
              </a:rPr>
              <a:t>	or installing and maintaining such things as sewer pipes. </a:t>
            </a: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defRPr/>
            </a:pPr>
            <a:r>
              <a:rPr lang="en-US" sz="1800" b="1" dirty="0" smtClean="0">
                <a:solidFill>
                  <a:schemeClr val="accent2"/>
                </a:solidFill>
              </a:rPr>
              <a:t>Easements are either affirmative or negative, appurtenant or in gross.</a:t>
            </a:r>
          </a:p>
          <a:p>
            <a:pPr marL="609600" indent="-609600" eaLnBrk="1" hangingPunct="1">
              <a:lnSpc>
                <a:spcPct val="90000"/>
              </a:lnSpc>
              <a:defRPr/>
            </a:pPr>
            <a:endParaRPr lang="en-US" sz="1800" dirty="0" smtClean="0">
              <a:solidFill>
                <a:schemeClr val="accent2"/>
              </a:solidFill>
            </a:endParaRPr>
          </a:p>
        </p:txBody>
      </p:sp>
      <p:sp>
        <p:nvSpPr>
          <p:cNvPr id="4" name="Slide Number Placeholder 3"/>
          <p:cNvSpPr>
            <a:spLocks noGrp="1"/>
          </p:cNvSpPr>
          <p:nvPr>
            <p:ph type="sldNum" sz="quarter" idx="12"/>
          </p:nvPr>
        </p:nvSpPr>
        <p:spPr/>
        <p:txBody>
          <a:bodyPr/>
          <a:lstStyle/>
          <a:p>
            <a:pPr>
              <a:defRPr/>
            </a:pPr>
            <a:fld id="{E7D7125C-E2FF-4DB8-A123-D8253C3A7B73}" type="slidenum">
              <a:rPr lang="en-US" smtClean="0"/>
              <a:pPr>
                <a:defRPr/>
              </a:pPr>
              <a:t>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26660">
                                            <p:txEl>
                                              <p:pRg st="3" end="3"/>
                                            </p:txEl>
                                          </p:spTgt>
                                        </p:tgtEl>
                                        <p:attrNameLst>
                                          <p:attrName>style.visibility</p:attrName>
                                        </p:attrNameLst>
                                      </p:cBhvr>
                                      <p:to>
                                        <p:strVal val="visible"/>
                                      </p:to>
                                    </p:set>
                                    <p:anim calcmode="lin" valueType="num">
                                      <p:cBhvr additive="base">
                                        <p:cTn id="7" dur="500" fill="hold"/>
                                        <p:tgtEl>
                                          <p:spTgt spid="326660">
                                            <p:txEl>
                                              <p:pRg st="3" end="3"/>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26660">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26660">
                                            <p:txEl>
                                              <p:pRg st="4" end="4"/>
                                            </p:txEl>
                                          </p:spTgt>
                                        </p:tgtEl>
                                        <p:attrNameLst>
                                          <p:attrName>style.visibility</p:attrName>
                                        </p:attrNameLst>
                                      </p:cBhvr>
                                      <p:to>
                                        <p:strVal val="visible"/>
                                      </p:to>
                                    </p:set>
                                    <p:anim calcmode="lin" valueType="num">
                                      <p:cBhvr additive="base">
                                        <p:cTn id="13" dur="500" fill="hold"/>
                                        <p:tgtEl>
                                          <p:spTgt spid="326660">
                                            <p:txEl>
                                              <p:pRg st="4" end="4"/>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26660">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26660">
                                            <p:txEl>
                                              <p:pRg st="5" end="5"/>
                                            </p:txEl>
                                          </p:spTgt>
                                        </p:tgtEl>
                                        <p:attrNameLst>
                                          <p:attrName>style.visibility</p:attrName>
                                        </p:attrNameLst>
                                      </p:cBhvr>
                                      <p:to>
                                        <p:strVal val="visible"/>
                                      </p:to>
                                    </p:set>
                                    <p:anim calcmode="lin" valueType="num">
                                      <p:cBhvr additive="base">
                                        <p:cTn id="19" dur="500" fill="hold"/>
                                        <p:tgtEl>
                                          <p:spTgt spid="326660">
                                            <p:txEl>
                                              <p:pRg st="5" end="5"/>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26660">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26660">
                                            <p:txEl>
                                              <p:pRg st="6" end="6"/>
                                            </p:txEl>
                                          </p:spTgt>
                                        </p:tgtEl>
                                        <p:attrNameLst>
                                          <p:attrName>style.visibility</p:attrName>
                                        </p:attrNameLst>
                                      </p:cBhvr>
                                      <p:to>
                                        <p:strVal val="visible"/>
                                      </p:to>
                                    </p:set>
                                    <p:anim calcmode="lin" valueType="num">
                                      <p:cBhvr additive="base">
                                        <p:cTn id="25" dur="500" fill="hold"/>
                                        <p:tgtEl>
                                          <p:spTgt spid="326660">
                                            <p:txEl>
                                              <p:pRg st="6" end="6"/>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26660">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26660">
                                            <p:txEl>
                                              <p:pRg st="8" end="8"/>
                                            </p:txEl>
                                          </p:spTgt>
                                        </p:tgtEl>
                                        <p:attrNameLst>
                                          <p:attrName>style.visibility</p:attrName>
                                        </p:attrNameLst>
                                      </p:cBhvr>
                                      <p:to>
                                        <p:strVal val="visible"/>
                                      </p:to>
                                    </p:set>
                                    <p:anim calcmode="lin" valueType="num">
                                      <p:cBhvr additive="base">
                                        <p:cTn id="31" dur="500" fill="hold"/>
                                        <p:tgtEl>
                                          <p:spTgt spid="326660">
                                            <p:txEl>
                                              <p:pRg st="8" end="8"/>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26660">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26660">
                                            <p:txEl>
                                              <p:pRg st="9" end="9"/>
                                            </p:txEl>
                                          </p:spTgt>
                                        </p:tgtEl>
                                        <p:attrNameLst>
                                          <p:attrName>style.visibility</p:attrName>
                                        </p:attrNameLst>
                                      </p:cBhvr>
                                      <p:to>
                                        <p:strVal val="visible"/>
                                      </p:to>
                                    </p:set>
                                    <p:anim calcmode="lin" valueType="num">
                                      <p:cBhvr additive="base">
                                        <p:cTn id="37" dur="500" fill="hold"/>
                                        <p:tgtEl>
                                          <p:spTgt spid="326660">
                                            <p:txEl>
                                              <p:pRg st="9" end="9"/>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26660">
                                            <p:txEl>
                                              <p:pRg st="9" end="9"/>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326660">
                                            <p:txEl>
                                              <p:pRg st="10" end="10"/>
                                            </p:txEl>
                                          </p:spTgt>
                                        </p:tgtEl>
                                        <p:attrNameLst>
                                          <p:attrName>style.visibility</p:attrName>
                                        </p:attrNameLst>
                                      </p:cBhvr>
                                      <p:to>
                                        <p:strVal val="visible"/>
                                      </p:to>
                                    </p:set>
                                    <p:anim calcmode="lin" valueType="num">
                                      <p:cBhvr additive="base">
                                        <p:cTn id="43" dur="500" fill="hold"/>
                                        <p:tgtEl>
                                          <p:spTgt spid="326660">
                                            <p:txEl>
                                              <p:pRg st="10" end="10"/>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326660">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326660">
                                            <p:txEl>
                                              <p:pRg st="12" end="12"/>
                                            </p:txEl>
                                          </p:spTgt>
                                        </p:tgtEl>
                                        <p:attrNameLst>
                                          <p:attrName>style.visibility</p:attrName>
                                        </p:attrNameLst>
                                      </p:cBhvr>
                                      <p:to>
                                        <p:strVal val="visible"/>
                                      </p:to>
                                    </p:set>
                                    <p:anim calcmode="lin" valueType="num">
                                      <p:cBhvr additive="base">
                                        <p:cTn id="49" dur="500" fill="hold"/>
                                        <p:tgtEl>
                                          <p:spTgt spid="326660">
                                            <p:txEl>
                                              <p:pRg st="12" end="12"/>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326660">
                                            <p:txEl>
                                              <p:pRg st="12" end="1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326660">
                                            <p:txEl>
                                              <p:pRg st="13" end="13"/>
                                            </p:txEl>
                                          </p:spTgt>
                                        </p:tgtEl>
                                        <p:attrNameLst>
                                          <p:attrName>style.visibility</p:attrName>
                                        </p:attrNameLst>
                                      </p:cBhvr>
                                      <p:to>
                                        <p:strVal val="visible"/>
                                      </p:to>
                                    </p:set>
                                    <p:anim calcmode="lin" valueType="num">
                                      <p:cBhvr additive="base">
                                        <p:cTn id="55" dur="500" fill="hold"/>
                                        <p:tgtEl>
                                          <p:spTgt spid="326660">
                                            <p:txEl>
                                              <p:pRg st="13" end="13"/>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326660">
                                            <p:txEl>
                                              <p:pRg st="13" end="1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3" name="CHIMES.WAV"/>
                                        </p:tgtEl>
                                      </p:cMediaNode>
                                    </p:audio>
                                  </p:sub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326660">
                                            <p:txEl>
                                              <p:pRg st="14" end="14"/>
                                            </p:txEl>
                                          </p:spTgt>
                                        </p:tgtEl>
                                        <p:attrNameLst>
                                          <p:attrName>style.visibility</p:attrName>
                                        </p:attrNameLst>
                                      </p:cBhvr>
                                      <p:to>
                                        <p:strVal val="visible"/>
                                      </p:to>
                                    </p:set>
                                    <p:anim calcmode="lin" valueType="num">
                                      <p:cBhvr additive="base">
                                        <p:cTn id="61" dur="500" fill="hold"/>
                                        <p:tgtEl>
                                          <p:spTgt spid="326660">
                                            <p:txEl>
                                              <p:pRg st="14" end="14"/>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326660">
                                            <p:txEl>
                                              <p:pRg st="14" end="1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3" name="CHIMES.WAV"/>
                                        </p:tgtEl>
                                      </p:cMediaNode>
                                    </p:audio>
                                  </p:sub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326660">
                                            <p:txEl>
                                              <p:pRg st="15" end="15"/>
                                            </p:txEl>
                                          </p:spTgt>
                                        </p:tgtEl>
                                        <p:attrNameLst>
                                          <p:attrName>style.visibility</p:attrName>
                                        </p:attrNameLst>
                                      </p:cBhvr>
                                      <p:to>
                                        <p:strVal val="visible"/>
                                      </p:to>
                                    </p:set>
                                    <p:anim calcmode="lin" valueType="num">
                                      <p:cBhvr additive="base">
                                        <p:cTn id="67" dur="500" fill="hold"/>
                                        <p:tgtEl>
                                          <p:spTgt spid="326660">
                                            <p:txEl>
                                              <p:pRg st="15" end="15"/>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326660">
                                            <p:txEl>
                                              <p:pRg st="15" end="1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65"/>
                                            </p:cond>
                                          </p:stCondLst>
                                          <p:endCondLst>
                                            <p:cond evt="onStopAudio" delay="0">
                                              <p:tgtEl>
                                                <p:sldTgt/>
                                              </p:tgtEl>
                                            </p:cond>
                                          </p:endCondLst>
                                        </p:cTn>
                                        <p:tgtEl>
                                          <p:sndTgt r:embed="rId3" name="CHIMES.WAV"/>
                                        </p:tgtEl>
                                      </p:cMediaNode>
                                    </p:audio>
                                  </p:subTnLst>
                                </p:cTn>
                              </p:par>
                            </p:childTnLst>
                          </p:cTn>
                        </p:par>
                      </p:childTnLst>
                    </p:cTn>
                  </p:par>
                  <p:par>
                    <p:cTn id="69" fill="hold">
                      <p:stCondLst>
                        <p:cond delay="indefinite"/>
                      </p:stCondLst>
                      <p:childTnLst>
                        <p:par>
                          <p:cTn id="70" fill="hold">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326660">
                                            <p:txEl>
                                              <p:pRg st="17" end="17"/>
                                            </p:txEl>
                                          </p:spTgt>
                                        </p:tgtEl>
                                        <p:attrNameLst>
                                          <p:attrName>style.visibility</p:attrName>
                                        </p:attrNameLst>
                                      </p:cBhvr>
                                      <p:to>
                                        <p:strVal val="visible"/>
                                      </p:to>
                                    </p:set>
                                    <p:anim calcmode="lin" valueType="num">
                                      <p:cBhvr additive="base">
                                        <p:cTn id="73" dur="500" fill="hold"/>
                                        <p:tgtEl>
                                          <p:spTgt spid="326660">
                                            <p:txEl>
                                              <p:pRg st="17" end="17"/>
                                            </p:txEl>
                                          </p:spTgt>
                                        </p:tgtEl>
                                        <p:attrNameLst>
                                          <p:attrName>ppt_x</p:attrName>
                                        </p:attrNameLst>
                                      </p:cBhvr>
                                      <p:tavLst>
                                        <p:tav tm="0">
                                          <p:val>
                                            <p:strVal val="0-#ppt_w/2"/>
                                          </p:val>
                                        </p:tav>
                                        <p:tav tm="100000">
                                          <p:val>
                                            <p:strVal val="#ppt_x"/>
                                          </p:val>
                                        </p:tav>
                                      </p:tavLst>
                                    </p:anim>
                                    <p:anim calcmode="lin" valueType="num">
                                      <p:cBhvr additive="base">
                                        <p:cTn id="74" dur="500" fill="hold"/>
                                        <p:tgtEl>
                                          <p:spTgt spid="326660">
                                            <p:txEl>
                                              <p:pRg st="17" end="1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71"/>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6660" grpId="0" build="p" autoUpdateAnimBg="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5304</TotalTime>
  <Words>718</Words>
  <Application>Microsoft Office PowerPoint</Application>
  <PresentationFormat>On-screen Show (4:3)</PresentationFormat>
  <Paragraphs>429</Paragraphs>
  <Slides>28</Slides>
  <Notes>26</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28</vt:i4>
      </vt:variant>
    </vt:vector>
  </HeadingPairs>
  <TitlesOfParts>
    <vt:vector size="30" baseType="lpstr">
      <vt:lpstr>Arial</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 T. Farley</dc:creator>
  <cp:lastModifiedBy>Robert Farley</cp:lastModifiedBy>
  <cp:revision>241</cp:revision>
  <dcterms:created xsi:type="dcterms:W3CDTF">2007-08-27T19:04:39Z</dcterms:created>
  <dcterms:modified xsi:type="dcterms:W3CDTF">2019-07-22T21:39:21Z</dcterms:modified>
</cp:coreProperties>
</file>