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509" r:id="rId3"/>
    <p:sldId id="510" r:id="rId4"/>
    <p:sldId id="488" r:id="rId5"/>
    <p:sldId id="475" r:id="rId6"/>
    <p:sldId id="489" r:id="rId7"/>
    <p:sldId id="491" r:id="rId8"/>
    <p:sldId id="492" r:id="rId9"/>
    <p:sldId id="493" r:id="rId10"/>
    <p:sldId id="494" r:id="rId11"/>
    <p:sldId id="496" r:id="rId12"/>
    <p:sldId id="495" r:id="rId13"/>
    <p:sldId id="497" r:id="rId14"/>
    <p:sldId id="498" r:id="rId15"/>
    <p:sldId id="500" r:id="rId16"/>
    <p:sldId id="499" r:id="rId17"/>
    <p:sldId id="501" r:id="rId18"/>
    <p:sldId id="512" r:id="rId19"/>
    <p:sldId id="40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00"/>
    <a:srgbClr val="0033CC"/>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4" autoAdjust="0"/>
  </p:normalViewPr>
  <p:slideViewPr>
    <p:cSldViewPr>
      <p:cViewPr varScale="1">
        <p:scale>
          <a:sx n="105" d="100"/>
          <a:sy n="105" d="100"/>
        </p:scale>
        <p:origin x="16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4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4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4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4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FD8465-568A-43F8-BE98-78DCDDCDA1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C295D08-CC99-443F-95E2-4209197A6F06}" type="slidenum">
              <a:rPr lang="en-US" smtClean="0"/>
              <a:pPr/>
              <a:t>1</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2B16FE-45AB-4A8E-AEE3-7D12B5EDDF8A}" type="slidenum">
              <a:rPr lang="en-US" smtClean="0"/>
              <a:pPr/>
              <a:t>12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55266F3-6499-45B3-BAB5-18487181B6E4}" type="slidenum">
              <a:rPr lang="en-US" smtClean="0"/>
              <a:pPr/>
              <a:t>13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12B52FE-0BAB-4C0F-A02E-7C26E7B3DFED}" type="slidenum">
              <a:rPr lang="en-US" smtClean="0"/>
              <a:pPr/>
              <a:t>14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311C7FA-5FDC-4EA3-8149-2D5E2CA930F5}" type="slidenum">
              <a:rPr lang="en-US" smtClean="0"/>
              <a:pPr/>
              <a:t>15</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0A622D5-4F5E-4A49-BA99-4A4255F55F3D}" type="slidenum">
              <a:rPr lang="en-US" smtClean="0"/>
              <a:pPr/>
              <a:t>16</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1BECDC6-0421-41E6-B5FF-F31CE443DA99}" type="slidenum">
              <a:rPr lang="en-US" smtClean="0"/>
              <a:pPr/>
              <a:t>17</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9C263BA-2FCB-43A4-89F2-BC9171239475}" type="slidenum">
              <a:rPr lang="en-US" smtClean="0"/>
              <a:pPr/>
              <a:t>18</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78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6F40856-7FB9-4941-9B10-AE76AA4FF0F0}" type="slidenum">
              <a:rPr lang="en-US" smtClean="0"/>
              <a:pPr/>
              <a:t>19</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C1B4FB0-12AE-49AF-BA30-766D160E65C6}" type="slidenum">
              <a:rPr lang="en-US" smtClean="0"/>
              <a:pPr/>
              <a:t>4</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0982336-2CC5-4A36-9F0C-572715E027C5}" type="slidenum">
              <a:rPr lang="en-US" smtClean="0"/>
              <a:pPr/>
              <a:t>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1FD711C-97EA-488E-BE10-6A957BB4BB1E}" type="slidenum">
              <a:rPr lang="en-US" smtClean="0"/>
              <a:pPr/>
              <a:t>6</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35E6358-FF35-4452-979F-61EED4CECE8D}" type="slidenum">
              <a:rPr lang="en-US" smtClean="0"/>
              <a:pPr/>
              <a:t>7</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166DD96-56B7-437E-B65B-756C8AF64175}" type="slidenum">
              <a:rPr lang="en-US" smtClean="0"/>
              <a:pPr/>
              <a:t>8</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CE9FAB6-E3FC-4E62-BE0C-1B36B624B47D}" type="slidenum">
              <a:rPr lang="en-US" smtClean="0"/>
              <a:pPr/>
              <a:t>9</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4A015E2-63FE-45F7-8452-EB7C8F42F15B}" type="slidenum">
              <a:rPr lang="en-US" smtClean="0"/>
              <a:pPr/>
              <a:t>10</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6208E8E-4483-429C-BC33-F26592C9FD69}" type="slidenum">
              <a:rPr lang="en-US" smtClean="0"/>
              <a:pPr/>
              <a:t>11</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DC5AB-1F03-49CC-BA82-34C3EC9264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C08A7-0CCD-4C02-8CF3-54DC2D01FE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CE995-9E51-4B70-B0C2-B3CBDC3CC5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D7125C-E2FF-4DB8-A123-D8253C3A7B7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9F6453-5B74-4336-8F35-3CE8158096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BC6C9-1076-441A-AA62-BBAA13162C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51C83-9A85-46FB-8D1B-B5E8AFFF53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5923E5-E821-4ACF-8B10-5CFEEA8B5E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01E77A-DE88-4B67-8BDA-8085E08AD1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981CC3-444E-40CB-BF4D-970056767E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AC1760-2E28-41EF-BBB3-2B213932DA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4E70-BC6A-43E2-9515-3A50934FC2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046EE-A2CE-42AC-8CB9-0193968D5C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62F5126-A6FE-4D51-994D-56FA6D30AB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609600" y="4876800"/>
            <a:ext cx="8077200" cy="1752600"/>
          </a:xfrm>
          <a:solidFill>
            <a:schemeClr val="tx1"/>
          </a:solidFill>
        </p:spPr>
        <p:txBody>
          <a:bodyPr/>
          <a:lstStyle/>
          <a:p>
            <a:pPr eaLnBrk="1" hangingPunct="1"/>
            <a:r>
              <a:rPr lang="en-US" sz="4000" b="1" dirty="0" smtClean="0">
                <a:solidFill>
                  <a:srgbClr val="FFFF00"/>
                </a:solidFill>
              </a:rPr>
              <a:t>Slide Set Eighteen:</a:t>
            </a:r>
          </a:p>
          <a:p>
            <a:pPr eaLnBrk="1" hangingPunct="1"/>
            <a:r>
              <a:rPr lang="en-US" b="1" dirty="0" smtClean="0">
                <a:solidFill>
                  <a:srgbClr val="FFFF00"/>
                </a:solidFill>
              </a:rPr>
              <a:t>Real Property: Adverse Possession</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3048000" y="2133600"/>
            <a:ext cx="2705100" cy="27051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8DDC5AB-1F03-49CC-BA82-34C3EC92644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638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4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1. Continuous: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Continuous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uninterrupted possession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But the possessor needn’t be present at all times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The term Continuous has further been described as:</a:t>
            </a:r>
          </a:p>
          <a:p>
            <a:pPr lvl="1">
              <a:spcBef>
                <a:spcPct val="20000"/>
              </a:spcBef>
              <a:defRPr/>
            </a:pPr>
            <a:r>
              <a:rPr lang="en-US" sz="1900" b="1" i="1" dirty="0"/>
              <a:t>“The kind and frequency of the acts of occupancy, necessary to constitute continuing possession, are dependent on the nature and condition of the premises as well as the uses to which it is adapted.”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Seasonal possession can constitute continuous possession</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381000" y="1219200"/>
            <a:ext cx="8305800" cy="3733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36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2. Open:</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An act to adversely possess a parcel is deemed as Open: </a:t>
            </a:r>
          </a:p>
          <a:p>
            <a:pPr>
              <a:spcBef>
                <a:spcPct val="20000"/>
              </a:spcBef>
              <a:defRPr/>
            </a:pPr>
            <a:r>
              <a:rPr lang="en-US" sz="600" b="1" dirty="0">
                <a:solidFill>
                  <a:schemeClr val="accent2"/>
                </a:solidFill>
              </a:rPr>
              <a:t>	</a:t>
            </a:r>
          </a:p>
          <a:p>
            <a:pPr>
              <a:lnSpc>
                <a:spcPct val="70000"/>
              </a:lnSpc>
              <a:spcBef>
                <a:spcPct val="20000"/>
              </a:spcBef>
              <a:defRPr/>
            </a:pPr>
            <a:r>
              <a:rPr lang="en-US" sz="2400" b="1" i="1" dirty="0">
                <a:solidFill>
                  <a:schemeClr val="accent2"/>
                </a:solidFill>
              </a:rPr>
              <a:t>	</a:t>
            </a:r>
            <a:r>
              <a:rPr lang="en-US" sz="2400" b="1" i="1" dirty="0">
                <a:solidFill>
                  <a:srgbClr val="C00000"/>
                </a:solidFill>
              </a:rPr>
              <a:t>“if it is conducted in a manner </a:t>
            </a:r>
          </a:p>
          <a:p>
            <a:pPr>
              <a:lnSpc>
                <a:spcPct val="70000"/>
              </a:lnSpc>
              <a:spcBef>
                <a:spcPct val="20000"/>
              </a:spcBef>
              <a:defRPr/>
            </a:pPr>
            <a:r>
              <a:rPr lang="en-US" sz="2400" b="1" i="1" dirty="0">
                <a:solidFill>
                  <a:srgbClr val="C00000"/>
                </a:solidFill>
              </a:rPr>
              <a:t>	which would put a person of ordinary prudence </a:t>
            </a:r>
          </a:p>
          <a:p>
            <a:pPr>
              <a:lnSpc>
                <a:spcPct val="70000"/>
              </a:lnSpc>
              <a:spcBef>
                <a:spcPct val="20000"/>
              </a:spcBef>
              <a:defRPr/>
            </a:pPr>
            <a:r>
              <a:rPr lang="en-US" sz="2400" b="1" i="1" dirty="0">
                <a:solidFill>
                  <a:srgbClr val="C00000"/>
                </a:solidFill>
              </a:rPr>
              <a:t>	on notice of the [adverse] claim”.</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106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3. Actual:</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Actual has been defined as:</a:t>
            </a:r>
          </a:p>
          <a:p>
            <a:pPr lvl="1">
              <a:lnSpc>
                <a:spcPct val="90000"/>
              </a:lnSpc>
              <a:spcBef>
                <a:spcPct val="20000"/>
              </a:spcBef>
              <a:defRPr/>
            </a:pPr>
            <a:r>
              <a:rPr lang="en-US" sz="2400" b="1" i="1" dirty="0">
                <a:solidFill>
                  <a:srgbClr val="C00000"/>
                </a:solidFill>
              </a:rPr>
              <a:t>“The use of the land as a reasonable owner would use the land -- not necessarily its highest and best use”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The Adverse Possession is viewed in terms                                          </a:t>
            </a:r>
          </a:p>
          <a:p>
            <a:pPr>
              <a:lnSpc>
                <a:spcPct val="90000"/>
              </a:lnSpc>
              <a:spcBef>
                <a:spcPct val="20000"/>
              </a:spcBef>
              <a:defRPr/>
            </a:pPr>
            <a:r>
              <a:rPr lang="en-US" sz="2000" b="1" dirty="0">
                <a:solidFill>
                  <a:schemeClr val="accent2"/>
                </a:solidFill>
              </a:rPr>
              <a:t>   of the ACTUAL state of the land</a:t>
            </a:r>
          </a:p>
          <a:p>
            <a:pPr>
              <a:lnSpc>
                <a:spcPct val="90000"/>
              </a:lnSpc>
              <a:spcBef>
                <a:spcPct val="20000"/>
              </a:spcBef>
              <a:buFontTx/>
              <a:buChar char="•"/>
              <a:defRPr/>
            </a:pPr>
            <a:endParaRPr lang="en-US" sz="600" b="1" dirty="0">
              <a:solidFill>
                <a:schemeClr val="accent2"/>
              </a:solidFill>
            </a:endParaRPr>
          </a:p>
          <a:p>
            <a:pPr>
              <a:lnSpc>
                <a:spcPct val="75000"/>
              </a:lnSpc>
              <a:spcBef>
                <a:spcPct val="20000"/>
              </a:spcBef>
              <a:buFontTx/>
              <a:buChar char="•"/>
              <a:defRPr/>
            </a:pPr>
            <a:r>
              <a:rPr lang="en-US" sz="2000" b="1" dirty="0">
                <a:solidFill>
                  <a:schemeClr val="accent2"/>
                </a:solidFill>
              </a:rPr>
              <a:t> Simply because a parcel may be susceptible to uses                               </a:t>
            </a:r>
          </a:p>
          <a:p>
            <a:pPr>
              <a:lnSpc>
                <a:spcPct val="75000"/>
              </a:lnSpc>
              <a:spcBef>
                <a:spcPct val="20000"/>
              </a:spcBef>
              <a:defRPr/>
            </a:pPr>
            <a:r>
              <a:rPr lang="en-US" sz="2000" b="1" dirty="0">
                <a:solidFill>
                  <a:schemeClr val="accent2"/>
                </a:solidFill>
              </a:rPr>
              <a:t>  other than those to which the claimant chose to put it                                 </a:t>
            </a:r>
          </a:p>
          <a:p>
            <a:pPr>
              <a:lnSpc>
                <a:spcPct val="75000"/>
              </a:lnSpc>
              <a:spcBef>
                <a:spcPct val="20000"/>
              </a:spcBef>
              <a:defRPr/>
            </a:pPr>
            <a:r>
              <a:rPr lang="en-US" sz="2000" b="1" dirty="0">
                <a:solidFill>
                  <a:schemeClr val="accent2"/>
                </a:solidFill>
              </a:rPr>
              <a:t>  does not necessarily lead to the conclusion                                           </a:t>
            </a:r>
          </a:p>
          <a:p>
            <a:pPr>
              <a:lnSpc>
                <a:spcPct val="75000"/>
              </a:lnSpc>
              <a:spcBef>
                <a:spcPct val="20000"/>
              </a:spcBef>
              <a:defRPr/>
            </a:pPr>
            <a:r>
              <a:rPr lang="en-US" sz="2000" b="1" dirty="0">
                <a:solidFill>
                  <a:schemeClr val="accent2"/>
                </a:solidFill>
              </a:rPr>
              <a:t>  that the claimant failed to act toward the parcel                                        </a:t>
            </a:r>
          </a:p>
          <a:p>
            <a:pPr>
              <a:lnSpc>
                <a:spcPct val="75000"/>
              </a:lnSpc>
              <a:spcBef>
                <a:spcPct val="20000"/>
              </a:spcBef>
              <a:defRPr/>
            </a:pPr>
            <a:r>
              <a:rPr lang="en-US" sz="2000" b="1" dirty="0">
                <a:solidFill>
                  <a:schemeClr val="accent2"/>
                </a:solidFill>
              </a:rPr>
              <a:t>  as an average owner would have</a:t>
            </a:r>
            <a:endParaRPr lang="en-US" sz="2000" b="1" dirty="0"/>
          </a:p>
          <a:p>
            <a:pPr marL="342900" indent="-342900">
              <a:lnSpc>
                <a:spcPct val="9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7912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4. Claim of Right:</a:t>
            </a:r>
          </a:p>
          <a:p>
            <a:pPr>
              <a:spcBef>
                <a:spcPct val="20000"/>
              </a:spcBef>
              <a:buFontTx/>
              <a:buChar char="•"/>
              <a:defRPr/>
            </a:pPr>
            <a:endParaRPr lang="en-US" sz="600" b="1" dirty="0">
              <a:solidFill>
                <a:schemeClr val="accent2"/>
              </a:solidFill>
            </a:endParaRPr>
          </a:p>
          <a:p>
            <a:pPr>
              <a:spcBef>
                <a:spcPct val="20000"/>
              </a:spcBef>
              <a:buFontTx/>
              <a:buChar char="•"/>
              <a:defRPr/>
            </a:pPr>
            <a:r>
              <a:rPr lang="en-US" sz="1900" b="1" dirty="0">
                <a:solidFill>
                  <a:schemeClr val="accent2"/>
                </a:solidFill>
              </a:rPr>
              <a:t> </a:t>
            </a:r>
            <a:r>
              <a:rPr lang="en-US" sz="2000" b="1" dirty="0">
                <a:solidFill>
                  <a:schemeClr val="accent2"/>
                </a:solidFill>
              </a:rPr>
              <a:t>Claim of Right for Adverse Possession has been defined as:    </a:t>
            </a:r>
          </a:p>
          <a:p>
            <a:pPr>
              <a:spcBef>
                <a:spcPct val="20000"/>
              </a:spcBef>
              <a:defRPr/>
            </a:pPr>
            <a:r>
              <a:rPr lang="en-US" sz="2000" b="1" dirty="0">
                <a:solidFill>
                  <a:schemeClr val="accent2"/>
                </a:solidFill>
              </a:rPr>
              <a:t>	</a:t>
            </a:r>
            <a:r>
              <a:rPr lang="en-US" sz="2000" b="1" i="1" dirty="0">
                <a:solidFill>
                  <a:srgbClr val="C00000"/>
                </a:solidFill>
              </a:rPr>
              <a:t>“</a:t>
            </a:r>
            <a:r>
              <a:rPr lang="en-US" sz="2400" b="1" i="1" dirty="0">
                <a:solidFill>
                  <a:srgbClr val="C00000"/>
                </a:solidFill>
              </a:rPr>
              <a:t>A claim of land to hold it for oneself.”</a:t>
            </a:r>
          </a:p>
          <a:p>
            <a:pPr>
              <a:spcBef>
                <a:spcPct val="20000"/>
              </a:spcBef>
              <a:defRPr/>
            </a:pPr>
            <a:endParaRPr lang="en-US" sz="600" b="1" dirty="0">
              <a:solidFill>
                <a:schemeClr val="accent2"/>
              </a:solidFill>
            </a:endParaRPr>
          </a:p>
          <a:p>
            <a:pPr>
              <a:spcBef>
                <a:spcPct val="20000"/>
              </a:spcBef>
              <a:buFontTx/>
              <a:buChar char="•"/>
              <a:defRPr/>
            </a:pPr>
            <a:r>
              <a:rPr lang="en-US" sz="2400" b="1" dirty="0">
                <a:solidFill>
                  <a:schemeClr val="accent2"/>
                </a:solidFill>
              </a:rPr>
              <a:t> </a:t>
            </a:r>
            <a:r>
              <a:rPr lang="en-US" sz="2000" b="1" dirty="0">
                <a:solidFill>
                  <a:schemeClr val="accent2"/>
                </a:solidFill>
              </a:rPr>
              <a:t>Different from </a:t>
            </a:r>
            <a:r>
              <a:rPr lang="en-US" sz="2000" b="1" i="1" dirty="0"/>
              <a:t>Color of Title</a:t>
            </a:r>
            <a:r>
              <a:rPr lang="en-US" sz="2000" b="1" dirty="0">
                <a:solidFill>
                  <a:schemeClr val="accent2"/>
                </a:solidFill>
              </a:rPr>
              <a:t> - which is any fact that would support a party’s title to a parcel of land.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With a Claim of Right: </a:t>
            </a:r>
          </a:p>
          <a:p>
            <a:pPr>
              <a:lnSpc>
                <a:spcPct val="80000"/>
              </a:lnSpc>
              <a:spcBef>
                <a:spcPct val="20000"/>
              </a:spcBef>
              <a:defRPr/>
            </a:pPr>
            <a:r>
              <a:rPr lang="en-US" sz="2000" b="1" dirty="0">
                <a:solidFill>
                  <a:schemeClr val="accent2"/>
                </a:solidFill>
              </a:rPr>
              <a:t>	             </a:t>
            </a:r>
            <a:r>
              <a:rPr lang="en-US" sz="2000" b="1" i="1" dirty="0"/>
              <a:t>The party “claims” the land, and </a:t>
            </a:r>
          </a:p>
          <a:p>
            <a:pPr>
              <a:lnSpc>
                <a:spcPct val="80000"/>
              </a:lnSpc>
              <a:spcBef>
                <a:spcPct val="20000"/>
              </a:spcBef>
              <a:defRPr/>
            </a:pPr>
            <a:r>
              <a:rPr lang="en-US" sz="2000" b="1" i="1" dirty="0"/>
              <a:t>	      then takes possession under such action.</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It can be viewed as Action v. Argument.</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5. Hostile: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Hostile for the purpose of Adverse Possession has been defined as:</a:t>
            </a:r>
          </a:p>
          <a:p>
            <a:pPr>
              <a:spcBef>
                <a:spcPct val="20000"/>
              </a:spcBef>
              <a:buFontTx/>
              <a:buChar char="•"/>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“When an adverse possessor acts as if he intends         </a:t>
            </a:r>
          </a:p>
          <a:p>
            <a:pPr>
              <a:lnSpc>
                <a:spcPct val="70000"/>
              </a:lnSpc>
              <a:spcBef>
                <a:spcPct val="20000"/>
              </a:spcBef>
              <a:defRPr/>
            </a:pPr>
            <a:r>
              <a:rPr lang="en-US" sz="2400" b="1" i="1" dirty="0">
                <a:solidFill>
                  <a:srgbClr val="C00000"/>
                </a:solidFill>
              </a:rPr>
              <a:t>	 to claim the land and treat it as his own.”</a:t>
            </a:r>
          </a:p>
          <a:p>
            <a:pPr>
              <a:spcBef>
                <a:spcPct val="20000"/>
              </a:spcBef>
              <a:buFont typeface="Arial" pitchFamily="34" charset="0"/>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Hostile is a legal concept, not an emotional one.</a:t>
            </a:r>
          </a:p>
          <a:p>
            <a:pPr>
              <a:spcBef>
                <a:spcPct val="20000"/>
              </a:spcBef>
              <a:defRPr/>
            </a:pPr>
            <a:r>
              <a:rPr lang="en-US" sz="2000" b="1" dirty="0"/>
              <a:t>	- This is not the same as acting with ill-will.  </a:t>
            </a:r>
          </a:p>
          <a:p>
            <a:pPr>
              <a:spcBef>
                <a:spcPct val="20000"/>
              </a:spcBef>
              <a:defRPr/>
            </a:pPr>
            <a:endParaRPr lang="en-US" sz="600" b="1" dirty="0"/>
          </a:p>
          <a:p>
            <a:pPr>
              <a:lnSpc>
                <a:spcPct val="70000"/>
              </a:lnSpc>
              <a:spcBef>
                <a:spcPct val="20000"/>
              </a:spcBef>
              <a:defRPr/>
            </a:pPr>
            <a:r>
              <a:rPr lang="en-US" sz="2000" b="1" dirty="0"/>
              <a:t>	- Rather, an adverse possessor acts with hostility, merely  </a:t>
            </a:r>
          </a:p>
          <a:p>
            <a:pPr>
              <a:lnSpc>
                <a:spcPct val="70000"/>
              </a:lnSpc>
              <a:spcBef>
                <a:spcPct val="20000"/>
              </a:spcBef>
              <a:defRPr/>
            </a:pPr>
            <a:r>
              <a:rPr lang="en-US" sz="2000" b="1" dirty="0"/>
              <a:t>	   when they act as if they own the property </a:t>
            </a:r>
          </a:p>
          <a:p>
            <a:pPr>
              <a:lnSpc>
                <a:spcPct val="70000"/>
              </a:lnSpc>
              <a:spcBef>
                <a:spcPct val="20000"/>
              </a:spcBef>
              <a:defRPr/>
            </a:pPr>
            <a:r>
              <a:rPr lang="en-US" sz="2000" b="1" dirty="0"/>
              <a:t>	   and maintain all the rights incumbent with such ownership.</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6. Exclusive:</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Exclusive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Exclusive, unshared use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This Exclusive requirement means that the adverse possession is: </a:t>
            </a:r>
          </a:p>
          <a:p>
            <a:pPr>
              <a:spcBef>
                <a:spcPct val="20000"/>
              </a:spcBef>
              <a:defRPr/>
            </a:pPr>
            <a:r>
              <a:rPr lang="en-US" sz="600" b="1" dirty="0">
                <a:solidFill>
                  <a:schemeClr val="accent2"/>
                </a:solidFill>
              </a:rPr>
              <a:t> </a:t>
            </a:r>
          </a:p>
          <a:p>
            <a:pPr>
              <a:lnSpc>
                <a:spcPct val="70000"/>
              </a:lnSpc>
              <a:spcBef>
                <a:spcPct val="20000"/>
              </a:spcBef>
              <a:defRPr/>
            </a:pPr>
            <a:r>
              <a:rPr lang="en-US" sz="2000" b="1" i="1" dirty="0"/>
              <a:t>	“For the sole use and enjoyment of the possessor alone, </a:t>
            </a:r>
          </a:p>
          <a:p>
            <a:pPr>
              <a:lnSpc>
                <a:spcPct val="70000"/>
              </a:lnSpc>
              <a:spcBef>
                <a:spcPct val="20000"/>
              </a:spcBef>
              <a:defRPr/>
            </a:pPr>
            <a:r>
              <a:rPr lang="en-US" sz="2000" b="1" i="1" dirty="0"/>
              <a:t> and that such possession and use is not shared with the true owner.”</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7. Notorious: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Notorious for Adverse Possession purposes has been defined as:     </a:t>
            </a:r>
          </a:p>
          <a:p>
            <a:pPr>
              <a:lnSpc>
                <a:spcPct val="70000"/>
              </a:lnSpc>
              <a:spcBef>
                <a:spcPct val="20000"/>
              </a:spcBef>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 “That the possession by the adverse party </a:t>
            </a:r>
          </a:p>
          <a:p>
            <a:pPr>
              <a:lnSpc>
                <a:spcPct val="70000"/>
              </a:lnSpc>
              <a:spcBef>
                <a:spcPct val="20000"/>
              </a:spcBef>
              <a:defRPr/>
            </a:pPr>
            <a:r>
              <a:rPr lang="en-US" sz="2400" b="1" i="1" dirty="0">
                <a:solidFill>
                  <a:srgbClr val="C00000"/>
                </a:solidFill>
              </a:rPr>
              <a:t>	is well and widely known in a public manner </a:t>
            </a:r>
          </a:p>
          <a:p>
            <a:pPr>
              <a:lnSpc>
                <a:spcPct val="70000"/>
              </a:lnSpc>
              <a:spcBef>
                <a:spcPct val="20000"/>
              </a:spcBef>
              <a:defRPr/>
            </a:pPr>
            <a:r>
              <a:rPr lang="en-US" sz="2400" b="1" i="1" dirty="0">
                <a:solidFill>
                  <a:srgbClr val="C00000"/>
                </a:solidFill>
              </a:rPr>
              <a:t>	forming a part of common knowledge </a:t>
            </a:r>
          </a:p>
          <a:p>
            <a:pPr>
              <a:lnSpc>
                <a:spcPct val="70000"/>
              </a:lnSpc>
              <a:spcBef>
                <a:spcPct val="20000"/>
              </a:spcBef>
              <a:defRPr/>
            </a:pPr>
            <a:r>
              <a:rPr lang="en-US" sz="2400" b="1" i="1" dirty="0">
                <a:solidFill>
                  <a:srgbClr val="C00000"/>
                </a:solidFill>
              </a:rPr>
              <a:t>	in the community.</a:t>
            </a:r>
          </a:p>
          <a:p>
            <a:pPr>
              <a:lnSpc>
                <a:spcPct val="70000"/>
              </a:lnSpc>
              <a:spcBef>
                <a:spcPct val="20000"/>
              </a:spcBef>
              <a:defRPr/>
            </a:pPr>
            <a:endParaRPr lang="en-US" sz="2400" b="1" i="1" dirty="0">
              <a:solidFill>
                <a:srgbClr val="C00000"/>
              </a:solidFill>
            </a:endParaRPr>
          </a:p>
          <a:p>
            <a:pPr>
              <a:lnSpc>
                <a:spcPct val="90000"/>
              </a:lnSpc>
              <a:spcBef>
                <a:spcPct val="20000"/>
              </a:spcBef>
              <a:buFont typeface="Arial" pitchFamily="34" charset="0"/>
              <a:buChar char="•"/>
              <a:defRPr/>
            </a:pPr>
            <a:r>
              <a:rPr lang="en-US" sz="2000" b="1" dirty="0">
                <a:solidFill>
                  <a:schemeClr val="accent2"/>
                </a:solidFill>
              </a:rPr>
              <a:t> Whereas the </a:t>
            </a:r>
            <a:r>
              <a:rPr lang="en-US" sz="2000" b="1" dirty="0">
                <a:solidFill>
                  <a:schemeClr val="accent5">
                    <a:lumMod val="50000"/>
                  </a:schemeClr>
                </a:solidFill>
              </a:rPr>
              <a:t>“OPEN”</a:t>
            </a:r>
            <a:r>
              <a:rPr lang="en-US" sz="2000" b="1" dirty="0">
                <a:solidFill>
                  <a:schemeClr val="accent2"/>
                </a:solidFill>
              </a:rPr>
              <a:t> requirement necessitates that the </a:t>
            </a:r>
            <a:r>
              <a:rPr lang="en-US" sz="2000" b="1" dirty="0"/>
              <a:t>true owner</a:t>
            </a:r>
            <a:r>
              <a:rPr lang="en-US" sz="2000" b="1" dirty="0">
                <a:solidFill>
                  <a:schemeClr val="accent2"/>
                </a:solidFill>
              </a:rPr>
              <a:t> of the property would be on notice of the adverse possession, the </a:t>
            </a:r>
            <a:r>
              <a:rPr lang="en-US" sz="2000" b="1" dirty="0">
                <a:solidFill>
                  <a:schemeClr val="accent5">
                    <a:lumMod val="50000"/>
                  </a:schemeClr>
                </a:solidFill>
              </a:rPr>
              <a:t>“NOTORIOUS” </a:t>
            </a:r>
            <a:r>
              <a:rPr lang="en-US" sz="2000" b="1" dirty="0">
                <a:solidFill>
                  <a:schemeClr val="accent2"/>
                </a:solidFill>
              </a:rPr>
              <a:t>requirement necessitates that the </a:t>
            </a:r>
            <a:r>
              <a:rPr lang="en-US" sz="2000" b="1" dirty="0"/>
              <a:t>Community</a:t>
            </a:r>
            <a:r>
              <a:rPr lang="en-US" sz="2000" b="1" dirty="0">
                <a:solidFill>
                  <a:schemeClr val="accent2"/>
                </a:solidFill>
              </a:rPr>
              <a:t> would be on notice of the actions constituting the Adverse Possession.    </a:t>
            </a:r>
          </a:p>
          <a:p>
            <a:pPr>
              <a:lnSpc>
                <a:spcPct val="70000"/>
              </a:lnSpc>
              <a:spcBef>
                <a:spcPct val="20000"/>
              </a:spcBef>
              <a:defRPr/>
            </a:pPr>
            <a:endParaRPr lang="en-US" sz="2400" b="1" i="1" dirty="0">
              <a:solidFill>
                <a:srgbClr val="C00000"/>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4864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800" dirty="0">
                <a:solidFill>
                  <a:schemeClr val="accent1">
                    <a:lumMod val="25000"/>
                  </a:schemeClr>
                </a:solidFill>
              </a:rPr>
              <a:t>	</a:t>
            </a:r>
            <a:r>
              <a:rPr lang="en-US" sz="2800" b="1" dirty="0">
                <a:solidFill>
                  <a:schemeClr val="accent1">
                    <a:lumMod val="25000"/>
                  </a:schemeClr>
                </a:solidFill>
              </a:rPr>
              <a:t>What does it mean? - Restrictions</a:t>
            </a:r>
          </a:p>
          <a:p>
            <a:pPr marL="342900" indent="-342900">
              <a:lnSpc>
                <a:spcPct val="80000"/>
              </a:lnSpc>
              <a:spcBef>
                <a:spcPct val="20000"/>
              </a:spcBef>
              <a:defRPr/>
            </a:pPr>
            <a:endParaRPr lang="en-US" sz="100" b="1" i="1" dirty="0">
              <a:solidFill>
                <a:schemeClr val="accent2"/>
              </a:solidFill>
            </a:endParaRPr>
          </a:p>
          <a:p>
            <a:pPr marL="342900" indent="-342900">
              <a:lnSpc>
                <a:spcPct val="80000"/>
              </a:lnSpc>
              <a:spcBef>
                <a:spcPct val="20000"/>
              </a:spcBef>
              <a:buFontTx/>
              <a:buChar char="•"/>
              <a:defRPr/>
            </a:pPr>
            <a:r>
              <a:rPr lang="en-US" sz="2000" b="1" dirty="0">
                <a:solidFill>
                  <a:schemeClr val="accent2">
                    <a:lumMod val="75000"/>
                  </a:schemeClr>
                </a:solidFill>
              </a:rPr>
              <a:t>This is a way for land to be acquired without formal conveyance</a:t>
            </a:r>
          </a:p>
          <a:p>
            <a:pPr marL="342900" indent="-342900">
              <a:lnSpc>
                <a:spcPct val="80000"/>
              </a:lnSpc>
              <a:spcBef>
                <a:spcPct val="20000"/>
              </a:spcBef>
              <a:buFontTx/>
              <a:buChar char="•"/>
              <a:defRPr/>
            </a:pPr>
            <a:r>
              <a:rPr lang="en-US" sz="2000" b="1" dirty="0">
                <a:solidFill>
                  <a:schemeClr val="accent2">
                    <a:lumMod val="75000"/>
                  </a:schemeClr>
                </a:solidFill>
              </a:rPr>
              <a:t>It is not with out risk or restrictions</a:t>
            </a:r>
          </a:p>
          <a:p>
            <a:pPr marL="342900" indent="-342900">
              <a:lnSpc>
                <a:spcPct val="80000"/>
              </a:lnSpc>
              <a:spcBef>
                <a:spcPct val="20000"/>
              </a:spcBef>
              <a:buFontTx/>
              <a:buChar char="•"/>
              <a:defRPr/>
            </a:pPr>
            <a:r>
              <a:rPr lang="en-US" sz="2000" b="1" dirty="0">
                <a:solidFill>
                  <a:schemeClr val="accent2">
                    <a:lumMod val="75000"/>
                  </a:schemeClr>
                </a:solidFill>
              </a:rPr>
              <a:t>Action can be maintained by true land owner for </a:t>
            </a:r>
            <a:r>
              <a:rPr lang="en-US" sz="2000" b="1" dirty="0" err="1">
                <a:solidFill>
                  <a:schemeClr val="accent2">
                    <a:lumMod val="75000"/>
                  </a:schemeClr>
                </a:solidFill>
              </a:rPr>
              <a:t>ejectment</a:t>
            </a:r>
            <a:r>
              <a:rPr lang="en-US" sz="2000" b="1" dirty="0">
                <a:solidFill>
                  <a:schemeClr val="accent2">
                    <a:lumMod val="75000"/>
                  </a:schemeClr>
                </a:solidFill>
              </a:rPr>
              <a:t>           with damages.</a:t>
            </a:r>
          </a:p>
          <a:p>
            <a:pPr marL="342900" indent="-342900">
              <a:lnSpc>
                <a:spcPct val="80000"/>
              </a:lnSpc>
              <a:spcBef>
                <a:spcPct val="20000"/>
              </a:spcBef>
              <a:buFontTx/>
              <a:buChar char="•"/>
              <a:defRPr/>
            </a:pPr>
            <a:r>
              <a:rPr lang="en-US" sz="2000" b="1" dirty="0">
                <a:solidFill>
                  <a:schemeClr val="accent2">
                    <a:lumMod val="75000"/>
                  </a:schemeClr>
                </a:solidFill>
              </a:rPr>
              <a:t>New law passed last year in New York State:</a:t>
            </a:r>
          </a:p>
          <a:p>
            <a:pPr marL="342900" indent="-342900">
              <a:lnSpc>
                <a:spcPct val="80000"/>
              </a:lnSpc>
              <a:spcBef>
                <a:spcPct val="20000"/>
              </a:spcBef>
              <a:defRPr/>
            </a:pPr>
            <a:r>
              <a:rPr lang="en-US" sz="2000" b="1" dirty="0">
                <a:solidFill>
                  <a:schemeClr val="accent2">
                    <a:lumMod val="75000"/>
                  </a:schemeClr>
                </a:solidFill>
              </a:rPr>
              <a:t>	</a:t>
            </a:r>
            <a:r>
              <a:rPr lang="en-US" sz="1600" b="1" dirty="0"/>
              <a:t>(Chapter 269 of the laws of 2008) – Amending Section 501 of the Real Property Actions and Proceedings Law, to bar bad faith adverse possession claims by requiring an adverse possessor to have a reasonable basis for believing that the property belongs to the possessor.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600" b="1" dirty="0"/>
              <a:t>	</a:t>
            </a:r>
            <a:r>
              <a:rPr lang="en-US" sz="1600" b="1" dirty="0"/>
              <a:t>Specifically, this law would also: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(1) Remove the traditional requirement that property be cultivated or improved, and instead requires acts sufficient to put a reasonably diligent owner on notice;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(2) Provide that lawn mowing and de </a:t>
            </a:r>
            <a:r>
              <a:rPr lang="en-US" sz="1600" b="1" dirty="0" err="1"/>
              <a:t>minimus</a:t>
            </a:r>
            <a:r>
              <a:rPr lang="en-US" sz="1600" b="1" dirty="0"/>
              <a:t> non-structural encroachments would be deemed permissive; and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1600" b="1" dirty="0"/>
              <a:t>	(3) updates some archaic statutory language. </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990600" y="990600"/>
            <a:ext cx="7620000" cy="5706177"/>
          </a:xfrm>
          <a:prstGeom prst="rect">
            <a:avLst/>
          </a:prstGeom>
          <a:noFill/>
          <a:ln w="9525">
            <a:noFill/>
            <a:miter lim="800000"/>
            <a:headEnd/>
            <a:tailEnd/>
          </a:ln>
        </p:spPr>
        <p:txBody>
          <a:bodyPr wrap="square">
            <a:spAutoFit/>
          </a:bodyPr>
          <a:lstStyle/>
          <a:p>
            <a:pPr marL="342900" indent="-342900" algn="ctr">
              <a:lnSpc>
                <a:spcPct val="80000"/>
              </a:lnSpc>
              <a:spcBef>
                <a:spcPct val="20000"/>
              </a:spcBef>
            </a:pPr>
            <a:r>
              <a:rPr lang="en-US" sz="3600" b="1" dirty="0">
                <a:solidFill>
                  <a:schemeClr val="tx2"/>
                </a:solidFill>
              </a:rPr>
              <a:t>Case Study:</a:t>
            </a:r>
            <a:endParaRPr lang="en-US" sz="3600" dirty="0">
              <a:solidFill>
                <a:schemeClr val="tx2"/>
              </a:solidFill>
            </a:endParaRPr>
          </a:p>
          <a:p>
            <a:pPr marL="342900" indent="-342900" algn="ctr">
              <a:lnSpc>
                <a:spcPct val="80000"/>
              </a:lnSpc>
              <a:spcBef>
                <a:spcPct val="20000"/>
              </a:spcBef>
            </a:pPr>
            <a:r>
              <a:rPr lang="en-US" sz="3600" b="1" dirty="0">
                <a:solidFill>
                  <a:srgbClr val="CC0000"/>
                </a:solidFill>
              </a:rPr>
              <a:t>Crown v. Susannah North Martin</a:t>
            </a:r>
          </a:p>
          <a:p>
            <a:pPr marL="342900" indent="-342900" algn="ctr">
              <a:lnSpc>
                <a:spcPct val="80000"/>
              </a:lnSpc>
              <a:spcBef>
                <a:spcPct val="20000"/>
              </a:spcBef>
            </a:pPr>
            <a:r>
              <a:rPr lang="en-US" sz="3600" b="1" dirty="0">
                <a:solidFill>
                  <a:srgbClr val="002060"/>
                </a:solidFill>
              </a:rPr>
              <a:t>A case involving the</a:t>
            </a:r>
          </a:p>
          <a:p>
            <a:pPr marL="342900" indent="-342900" algn="ctr">
              <a:lnSpc>
                <a:spcPct val="80000"/>
              </a:lnSpc>
              <a:spcBef>
                <a:spcPct val="20000"/>
              </a:spcBef>
            </a:pPr>
            <a:r>
              <a:rPr lang="en-US" sz="3600" b="1" dirty="0">
                <a:solidFill>
                  <a:srgbClr val="C00000"/>
                </a:solidFill>
              </a:rPr>
              <a:t>Salem Witch Trials</a:t>
            </a: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1000" b="1" dirty="0"/>
          </a:p>
          <a:p>
            <a:pPr marL="342900" indent="-342900">
              <a:lnSpc>
                <a:spcPct val="80000"/>
              </a:lnSpc>
              <a:spcBef>
                <a:spcPct val="20000"/>
              </a:spcBef>
            </a:pPr>
            <a:endParaRPr lang="en-US" sz="1000" b="1" dirty="0">
              <a:solidFill>
                <a:srgbClr val="CC0000"/>
              </a:solidFill>
            </a:endParaRPr>
          </a:p>
          <a:p>
            <a:pPr marL="342900" indent="-342900">
              <a:lnSpc>
                <a:spcPct val="80000"/>
              </a:lnSpc>
              <a:spcBef>
                <a:spcPct val="20000"/>
              </a:spcBef>
            </a:pPr>
            <a:endParaRPr lang="en-US" sz="1600" b="1" dirty="0"/>
          </a:p>
          <a:p>
            <a:pPr marL="342900" indent="-342900">
              <a:lnSpc>
                <a:spcPct val="80000"/>
              </a:lnSpc>
              <a:spcBef>
                <a:spcPct val="20000"/>
              </a:spcBef>
            </a:pPr>
            <a:endParaRPr lang="en-US" sz="1600" b="1" dirty="0"/>
          </a:p>
          <a:p>
            <a:pPr marL="342900" indent="-342900" algn="ctr">
              <a:lnSpc>
                <a:spcPct val="80000"/>
              </a:lnSpc>
              <a:spcBef>
                <a:spcPct val="20000"/>
              </a:spcBef>
            </a:pPr>
            <a:r>
              <a:rPr lang="en-US" sz="1600" b="1" dirty="0"/>
              <a:t>             “Remember, it’s all about the property”</a:t>
            </a:r>
            <a:r>
              <a:rPr lang="en-US" sz="1600" b="1" dirty="0">
                <a:solidFill>
                  <a:srgbClr val="CC0000"/>
                </a:solidFill>
              </a:rPr>
              <a:t>	</a:t>
            </a:r>
            <a:r>
              <a:rPr lang="en-US" sz="2000" b="1" dirty="0">
                <a:solidFill>
                  <a:srgbClr val="CC0000"/>
                </a:solidFill>
              </a:rPr>
              <a:t>	</a:t>
            </a:r>
          </a:p>
        </p:txBody>
      </p:sp>
      <p:sp>
        <p:nvSpPr>
          <p:cNvPr id="5" name="Slide Number Placeholder 4"/>
          <p:cNvSpPr>
            <a:spLocks noGrp="1"/>
          </p:cNvSpPr>
          <p:nvPr>
            <p:ph type="sldNum" sz="quarter" idx="12"/>
          </p:nvPr>
        </p:nvSpPr>
        <p:spPr/>
        <p:txBody>
          <a:bodyPr/>
          <a:lstStyle/>
          <a:p>
            <a:pPr>
              <a:defRPr/>
            </a:pPr>
            <a:fld id="{0EEC0DD6-4348-451F-8F15-35F523BD7EEF}" type="slidenum">
              <a:rPr lang="en-US" smtClean="0"/>
              <a:pPr>
                <a:defRPr/>
              </a:pPr>
              <a:t>18</a:t>
            </a:fld>
            <a:endParaRPr lang="en-US"/>
          </a:p>
        </p:txBody>
      </p:sp>
      <p:pic>
        <p:nvPicPr>
          <p:cNvPr id="3" name="Picture 2">
            <a:extLst>
              <a:ext uri="{FF2B5EF4-FFF2-40B4-BE49-F238E27FC236}">
                <a16:creationId xmlns:a16="http://schemas.microsoft.com/office/drawing/2014/main" id="{1AEBF93F-4E3F-43FC-A3DF-E8D045B12D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102" y="3124200"/>
            <a:ext cx="4242995" cy="2948125"/>
          </a:xfrm>
          <a:prstGeom prst="rect">
            <a:avLst/>
          </a:prstGeom>
        </p:spPr>
      </p:pic>
    </p:spTree>
    <p:extLst>
      <p:ext uri="{BB962C8B-B14F-4D97-AF65-F5344CB8AC3E}">
        <p14:creationId xmlns:p14="http://schemas.microsoft.com/office/powerpoint/2010/main" val="3137890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381000" y="1371600"/>
            <a:ext cx="8229600" cy="3657600"/>
          </a:xfrm>
          <a:prstGeom prst="rect">
            <a:avLst/>
          </a:prstGeom>
          <a:noFill/>
          <a:ln w="9525">
            <a:noFill/>
            <a:miter lim="800000"/>
            <a:headEnd/>
            <a:tailEnd/>
          </a:ln>
        </p:spPr>
        <p:txBody>
          <a:bodyPr/>
          <a:lstStyle/>
          <a:p>
            <a:pPr marL="342900" indent="-342900">
              <a:spcBef>
                <a:spcPct val="20000"/>
              </a:spcBef>
            </a:pPr>
            <a:r>
              <a:rPr lang="en-US" sz="2400" dirty="0">
                <a:solidFill>
                  <a:srgbClr val="0033CC"/>
                </a:solidFill>
              </a:rPr>
              <a:t>	</a:t>
            </a:r>
            <a:r>
              <a:rPr lang="en-US" sz="2400" b="1" dirty="0">
                <a:solidFill>
                  <a:srgbClr val="C00000"/>
                </a:solidFill>
              </a:rPr>
              <a:t>For next time – Read Assignments </a:t>
            </a:r>
            <a:r>
              <a:rPr lang="en-US" sz="2400" b="1" dirty="0" smtClean="0">
                <a:solidFill>
                  <a:srgbClr val="C00000"/>
                </a:solidFill>
              </a:rPr>
              <a:t>on </a:t>
            </a:r>
            <a:r>
              <a:rPr lang="en-US" sz="2400" b="1" dirty="0">
                <a:solidFill>
                  <a:srgbClr val="C00000"/>
                </a:solidFill>
              </a:rPr>
              <a:t>the Webpage. </a:t>
            </a:r>
          </a:p>
          <a:p>
            <a:pPr marL="342900" indent="-342900">
              <a:spcBef>
                <a:spcPct val="20000"/>
              </a:spcBef>
              <a:buFontTx/>
              <a:buChar char="•"/>
            </a:pPr>
            <a:r>
              <a:rPr lang="en-US" sz="2400" b="1" dirty="0">
                <a:solidFill>
                  <a:srgbClr val="002060"/>
                </a:solidFill>
              </a:rPr>
              <a:t>Questions</a:t>
            </a:r>
            <a:r>
              <a:rPr lang="en-US" sz="2400" b="1" dirty="0" smtClean="0">
                <a:solidFill>
                  <a:srgbClr val="002060"/>
                </a:solidFill>
              </a:rPr>
              <a:t>???</a:t>
            </a:r>
          </a:p>
          <a:p>
            <a:pPr marL="342900" indent="-342900">
              <a:spcBef>
                <a:spcPct val="20000"/>
              </a:spcBef>
              <a:buFontTx/>
              <a:buChar char="•"/>
            </a:pPr>
            <a:r>
              <a:rPr lang="en-US" sz="3200" b="1" dirty="0" smtClean="0"/>
              <a:t>Have a Safe and Happy Halloween!!!</a:t>
            </a:r>
            <a:endParaRPr lang="en-US" sz="3200" b="1" dirty="0"/>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C3AC1760-2E28-41EF-BBB3-2B213932DA0C}"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10600" cy="5700712"/>
          </a:xfrm>
          <a:prstGeom prst="rect">
            <a:avLst/>
          </a:prstGeom>
          <a:noFill/>
          <a:ln w="9525">
            <a:noFill/>
            <a:miter lim="800000"/>
            <a:headEnd/>
            <a:tailEnd/>
          </a:ln>
        </p:spPr>
      </p:pic>
      <p:sp>
        <p:nvSpPr>
          <p:cNvPr id="5" name="TextBox 4"/>
          <p:cNvSpPr txBox="1"/>
          <p:nvPr/>
        </p:nvSpPr>
        <p:spPr>
          <a:xfrm>
            <a:off x="685800" y="1676400"/>
            <a:ext cx="7696200" cy="457517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Last Time We Spoke About:</a:t>
            </a:r>
          </a:p>
          <a:p>
            <a:pPr marL="342900" indent="-342900">
              <a:lnSpc>
                <a:spcPct val="80000"/>
              </a:lnSpc>
              <a:spcBef>
                <a:spcPct val="20000"/>
              </a:spcBef>
              <a:buFontTx/>
              <a:buChar char="•"/>
              <a:defRPr/>
            </a:pPr>
            <a:r>
              <a:rPr lang="en-US" sz="2400" b="1" dirty="0" smtClean="0">
                <a:solidFill>
                  <a:srgbClr val="002060"/>
                </a:solidFill>
              </a:rPr>
              <a:t>The Following:</a:t>
            </a:r>
            <a:endParaRPr lang="en-US" sz="2400" b="1" dirty="0">
              <a:solidFill>
                <a:srgbClr val="002060"/>
              </a:solidFill>
            </a:endParaRPr>
          </a:p>
          <a:p>
            <a:pPr marL="342900" indent="-342900">
              <a:lnSpc>
                <a:spcPct val="80000"/>
              </a:lnSpc>
              <a:spcBef>
                <a:spcPct val="20000"/>
              </a:spcBef>
              <a:defRPr/>
            </a:pPr>
            <a:r>
              <a:rPr lang="en-US" dirty="0">
                <a:solidFill>
                  <a:srgbClr val="0033CC"/>
                </a:solidFill>
              </a:rPr>
              <a:t>	- </a:t>
            </a:r>
            <a:r>
              <a:rPr lang="en-US" b="1" i="1" dirty="0">
                <a:solidFill>
                  <a:schemeClr val="accent1">
                    <a:lumMod val="25000"/>
                  </a:schemeClr>
                </a:solidFill>
              </a:rPr>
              <a:t>The Nature, Definitions and Explanation of Estates in Land </a:t>
            </a:r>
          </a:p>
          <a:p>
            <a:pPr marL="609600" indent="-609600">
              <a:lnSpc>
                <a:spcPct val="90000"/>
              </a:lnSpc>
              <a:spcBef>
                <a:spcPct val="20000"/>
              </a:spcBef>
              <a:defRPr/>
            </a:pPr>
            <a:r>
              <a:rPr lang="en-US" sz="1600" b="1" i="1" dirty="0">
                <a:solidFill>
                  <a:srgbClr val="C00000"/>
                </a:solidFill>
              </a:rPr>
              <a:t>		Possessory Interests in Land</a:t>
            </a:r>
            <a:endParaRPr lang="en-US" sz="1400" b="1" dirty="0"/>
          </a:p>
          <a:p>
            <a:pPr marL="609600" indent="-609600">
              <a:lnSpc>
                <a:spcPct val="90000"/>
              </a:lnSpc>
              <a:spcBef>
                <a:spcPct val="20000"/>
              </a:spcBef>
              <a:defRPr/>
            </a:pPr>
            <a:r>
              <a:rPr lang="en-US" sz="1400" b="1" dirty="0">
                <a:solidFill>
                  <a:srgbClr val="0033CC"/>
                </a:solidFill>
              </a:rPr>
              <a:t>		    </a:t>
            </a:r>
            <a:r>
              <a:rPr lang="en-US" sz="1200" b="1" dirty="0">
                <a:solidFill>
                  <a:srgbClr val="003300"/>
                </a:solidFill>
              </a:rPr>
              <a:t>1. Fee Simple Absolute</a:t>
            </a:r>
          </a:p>
          <a:p>
            <a:pPr marL="609600" indent="-609600">
              <a:lnSpc>
                <a:spcPct val="90000"/>
              </a:lnSpc>
              <a:spcBef>
                <a:spcPct val="20000"/>
              </a:spcBef>
              <a:defRPr/>
            </a:pPr>
            <a:r>
              <a:rPr lang="en-US" sz="1200" b="1" dirty="0">
                <a:solidFill>
                  <a:srgbClr val="003300"/>
                </a:solidFill>
              </a:rPr>
              <a:t>		     2. </a:t>
            </a:r>
            <a:r>
              <a:rPr lang="en-US" sz="1200" b="1" dirty="0" err="1">
                <a:solidFill>
                  <a:srgbClr val="003300"/>
                </a:solidFill>
              </a:rPr>
              <a:t>Defeasible</a:t>
            </a:r>
            <a:r>
              <a:rPr lang="en-US" sz="1200" b="1" dirty="0">
                <a:solidFill>
                  <a:srgbClr val="003300"/>
                </a:solidFill>
              </a:rPr>
              <a:t> Estates</a:t>
            </a:r>
          </a:p>
          <a:p>
            <a:pPr marL="609600" indent="-609600">
              <a:lnSpc>
                <a:spcPct val="90000"/>
              </a:lnSpc>
              <a:spcBef>
                <a:spcPct val="20000"/>
              </a:spcBef>
              <a:defRPr/>
            </a:pPr>
            <a:r>
              <a:rPr lang="en-US" sz="1200" b="1" dirty="0">
                <a:solidFill>
                  <a:srgbClr val="003300"/>
                </a:solidFill>
              </a:rPr>
              <a:t>		     3. Fee Tail</a:t>
            </a:r>
          </a:p>
          <a:p>
            <a:pPr marL="609600" indent="-609600">
              <a:lnSpc>
                <a:spcPct val="90000"/>
              </a:lnSpc>
              <a:spcBef>
                <a:spcPct val="20000"/>
              </a:spcBef>
              <a:defRPr/>
            </a:pPr>
            <a:r>
              <a:rPr lang="en-US" sz="1200" b="1" dirty="0">
                <a:solidFill>
                  <a:srgbClr val="003300"/>
                </a:solidFill>
              </a:rPr>
              <a:t>	            4. Life Estate </a:t>
            </a:r>
          </a:p>
          <a:p>
            <a:pPr marL="609600" indent="-609600">
              <a:lnSpc>
                <a:spcPct val="90000"/>
              </a:lnSpc>
              <a:spcBef>
                <a:spcPct val="20000"/>
              </a:spcBef>
              <a:defRPr/>
            </a:pPr>
            <a:r>
              <a:rPr lang="en-US" sz="800" b="1" dirty="0">
                <a:solidFill>
                  <a:srgbClr val="C00000"/>
                </a:solidFill>
              </a:rPr>
              <a:t>		</a:t>
            </a:r>
            <a:r>
              <a:rPr lang="en-US" sz="1600" b="1" i="1" dirty="0">
                <a:solidFill>
                  <a:srgbClr val="C00000"/>
                </a:solidFill>
              </a:rPr>
              <a:t>Non possessory interests in land:</a:t>
            </a:r>
            <a:endParaRPr lang="en-US" sz="1600" b="1" dirty="0"/>
          </a:p>
          <a:p>
            <a:pPr marL="609600" indent="-609600">
              <a:lnSpc>
                <a:spcPct val="90000"/>
              </a:lnSpc>
              <a:spcBef>
                <a:spcPct val="20000"/>
              </a:spcBef>
              <a:defRPr/>
            </a:pPr>
            <a:r>
              <a:rPr lang="en-US" sz="1100" b="1" dirty="0">
                <a:solidFill>
                  <a:srgbClr val="003300"/>
                </a:solidFill>
              </a:rPr>
              <a:t>		    1. Easements,  2. Profits,  3. Covenants, and  4. Servitudes</a:t>
            </a:r>
          </a:p>
          <a:p>
            <a:pPr marL="342900" indent="-342900">
              <a:lnSpc>
                <a:spcPct val="80000"/>
              </a:lnSpc>
              <a:spcBef>
                <a:spcPct val="20000"/>
              </a:spcBef>
              <a:defRPr/>
            </a:pPr>
            <a:r>
              <a:rPr lang="en-US" i="1" dirty="0">
                <a:solidFill>
                  <a:schemeClr val="accent1">
                    <a:lumMod val="25000"/>
                  </a:schemeClr>
                </a:solidFill>
              </a:rPr>
              <a:t>	- </a:t>
            </a:r>
            <a:r>
              <a:rPr lang="en-US" b="1" i="1" dirty="0">
                <a:solidFill>
                  <a:schemeClr val="accent1">
                    <a:lumMod val="25000"/>
                  </a:schemeClr>
                </a:solidFill>
              </a:rPr>
              <a:t>Future Interests</a:t>
            </a:r>
          </a:p>
          <a:p>
            <a:pPr marL="342900" indent="-342900">
              <a:lnSpc>
                <a:spcPct val="95000"/>
              </a:lnSpc>
              <a:spcBef>
                <a:spcPct val="20000"/>
              </a:spcBef>
              <a:defRPr/>
            </a:pPr>
            <a:r>
              <a:rPr lang="en-US" sz="1600" b="1" dirty="0">
                <a:solidFill>
                  <a:srgbClr val="C00000"/>
                </a:solidFill>
              </a:rPr>
              <a:t>		</a:t>
            </a:r>
            <a:r>
              <a:rPr lang="en-US" sz="1600" b="1" i="1" dirty="0">
                <a:solidFill>
                  <a:srgbClr val="CC0000"/>
                </a:solidFill>
              </a:rPr>
              <a:t>Future Interests - Estates in Time</a:t>
            </a:r>
          </a:p>
          <a:p>
            <a:pPr marL="342900" indent="-342900">
              <a:lnSpc>
                <a:spcPct val="95000"/>
              </a:lnSpc>
              <a:spcBef>
                <a:spcPct val="20000"/>
              </a:spcBef>
              <a:defRPr/>
            </a:pPr>
            <a:r>
              <a:rPr lang="en-US" sz="1100" b="1" dirty="0">
                <a:solidFill>
                  <a:srgbClr val="003300"/>
                </a:solidFill>
              </a:rPr>
              <a:t>                              1. Life Estates,  2. Possibility of </a:t>
            </a:r>
            <a:r>
              <a:rPr lang="en-US" sz="1100" b="1" dirty="0" err="1">
                <a:solidFill>
                  <a:srgbClr val="003300"/>
                </a:solidFill>
              </a:rPr>
              <a:t>Reverters</a:t>
            </a:r>
            <a:r>
              <a:rPr lang="en-US" sz="1100" b="1" dirty="0">
                <a:solidFill>
                  <a:srgbClr val="003300"/>
                </a:solidFill>
              </a:rPr>
              <a:t>, and  3. Rights of Re-Entry</a:t>
            </a:r>
          </a:p>
          <a:p>
            <a:pPr marL="342900" indent="-342900">
              <a:lnSpc>
                <a:spcPct val="80000"/>
              </a:lnSpc>
              <a:spcBef>
                <a:spcPct val="20000"/>
              </a:spcBef>
              <a:defRPr/>
            </a:pPr>
            <a:r>
              <a:rPr lang="en-US" b="1" i="1" dirty="0">
                <a:solidFill>
                  <a:schemeClr val="accent1">
                    <a:lumMod val="25000"/>
                  </a:schemeClr>
                </a:solidFill>
              </a:rPr>
              <a:t>	- Title Limitation Rules</a:t>
            </a:r>
          </a:p>
          <a:p>
            <a:pPr>
              <a:lnSpc>
                <a:spcPct val="80000"/>
              </a:lnSpc>
              <a:defRPr/>
            </a:pPr>
            <a:r>
              <a:rPr lang="en-US" sz="1600" dirty="0">
                <a:solidFill>
                  <a:srgbClr val="0033CC"/>
                </a:solidFill>
              </a:rPr>
              <a:t>	</a:t>
            </a:r>
            <a:r>
              <a:rPr lang="en-US" sz="1600" b="1" i="1" dirty="0">
                <a:solidFill>
                  <a:srgbClr val="C00000"/>
                </a:solidFill>
              </a:rPr>
              <a:t>- Rule in Shelley’s Case</a:t>
            </a:r>
          </a:p>
          <a:p>
            <a:pPr>
              <a:lnSpc>
                <a:spcPct val="80000"/>
              </a:lnSpc>
              <a:defRPr/>
            </a:pPr>
            <a:r>
              <a:rPr lang="en-US" sz="1600" b="1" i="1" dirty="0">
                <a:solidFill>
                  <a:srgbClr val="C00000"/>
                </a:solidFill>
              </a:rPr>
              <a:t>	- Doctrine of Worthier Title</a:t>
            </a:r>
          </a:p>
          <a:p>
            <a:pPr>
              <a:lnSpc>
                <a:spcPct val="80000"/>
              </a:lnSpc>
              <a:defRPr/>
            </a:pPr>
            <a:r>
              <a:rPr lang="en-US" sz="1600" b="1" i="1" dirty="0">
                <a:solidFill>
                  <a:srgbClr val="C00000"/>
                </a:solidFill>
              </a:rPr>
              <a:t>	- Rule Against Perpetuities</a:t>
            </a:r>
          </a:p>
          <a:p>
            <a:pPr>
              <a:lnSpc>
                <a:spcPct val="80000"/>
              </a:lnSpc>
              <a:defRPr/>
            </a:pPr>
            <a:r>
              <a:rPr lang="en-US" sz="1600" b="1" i="1" dirty="0">
                <a:solidFill>
                  <a:srgbClr val="C00000"/>
                </a:solidFill>
              </a:rPr>
              <a:t>	- Rule Against Restraints on Alienation </a:t>
            </a:r>
            <a:endParaRPr lang="en-US" sz="1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90600"/>
            <a:ext cx="8686800" cy="5700712"/>
          </a:xfrm>
          <a:prstGeom prst="rect">
            <a:avLst/>
          </a:prstGeom>
          <a:noFill/>
          <a:ln w="9525">
            <a:noFill/>
            <a:miter lim="800000"/>
            <a:headEnd/>
            <a:tailEnd/>
          </a:ln>
        </p:spPr>
      </p:pic>
      <p:sp>
        <p:nvSpPr>
          <p:cNvPr id="5" name="TextBox 4"/>
          <p:cNvSpPr txBox="1"/>
          <p:nvPr/>
        </p:nvSpPr>
        <p:spPr>
          <a:xfrm>
            <a:off x="685800" y="1905000"/>
            <a:ext cx="7696200" cy="3656899"/>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Tonight We Will Speak About:</a:t>
            </a:r>
          </a:p>
          <a:p>
            <a:pPr marL="342900" indent="-342900">
              <a:lnSpc>
                <a:spcPct val="80000"/>
              </a:lnSpc>
              <a:spcBef>
                <a:spcPts val="100"/>
              </a:spcBef>
              <a:buFontTx/>
              <a:buChar char="•"/>
              <a:defRPr/>
            </a:pPr>
            <a:r>
              <a:rPr lang="en-US" sz="2400" b="1" dirty="0">
                <a:solidFill>
                  <a:srgbClr val="002060"/>
                </a:solidFill>
              </a:rPr>
              <a:t>We Will Discuss:</a:t>
            </a:r>
          </a:p>
          <a:p>
            <a:pPr marL="342900" indent="-342900">
              <a:lnSpc>
                <a:spcPct val="80000"/>
              </a:lnSpc>
              <a:spcBef>
                <a:spcPts val="100"/>
              </a:spcBef>
              <a:defRPr/>
            </a:pPr>
            <a:endParaRPr lang="en-US" dirty="0" smtClean="0">
              <a:solidFill>
                <a:srgbClr val="0033CC"/>
              </a:solidFill>
            </a:endParaRPr>
          </a:p>
          <a:p>
            <a:pPr marL="342900" indent="-342900">
              <a:lnSpc>
                <a:spcPct val="80000"/>
              </a:lnSpc>
              <a:spcBef>
                <a:spcPts val="100"/>
              </a:spcBef>
              <a:defRPr/>
            </a:pPr>
            <a:r>
              <a:rPr lang="en-US" sz="2000" i="1" dirty="0">
                <a:solidFill>
                  <a:schemeClr val="accent1">
                    <a:lumMod val="25000"/>
                  </a:schemeClr>
                </a:solidFill>
              </a:rPr>
              <a:t>	- </a:t>
            </a:r>
            <a:r>
              <a:rPr lang="en-US" sz="2000" b="1" i="1" dirty="0">
                <a:solidFill>
                  <a:schemeClr val="accent1">
                    <a:lumMod val="25000"/>
                  </a:schemeClr>
                </a:solidFill>
              </a:rPr>
              <a:t>Adverse Possession</a:t>
            </a:r>
          </a:p>
          <a:p>
            <a:pPr marL="342900" indent="-342900">
              <a:lnSpc>
                <a:spcPct val="80000"/>
              </a:lnSpc>
              <a:spcBef>
                <a:spcPts val="100"/>
              </a:spcBef>
              <a:defRPr/>
            </a:pPr>
            <a:r>
              <a:rPr lang="en-US" sz="2000" b="1" dirty="0">
                <a:solidFill>
                  <a:srgbClr val="C00000"/>
                </a:solidFill>
              </a:rPr>
              <a:t>	       - </a:t>
            </a:r>
            <a:r>
              <a:rPr lang="en-US" sz="2000" b="1" i="1" dirty="0" err="1">
                <a:solidFill>
                  <a:srgbClr val="CC0000"/>
                </a:solidFill>
              </a:rPr>
              <a:t>COACHEN</a:t>
            </a:r>
            <a:endParaRPr lang="en-US" sz="2000" b="1" i="1" dirty="0">
              <a:solidFill>
                <a:srgbClr val="CC0000"/>
              </a:solidFill>
            </a:endParaRPr>
          </a:p>
          <a:p>
            <a:pPr marL="342900" indent="-342900">
              <a:lnSpc>
                <a:spcPct val="80000"/>
              </a:lnSpc>
              <a:spcBef>
                <a:spcPts val="100"/>
              </a:spcBef>
              <a:defRPr/>
            </a:pPr>
            <a:r>
              <a:rPr lang="en-US" sz="2000" b="1" dirty="0">
                <a:solidFill>
                  <a:srgbClr val="003300"/>
                </a:solidFill>
              </a:rPr>
              <a:t>             	1. Continuous,  </a:t>
            </a:r>
          </a:p>
          <a:p>
            <a:pPr marL="342900" indent="-342900">
              <a:lnSpc>
                <a:spcPct val="80000"/>
              </a:lnSpc>
              <a:spcBef>
                <a:spcPts val="100"/>
              </a:spcBef>
              <a:defRPr/>
            </a:pPr>
            <a:r>
              <a:rPr lang="en-US" sz="2000" b="1" dirty="0">
                <a:solidFill>
                  <a:srgbClr val="003300"/>
                </a:solidFill>
              </a:rPr>
              <a:t>		2. Open,  </a:t>
            </a:r>
          </a:p>
          <a:p>
            <a:pPr marL="342900" indent="-342900">
              <a:lnSpc>
                <a:spcPct val="80000"/>
              </a:lnSpc>
              <a:spcBef>
                <a:spcPts val="100"/>
              </a:spcBef>
              <a:defRPr/>
            </a:pPr>
            <a:r>
              <a:rPr lang="en-US" sz="2000" b="1" dirty="0">
                <a:solidFill>
                  <a:srgbClr val="003300"/>
                </a:solidFill>
              </a:rPr>
              <a:t>             	3. Actual,  </a:t>
            </a:r>
          </a:p>
          <a:p>
            <a:pPr marL="342900" indent="-342900">
              <a:lnSpc>
                <a:spcPct val="80000"/>
              </a:lnSpc>
              <a:spcBef>
                <a:spcPts val="100"/>
              </a:spcBef>
              <a:defRPr/>
            </a:pPr>
            <a:r>
              <a:rPr lang="en-US" sz="2000" b="1" dirty="0">
                <a:solidFill>
                  <a:srgbClr val="003300"/>
                </a:solidFill>
              </a:rPr>
              <a:t>		4. Claim of Right,  </a:t>
            </a:r>
          </a:p>
          <a:p>
            <a:pPr marL="342900" indent="-342900">
              <a:lnSpc>
                <a:spcPct val="80000"/>
              </a:lnSpc>
              <a:spcBef>
                <a:spcPts val="100"/>
              </a:spcBef>
              <a:defRPr/>
            </a:pPr>
            <a:r>
              <a:rPr lang="en-US" sz="2000" b="1" dirty="0">
                <a:solidFill>
                  <a:srgbClr val="003300"/>
                </a:solidFill>
              </a:rPr>
              <a:t>		5. Hostile,  </a:t>
            </a:r>
          </a:p>
          <a:p>
            <a:pPr marL="342900" indent="-342900">
              <a:lnSpc>
                <a:spcPct val="80000"/>
              </a:lnSpc>
              <a:spcBef>
                <a:spcPts val="100"/>
              </a:spcBef>
              <a:defRPr/>
            </a:pPr>
            <a:r>
              <a:rPr lang="en-US" sz="2000" b="1" dirty="0">
                <a:solidFill>
                  <a:srgbClr val="003300"/>
                </a:solidFill>
              </a:rPr>
              <a:t>		6. Exclusive, and  </a:t>
            </a:r>
          </a:p>
          <a:p>
            <a:pPr marL="342900" indent="-342900">
              <a:lnSpc>
                <a:spcPct val="80000"/>
              </a:lnSpc>
              <a:spcBef>
                <a:spcPts val="100"/>
              </a:spcBef>
              <a:defRPr/>
            </a:pPr>
            <a:r>
              <a:rPr lang="en-US" sz="2000" b="1" dirty="0">
                <a:solidFill>
                  <a:srgbClr val="003300"/>
                </a:solidFill>
              </a:rPr>
              <a:t>		7. Notorious.</a:t>
            </a:r>
          </a:p>
          <a:p>
            <a:pPr marL="342900" indent="-342900">
              <a:lnSpc>
                <a:spcPct val="80000"/>
              </a:lnSpc>
              <a:spcBef>
                <a:spcPts val="100"/>
              </a:spcBef>
              <a:defRPr/>
            </a:pPr>
            <a:r>
              <a:rPr lang="en-US" sz="600" b="1" dirty="0">
                <a:solidFill>
                  <a:srgbClr val="003300"/>
                </a:solidFill>
              </a:rPr>
              <a:t> </a:t>
            </a:r>
          </a:p>
          <a:p>
            <a:pPr>
              <a:lnSpc>
                <a:spcPct val="80000"/>
              </a:lnSpc>
              <a:spcBef>
                <a:spcPts val="100"/>
              </a:spcBef>
              <a:defRPr/>
            </a:pPr>
            <a:endParaRPr lang="en-US" sz="12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371600"/>
            <a:ext cx="8839200" cy="3048000"/>
          </a:xfrm>
        </p:spPr>
        <p:txBody>
          <a:bodyPr/>
          <a:lstStyle/>
          <a:p>
            <a:pPr marL="609600" indent="-609600" eaLnBrk="1" hangingPunct="1">
              <a:lnSpc>
                <a:spcPct val="90000"/>
              </a:lnSpc>
              <a:buFontTx/>
              <a:buNone/>
              <a:defRPr/>
            </a:pPr>
            <a:endParaRPr lang="en-US" sz="44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Adverse Position</a:t>
            </a:r>
            <a:endParaRPr lang="en-US" sz="4400" b="1" i="1" dirty="0" smtClean="0">
              <a:solidFill>
                <a:srgbClr val="C00000"/>
              </a:solidFill>
            </a:endParaRPr>
          </a:p>
          <a:p>
            <a:pPr marL="609600" indent="-609600" eaLnBrk="1" hangingPunct="1">
              <a:lnSpc>
                <a:spcPct val="90000"/>
              </a:lnSpc>
              <a:buFontTx/>
              <a:buNone/>
              <a:defRPr/>
            </a:pPr>
            <a:r>
              <a:rPr lang="en-US" sz="1000" b="1" i="1" dirty="0" smtClean="0"/>
              <a:t>	</a:t>
            </a:r>
            <a:endParaRPr lang="en-US" sz="2000" b="1" i="1" dirty="0" smtClean="0">
              <a:solidFill>
                <a:schemeClr val="accent5">
                  <a:lumMod val="50000"/>
                </a:schemeClr>
              </a:solidFill>
            </a:endParaRPr>
          </a:p>
          <a:p>
            <a:pPr marL="609600" indent="-609600" eaLnBrk="1" hangingPunct="1">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2" end="2"/>
                                            </p:txEl>
                                          </p:spTgt>
                                        </p:tgtEl>
                                        <p:attrNameLst>
                                          <p:attrName>style.visibility</p:attrName>
                                        </p:attrNameLst>
                                      </p:cBhvr>
                                      <p:to>
                                        <p:strVal val="visible"/>
                                      </p:to>
                                    </p:set>
                                    <p:anim calcmode="lin" valueType="num">
                                      <p:cBhvr additive="base">
                                        <p:cTn id="13" dur="500" fill="hold"/>
                                        <p:tgtEl>
                                          <p:spTgt spid="28160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609600" y="1371600"/>
            <a:ext cx="7772400" cy="990600"/>
          </a:xfrm>
        </p:spPr>
        <p:txBody>
          <a:bodyPr/>
          <a:lstStyle/>
          <a:p>
            <a:pPr eaLnBrk="1" hangingPunct="1"/>
            <a:r>
              <a:rPr lang="en-US" sz="5400" b="1" smtClean="0">
                <a:solidFill>
                  <a:srgbClr val="C00000"/>
                </a:solidFill>
              </a:rPr>
              <a:t>Adverse Possession</a:t>
            </a:r>
          </a:p>
        </p:txBody>
      </p:sp>
      <p:pic>
        <p:nvPicPr>
          <p:cNvPr id="10244" name="Picture 6" descr="CocoTreyTug"/>
          <p:cNvPicPr>
            <a:picLocks noChangeAspect="1" noChangeArrowheads="1"/>
          </p:cNvPicPr>
          <p:nvPr/>
        </p:nvPicPr>
        <p:blipFill>
          <a:blip r:embed="rId3" cstate="print"/>
          <a:srcRect/>
          <a:stretch>
            <a:fillRect/>
          </a:stretch>
        </p:blipFill>
        <p:spPr bwMode="auto">
          <a:xfrm>
            <a:off x="2057400" y="2590800"/>
            <a:ext cx="4876800" cy="33480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8DDC5AB-1F03-49CC-BA82-34C3EC926448}"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28600" y="13716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800">
                <a:solidFill>
                  <a:srgbClr val="002060"/>
                </a:solidFill>
              </a:rPr>
              <a:t>	</a:t>
            </a:r>
            <a:r>
              <a:rPr lang="en-US" sz="2800" b="1">
                <a:solidFill>
                  <a:srgbClr val="002060"/>
                </a:solidFill>
              </a:rPr>
              <a:t>Generally:</a:t>
            </a:r>
          </a:p>
          <a:p>
            <a:pPr marL="342900" indent="-342900">
              <a:lnSpc>
                <a:spcPct val="80000"/>
              </a:lnSpc>
              <a:spcBef>
                <a:spcPct val="20000"/>
              </a:spcBef>
            </a:pPr>
            <a:endParaRPr lang="en-US" sz="600" b="1" i="1">
              <a:solidFill>
                <a:schemeClr val="accent2"/>
              </a:solidFill>
            </a:endParaRPr>
          </a:p>
          <a:p>
            <a:pPr marL="342900" indent="-342900">
              <a:lnSpc>
                <a:spcPct val="80000"/>
              </a:lnSpc>
              <a:spcBef>
                <a:spcPct val="20000"/>
              </a:spcBef>
            </a:pPr>
            <a:r>
              <a:rPr lang="en-US" sz="2000" b="1">
                <a:solidFill>
                  <a:srgbClr val="003300"/>
                </a:solidFill>
              </a:rPr>
              <a:t>STATUTE OF LIMITATIONS:</a:t>
            </a:r>
          </a:p>
          <a:p>
            <a:pPr marL="342900" indent="-342900">
              <a:lnSpc>
                <a:spcPct val="80000"/>
              </a:lnSpc>
              <a:spcBef>
                <a:spcPct val="20000"/>
              </a:spcBef>
            </a:pPr>
            <a:endParaRPr lang="en-US" sz="600" b="1">
              <a:solidFill>
                <a:srgbClr val="003300"/>
              </a:solidFill>
            </a:endParaRPr>
          </a:p>
          <a:p>
            <a:pPr marL="342900" indent="-342900">
              <a:lnSpc>
                <a:spcPct val="80000"/>
              </a:lnSpc>
              <a:spcBef>
                <a:spcPct val="20000"/>
              </a:spcBef>
              <a:buFontTx/>
              <a:buChar char="•"/>
            </a:pPr>
            <a:r>
              <a:rPr lang="en-US" sz="2000" b="1"/>
              <a:t>At the core of Adverse Possession is a statute of limitations</a:t>
            </a:r>
          </a:p>
          <a:p>
            <a:pPr marL="342900" indent="-342900">
              <a:lnSpc>
                <a:spcPct val="80000"/>
              </a:lnSpc>
              <a:spcBef>
                <a:spcPct val="20000"/>
              </a:spcBef>
            </a:pPr>
            <a:r>
              <a:rPr lang="en-US" sz="600" b="1"/>
              <a:t> </a:t>
            </a:r>
          </a:p>
          <a:p>
            <a:pPr marL="342900" indent="-342900">
              <a:lnSpc>
                <a:spcPct val="80000"/>
              </a:lnSpc>
              <a:spcBef>
                <a:spcPct val="20000"/>
              </a:spcBef>
              <a:buFontTx/>
              <a:buChar char="•"/>
            </a:pPr>
            <a:r>
              <a:rPr lang="en-US" sz="2000" b="1"/>
              <a:t>Statutes of Limitation bar law suits (the bringing of legal actions) after some period of time after the cause of action accrues.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Why a have Statutes of Limitations?</a:t>
            </a:r>
            <a:br>
              <a:rPr lang="en-US" sz="2000" b="1"/>
            </a:br>
            <a:r>
              <a:rPr lang="en-US" sz="2000" b="1" i="1">
                <a:solidFill>
                  <a:srgbClr val="002060"/>
                </a:solidFill>
              </a:rPr>
              <a:t>	- Stale claims</a:t>
            </a:r>
            <a:br>
              <a:rPr lang="en-US" sz="2000" b="1" i="1">
                <a:solidFill>
                  <a:srgbClr val="002060"/>
                </a:solidFill>
              </a:rPr>
            </a:br>
            <a:r>
              <a:rPr lang="en-US" sz="2000" b="1" i="1">
                <a:solidFill>
                  <a:srgbClr val="002060"/>
                </a:solidFill>
              </a:rPr>
              <a:t>	- Memory of witnesses</a:t>
            </a:r>
            <a:br>
              <a:rPr lang="en-US" sz="2000" b="1" i="1">
                <a:solidFill>
                  <a:srgbClr val="002060"/>
                </a:solidFill>
              </a:rPr>
            </a:br>
            <a:r>
              <a:rPr lang="en-US" sz="2000" b="1" i="1">
                <a:solidFill>
                  <a:srgbClr val="002060"/>
                </a:solidFill>
              </a:rPr>
              <a:t>	- Plaintiff lacks seriousness</a:t>
            </a:r>
            <a:br>
              <a:rPr lang="en-US" sz="2000" b="1" i="1">
                <a:solidFill>
                  <a:srgbClr val="002060"/>
                </a:solidFill>
              </a:rPr>
            </a:br>
            <a:r>
              <a:rPr lang="en-US" sz="2000" b="1" i="1">
                <a:solidFill>
                  <a:srgbClr val="002060"/>
                </a:solidFill>
              </a:rPr>
              <a:t>	- Judicial administration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Under New York State Law (Section 212 (a) of the CPLR)               the statute of limitations                                                                                    for an action to recover real property is 10 years                                     (this is the time period for adverse possession).</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371600"/>
            <a:ext cx="8686800" cy="5181600"/>
          </a:xfrm>
          <a:prstGeom prst="rect">
            <a:avLst/>
          </a:prstGeom>
          <a:noFill/>
          <a:ln w="9525">
            <a:noFill/>
            <a:miter lim="800000"/>
            <a:headEnd/>
            <a:tailEnd/>
          </a:ln>
          <a:effectLst/>
        </p:spPr>
        <p:txBody>
          <a:bodyPr/>
          <a:lstStyle/>
          <a:p>
            <a:pPr marL="342900" indent="-342900">
              <a:lnSpc>
                <a:spcPct val="90000"/>
              </a:lnSpc>
              <a:spcBef>
                <a:spcPts val="0"/>
              </a:spcBef>
              <a:defRPr/>
            </a:pPr>
            <a:r>
              <a:rPr lang="en-US" sz="3600" b="1" dirty="0">
                <a:solidFill>
                  <a:srgbClr val="C00000"/>
                </a:solidFill>
              </a:rPr>
              <a:t>Adverse Possession</a:t>
            </a:r>
          </a:p>
          <a:p>
            <a:pPr marL="342900" indent="-342900">
              <a:lnSpc>
                <a:spcPct val="90000"/>
              </a:lnSpc>
              <a:spcBef>
                <a:spcPts val="0"/>
              </a:spcBef>
              <a:defRPr/>
            </a:pPr>
            <a:r>
              <a:rPr lang="en-US" sz="800" dirty="0">
                <a:solidFill>
                  <a:srgbClr val="002060"/>
                </a:solidFill>
              </a:rPr>
              <a:t>	</a:t>
            </a:r>
            <a:r>
              <a:rPr lang="en-US" sz="2800" b="1" dirty="0">
                <a:solidFill>
                  <a:srgbClr val="002060"/>
                </a:solidFill>
              </a:rPr>
              <a:t>Generally:</a:t>
            </a:r>
          </a:p>
          <a:p>
            <a:pPr marL="342900" indent="-342900">
              <a:lnSpc>
                <a:spcPct val="90000"/>
              </a:lnSpc>
              <a:spcBef>
                <a:spcPts val="0"/>
              </a:spcBef>
              <a:defRPr/>
            </a:pPr>
            <a:r>
              <a:rPr lang="en-US" sz="800" dirty="0">
                <a:solidFill>
                  <a:srgbClr val="003300"/>
                </a:solidFill>
              </a:rPr>
              <a:t>		</a:t>
            </a:r>
          </a:p>
          <a:p>
            <a:pPr marL="342900" indent="-342900">
              <a:lnSpc>
                <a:spcPct val="90000"/>
              </a:lnSpc>
              <a:spcBef>
                <a:spcPts val="0"/>
              </a:spcBef>
              <a:defRPr/>
            </a:pPr>
            <a:r>
              <a:rPr lang="en-US" sz="800" b="1" dirty="0">
                <a:solidFill>
                  <a:srgbClr val="003300"/>
                </a:solidFill>
              </a:rPr>
              <a:t>	</a:t>
            </a:r>
            <a:r>
              <a:rPr lang="en-US" sz="2400" b="1" i="1" dirty="0">
                <a:solidFill>
                  <a:srgbClr val="003300"/>
                </a:solidFill>
              </a:rPr>
              <a:t>Basic Issues:</a:t>
            </a:r>
          </a:p>
          <a:p>
            <a:pPr marL="342900" indent="-342900">
              <a:lnSpc>
                <a:spcPct val="90000"/>
              </a:lnSpc>
              <a:spcBef>
                <a:spcPts val="0"/>
              </a:spcBef>
              <a:defRPr/>
            </a:pPr>
            <a:endParaRPr lang="en-US" sz="600" b="1" i="1" dirty="0">
              <a:solidFill>
                <a:schemeClr val="accent2"/>
              </a:solidFill>
            </a:endParaRPr>
          </a:p>
          <a:p>
            <a:pPr marL="342900" indent="-342900">
              <a:lnSpc>
                <a:spcPct val="90000"/>
              </a:lnSpc>
              <a:spcBef>
                <a:spcPts val="0"/>
              </a:spcBef>
              <a:buFontTx/>
              <a:buChar char="•"/>
              <a:defRPr/>
            </a:pPr>
            <a:r>
              <a:rPr lang="en-US" b="1" dirty="0"/>
              <a:t>In context of actions to recover possession of real property </a:t>
            </a:r>
          </a:p>
          <a:p>
            <a:pPr marL="342900" indent="-342900">
              <a:lnSpc>
                <a:spcPct val="90000"/>
              </a:lnSpc>
              <a:spcBef>
                <a:spcPts val="0"/>
              </a:spcBef>
              <a:defRPr/>
            </a:pPr>
            <a:r>
              <a:rPr lang="en-US" b="1" dirty="0"/>
              <a:t>	the cause of action accrues at the time wrongdoer enters and takes</a:t>
            </a:r>
          </a:p>
          <a:p>
            <a:pPr marL="342900" indent="-342900">
              <a:lnSpc>
                <a:spcPct val="90000"/>
              </a:lnSpc>
              <a:spcBef>
                <a:spcPts val="0"/>
              </a:spcBef>
              <a:defRPr/>
            </a:pPr>
            <a:r>
              <a:rPr lang="en-US" b="1" dirty="0"/>
              <a:t>	possession of the property.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A cause of action for wrongful possession                                            </a:t>
            </a:r>
          </a:p>
          <a:p>
            <a:pPr marL="342900" indent="-342900">
              <a:lnSpc>
                <a:spcPct val="90000"/>
              </a:lnSpc>
              <a:spcBef>
                <a:spcPts val="0"/>
              </a:spcBef>
              <a:defRPr/>
            </a:pPr>
            <a:r>
              <a:rPr lang="en-US" b="1" dirty="0"/>
              <a:t>	differs from cause of action for trespass.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In trespass, there is a wrongful entry, not wrongful possession.</a:t>
            </a: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defRPr/>
            </a:pPr>
            <a:r>
              <a:rPr lang="en-US" sz="2800" dirty="0">
                <a:solidFill>
                  <a:schemeClr val="accent1">
                    <a:lumMod val="25000"/>
                  </a:schemeClr>
                </a:solidFill>
              </a:rPr>
              <a:t>	</a:t>
            </a:r>
            <a:r>
              <a:rPr lang="en-US" sz="2400" b="1" i="1" dirty="0">
                <a:solidFill>
                  <a:srgbClr val="003300"/>
                </a:solidFill>
              </a:rPr>
              <a:t>Underlying Policies: Why the Law Recognizes It</a:t>
            </a:r>
            <a:endParaRPr lang="en-US" sz="2400" b="1" dirty="0">
              <a:solidFill>
                <a:srgbClr val="003300"/>
              </a:solidFill>
            </a:endParaRPr>
          </a:p>
          <a:p>
            <a:pPr marL="342900" indent="-342900">
              <a:lnSpc>
                <a:spcPct val="90000"/>
              </a:lnSpc>
              <a:spcBef>
                <a:spcPts val="0"/>
              </a:spcBef>
              <a:defRPr/>
            </a:pPr>
            <a:endParaRPr lang="en-US" sz="600" b="1" i="1" dirty="0">
              <a:solidFill>
                <a:schemeClr val="accent1">
                  <a:lumMod val="25000"/>
                </a:schemeClr>
              </a:solidFill>
            </a:endParaRPr>
          </a:p>
          <a:p>
            <a:pPr marL="342900" indent="-342900">
              <a:lnSpc>
                <a:spcPct val="90000"/>
              </a:lnSpc>
              <a:spcBef>
                <a:spcPts val="0"/>
              </a:spcBef>
              <a:buFont typeface="Arial" pitchFamily="34" charset="0"/>
              <a:buChar char="•"/>
              <a:defRPr/>
            </a:pPr>
            <a:r>
              <a:rPr lang="en-US" b="1" dirty="0"/>
              <a:t>To reward productivity with the land</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avoid continuing, unresolved, title disputes</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penalize true owners for sitting on their rights and not protecting their land</a:t>
            </a:r>
          </a:p>
          <a:p>
            <a:pPr marL="342900" indent="-342900">
              <a:lnSpc>
                <a:spcPct val="80000"/>
              </a:lnSpc>
              <a:spcBef>
                <a:spcPct val="20000"/>
              </a:spcBef>
              <a:buFontTx/>
              <a:buChar char="•"/>
              <a:defRPr/>
            </a:pPr>
            <a:endParaRPr lang="en-US" sz="6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228600" y="14478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2800">
                <a:solidFill>
                  <a:srgbClr val="002060"/>
                </a:solidFill>
              </a:rPr>
              <a:t>	</a:t>
            </a:r>
            <a:r>
              <a:rPr lang="en-US" sz="2800" b="1">
                <a:solidFill>
                  <a:srgbClr val="002060"/>
                </a:solidFill>
              </a:rPr>
              <a:t>Specific Requirements: C-O-A-C-H-E-N:</a:t>
            </a:r>
          </a:p>
          <a:p>
            <a:pPr marL="342900" indent="-342900">
              <a:lnSpc>
                <a:spcPct val="80000"/>
              </a:lnSpc>
              <a:spcBef>
                <a:spcPct val="20000"/>
              </a:spcBef>
            </a:pPr>
            <a:endParaRPr lang="en-US" sz="800" b="1" i="1">
              <a:solidFill>
                <a:schemeClr val="accent2"/>
              </a:solidFill>
            </a:endParaRPr>
          </a:p>
          <a:p>
            <a:pPr marL="342900" indent="-342900">
              <a:lnSpc>
                <a:spcPct val="80000"/>
              </a:lnSpc>
              <a:spcBef>
                <a:spcPct val="20000"/>
              </a:spcBef>
            </a:pPr>
            <a:r>
              <a:rPr lang="en-US" sz="6600" b="1">
                <a:solidFill>
                  <a:srgbClr val="003300"/>
                </a:solidFill>
              </a:rPr>
              <a:t>     C-O-A-C-H-E-N</a:t>
            </a:r>
          </a:p>
        </p:txBody>
      </p:sp>
      <p:pic>
        <p:nvPicPr>
          <p:cNvPr id="13316" name="Picture 6" descr="0511-0709-1818-0130"/>
          <p:cNvPicPr>
            <a:picLocks noChangeAspect="1" noChangeArrowheads="1"/>
          </p:cNvPicPr>
          <p:nvPr/>
        </p:nvPicPr>
        <p:blipFill>
          <a:blip r:embed="rId3" cstate="print"/>
          <a:srcRect/>
          <a:stretch>
            <a:fillRect/>
          </a:stretch>
        </p:blipFill>
        <p:spPr bwMode="auto">
          <a:xfrm>
            <a:off x="3200400" y="3429000"/>
            <a:ext cx="2219325" cy="2952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F9F6453-5B74-4336-8F35-3CE81580969C}"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rgbClr val="002060"/>
                </a:solidFill>
              </a:rPr>
              <a:t>	</a:t>
            </a:r>
            <a:r>
              <a:rPr lang="en-US" sz="28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5000" b="1" dirty="0">
                <a:solidFill>
                  <a:srgbClr val="003300"/>
                </a:solidFill>
              </a:rPr>
              <a:t>           C-O-A-C-H-E-N</a:t>
            </a:r>
          </a:p>
          <a:p>
            <a:pPr>
              <a:lnSpc>
                <a:spcPct val="90000"/>
              </a:lnSpc>
              <a:spcBef>
                <a:spcPct val="20000"/>
              </a:spcBef>
              <a:buFontTx/>
              <a:buChar char="•"/>
              <a:defRPr/>
            </a:pPr>
            <a:r>
              <a:rPr lang="en-US" sz="2800" b="1" i="1" dirty="0"/>
              <a:t> Continuous </a:t>
            </a:r>
          </a:p>
          <a:p>
            <a:pPr>
              <a:lnSpc>
                <a:spcPct val="90000"/>
              </a:lnSpc>
              <a:spcBef>
                <a:spcPct val="20000"/>
              </a:spcBef>
              <a:buFontTx/>
              <a:buChar char="•"/>
              <a:defRPr/>
            </a:pPr>
            <a:r>
              <a:rPr lang="en-US" sz="2800" b="1" i="1" dirty="0"/>
              <a:t> Open</a:t>
            </a:r>
          </a:p>
          <a:p>
            <a:pPr>
              <a:lnSpc>
                <a:spcPct val="90000"/>
              </a:lnSpc>
              <a:spcBef>
                <a:spcPct val="20000"/>
              </a:spcBef>
              <a:buFontTx/>
              <a:buChar char="•"/>
              <a:defRPr/>
            </a:pPr>
            <a:r>
              <a:rPr lang="en-US" sz="2800" b="1" i="1" dirty="0"/>
              <a:t> Actual</a:t>
            </a:r>
          </a:p>
          <a:p>
            <a:pPr>
              <a:lnSpc>
                <a:spcPct val="90000"/>
              </a:lnSpc>
              <a:spcBef>
                <a:spcPct val="20000"/>
              </a:spcBef>
              <a:buFontTx/>
              <a:buChar char="•"/>
              <a:defRPr/>
            </a:pPr>
            <a:r>
              <a:rPr lang="en-US" sz="2800" b="1" i="1" dirty="0"/>
              <a:t> Claim of Right</a:t>
            </a:r>
          </a:p>
          <a:p>
            <a:pPr>
              <a:lnSpc>
                <a:spcPct val="90000"/>
              </a:lnSpc>
              <a:spcBef>
                <a:spcPct val="20000"/>
              </a:spcBef>
              <a:buFontTx/>
              <a:buChar char="•"/>
              <a:defRPr/>
            </a:pPr>
            <a:r>
              <a:rPr lang="en-US" sz="2800" b="1" i="1" dirty="0"/>
              <a:t> Hostile</a:t>
            </a:r>
          </a:p>
          <a:p>
            <a:pPr>
              <a:lnSpc>
                <a:spcPct val="90000"/>
              </a:lnSpc>
              <a:spcBef>
                <a:spcPct val="20000"/>
              </a:spcBef>
              <a:buFontTx/>
              <a:buChar char="•"/>
              <a:defRPr/>
            </a:pPr>
            <a:r>
              <a:rPr lang="en-US" sz="2800" b="1" i="1" dirty="0"/>
              <a:t> Exclusive </a:t>
            </a:r>
          </a:p>
          <a:p>
            <a:pPr>
              <a:lnSpc>
                <a:spcPct val="90000"/>
              </a:lnSpc>
              <a:spcBef>
                <a:spcPct val="20000"/>
              </a:spcBef>
              <a:buFontTx/>
              <a:buChar char="•"/>
              <a:defRPr/>
            </a:pPr>
            <a:r>
              <a:rPr lang="en-US" sz="2800" b="1" i="1" dirty="0"/>
              <a:t> Notorious</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5305</TotalTime>
  <Words>116</Words>
  <Application>Microsoft Office PowerPoint</Application>
  <PresentationFormat>On-screen Show (4:3)</PresentationFormat>
  <Paragraphs>250</Paragraphs>
  <Slides>19</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Default Design</vt:lpstr>
      <vt:lpstr>PowerPoint Presentation</vt:lpstr>
      <vt:lpstr>PowerPoint Presentation</vt:lpstr>
      <vt:lpstr>PowerPoint Presentation</vt:lpstr>
      <vt:lpstr>PowerPoint Presentation</vt:lpstr>
      <vt:lpstr>Adverse Possession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244</cp:revision>
  <dcterms:created xsi:type="dcterms:W3CDTF">2007-08-27T19:04:39Z</dcterms:created>
  <dcterms:modified xsi:type="dcterms:W3CDTF">2019-07-22T21:38:21Z</dcterms:modified>
</cp:coreProperties>
</file>