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586" r:id="rId3"/>
    <p:sldId id="587" r:id="rId4"/>
    <p:sldId id="570" r:id="rId5"/>
    <p:sldId id="591" r:id="rId6"/>
    <p:sldId id="571" r:id="rId7"/>
    <p:sldId id="572" r:id="rId8"/>
    <p:sldId id="592" r:id="rId9"/>
    <p:sldId id="590" r:id="rId10"/>
  </p:sldIdLst>
  <p:sldSz cx="9144000" cy="6858000" type="screen4x3"/>
  <p:notesSz cx="6858000" cy="9212263"/>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776"/>
    <a:srgbClr val="CC0000"/>
    <a:srgbClr val="FF0000"/>
    <a:srgbClr val="0033CC"/>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06" autoAdjust="0"/>
    <p:restoredTop sz="94664" autoAdjust="0"/>
  </p:normalViewPr>
  <p:slideViewPr>
    <p:cSldViewPr>
      <p:cViewPr varScale="1">
        <p:scale>
          <a:sx n="105" d="100"/>
          <a:sy n="105" d="100"/>
        </p:scale>
        <p:origin x="1674"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4018" name="Rectangle 2"/>
          <p:cNvSpPr>
            <a:spLocks noGrp="1" noChangeArrowheads="1"/>
          </p:cNvSpPr>
          <p:nvPr>
            <p:ph type="hdr" sz="quarter"/>
          </p:nvPr>
        </p:nvSpPr>
        <p:spPr bwMode="auto">
          <a:xfrm>
            <a:off x="0" y="0"/>
            <a:ext cx="2971800" cy="460375"/>
          </a:xfrm>
          <a:prstGeom prst="rect">
            <a:avLst/>
          </a:prstGeom>
          <a:noFill/>
          <a:ln w="9525">
            <a:noFill/>
            <a:miter lim="800000"/>
            <a:headEnd/>
            <a:tailEnd/>
          </a:ln>
          <a:effectLst/>
        </p:spPr>
        <p:txBody>
          <a:bodyPr vert="horz" wrap="square" lIns="91821" tIns="45911" rIns="91821" bIns="45911" numCol="1" anchor="t" anchorCtr="0" compatLnSpc="1">
            <a:prstTxWarp prst="textNoShape">
              <a:avLst/>
            </a:prstTxWarp>
          </a:bodyPr>
          <a:lstStyle>
            <a:lvl1pPr>
              <a:defRPr sz="1200"/>
            </a:lvl1pPr>
          </a:lstStyle>
          <a:p>
            <a:pPr>
              <a:defRPr/>
            </a:pPr>
            <a:endParaRPr lang="en-US"/>
          </a:p>
        </p:txBody>
      </p:sp>
      <p:sp>
        <p:nvSpPr>
          <p:cNvPr id="214019" name="Rectangle 3"/>
          <p:cNvSpPr>
            <a:spLocks noGrp="1" noChangeArrowheads="1"/>
          </p:cNvSpPr>
          <p:nvPr>
            <p:ph type="dt" idx="1"/>
          </p:nvPr>
        </p:nvSpPr>
        <p:spPr bwMode="auto">
          <a:xfrm>
            <a:off x="3884613" y="0"/>
            <a:ext cx="2971800" cy="460375"/>
          </a:xfrm>
          <a:prstGeom prst="rect">
            <a:avLst/>
          </a:prstGeom>
          <a:noFill/>
          <a:ln w="9525">
            <a:noFill/>
            <a:miter lim="800000"/>
            <a:headEnd/>
            <a:tailEnd/>
          </a:ln>
          <a:effectLst/>
        </p:spPr>
        <p:txBody>
          <a:bodyPr vert="horz" wrap="square" lIns="91821" tIns="45911" rIns="91821" bIns="45911" numCol="1" anchor="t" anchorCtr="0" compatLnSpc="1">
            <a:prstTxWarp prst="textNoShape">
              <a:avLst/>
            </a:prstTxWarp>
          </a:bodyPr>
          <a:lstStyle>
            <a:lvl1pPr algn="r">
              <a:defRPr sz="1200"/>
            </a:lvl1pPr>
          </a:lstStyle>
          <a:p>
            <a:pPr>
              <a:defRPr/>
            </a:pPr>
            <a:endParaRPr lang="en-US"/>
          </a:p>
        </p:txBody>
      </p:sp>
      <p:sp>
        <p:nvSpPr>
          <p:cNvPr id="66564" name="Rectangle 4"/>
          <p:cNvSpPr>
            <a:spLocks noGrp="1" noRot="1" noChangeAspect="1" noChangeArrowheads="1" noTextEdit="1"/>
          </p:cNvSpPr>
          <p:nvPr>
            <p:ph type="sldImg" idx="2"/>
          </p:nvPr>
        </p:nvSpPr>
        <p:spPr bwMode="auto">
          <a:xfrm>
            <a:off x="1125538" y="690563"/>
            <a:ext cx="4606925" cy="34559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4021" name="Rectangle 5"/>
          <p:cNvSpPr>
            <a:spLocks noGrp="1" noChangeArrowheads="1"/>
          </p:cNvSpPr>
          <p:nvPr>
            <p:ph type="body" sz="quarter" idx="3"/>
          </p:nvPr>
        </p:nvSpPr>
        <p:spPr bwMode="auto">
          <a:xfrm>
            <a:off x="685800" y="4375150"/>
            <a:ext cx="5486400" cy="4146550"/>
          </a:xfrm>
          <a:prstGeom prst="rect">
            <a:avLst/>
          </a:prstGeom>
          <a:noFill/>
          <a:ln w="9525">
            <a:noFill/>
            <a:miter lim="800000"/>
            <a:headEnd/>
            <a:tailEnd/>
          </a:ln>
          <a:effectLst/>
        </p:spPr>
        <p:txBody>
          <a:bodyPr vert="horz" wrap="square" lIns="91821" tIns="45911" rIns="91821" bIns="45911"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14022" name="Rectangle 6"/>
          <p:cNvSpPr>
            <a:spLocks noGrp="1" noChangeArrowheads="1"/>
          </p:cNvSpPr>
          <p:nvPr>
            <p:ph type="ftr" sz="quarter" idx="4"/>
          </p:nvPr>
        </p:nvSpPr>
        <p:spPr bwMode="auto">
          <a:xfrm>
            <a:off x="0" y="8750300"/>
            <a:ext cx="2971800" cy="460375"/>
          </a:xfrm>
          <a:prstGeom prst="rect">
            <a:avLst/>
          </a:prstGeom>
          <a:noFill/>
          <a:ln w="9525">
            <a:noFill/>
            <a:miter lim="800000"/>
            <a:headEnd/>
            <a:tailEnd/>
          </a:ln>
          <a:effectLst/>
        </p:spPr>
        <p:txBody>
          <a:bodyPr vert="horz" wrap="square" lIns="91821" tIns="45911" rIns="91821" bIns="45911" numCol="1" anchor="b" anchorCtr="0" compatLnSpc="1">
            <a:prstTxWarp prst="textNoShape">
              <a:avLst/>
            </a:prstTxWarp>
          </a:bodyPr>
          <a:lstStyle>
            <a:lvl1pPr>
              <a:defRPr sz="1200"/>
            </a:lvl1pPr>
          </a:lstStyle>
          <a:p>
            <a:pPr>
              <a:defRPr/>
            </a:pPr>
            <a:endParaRPr lang="en-US"/>
          </a:p>
        </p:txBody>
      </p:sp>
      <p:sp>
        <p:nvSpPr>
          <p:cNvPr id="214023" name="Rectangle 7"/>
          <p:cNvSpPr>
            <a:spLocks noGrp="1" noChangeArrowheads="1"/>
          </p:cNvSpPr>
          <p:nvPr>
            <p:ph type="sldNum" sz="quarter" idx="5"/>
          </p:nvPr>
        </p:nvSpPr>
        <p:spPr bwMode="auto">
          <a:xfrm>
            <a:off x="3884613" y="8750300"/>
            <a:ext cx="2971800" cy="460375"/>
          </a:xfrm>
          <a:prstGeom prst="rect">
            <a:avLst/>
          </a:prstGeom>
          <a:noFill/>
          <a:ln w="9525">
            <a:noFill/>
            <a:miter lim="800000"/>
            <a:headEnd/>
            <a:tailEnd/>
          </a:ln>
          <a:effectLst/>
        </p:spPr>
        <p:txBody>
          <a:bodyPr vert="horz" wrap="square" lIns="91821" tIns="45911" rIns="91821" bIns="45911" numCol="1" anchor="b" anchorCtr="0" compatLnSpc="1">
            <a:prstTxWarp prst="textNoShape">
              <a:avLst/>
            </a:prstTxWarp>
          </a:bodyPr>
          <a:lstStyle>
            <a:lvl1pPr algn="r">
              <a:defRPr sz="1200"/>
            </a:lvl1pPr>
          </a:lstStyle>
          <a:p>
            <a:pPr>
              <a:defRPr/>
            </a:pPr>
            <a:fld id="{51EE3F4A-7177-480D-B86E-6C46B0338526}" type="slidenum">
              <a:rPr lang="en-US"/>
              <a:pPr>
                <a:defRPr/>
              </a:pPr>
              <a:t>‹#›</a:t>
            </a:fld>
            <a:endParaRPr lang="en-US"/>
          </a:p>
        </p:txBody>
      </p:sp>
    </p:spTree>
    <p:extLst>
      <p:ext uri="{BB962C8B-B14F-4D97-AF65-F5344CB8AC3E}">
        <p14:creationId xmlns:p14="http://schemas.microsoft.com/office/powerpoint/2010/main" val="161659388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AD9D067-2957-458E-848F-4429044B1671}" type="slidenum">
              <a:rPr lang="en-US" altLang="en-US" smtClean="0"/>
              <a:pPr eaLnBrk="1" hangingPunct="1"/>
              <a:t>1</a:t>
            </a:fld>
            <a:endParaRPr lang="en-US" altLang="en-US"/>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BF672EC-4E94-4318-8939-E42748708DF8}" type="slidenum">
              <a:rPr lang="en-US" altLang="en-US" smtClean="0"/>
              <a:pPr eaLnBrk="1" hangingPunct="1"/>
              <a:t>4</a:t>
            </a:fld>
            <a:endParaRPr lang="en-US" altLang="en-US"/>
          </a:p>
        </p:txBody>
      </p:sp>
      <p:sp>
        <p:nvSpPr>
          <p:cNvPr id="118787" name="Rectangle 2"/>
          <p:cNvSpPr>
            <a:spLocks noGrp="1" noRot="1" noChangeAspect="1" noChangeArrowheads="1" noTextEdit="1"/>
          </p:cNvSpPr>
          <p:nvPr>
            <p:ph type="sldImg"/>
          </p:nvPr>
        </p:nvSpPr>
        <p:spPr>
          <a:ln/>
        </p:spPr>
      </p:sp>
      <p:sp>
        <p:nvSpPr>
          <p:cNvPr id="1187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BF672EC-4E94-4318-8939-E42748708DF8}" type="slidenum">
              <a:rPr lang="en-US" altLang="en-US" smtClean="0"/>
              <a:pPr eaLnBrk="1" hangingPunct="1"/>
              <a:t>5</a:t>
            </a:fld>
            <a:endParaRPr lang="en-US" altLang="en-US"/>
          </a:p>
        </p:txBody>
      </p:sp>
      <p:sp>
        <p:nvSpPr>
          <p:cNvPr id="118787" name="Rectangle 2"/>
          <p:cNvSpPr>
            <a:spLocks noGrp="1" noRot="1" noChangeAspect="1" noChangeArrowheads="1" noTextEdit="1"/>
          </p:cNvSpPr>
          <p:nvPr>
            <p:ph type="sldImg"/>
          </p:nvPr>
        </p:nvSpPr>
        <p:spPr>
          <a:ln/>
        </p:spPr>
      </p:sp>
      <p:sp>
        <p:nvSpPr>
          <p:cNvPr id="1187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811DF76-3BCE-4E05-A3FD-B6FC9454F5DE}" type="slidenum">
              <a:rPr lang="en-US" altLang="en-US" smtClean="0"/>
              <a:pPr eaLnBrk="1" hangingPunct="1"/>
              <a:t>6</a:t>
            </a:fld>
            <a:endParaRPr lang="en-US" altLang="en-US"/>
          </a:p>
        </p:txBody>
      </p:sp>
      <p:sp>
        <p:nvSpPr>
          <p:cNvPr id="119811" name="Rectangle 2"/>
          <p:cNvSpPr>
            <a:spLocks noGrp="1" noRot="1" noChangeAspect="1" noChangeArrowheads="1" noTextEdit="1"/>
          </p:cNvSpPr>
          <p:nvPr>
            <p:ph type="sldImg"/>
          </p:nvPr>
        </p:nvSpPr>
        <p:spPr>
          <a:ln/>
        </p:spPr>
      </p:sp>
      <p:sp>
        <p:nvSpPr>
          <p:cNvPr id="1198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0432D77-F419-4CC2-ACB3-767FA589A2E6}" type="slidenum">
              <a:rPr lang="en-US" altLang="en-US" smtClean="0"/>
              <a:pPr eaLnBrk="1" hangingPunct="1"/>
              <a:t>7</a:t>
            </a:fld>
            <a:endParaRPr lang="en-US" altLang="en-US"/>
          </a:p>
        </p:txBody>
      </p:sp>
      <p:sp>
        <p:nvSpPr>
          <p:cNvPr id="120835" name="Rectangle 2"/>
          <p:cNvSpPr>
            <a:spLocks noGrp="1" noRot="1" noChangeAspect="1" noChangeArrowheads="1" noTextEdit="1"/>
          </p:cNvSpPr>
          <p:nvPr>
            <p:ph type="sldImg"/>
          </p:nvPr>
        </p:nvSpPr>
        <p:spPr>
          <a:ln/>
        </p:spPr>
      </p:sp>
      <p:sp>
        <p:nvSpPr>
          <p:cNvPr id="1208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F6A1268-45F7-4E19-BAAD-B01BF07DBFCD}" type="slidenum">
              <a:rPr lang="en-US" altLang="en-US" smtClean="0"/>
              <a:pPr eaLnBrk="1" hangingPunct="1"/>
              <a:t>8</a:t>
            </a:fld>
            <a:endParaRPr lang="en-US" altLang="en-US"/>
          </a:p>
        </p:txBody>
      </p:sp>
      <p:sp>
        <p:nvSpPr>
          <p:cNvPr id="128003" name="Rectangle 2"/>
          <p:cNvSpPr>
            <a:spLocks noGrp="1" noRot="1" noChangeAspect="1" noChangeArrowheads="1" noTextEdit="1"/>
          </p:cNvSpPr>
          <p:nvPr>
            <p:ph type="sldImg"/>
          </p:nvPr>
        </p:nvSpPr>
        <p:spPr>
          <a:ln/>
        </p:spPr>
      </p:sp>
      <p:sp>
        <p:nvSpPr>
          <p:cNvPr id="1280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1489B5E-A207-41AA-A42C-C6B1639A1B6A}" type="slidenum">
              <a:rPr lang="en-US" altLang="en-US" smtClean="0"/>
              <a:pPr eaLnBrk="1" hangingPunct="1"/>
              <a:t>9</a:t>
            </a:fld>
            <a:endParaRPr lang="en-US" altLang="en-US"/>
          </a:p>
        </p:txBody>
      </p:sp>
      <p:sp>
        <p:nvSpPr>
          <p:cNvPr id="129027" name="Rectangle 2"/>
          <p:cNvSpPr>
            <a:spLocks noGrp="1" noRot="1" noChangeAspect="1" noChangeArrowheads="1" noTextEdit="1"/>
          </p:cNvSpPr>
          <p:nvPr>
            <p:ph type="sldImg"/>
          </p:nvPr>
        </p:nvSpPr>
        <p:spPr>
          <a:ln/>
        </p:spPr>
      </p:sp>
      <p:sp>
        <p:nvSpPr>
          <p:cNvPr id="1290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7908961-6FCE-4852-B66E-0B19E9157D5A}" type="slidenum">
              <a:rPr lang="en-US"/>
              <a:pPr>
                <a:defRPr/>
              </a:pPr>
              <a:t>‹#›</a:t>
            </a:fld>
            <a:endParaRPr lang="en-US"/>
          </a:p>
        </p:txBody>
      </p:sp>
    </p:spTree>
    <p:extLst>
      <p:ext uri="{BB962C8B-B14F-4D97-AF65-F5344CB8AC3E}">
        <p14:creationId xmlns:p14="http://schemas.microsoft.com/office/powerpoint/2010/main" val="31585677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40593D2-BA69-4280-8E2A-D4FD08F11664}" type="slidenum">
              <a:rPr lang="en-US"/>
              <a:pPr>
                <a:defRPr/>
              </a:pPr>
              <a:t>‹#›</a:t>
            </a:fld>
            <a:endParaRPr lang="en-US"/>
          </a:p>
        </p:txBody>
      </p:sp>
    </p:spTree>
    <p:extLst>
      <p:ext uri="{BB962C8B-B14F-4D97-AF65-F5344CB8AC3E}">
        <p14:creationId xmlns:p14="http://schemas.microsoft.com/office/powerpoint/2010/main" val="12662809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0DA6A25-4CA4-4086-9894-F1FB014795A0}" type="slidenum">
              <a:rPr lang="en-US"/>
              <a:pPr>
                <a:defRPr/>
              </a:pPr>
              <a:t>‹#›</a:t>
            </a:fld>
            <a:endParaRPr lang="en-US"/>
          </a:p>
        </p:txBody>
      </p:sp>
    </p:spTree>
    <p:extLst>
      <p:ext uri="{BB962C8B-B14F-4D97-AF65-F5344CB8AC3E}">
        <p14:creationId xmlns:p14="http://schemas.microsoft.com/office/powerpoint/2010/main" val="21354691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0EEF12D3-75E9-4B92-B812-7750A34F3B1E}" type="slidenum">
              <a:rPr lang="en-US"/>
              <a:pPr>
                <a:defRPr/>
              </a:pPr>
              <a:t>‹#›</a:t>
            </a:fld>
            <a:endParaRPr lang="en-US"/>
          </a:p>
        </p:txBody>
      </p:sp>
    </p:spTree>
    <p:extLst>
      <p:ext uri="{BB962C8B-B14F-4D97-AF65-F5344CB8AC3E}">
        <p14:creationId xmlns:p14="http://schemas.microsoft.com/office/powerpoint/2010/main" val="7440735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9AE30D7-6A6F-489A-ADAE-491B91E44606}" type="slidenum">
              <a:rPr lang="en-US"/>
              <a:pPr>
                <a:defRPr/>
              </a:pPr>
              <a:t>‹#›</a:t>
            </a:fld>
            <a:endParaRPr lang="en-US"/>
          </a:p>
        </p:txBody>
      </p:sp>
    </p:spTree>
    <p:extLst>
      <p:ext uri="{BB962C8B-B14F-4D97-AF65-F5344CB8AC3E}">
        <p14:creationId xmlns:p14="http://schemas.microsoft.com/office/powerpoint/2010/main" val="39996381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9BD0FF3-8F55-4E40-85A2-E9403B60DFF2}" type="slidenum">
              <a:rPr lang="en-US"/>
              <a:pPr>
                <a:defRPr/>
              </a:pPr>
              <a:t>‹#›</a:t>
            </a:fld>
            <a:endParaRPr lang="en-US"/>
          </a:p>
        </p:txBody>
      </p:sp>
    </p:spTree>
    <p:extLst>
      <p:ext uri="{BB962C8B-B14F-4D97-AF65-F5344CB8AC3E}">
        <p14:creationId xmlns:p14="http://schemas.microsoft.com/office/powerpoint/2010/main" val="2731224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1DE8C51-FE20-448B-8B26-9177D106EBE9}" type="slidenum">
              <a:rPr lang="en-US"/>
              <a:pPr>
                <a:defRPr/>
              </a:pPr>
              <a:t>‹#›</a:t>
            </a:fld>
            <a:endParaRPr lang="en-US"/>
          </a:p>
        </p:txBody>
      </p:sp>
    </p:spTree>
    <p:extLst>
      <p:ext uri="{BB962C8B-B14F-4D97-AF65-F5344CB8AC3E}">
        <p14:creationId xmlns:p14="http://schemas.microsoft.com/office/powerpoint/2010/main" val="8386474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4837D99-E4B3-4161-AB9E-D4F9598019C5}" type="slidenum">
              <a:rPr lang="en-US"/>
              <a:pPr>
                <a:defRPr/>
              </a:pPr>
              <a:t>‹#›</a:t>
            </a:fld>
            <a:endParaRPr lang="en-US"/>
          </a:p>
        </p:txBody>
      </p:sp>
    </p:spTree>
    <p:extLst>
      <p:ext uri="{BB962C8B-B14F-4D97-AF65-F5344CB8AC3E}">
        <p14:creationId xmlns:p14="http://schemas.microsoft.com/office/powerpoint/2010/main" val="27630886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D579D53B-484F-4F45-A6DE-D9BE0C21B6EB}" type="slidenum">
              <a:rPr lang="en-US"/>
              <a:pPr>
                <a:defRPr/>
              </a:pPr>
              <a:t>‹#›</a:t>
            </a:fld>
            <a:endParaRPr lang="en-US"/>
          </a:p>
        </p:txBody>
      </p:sp>
    </p:spTree>
    <p:extLst>
      <p:ext uri="{BB962C8B-B14F-4D97-AF65-F5344CB8AC3E}">
        <p14:creationId xmlns:p14="http://schemas.microsoft.com/office/powerpoint/2010/main" val="2421794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B0E2337-6B6B-4014-BD40-25AC69A6089D}" type="slidenum">
              <a:rPr lang="en-US"/>
              <a:pPr>
                <a:defRPr/>
              </a:pPr>
              <a:t>‹#›</a:t>
            </a:fld>
            <a:endParaRPr lang="en-US"/>
          </a:p>
        </p:txBody>
      </p:sp>
    </p:spTree>
    <p:extLst>
      <p:ext uri="{BB962C8B-B14F-4D97-AF65-F5344CB8AC3E}">
        <p14:creationId xmlns:p14="http://schemas.microsoft.com/office/powerpoint/2010/main" val="1780457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FF7E1189-E2B6-4430-92C4-9B194974A12E}" type="slidenum">
              <a:rPr lang="en-US"/>
              <a:pPr>
                <a:defRPr/>
              </a:pPr>
              <a:t>‹#›</a:t>
            </a:fld>
            <a:endParaRPr lang="en-US"/>
          </a:p>
        </p:txBody>
      </p:sp>
    </p:spTree>
    <p:extLst>
      <p:ext uri="{BB962C8B-B14F-4D97-AF65-F5344CB8AC3E}">
        <p14:creationId xmlns:p14="http://schemas.microsoft.com/office/powerpoint/2010/main" val="20061937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20757B5-53C0-4D56-8A5C-B8E250445363}" type="slidenum">
              <a:rPr lang="en-US"/>
              <a:pPr>
                <a:defRPr/>
              </a:pPr>
              <a:t>‹#›</a:t>
            </a:fld>
            <a:endParaRPr lang="en-US"/>
          </a:p>
        </p:txBody>
      </p:sp>
    </p:spTree>
    <p:extLst>
      <p:ext uri="{BB962C8B-B14F-4D97-AF65-F5344CB8AC3E}">
        <p14:creationId xmlns:p14="http://schemas.microsoft.com/office/powerpoint/2010/main" val="35521944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863707E-3E44-4E81-934D-CD8926911E0C}" type="slidenum">
              <a:rPr lang="en-US"/>
              <a:pPr>
                <a:defRPr/>
              </a:pPr>
              <a:t>‹#›</a:t>
            </a:fld>
            <a:endParaRPr lang="en-US"/>
          </a:p>
        </p:txBody>
      </p:sp>
    </p:spTree>
    <p:extLst>
      <p:ext uri="{BB962C8B-B14F-4D97-AF65-F5344CB8AC3E}">
        <p14:creationId xmlns:p14="http://schemas.microsoft.com/office/powerpoint/2010/main" val="16603560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64515"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4A8D843D-6F27-418F-BA72-63DC444EBF7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3"/>
          <p:cNvSpPr>
            <a:spLocks noGrp="1" noChangeArrowheads="1"/>
          </p:cNvSpPr>
          <p:nvPr>
            <p:ph type="subTitle" idx="1"/>
          </p:nvPr>
        </p:nvSpPr>
        <p:spPr>
          <a:xfrm>
            <a:off x="838200" y="4648200"/>
            <a:ext cx="7543800" cy="1828800"/>
          </a:xfrm>
          <a:solidFill>
            <a:schemeClr val="tx1"/>
          </a:solidFill>
        </p:spPr>
        <p:txBody>
          <a:bodyPr/>
          <a:lstStyle/>
          <a:p>
            <a:pPr eaLnBrk="1" hangingPunct="1"/>
            <a:r>
              <a:rPr lang="en-US" altLang="en-US" sz="4000" b="1" dirty="0">
                <a:solidFill>
                  <a:srgbClr val="FFFF00"/>
                </a:solidFill>
              </a:rPr>
              <a:t>Slide Set </a:t>
            </a:r>
            <a:r>
              <a:rPr lang="en-US" altLang="en-US" sz="4000" b="1" dirty="0" smtClean="0">
                <a:solidFill>
                  <a:srgbClr val="FFFF00"/>
                </a:solidFill>
              </a:rPr>
              <a:t>Twenty-One:</a:t>
            </a:r>
            <a:endParaRPr lang="en-US" altLang="en-US" sz="4000" b="1" dirty="0">
              <a:solidFill>
                <a:srgbClr val="FFFF00"/>
              </a:solidFill>
            </a:endParaRPr>
          </a:p>
          <a:p>
            <a:pPr eaLnBrk="1" hangingPunct="1"/>
            <a:r>
              <a:rPr lang="en-US" altLang="en-US" b="1" dirty="0">
                <a:solidFill>
                  <a:srgbClr val="FFFF00"/>
                </a:solidFill>
              </a:rPr>
              <a:t>Real Property</a:t>
            </a:r>
          </a:p>
          <a:p>
            <a:pPr eaLnBrk="1" hangingPunct="1"/>
            <a:r>
              <a:rPr lang="en-US" altLang="en-US" sz="2700" b="1" dirty="0">
                <a:solidFill>
                  <a:srgbClr val="FFFF00"/>
                </a:solidFill>
              </a:rPr>
              <a:t> </a:t>
            </a:r>
            <a:r>
              <a:rPr lang="en-US" altLang="en-US" sz="2400" b="1" dirty="0">
                <a:solidFill>
                  <a:srgbClr val="FFFF00"/>
                </a:solidFill>
              </a:rPr>
              <a:t>Modern Challenges in Property Law – Land </a:t>
            </a:r>
            <a:r>
              <a:rPr lang="en-US" altLang="en-US" sz="2400" b="1" dirty="0" smtClean="0">
                <a:solidFill>
                  <a:srgbClr val="FFFF00"/>
                </a:solidFill>
              </a:rPr>
              <a:t>Use  </a:t>
            </a:r>
            <a:endParaRPr lang="en-US" altLang="en-US" sz="2400" b="1" dirty="0">
              <a:solidFill>
                <a:srgbClr val="FFFF00"/>
              </a:solidFill>
            </a:endParaRPr>
          </a:p>
        </p:txBody>
      </p:sp>
      <p:pic>
        <p:nvPicPr>
          <p:cNvPr id="65541" name="Picture 7" descr="myIMG_1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429000" y="2438400"/>
            <a:ext cx="2095500" cy="209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
          <p:cNvPicPr>
            <a:picLocks noChangeAspect="1"/>
          </p:cNvPicPr>
          <p:nvPr/>
        </p:nvPicPr>
        <p:blipFill>
          <a:blip r:embed="rId4" cstate="print"/>
          <a:srcRect/>
          <a:stretch>
            <a:fillRect/>
          </a:stretch>
        </p:blipFill>
        <p:spPr bwMode="auto">
          <a:xfrm>
            <a:off x="1676399" y="228600"/>
            <a:ext cx="5700713" cy="1238250"/>
          </a:xfrm>
          <a:prstGeom prst="rect">
            <a:avLst/>
          </a:prstGeom>
          <a:noFill/>
          <a:ln w="9525">
            <a:noFill/>
            <a:miter lim="800000"/>
            <a:headEnd/>
            <a:tailEnd/>
          </a:ln>
        </p:spPr>
      </p:pic>
      <p:sp>
        <p:nvSpPr>
          <p:cNvPr id="2" name="Slide Number Placeholder 1"/>
          <p:cNvSpPr>
            <a:spLocks noGrp="1"/>
          </p:cNvSpPr>
          <p:nvPr>
            <p:ph type="sldNum" sz="quarter" idx="12"/>
          </p:nvPr>
        </p:nvSpPr>
        <p:spPr/>
        <p:txBody>
          <a:bodyPr/>
          <a:lstStyle/>
          <a:p>
            <a:pPr>
              <a:defRPr/>
            </a:pPr>
            <a:fld id="{57908961-6FCE-4852-B66E-0B19E9157D5A}" type="slidenum">
              <a:rPr lang="en-US" smtClean="0"/>
              <a:pPr>
                <a:defRPr/>
              </a:pPr>
              <a:t>1</a:t>
            </a:fld>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066800"/>
            <a:ext cx="8534400"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pPr>
              <a:defRPr/>
            </a:pPr>
            <a:fld id="{FF7E1189-E2B6-4430-92C4-9B194974A12E}" type="slidenum">
              <a:rPr lang="en-US" smtClean="0"/>
              <a:pPr>
                <a:defRPr/>
              </a:pPr>
              <a:t>2</a:t>
            </a:fld>
            <a:endParaRPr lang="en-US"/>
          </a:p>
        </p:txBody>
      </p:sp>
      <p:sp>
        <p:nvSpPr>
          <p:cNvPr id="6" name="TextBox 5">
            <a:extLst>
              <a:ext uri="{FF2B5EF4-FFF2-40B4-BE49-F238E27FC236}">
                <a16:creationId xmlns:a16="http://schemas.microsoft.com/office/drawing/2014/main" id="{8D6DB780-8861-4E74-9DE9-55A971F06A13}"/>
              </a:ext>
            </a:extLst>
          </p:cNvPr>
          <p:cNvSpPr txBox="1"/>
          <p:nvPr/>
        </p:nvSpPr>
        <p:spPr>
          <a:xfrm>
            <a:off x="685800" y="1905000"/>
            <a:ext cx="7696200" cy="3678956"/>
          </a:xfrm>
          <a:prstGeom prst="rect">
            <a:avLst/>
          </a:prstGeom>
          <a:solidFill>
            <a:schemeClr val="accent3"/>
          </a:solidFill>
        </p:spPr>
        <p:txBody>
          <a:bodyPr>
            <a:spAutoFit/>
          </a:bodyPr>
          <a:lstStyle/>
          <a:p>
            <a:pPr marL="342900" indent="-342900">
              <a:lnSpc>
                <a:spcPct val="80000"/>
              </a:lnSpc>
              <a:spcBef>
                <a:spcPct val="20000"/>
              </a:spcBef>
              <a:defRPr/>
            </a:pPr>
            <a:r>
              <a:rPr lang="en-US" sz="3600" b="1" i="1" dirty="0">
                <a:solidFill>
                  <a:srgbClr val="C00000"/>
                </a:solidFill>
              </a:rPr>
              <a:t>Last Time We Spoke About:</a:t>
            </a:r>
          </a:p>
          <a:p>
            <a:pPr>
              <a:lnSpc>
                <a:spcPct val="80000"/>
              </a:lnSpc>
              <a:spcBef>
                <a:spcPts val="100"/>
              </a:spcBef>
              <a:defRPr/>
            </a:pPr>
            <a:endParaRPr lang="en-US" sz="1000" b="1" dirty="0">
              <a:solidFill>
                <a:srgbClr val="002060"/>
              </a:solidFill>
            </a:endParaRPr>
          </a:p>
          <a:p>
            <a:pPr marL="342900" indent="-342900">
              <a:spcBef>
                <a:spcPct val="20000"/>
              </a:spcBef>
              <a:defRPr/>
            </a:pPr>
            <a:r>
              <a:rPr lang="en-US" sz="2400" dirty="0">
                <a:solidFill>
                  <a:srgbClr val="0033CC"/>
                </a:solidFill>
              </a:rPr>
              <a:t>	</a:t>
            </a:r>
            <a:r>
              <a:rPr lang="en-US" sz="2400" b="1" dirty="0">
                <a:solidFill>
                  <a:srgbClr val="0033CC"/>
                </a:solidFill>
              </a:rPr>
              <a:t>- The Value of Title Searches</a:t>
            </a:r>
          </a:p>
          <a:p>
            <a:pPr marL="342900" indent="-342900">
              <a:spcBef>
                <a:spcPct val="20000"/>
              </a:spcBef>
              <a:defRPr/>
            </a:pPr>
            <a:r>
              <a:rPr lang="en-US" sz="2400" b="1" dirty="0">
                <a:solidFill>
                  <a:srgbClr val="0033CC"/>
                </a:solidFill>
              </a:rPr>
              <a:t>	- The wonderful world of Land Use – Part One</a:t>
            </a:r>
          </a:p>
          <a:p>
            <a:pPr marL="342900" indent="-342900">
              <a:spcBef>
                <a:spcPct val="20000"/>
              </a:spcBef>
              <a:defRPr/>
            </a:pPr>
            <a:r>
              <a:rPr lang="en-US" b="1" dirty="0">
                <a:solidFill>
                  <a:srgbClr val="0033CC"/>
                </a:solidFill>
              </a:rPr>
              <a:t>    		</a:t>
            </a:r>
            <a:r>
              <a:rPr lang="en-US" b="1" i="1" dirty="0">
                <a:solidFill>
                  <a:schemeClr val="hlink"/>
                </a:solidFill>
              </a:rPr>
              <a:t>- The Law of Nuisance</a:t>
            </a:r>
          </a:p>
          <a:p>
            <a:pPr marL="342900" indent="-342900">
              <a:spcBef>
                <a:spcPct val="20000"/>
              </a:spcBef>
              <a:defRPr/>
            </a:pPr>
            <a:endParaRPr lang="en-US" sz="1200" b="1" i="1" dirty="0">
              <a:solidFill>
                <a:srgbClr val="003300"/>
              </a:solidFill>
            </a:endParaRPr>
          </a:p>
          <a:p>
            <a:pPr>
              <a:lnSpc>
                <a:spcPct val="80000"/>
              </a:lnSpc>
              <a:spcBef>
                <a:spcPts val="100"/>
              </a:spcBef>
              <a:defRPr/>
            </a:pPr>
            <a:r>
              <a:rPr lang="en-US" b="1" i="1" dirty="0">
                <a:solidFill>
                  <a:schemeClr val="accent1">
                    <a:lumMod val="25000"/>
                  </a:schemeClr>
                </a:solidFill>
              </a:rPr>
              <a:t>      - </a:t>
            </a:r>
          </a:p>
          <a:p>
            <a:pPr>
              <a:lnSpc>
                <a:spcPct val="80000"/>
              </a:lnSpc>
              <a:spcBef>
                <a:spcPts val="100"/>
              </a:spcBef>
              <a:defRPr/>
            </a:pPr>
            <a:r>
              <a:rPr lang="en-US" b="1" i="1" dirty="0">
                <a:solidFill>
                  <a:schemeClr val="accent1">
                    <a:lumMod val="25000"/>
                  </a:schemeClr>
                </a:solidFill>
              </a:rPr>
              <a:t>Government Control vs. Personal Property Rights</a:t>
            </a: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sz="1200" b="1" i="1" dirty="0">
              <a:solidFill>
                <a:srgbClr val="C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066800"/>
            <a:ext cx="8610600"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pPr>
              <a:defRPr/>
            </a:pPr>
            <a:fld id="{FF7E1189-E2B6-4430-92C4-9B194974A12E}" type="slidenum">
              <a:rPr lang="en-US" smtClean="0"/>
              <a:pPr>
                <a:defRPr/>
              </a:pPr>
              <a:t>3</a:t>
            </a:fld>
            <a:endParaRPr lang="en-US"/>
          </a:p>
        </p:txBody>
      </p:sp>
      <p:sp>
        <p:nvSpPr>
          <p:cNvPr id="6" name="TextBox 5">
            <a:extLst>
              <a:ext uri="{FF2B5EF4-FFF2-40B4-BE49-F238E27FC236}">
                <a16:creationId xmlns:a16="http://schemas.microsoft.com/office/drawing/2014/main" id="{BCD59158-2203-4D30-8538-671E8C1403E5}"/>
              </a:ext>
            </a:extLst>
          </p:cNvPr>
          <p:cNvSpPr txBox="1"/>
          <p:nvPr/>
        </p:nvSpPr>
        <p:spPr>
          <a:xfrm>
            <a:off x="685800" y="1905000"/>
            <a:ext cx="7696200" cy="3852337"/>
          </a:xfrm>
          <a:prstGeom prst="rect">
            <a:avLst/>
          </a:prstGeom>
          <a:solidFill>
            <a:schemeClr val="accent3"/>
          </a:solidFill>
        </p:spPr>
        <p:txBody>
          <a:bodyPr>
            <a:spAutoFit/>
          </a:bodyPr>
          <a:lstStyle/>
          <a:p>
            <a:pPr marL="342900" indent="-342900">
              <a:lnSpc>
                <a:spcPct val="80000"/>
              </a:lnSpc>
              <a:spcBef>
                <a:spcPct val="20000"/>
              </a:spcBef>
              <a:defRPr/>
            </a:pPr>
            <a:r>
              <a:rPr lang="en-US" sz="3600" b="1" i="1" dirty="0">
                <a:solidFill>
                  <a:srgbClr val="C00000"/>
                </a:solidFill>
              </a:rPr>
              <a:t>Tonight We Will Speak About:</a:t>
            </a:r>
          </a:p>
          <a:p>
            <a:pPr>
              <a:lnSpc>
                <a:spcPct val="80000"/>
              </a:lnSpc>
              <a:spcBef>
                <a:spcPts val="100"/>
              </a:spcBef>
              <a:defRPr/>
            </a:pPr>
            <a:endParaRPr lang="en-US" sz="1000" b="1" dirty="0">
              <a:solidFill>
                <a:srgbClr val="002060"/>
              </a:solidFill>
            </a:endParaRPr>
          </a:p>
          <a:p>
            <a:pPr marL="342900" indent="-342900">
              <a:spcBef>
                <a:spcPct val="20000"/>
              </a:spcBef>
              <a:defRPr/>
            </a:pPr>
            <a:r>
              <a:rPr lang="en-US" sz="2400" dirty="0">
                <a:solidFill>
                  <a:srgbClr val="0033CC"/>
                </a:solidFill>
              </a:rPr>
              <a:t>	</a:t>
            </a:r>
            <a:r>
              <a:rPr lang="en-US" sz="2400" b="1" dirty="0">
                <a:solidFill>
                  <a:srgbClr val="0033CC"/>
                </a:solidFill>
              </a:rPr>
              <a:t>- The Value of Title Searches</a:t>
            </a:r>
          </a:p>
          <a:p>
            <a:pPr marL="342900" indent="-342900">
              <a:spcBef>
                <a:spcPct val="20000"/>
              </a:spcBef>
              <a:defRPr/>
            </a:pPr>
            <a:r>
              <a:rPr lang="en-US" sz="2400" b="1" dirty="0">
                <a:solidFill>
                  <a:srgbClr val="0033CC"/>
                </a:solidFill>
              </a:rPr>
              <a:t>	- The Wonderful World of Land Use – Part Two</a:t>
            </a:r>
          </a:p>
          <a:p>
            <a:pPr marL="342900" indent="-342900">
              <a:spcBef>
                <a:spcPct val="20000"/>
              </a:spcBef>
              <a:defRPr/>
            </a:pPr>
            <a:r>
              <a:rPr lang="en-US" b="1" dirty="0">
                <a:solidFill>
                  <a:srgbClr val="0033CC"/>
                </a:solidFill>
              </a:rPr>
              <a:t>    		</a:t>
            </a:r>
            <a:r>
              <a:rPr lang="en-US" b="1" i="1" dirty="0">
                <a:solidFill>
                  <a:schemeClr val="hlink"/>
                </a:solidFill>
              </a:rPr>
              <a:t>- The Law of Trespass</a:t>
            </a:r>
          </a:p>
          <a:p>
            <a:pPr>
              <a:lnSpc>
                <a:spcPct val="80000"/>
              </a:lnSpc>
              <a:spcBef>
                <a:spcPts val="100"/>
              </a:spcBef>
              <a:defRPr/>
            </a:pPr>
            <a:endParaRPr lang="en-US" sz="1200" b="1" i="1" dirty="0">
              <a:solidFill>
                <a:srgbClr val="003300"/>
              </a:solidFill>
            </a:endParaRPr>
          </a:p>
          <a:p>
            <a:pPr>
              <a:lnSpc>
                <a:spcPct val="80000"/>
              </a:lnSpc>
              <a:spcBef>
                <a:spcPts val="100"/>
              </a:spcBef>
              <a:defRPr/>
            </a:pPr>
            <a:r>
              <a:rPr lang="en-US" b="1" i="1" dirty="0">
                <a:solidFill>
                  <a:schemeClr val="accent1">
                    <a:lumMod val="25000"/>
                  </a:schemeClr>
                </a:solidFill>
              </a:rPr>
              <a:t>      - The Ultimate Expression of Personal Property Rights</a:t>
            </a: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sz="1200" b="1" i="1" dirty="0">
              <a:solidFill>
                <a:srgbClr val="C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1074" name="Rectangle 2"/>
          <p:cNvSpPr>
            <a:spLocks noGrp="1" noChangeArrowheads="1"/>
          </p:cNvSpPr>
          <p:nvPr>
            <p:ph type="body" sz="half" idx="1"/>
          </p:nvPr>
        </p:nvSpPr>
        <p:spPr>
          <a:xfrm>
            <a:off x="304800" y="1066800"/>
            <a:ext cx="8458200" cy="5486400"/>
          </a:xfrm>
          <a:noFill/>
        </p:spPr>
        <p:txBody>
          <a:bodyPr/>
          <a:lstStyle/>
          <a:p>
            <a:pPr marL="609600" indent="-609600" eaLnBrk="1" hangingPunct="1">
              <a:lnSpc>
                <a:spcPct val="80000"/>
              </a:lnSpc>
              <a:buFontTx/>
              <a:buNone/>
            </a:pPr>
            <a:r>
              <a:rPr lang="en-US" altLang="en-US" sz="3000" b="1" dirty="0">
                <a:solidFill>
                  <a:srgbClr val="CC0000"/>
                </a:solidFill>
              </a:rPr>
              <a:t>Trespass</a:t>
            </a:r>
          </a:p>
          <a:p>
            <a:pPr marL="609600" indent="-609600" eaLnBrk="1" hangingPunct="1">
              <a:lnSpc>
                <a:spcPct val="80000"/>
              </a:lnSpc>
              <a:buFontTx/>
              <a:buNone/>
            </a:pPr>
            <a:r>
              <a:rPr lang="en-US" altLang="en-US" sz="2400" b="1" i="1" dirty="0">
                <a:solidFill>
                  <a:schemeClr val="accent1">
                    <a:lumMod val="10000"/>
                  </a:schemeClr>
                </a:solidFill>
              </a:rPr>
              <a:t>    Generally  </a:t>
            </a:r>
          </a:p>
          <a:p>
            <a:pPr marL="609600" indent="-609600" eaLnBrk="1" hangingPunct="1">
              <a:lnSpc>
                <a:spcPct val="90000"/>
              </a:lnSpc>
            </a:pPr>
            <a:endParaRPr lang="en-US" altLang="en-US" sz="400" b="1" dirty="0">
              <a:solidFill>
                <a:schemeClr val="accent2"/>
              </a:solidFill>
            </a:endParaRPr>
          </a:p>
          <a:p>
            <a:pPr marL="609600" indent="-609600" eaLnBrk="1" hangingPunct="1">
              <a:lnSpc>
                <a:spcPct val="80000"/>
              </a:lnSpc>
            </a:pPr>
            <a:r>
              <a:rPr lang="en-US" altLang="en-US" sz="2000" b="1" dirty="0"/>
              <a:t>The law has also long recognized the concept that a property owner is entitled to use one’s property with out interference from others, and that property owners have an inherent right to exclude those who may so wish to so interfere. </a:t>
            </a:r>
          </a:p>
          <a:p>
            <a:pPr marL="609600" indent="-609600" eaLnBrk="1" hangingPunct="1">
              <a:lnSpc>
                <a:spcPct val="80000"/>
              </a:lnSpc>
            </a:pPr>
            <a:endParaRPr lang="en-US" altLang="en-US" sz="2000" b="1" dirty="0"/>
          </a:p>
          <a:p>
            <a:pPr marL="609600" indent="-609600" eaLnBrk="1" hangingPunct="1">
              <a:lnSpc>
                <a:spcPct val="80000"/>
              </a:lnSpc>
            </a:pPr>
            <a:r>
              <a:rPr lang="en-US" altLang="en-US" sz="2000" b="1" dirty="0"/>
              <a:t>When this type of physical interference occurs, it can legally be classified as </a:t>
            </a:r>
            <a:r>
              <a:rPr lang="en-US" altLang="en-US" sz="2000" b="1" i="1" dirty="0">
                <a:solidFill>
                  <a:srgbClr val="FF0000"/>
                </a:solidFill>
              </a:rPr>
              <a:t>Trespass</a:t>
            </a:r>
            <a:r>
              <a:rPr lang="en-US" altLang="en-US" sz="2000" b="1" i="1" dirty="0"/>
              <a:t>.</a:t>
            </a:r>
          </a:p>
          <a:p>
            <a:pPr marL="0" indent="0" eaLnBrk="1" hangingPunct="1">
              <a:lnSpc>
                <a:spcPct val="80000"/>
              </a:lnSpc>
              <a:buNone/>
            </a:pPr>
            <a:endParaRPr lang="en-US" altLang="en-US" sz="2000" b="1" i="1" dirty="0"/>
          </a:p>
          <a:p>
            <a:pPr marL="609600" indent="-609600" eaLnBrk="1" hangingPunct="1">
              <a:lnSpc>
                <a:spcPct val="80000"/>
              </a:lnSpc>
            </a:pPr>
            <a:r>
              <a:rPr lang="en-US" altLang="en-US" sz="2000" b="1" i="1" dirty="0">
                <a:solidFill>
                  <a:schemeClr val="hlink"/>
                </a:solidFill>
              </a:rPr>
              <a:t>Trespass Defined</a:t>
            </a:r>
            <a:r>
              <a:rPr lang="en-US" altLang="en-US" sz="2000" b="1" dirty="0">
                <a:solidFill>
                  <a:schemeClr val="accent2"/>
                </a:solidFill>
              </a:rPr>
              <a:t> – </a:t>
            </a:r>
            <a:r>
              <a:rPr lang="en-US" altLang="en-US" sz="2000" b="1" dirty="0"/>
              <a:t>At common law, any intentional and unprivileged entry onto land owned or occupied by another constituted a trespass. Although recent developments in the law have focused on carving out special exceptions to liability, the basic liability standards have not changed.</a:t>
            </a:r>
          </a:p>
        </p:txBody>
      </p:sp>
      <p:sp>
        <p:nvSpPr>
          <p:cNvPr id="2" name="Slide Number Placeholder 1"/>
          <p:cNvSpPr>
            <a:spLocks noGrp="1"/>
          </p:cNvSpPr>
          <p:nvPr>
            <p:ph type="sldNum" sz="quarter" idx="12"/>
          </p:nvPr>
        </p:nvSpPr>
        <p:spPr/>
        <p:txBody>
          <a:bodyPr/>
          <a:lstStyle/>
          <a:p>
            <a:pPr>
              <a:defRPr/>
            </a:pPr>
            <a:fld id="{A9AE30D7-6A6F-489A-ADAE-491B91E44606}" type="slidenum">
              <a:rPr lang="en-US" smtClean="0"/>
              <a:pPr>
                <a:defRPr/>
              </a:pPr>
              <a:t>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71074">
                                            <p:txEl>
                                              <p:pRg st="0" end="0"/>
                                            </p:txEl>
                                          </p:spTgt>
                                        </p:tgtEl>
                                        <p:attrNameLst>
                                          <p:attrName>style.visibility</p:attrName>
                                        </p:attrNameLst>
                                      </p:cBhvr>
                                      <p:to>
                                        <p:strVal val="visible"/>
                                      </p:to>
                                    </p:set>
                                    <p:anim calcmode="lin" valueType="num">
                                      <p:cBhvr additive="base">
                                        <p:cTn id="7" dur="500" fill="hold"/>
                                        <p:tgtEl>
                                          <p:spTgt spid="77107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71074">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771074">
                                            <p:txEl>
                                              <p:pRg st="1" end="1"/>
                                            </p:txEl>
                                          </p:spTgt>
                                        </p:tgtEl>
                                        <p:attrNameLst>
                                          <p:attrName>style.visibility</p:attrName>
                                        </p:attrNameLst>
                                      </p:cBhvr>
                                      <p:to>
                                        <p:strVal val="visible"/>
                                      </p:to>
                                    </p:set>
                                    <p:anim calcmode="lin" valueType="num">
                                      <p:cBhvr additive="base">
                                        <p:cTn id="13" dur="500" fill="hold"/>
                                        <p:tgtEl>
                                          <p:spTgt spid="771074">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771074">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1074"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1074" name="Rectangle 2"/>
          <p:cNvSpPr>
            <a:spLocks noGrp="1" noChangeArrowheads="1"/>
          </p:cNvSpPr>
          <p:nvPr>
            <p:ph type="body" sz="half" idx="1"/>
          </p:nvPr>
        </p:nvSpPr>
        <p:spPr>
          <a:xfrm>
            <a:off x="304800" y="1066800"/>
            <a:ext cx="8458200" cy="5486400"/>
          </a:xfrm>
          <a:noFill/>
        </p:spPr>
        <p:txBody>
          <a:bodyPr/>
          <a:lstStyle/>
          <a:p>
            <a:pPr marL="609600" indent="-609600" eaLnBrk="1" hangingPunct="1">
              <a:lnSpc>
                <a:spcPct val="80000"/>
              </a:lnSpc>
              <a:buFontTx/>
              <a:buNone/>
            </a:pPr>
            <a:r>
              <a:rPr lang="en-US" altLang="en-US" sz="3000" b="1" dirty="0">
                <a:solidFill>
                  <a:srgbClr val="CC0000"/>
                </a:solidFill>
              </a:rPr>
              <a:t>Trespass</a:t>
            </a:r>
          </a:p>
          <a:p>
            <a:pPr marL="609600" indent="-609600" eaLnBrk="1" hangingPunct="1">
              <a:lnSpc>
                <a:spcPct val="80000"/>
              </a:lnSpc>
              <a:buFontTx/>
              <a:buNone/>
            </a:pPr>
            <a:r>
              <a:rPr lang="en-US" altLang="en-US" sz="2400" b="1" i="1" dirty="0">
                <a:solidFill>
                  <a:schemeClr val="accent1">
                    <a:lumMod val="10000"/>
                  </a:schemeClr>
                </a:solidFill>
              </a:rPr>
              <a:t>    Generally  </a:t>
            </a:r>
          </a:p>
          <a:p>
            <a:pPr marL="609600" indent="-609600" eaLnBrk="1" hangingPunct="1">
              <a:lnSpc>
                <a:spcPct val="90000"/>
              </a:lnSpc>
            </a:pPr>
            <a:endParaRPr lang="en-US" altLang="en-US" sz="400" b="1" dirty="0">
              <a:solidFill>
                <a:schemeClr val="accent2"/>
              </a:solidFill>
            </a:endParaRPr>
          </a:p>
          <a:p>
            <a:pPr marL="609600" indent="-609600" eaLnBrk="1" hangingPunct="1">
              <a:lnSpc>
                <a:spcPct val="80000"/>
              </a:lnSpc>
            </a:pPr>
            <a:r>
              <a:rPr lang="en-US" altLang="en-US" sz="1800" b="1" i="1" dirty="0">
                <a:solidFill>
                  <a:schemeClr val="hlink"/>
                </a:solidFill>
              </a:rPr>
              <a:t>Intent -</a:t>
            </a:r>
            <a:r>
              <a:rPr lang="en-US" altLang="en-US" sz="1800" b="1" dirty="0">
                <a:solidFill>
                  <a:schemeClr val="accent2"/>
                </a:solidFill>
              </a:rPr>
              <a:t> </a:t>
            </a:r>
            <a:r>
              <a:rPr lang="en-US" altLang="en-US" sz="1800" b="1" dirty="0"/>
              <a:t>The element of intent has a special meaning in trespass law.  A trespasser is strictly liable; good faith, knowledge, and fault are irrelevant.  A person commits trespass, even if they merely walk across a property owner’s land, mistakenly believing it to be their own. The trespass doctrine requires only that the trespasser intended to enter onto the land as a matter of free choice, not that he had a subjective intent to trespass or even knew he was trespassing. </a:t>
            </a:r>
          </a:p>
          <a:p>
            <a:pPr marL="0" indent="0" eaLnBrk="1" hangingPunct="1">
              <a:lnSpc>
                <a:spcPct val="80000"/>
              </a:lnSpc>
              <a:buNone/>
            </a:pPr>
            <a:endParaRPr lang="en-US" altLang="en-US" sz="1800" b="1" dirty="0"/>
          </a:p>
          <a:p>
            <a:pPr marL="609600" indent="-609600" eaLnBrk="1" hangingPunct="1">
              <a:lnSpc>
                <a:spcPct val="80000"/>
              </a:lnSpc>
            </a:pPr>
            <a:r>
              <a:rPr lang="en-US" altLang="en-US" sz="1800" b="1" i="1" dirty="0">
                <a:solidFill>
                  <a:schemeClr val="hlink"/>
                </a:solidFill>
              </a:rPr>
              <a:t>Entry -</a:t>
            </a:r>
            <a:r>
              <a:rPr lang="en-US" altLang="en-US" sz="1800" b="1" dirty="0">
                <a:solidFill>
                  <a:schemeClr val="accent2"/>
                </a:solidFill>
              </a:rPr>
              <a:t> </a:t>
            </a:r>
            <a:r>
              <a:rPr lang="en-US" altLang="en-US" sz="1800" b="1" dirty="0"/>
              <a:t>Although trespass always involves a physical invasion, a trespass may occur without any personal entry by the trespasser. For a trespasser will also be liable in trespass, if they cause a thing or a third person to enter the property owner’s land.  This doctrine also applies to entries below the land surface (e.g., through tunnels or caves) as well as-at least partially to entries in the air space over the land.</a:t>
            </a:r>
          </a:p>
          <a:p>
            <a:pPr marL="0" indent="0" eaLnBrk="1" hangingPunct="1">
              <a:lnSpc>
                <a:spcPct val="80000"/>
              </a:lnSpc>
              <a:buNone/>
            </a:pPr>
            <a:endParaRPr lang="en-US" altLang="en-US" sz="1800" b="1" dirty="0"/>
          </a:p>
          <a:p>
            <a:pPr marL="609600" indent="-609600" eaLnBrk="1" hangingPunct="1">
              <a:lnSpc>
                <a:spcPct val="80000"/>
              </a:lnSpc>
            </a:pPr>
            <a:r>
              <a:rPr lang="en-US" altLang="en-US" sz="1800" b="1" i="1" dirty="0">
                <a:solidFill>
                  <a:schemeClr val="hlink"/>
                </a:solidFill>
              </a:rPr>
              <a:t>Remedies -</a:t>
            </a:r>
            <a:r>
              <a:rPr lang="en-US" altLang="en-US" sz="1800" b="1" dirty="0">
                <a:solidFill>
                  <a:schemeClr val="accent2"/>
                </a:solidFill>
              </a:rPr>
              <a:t> </a:t>
            </a:r>
            <a:r>
              <a:rPr lang="en-US" altLang="en-US" sz="1800" b="1" dirty="0"/>
              <a:t>A trespasser is liable even if the entry causes no actual damage. A court can hold a trespasser liable for nominal damages and, upon the property owner’s request, can enjoin any further trespass.</a:t>
            </a:r>
          </a:p>
        </p:txBody>
      </p:sp>
      <p:sp>
        <p:nvSpPr>
          <p:cNvPr id="2" name="Slide Number Placeholder 1"/>
          <p:cNvSpPr>
            <a:spLocks noGrp="1"/>
          </p:cNvSpPr>
          <p:nvPr>
            <p:ph type="sldNum" sz="quarter" idx="12"/>
          </p:nvPr>
        </p:nvSpPr>
        <p:spPr/>
        <p:txBody>
          <a:bodyPr/>
          <a:lstStyle/>
          <a:p>
            <a:pPr>
              <a:defRPr/>
            </a:pPr>
            <a:fld id="{A9AE30D7-6A6F-489A-ADAE-491B91E44606}" type="slidenum">
              <a:rPr lang="en-US" smtClean="0"/>
              <a:pPr>
                <a:defRPr/>
              </a:pPr>
              <a:t>5</a:t>
            </a:fld>
            <a:endParaRPr lang="en-US"/>
          </a:p>
        </p:txBody>
      </p:sp>
    </p:spTree>
    <p:extLst>
      <p:ext uri="{BB962C8B-B14F-4D97-AF65-F5344CB8AC3E}">
        <p14:creationId xmlns:p14="http://schemas.microsoft.com/office/powerpoint/2010/main" val="371417933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71074">
                                            <p:txEl>
                                              <p:pRg st="0" end="0"/>
                                            </p:txEl>
                                          </p:spTgt>
                                        </p:tgtEl>
                                        <p:attrNameLst>
                                          <p:attrName>style.visibility</p:attrName>
                                        </p:attrNameLst>
                                      </p:cBhvr>
                                      <p:to>
                                        <p:strVal val="visible"/>
                                      </p:to>
                                    </p:set>
                                    <p:anim calcmode="lin" valueType="num">
                                      <p:cBhvr additive="base">
                                        <p:cTn id="7" dur="500" fill="hold"/>
                                        <p:tgtEl>
                                          <p:spTgt spid="77107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71074">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771074">
                                            <p:txEl>
                                              <p:pRg st="1" end="1"/>
                                            </p:txEl>
                                          </p:spTgt>
                                        </p:tgtEl>
                                        <p:attrNameLst>
                                          <p:attrName>style.visibility</p:attrName>
                                        </p:attrNameLst>
                                      </p:cBhvr>
                                      <p:to>
                                        <p:strVal val="visible"/>
                                      </p:to>
                                    </p:set>
                                    <p:anim calcmode="lin" valueType="num">
                                      <p:cBhvr additive="base">
                                        <p:cTn id="13" dur="500" fill="hold"/>
                                        <p:tgtEl>
                                          <p:spTgt spid="771074">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771074">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1074"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3122" name="Rectangle 2"/>
          <p:cNvSpPr>
            <a:spLocks noGrp="1" noChangeArrowheads="1"/>
          </p:cNvSpPr>
          <p:nvPr>
            <p:ph type="body" sz="half" idx="1"/>
          </p:nvPr>
        </p:nvSpPr>
        <p:spPr>
          <a:xfrm>
            <a:off x="304800" y="1066800"/>
            <a:ext cx="8610600" cy="5486400"/>
          </a:xfrm>
          <a:noFill/>
        </p:spPr>
        <p:txBody>
          <a:bodyPr/>
          <a:lstStyle/>
          <a:p>
            <a:pPr marL="609600" indent="-609600" eaLnBrk="1" hangingPunct="1">
              <a:lnSpc>
                <a:spcPct val="80000"/>
              </a:lnSpc>
              <a:buFontTx/>
              <a:buNone/>
            </a:pPr>
            <a:r>
              <a:rPr lang="en-US" altLang="en-US" sz="2300" b="1" dirty="0">
                <a:solidFill>
                  <a:srgbClr val="CC0000"/>
                </a:solidFill>
              </a:rPr>
              <a:t>Trespass  </a:t>
            </a:r>
          </a:p>
          <a:p>
            <a:pPr marL="609600" indent="-609600" eaLnBrk="1" hangingPunct="1">
              <a:lnSpc>
                <a:spcPct val="80000"/>
              </a:lnSpc>
              <a:buFontTx/>
              <a:buNone/>
            </a:pPr>
            <a:r>
              <a:rPr lang="en-US" altLang="en-US" sz="2300" b="1" dirty="0">
                <a:solidFill>
                  <a:schemeClr val="hlink"/>
                </a:solidFill>
              </a:rPr>
              <a:t>	General Exceptions to Trespass Liability</a:t>
            </a:r>
          </a:p>
          <a:p>
            <a:pPr marL="609600" indent="-609600" eaLnBrk="1" hangingPunct="1">
              <a:lnSpc>
                <a:spcPct val="80000"/>
              </a:lnSpc>
              <a:buFontTx/>
              <a:buNone/>
            </a:pPr>
            <a:r>
              <a:rPr lang="en-US" altLang="en-US" sz="2300" dirty="0"/>
              <a:t>	</a:t>
            </a:r>
            <a:r>
              <a:rPr lang="en-US" altLang="en-US" sz="2300" b="1" dirty="0"/>
              <a:t>An entry under a legally recognized privilege               does not constitute a trespass. </a:t>
            </a:r>
          </a:p>
          <a:p>
            <a:pPr marL="609600" indent="-609600" eaLnBrk="1" hangingPunct="1">
              <a:lnSpc>
                <a:spcPct val="80000"/>
              </a:lnSpc>
              <a:buFontTx/>
              <a:buNone/>
            </a:pPr>
            <a:r>
              <a:rPr lang="en-US" altLang="en-US" sz="2300" b="1" dirty="0"/>
              <a:t>	A privileged entry is one made with the landowner's consent. </a:t>
            </a:r>
          </a:p>
          <a:p>
            <a:pPr marL="609600" indent="-609600" eaLnBrk="1" hangingPunct="1">
              <a:lnSpc>
                <a:spcPct val="80000"/>
              </a:lnSpc>
              <a:buFontTx/>
              <a:buNone/>
            </a:pPr>
            <a:r>
              <a:rPr lang="en-US" altLang="en-US" sz="2300" b="1" dirty="0"/>
              <a:t>	If an owner invites a repairman onto their land to fix a leaky pipe, then the workman’s entry is privileged. </a:t>
            </a:r>
          </a:p>
          <a:p>
            <a:pPr marL="609600" indent="-609600" eaLnBrk="1" hangingPunct="1">
              <a:lnSpc>
                <a:spcPct val="80000"/>
              </a:lnSpc>
              <a:buFontTx/>
              <a:buNone/>
            </a:pPr>
            <a:r>
              <a:rPr lang="en-US" altLang="en-US" sz="2300" b="1" dirty="0"/>
              <a:t>	Privilege may also be found of necessity. </a:t>
            </a:r>
          </a:p>
          <a:p>
            <a:pPr marL="609600" indent="-609600" eaLnBrk="1" hangingPunct="1">
              <a:lnSpc>
                <a:spcPct val="80000"/>
              </a:lnSpc>
              <a:buFontTx/>
              <a:buNone/>
            </a:pPr>
            <a:r>
              <a:rPr lang="en-US" altLang="en-US" sz="2300" b="1" dirty="0"/>
              <a:t>	A firefighter may enter private property to save an adjacent house from fire.</a:t>
            </a:r>
          </a:p>
          <a:p>
            <a:pPr marL="609600" indent="-609600" eaLnBrk="1" hangingPunct="1">
              <a:lnSpc>
                <a:spcPct val="80000"/>
              </a:lnSpc>
              <a:buFontTx/>
              <a:buNone/>
            </a:pPr>
            <a:r>
              <a:rPr lang="en-US" altLang="en-US" sz="2300" b="1" dirty="0"/>
              <a:t>	A police officer may enter to arrest a suspect. </a:t>
            </a:r>
          </a:p>
          <a:p>
            <a:pPr marL="609600" indent="-609600" eaLnBrk="1" hangingPunct="1">
              <a:lnSpc>
                <a:spcPct val="80000"/>
              </a:lnSpc>
              <a:buFontTx/>
              <a:buNone/>
            </a:pPr>
            <a:r>
              <a:rPr lang="en-US" altLang="en-US" sz="2300" b="1" dirty="0"/>
              <a:t>	Private persons can also be found to have a privilege to enter another's land in an emergency situation (e.g., while fleeing from an attacking bear).</a:t>
            </a:r>
          </a:p>
        </p:txBody>
      </p:sp>
      <p:sp>
        <p:nvSpPr>
          <p:cNvPr id="2" name="Slide Number Placeholder 1"/>
          <p:cNvSpPr>
            <a:spLocks noGrp="1"/>
          </p:cNvSpPr>
          <p:nvPr>
            <p:ph type="sldNum" sz="quarter" idx="12"/>
          </p:nvPr>
        </p:nvSpPr>
        <p:spPr/>
        <p:txBody>
          <a:bodyPr/>
          <a:lstStyle/>
          <a:p>
            <a:pPr>
              <a:defRPr/>
            </a:pPr>
            <a:fld id="{A9AE30D7-6A6F-489A-ADAE-491B91E44606}" type="slidenum">
              <a:rPr lang="en-US" smtClean="0"/>
              <a:pPr>
                <a:defRPr/>
              </a:pPr>
              <a:t>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73122">
                                            <p:txEl>
                                              <p:pRg st="0" end="0"/>
                                            </p:txEl>
                                          </p:spTgt>
                                        </p:tgtEl>
                                        <p:attrNameLst>
                                          <p:attrName>style.visibility</p:attrName>
                                        </p:attrNameLst>
                                      </p:cBhvr>
                                      <p:to>
                                        <p:strVal val="visible"/>
                                      </p:to>
                                    </p:set>
                                    <p:anim calcmode="lin" valueType="num">
                                      <p:cBhvr additive="base">
                                        <p:cTn id="7" dur="500" fill="hold"/>
                                        <p:tgtEl>
                                          <p:spTgt spid="77312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73122">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3122"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5170" name="Rectangle 2"/>
          <p:cNvSpPr>
            <a:spLocks noGrp="1" noChangeArrowheads="1"/>
          </p:cNvSpPr>
          <p:nvPr>
            <p:ph type="body" sz="half" idx="1"/>
          </p:nvPr>
        </p:nvSpPr>
        <p:spPr>
          <a:xfrm>
            <a:off x="381000" y="1066800"/>
            <a:ext cx="8382000" cy="5486400"/>
          </a:xfrm>
          <a:noFill/>
        </p:spPr>
        <p:txBody>
          <a:bodyPr/>
          <a:lstStyle/>
          <a:p>
            <a:pPr marL="609600" indent="-609600" eaLnBrk="1" hangingPunct="1">
              <a:buFontTx/>
              <a:buNone/>
            </a:pPr>
            <a:r>
              <a:rPr lang="en-US" altLang="en-US" sz="3600" b="1" dirty="0">
                <a:solidFill>
                  <a:srgbClr val="CC0000"/>
                </a:solidFill>
              </a:rPr>
              <a:t>Trespass</a:t>
            </a:r>
            <a:r>
              <a:rPr lang="en-US" altLang="en-US" sz="2800" b="1" dirty="0">
                <a:solidFill>
                  <a:srgbClr val="FF0000"/>
                </a:solidFill>
              </a:rPr>
              <a:t> </a:t>
            </a:r>
            <a:r>
              <a:rPr lang="en-US" altLang="en-US" sz="2800" b="1" i="1" dirty="0"/>
              <a:t> </a:t>
            </a:r>
            <a:endParaRPr lang="en-US" altLang="en-US" sz="2800" b="1" dirty="0">
              <a:solidFill>
                <a:schemeClr val="accent2"/>
              </a:solidFill>
            </a:endParaRPr>
          </a:p>
          <a:p>
            <a:pPr marL="609600" indent="-609600" eaLnBrk="1" hangingPunct="1">
              <a:lnSpc>
                <a:spcPct val="90000"/>
              </a:lnSpc>
            </a:pPr>
            <a:endParaRPr lang="en-US" altLang="en-US" sz="700" b="1" dirty="0">
              <a:solidFill>
                <a:schemeClr val="accent2"/>
              </a:solidFill>
            </a:endParaRPr>
          </a:p>
          <a:p>
            <a:pPr marL="609600" indent="-609600" eaLnBrk="1" hangingPunct="1"/>
            <a:r>
              <a:rPr lang="en-US" altLang="en-US" sz="2800" b="1" dirty="0">
                <a:solidFill>
                  <a:schemeClr val="accent2"/>
                </a:solidFill>
              </a:rPr>
              <a:t>Remedies for trespass also include remedies at law and equity or both.  As a result, a party who has suffered a nuisance can bring an action for:</a:t>
            </a:r>
          </a:p>
          <a:p>
            <a:pPr marL="609600" indent="-609600" eaLnBrk="1" hangingPunct="1">
              <a:buFontTx/>
              <a:buNone/>
            </a:pPr>
            <a:r>
              <a:rPr lang="en-US" altLang="en-US" sz="2800" b="1" dirty="0">
                <a:solidFill>
                  <a:schemeClr val="accent2"/>
                </a:solidFill>
              </a:rPr>
              <a:t>	*</a:t>
            </a:r>
            <a:r>
              <a:rPr lang="en-US" altLang="en-US" sz="2800" b="1" i="1" dirty="0">
                <a:solidFill>
                  <a:schemeClr val="hlink"/>
                </a:solidFill>
              </a:rPr>
              <a:t>	Money Damages; </a:t>
            </a:r>
            <a:r>
              <a:rPr lang="en-US" altLang="en-US" sz="2800" b="1" dirty="0">
                <a:solidFill>
                  <a:schemeClr val="accent2"/>
                </a:solidFill>
              </a:rPr>
              <a:t>(can be nominal)</a:t>
            </a:r>
            <a:endParaRPr lang="en-US" altLang="en-US" sz="2800" b="1" i="1" dirty="0">
              <a:solidFill>
                <a:schemeClr val="hlink"/>
              </a:solidFill>
            </a:endParaRPr>
          </a:p>
          <a:p>
            <a:pPr marL="609600" indent="-609600" eaLnBrk="1" hangingPunct="1">
              <a:buFontTx/>
              <a:buNone/>
            </a:pPr>
            <a:r>
              <a:rPr lang="en-US" altLang="en-US" sz="2800" b="1" i="1" dirty="0">
                <a:solidFill>
                  <a:schemeClr val="hlink"/>
                </a:solidFill>
              </a:rPr>
              <a:t>	*	Injunction</a:t>
            </a:r>
            <a:r>
              <a:rPr lang="en-US" altLang="en-US" sz="2800" b="1" dirty="0">
                <a:solidFill>
                  <a:schemeClr val="accent2"/>
                </a:solidFill>
              </a:rPr>
              <a:t> (called ejectment, to have the trespasser removed from the property and/or enjoined from re-entering it); or</a:t>
            </a:r>
          </a:p>
          <a:p>
            <a:pPr marL="609600" indent="-609600" eaLnBrk="1" hangingPunct="1">
              <a:buFontTx/>
              <a:buNone/>
            </a:pPr>
            <a:r>
              <a:rPr lang="en-US" altLang="en-US" sz="2800" b="1" dirty="0">
                <a:solidFill>
                  <a:schemeClr val="accent2"/>
                </a:solidFill>
              </a:rPr>
              <a:t>	</a:t>
            </a:r>
            <a:r>
              <a:rPr lang="en-US" altLang="en-US" sz="2800" b="1" i="1" dirty="0">
                <a:solidFill>
                  <a:schemeClr val="hlink"/>
                </a:solidFill>
              </a:rPr>
              <a:t>*	Both</a:t>
            </a:r>
            <a:r>
              <a:rPr lang="en-US" altLang="en-US" sz="2800" b="1" dirty="0">
                <a:solidFill>
                  <a:schemeClr val="accent2"/>
                </a:solidFill>
              </a:rPr>
              <a:t>  </a:t>
            </a:r>
          </a:p>
        </p:txBody>
      </p:sp>
      <p:sp>
        <p:nvSpPr>
          <p:cNvPr id="2" name="Slide Number Placeholder 1"/>
          <p:cNvSpPr>
            <a:spLocks noGrp="1"/>
          </p:cNvSpPr>
          <p:nvPr>
            <p:ph type="sldNum" sz="quarter" idx="12"/>
          </p:nvPr>
        </p:nvSpPr>
        <p:spPr/>
        <p:txBody>
          <a:bodyPr/>
          <a:lstStyle/>
          <a:p>
            <a:pPr>
              <a:defRPr/>
            </a:pPr>
            <a:fld id="{A9AE30D7-6A6F-489A-ADAE-491B91E44606}" type="slidenum">
              <a:rPr lang="en-US" smtClean="0"/>
              <a:pPr>
                <a:defRPr/>
              </a:pPr>
              <a:t>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75170">
                                            <p:txEl>
                                              <p:pRg st="0" end="0"/>
                                            </p:txEl>
                                          </p:spTgt>
                                        </p:tgtEl>
                                        <p:attrNameLst>
                                          <p:attrName>style.visibility</p:attrName>
                                        </p:attrNameLst>
                                      </p:cBhvr>
                                      <p:to>
                                        <p:strVal val="visible"/>
                                      </p:to>
                                    </p:set>
                                    <p:anim calcmode="lin" valueType="num">
                                      <p:cBhvr additive="base">
                                        <p:cTn id="7" dur="500" fill="hold"/>
                                        <p:tgtEl>
                                          <p:spTgt spid="775170">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75170">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5170"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Rectangle 3"/>
          <p:cNvSpPr>
            <a:spLocks noChangeArrowheads="1"/>
          </p:cNvSpPr>
          <p:nvPr/>
        </p:nvSpPr>
        <p:spPr bwMode="auto">
          <a:xfrm>
            <a:off x="381000" y="1219200"/>
            <a:ext cx="8458200" cy="5029200"/>
          </a:xfrm>
          <a:prstGeom prst="rect">
            <a:avLst/>
          </a:prstGeom>
          <a:noFill/>
          <a:ln>
            <a:noFill/>
          </a:ln>
          <a:extLst/>
        </p:spPr>
        <p:txBody>
          <a:bodyPr/>
          <a:lstStyle/>
          <a:p>
            <a:pPr algn="ctr">
              <a:lnSpc>
                <a:spcPct val="80000"/>
              </a:lnSpc>
              <a:spcBef>
                <a:spcPct val="20000"/>
              </a:spcBef>
              <a:defRPr/>
            </a:pPr>
            <a:r>
              <a:rPr lang="en-US" sz="2400" b="1" dirty="0">
                <a:solidFill>
                  <a:srgbClr val="002776"/>
                </a:solidFill>
              </a:rPr>
              <a:t>The Case of The </a:t>
            </a:r>
            <a:r>
              <a:rPr lang="en-US" sz="2400" b="1" dirty="0" err="1">
                <a:solidFill>
                  <a:srgbClr val="002776"/>
                </a:solidFill>
              </a:rPr>
              <a:t>Callicoon</a:t>
            </a:r>
            <a:r>
              <a:rPr lang="en-US" sz="2400" b="1" dirty="0">
                <a:solidFill>
                  <a:srgbClr val="002776"/>
                </a:solidFill>
              </a:rPr>
              <a:t> Shopping Mall</a:t>
            </a:r>
          </a:p>
          <a:p>
            <a:pPr algn="ctr">
              <a:lnSpc>
                <a:spcPct val="80000"/>
              </a:lnSpc>
              <a:spcBef>
                <a:spcPct val="20000"/>
              </a:spcBef>
              <a:defRPr/>
            </a:pPr>
            <a:r>
              <a:rPr lang="en-US" sz="3200" b="1" i="1" dirty="0">
                <a:solidFill>
                  <a:srgbClr val="C00000"/>
                </a:solidFill>
              </a:rPr>
              <a:t>A Case Study on Ejectment</a:t>
            </a:r>
            <a:endParaRPr lang="en-US" sz="3200" b="1" i="1" dirty="0"/>
          </a:p>
          <a:p>
            <a:pPr algn="ctr">
              <a:lnSpc>
                <a:spcPct val="80000"/>
              </a:lnSpc>
              <a:spcBef>
                <a:spcPct val="20000"/>
              </a:spcBef>
              <a:defRPr/>
            </a:pPr>
            <a:r>
              <a:rPr lang="en-US" sz="3200" b="1" i="1" dirty="0"/>
              <a:t>And Why Title Searches</a:t>
            </a:r>
          </a:p>
          <a:p>
            <a:pPr algn="ctr">
              <a:lnSpc>
                <a:spcPct val="80000"/>
              </a:lnSpc>
              <a:spcBef>
                <a:spcPct val="20000"/>
              </a:spcBef>
              <a:defRPr/>
            </a:pPr>
            <a:r>
              <a:rPr lang="en-US" sz="3200" b="1" i="1" dirty="0"/>
              <a:t>Are So Important</a:t>
            </a:r>
          </a:p>
          <a:p>
            <a:pPr marL="342900" indent="-342900">
              <a:spcBef>
                <a:spcPct val="20000"/>
              </a:spcBef>
              <a:defRPr/>
            </a:pPr>
            <a:endParaRPr lang="en-US" sz="2400" dirty="0">
              <a:solidFill>
                <a:srgbClr val="0033CC"/>
              </a:solidFill>
            </a:endParaRPr>
          </a:p>
        </p:txBody>
      </p:sp>
      <p:sp>
        <p:nvSpPr>
          <p:cNvPr id="2" name="Slide Number Placeholder 1"/>
          <p:cNvSpPr>
            <a:spLocks noGrp="1"/>
          </p:cNvSpPr>
          <p:nvPr>
            <p:ph type="sldNum" sz="quarter" idx="12"/>
          </p:nvPr>
        </p:nvSpPr>
        <p:spPr/>
        <p:txBody>
          <a:bodyPr/>
          <a:lstStyle/>
          <a:p>
            <a:pPr>
              <a:defRPr/>
            </a:pPr>
            <a:fld id="{FF7E1189-E2B6-4430-92C4-9B194974A12E}" type="slidenum">
              <a:rPr lang="en-US" smtClean="0"/>
              <a:pPr>
                <a:defRPr/>
              </a:pPr>
              <a:t>8</a:t>
            </a:fld>
            <a:endParaRPr lang="en-US"/>
          </a:p>
        </p:txBody>
      </p:sp>
      <p:pic>
        <p:nvPicPr>
          <p:cNvPr id="3" name="Picture 2">
            <a:extLst>
              <a:ext uri="{FF2B5EF4-FFF2-40B4-BE49-F238E27FC236}">
                <a16:creationId xmlns:a16="http://schemas.microsoft.com/office/drawing/2014/main" id="{4AF9810D-D97C-43D3-9A15-3F34DC6BCF35}"/>
              </a:ext>
            </a:extLst>
          </p:cNvPr>
          <p:cNvPicPr>
            <a:picLocks noChangeAspect="1"/>
          </p:cNvPicPr>
          <p:nvPr/>
        </p:nvPicPr>
        <p:blipFill>
          <a:blip r:embed="rId3"/>
          <a:stretch>
            <a:fillRect/>
          </a:stretch>
        </p:blipFill>
        <p:spPr>
          <a:xfrm>
            <a:off x="661222" y="3246436"/>
            <a:ext cx="7821555" cy="2525714"/>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3"/>
          <p:cNvSpPr>
            <a:spLocks noChangeArrowheads="1"/>
          </p:cNvSpPr>
          <p:nvPr/>
        </p:nvSpPr>
        <p:spPr bwMode="auto">
          <a:xfrm>
            <a:off x="381000" y="1676400"/>
            <a:ext cx="82296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20000"/>
              </a:spcBef>
              <a:buFont typeface="Arial" panose="020B0604020202020204" pitchFamily="34" charset="0"/>
              <a:buChar char="•"/>
            </a:pPr>
            <a:r>
              <a:rPr lang="en-US" altLang="en-US" sz="2400" dirty="0">
                <a:solidFill>
                  <a:srgbClr val="0033CC"/>
                </a:solidFill>
              </a:rPr>
              <a:t>For next time – Read Assignments on the Webpage. </a:t>
            </a:r>
          </a:p>
          <a:p>
            <a:pPr eaLnBrk="1" hangingPunct="1">
              <a:spcBef>
                <a:spcPct val="20000"/>
              </a:spcBef>
              <a:buFontTx/>
              <a:buChar char="•"/>
            </a:pPr>
            <a:r>
              <a:rPr lang="en-US" altLang="en-US" sz="2400" dirty="0">
                <a:solidFill>
                  <a:srgbClr val="0033CC"/>
                </a:solidFill>
              </a:rPr>
              <a:t>Questions???</a:t>
            </a:r>
          </a:p>
          <a:p>
            <a:pPr eaLnBrk="1" hangingPunct="1">
              <a:spcBef>
                <a:spcPct val="20000"/>
              </a:spcBef>
            </a:pPr>
            <a:endParaRPr lang="en-US" altLang="en-US" sz="2400" dirty="0">
              <a:solidFill>
                <a:srgbClr val="0033CC"/>
              </a:solidFill>
            </a:endParaRPr>
          </a:p>
        </p:txBody>
      </p:sp>
      <p:sp>
        <p:nvSpPr>
          <p:cNvPr id="2" name="Slide Number Placeholder 1"/>
          <p:cNvSpPr>
            <a:spLocks noGrp="1"/>
          </p:cNvSpPr>
          <p:nvPr>
            <p:ph type="sldNum" sz="quarter" idx="12"/>
          </p:nvPr>
        </p:nvSpPr>
        <p:spPr/>
        <p:txBody>
          <a:bodyPr/>
          <a:lstStyle/>
          <a:p>
            <a:pPr>
              <a:defRPr/>
            </a:pPr>
            <a:fld id="{FF7E1189-E2B6-4430-92C4-9B194974A12E}" type="slidenum">
              <a:rPr lang="en-US" smtClean="0"/>
              <a:pPr>
                <a:defRPr/>
              </a:pPr>
              <a:t>9</a:t>
            </a:fld>
            <a:endParaRPr lang="en-US"/>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5389</TotalTime>
  <Words>429</Words>
  <Application>Microsoft Office PowerPoint</Application>
  <PresentationFormat>On-screen Show (4:3)</PresentationFormat>
  <Paragraphs>79</Paragraphs>
  <Slides>9</Slides>
  <Notes>7</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9</vt:i4>
      </vt:variant>
    </vt:vector>
  </HeadingPairs>
  <TitlesOfParts>
    <vt:vector size="11" baseType="lpstr">
      <vt:lpstr>Arial</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 T. Farley</dc:creator>
  <cp:lastModifiedBy>Robert Farley</cp:lastModifiedBy>
  <cp:revision>208</cp:revision>
  <dcterms:created xsi:type="dcterms:W3CDTF">2007-08-27T19:04:39Z</dcterms:created>
  <dcterms:modified xsi:type="dcterms:W3CDTF">2019-07-22T21:18:17Z</dcterms:modified>
</cp:coreProperties>
</file>