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586" r:id="rId3"/>
    <p:sldId id="587" r:id="rId4"/>
    <p:sldId id="578" r:id="rId5"/>
    <p:sldId id="576" r:id="rId6"/>
    <p:sldId id="577" r:id="rId7"/>
    <p:sldId id="579" r:id="rId8"/>
    <p:sldId id="582" r:id="rId9"/>
    <p:sldId id="583" r:id="rId10"/>
    <p:sldId id="409" r:id="rId11"/>
    <p:sldId id="590" r:id="rId12"/>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14BD18-5CE0-40F3-BFF1-5F2DB759FDAC}" type="slidenum">
              <a:rPr lang="en-US" altLang="en-US" smtClean="0"/>
              <a:pPr eaLnBrk="1" hangingPunct="1"/>
              <a:t>4</a:t>
            </a:fld>
            <a:endParaRPr lang="en-US" alt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12DEC4F-20F4-48F5-82AC-724A8447E4D1}" type="slidenum">
              <a:rPr lang="en-US" altLang="en-US" smtClean="0"/>
              <a:pPr eaLnBrk="1" hangingPunct="1"/>
              <a:t>5</a:t>
            </a:fld>
            <a:endParaRPr lang="en-US" alt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2F2A801-B9C2-4297-B47A-A7F33509AB6A}" type="slidenum">
              <a:rPr lang="en-US" altLang="en-US" smtClean="0"/>
              <a:pPr eaLnBrk="1" hangingPunct="1"/>
              <a:t>6</a:t>
            </a:fld>
            <a:endParaRPr lang="en-US" alt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22B30EC-6C46-4DAC-ABEC-5EF534B9577A}" type="slidenum">
              <a:rPr lang="en-US" altLang="en-US" smtClean="0"/>
              <a:pPr eaLnBrk="1" hangingPunct="1"/>
              <a:t>7</a:t>
            </a:fld>
            <a:endParaRPr lang="en-US" alt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E5D7B82-4F58-410F-9E06-149D270CD0AD}" type="slidenum">
              <a:rPr lang="en-US" altLang="en-US" smtClean="0"/>
              <a:pPr eaLnBrk="1" hangingPunct="1"/>
              <a:t>8</a:t>
            </a:fld>
            <a:endParaRPr lang="en-US" alt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DB89CD-4E4B-4C61-B682-2D6241178863}" type="slidenum">
              <a:rPr lang="en-US" altLang="en-US" smtClean="0"/>
              <a:pPr eaLnBrk="1" hangingPunct="1"/>
              <a:t>9</a:t>
            </a:fld>
            <a:endParaRPr lang="en-US" alt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10</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11</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a:t>
            </a:r>
            <a:r>
              <a:rPr lang="en-US" altLang="en-US" sz="4000" b="1" dirty="0" smtClean="0">
                <a:solidFill>
                  <a:srgbClr val="FFFF00"/>
                </a:solidFill>
              </a:rPr>
              <a:t>Twenty-Two:</a:t>
            </a:r>
            <a:endParaRPr lang="en-US" altLang="en-US" sz="4000" b="1" dirty="0">
              <a:solidFill>
                <a:srgbClr val="FFFF00"/>
              </a:solidFill>
            </a:endParaRP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Use </a:t>
            </a:r>
            <a:r>
              <a:rPr lang="en-US" altLang="en-US" sz="2400" b="1" dirty="0" smtClean="0">
                <a:solidFill>
                  <a:srgbClr val="FFFF00"/>
                </a:solidFill>
              </a:rPr>
              <a:t>  </a:t>
            </a:r>
            <a:endParaRPr lang="en-US" altLang="en-US" sz="2400" b="1" dirty="0">
              <a:solidFill>
                <a:srgbClr val="FFFF00"/>
              </a:solidFill>
            </a:endParaRP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nSpc>
                <a:spcPct val="80000"/>
              </a:lnSpc>
              <a:spcBef>
                <a:spcPct val="20000"/>
              </a:spcBef>
              <a:defRPr/>
            </a:pPr>
            <a:r>
              <a:rPr lang="en-US" sz="2400" b="1" dirty="0">
                <a:solidFill>
                  <a:srgbClr val="002776"/>
                </a:solidFill>
              </a:rPr>
              <a:t>The Case of Economic Development and Urban Renewal</a:t>
            </a:r>
          </a:p>
          <a:p>
            <a:pPr>
              <a:lnSpc>
                <a:spcPct val="80000"/>
              </a:lnSpc>
              <a:spcBef>
                <a:spcPct val="20000"/>
              </a:spcBef>
              <a:defRPr/>
            </a:pPr>
            <a:r>
              <a:rPr lang="en-US" sz="2400" b="1" dirty="0">
                <a:solidFill>
                  <a:srgbClr val="002776"/>
                </a:solidFill>
              </a:rPr>
              <a:t>				-v-</a:t>
            </a:r>
          </a:p>
          <a:p>
            <a:pPr>
              <a:lnSpc>
                <a:spcPct val="80000"/>
              </a:lnSpc>
              <a:spcBef>
                <a:spcPct val="20000"/>
              </a:spcBef>
              <a:defRPr/>
            </a:pPr>
            <a:r>
              <a:rPr lang="en-US" sz="2400" b="1" dirty="0">
                <a:solidFill>
                  <a:srgbClr val="002776"/>
                </a:solidFill>
              </a:rPr>
              <a:t>                        Individual Property Rights</a:t>
            </a:r>
          </a:p>
          <a:p>
            <a:pPr>
              <a:lnSpc>
                <a:spcPct val="80000"/>
              </a:lnSpc>
              <a:spcBef>
                <a:spcPct val="20000"/>
              </a:spcBef>
              <a:defRPr/>
            </a:pPr>
            <a:endParaRPr lang="en-US" sz="700" b="1" dirty="0">
              <a:solidFill>
                <a:srgbClr val="002776"/>
              </a:solidFill>
            </a:endParaRPr>
          </a:p>
          <a:p>
            <a:pPr>
              <a:lnSpc>
                <a:spcPct val="80000"/>
              </a:lnSpc>
              <a:spcBef>
                <a:spcPct val="20000"/>
              </a:spcBef>
              <a:defRPr/>
            </a:pPr>
            <a:r>
              <a:rPr lang="en-US" sz="3200" b="1" i="1" dirty="0">
                <a:solidFill>
                  <a:srgbClr val="C00000"/>
                </a:solidFill>
              </a:rPr>
              <a:t>             The Famous </a:t>
            </a:r>
            <a:r>
              <a:rPr lang="en-US" sz="3200" b="1" i="1" dirty="0" err="1">
                <a:solidFill>
                  <a:srgbClr val="C00000"/>
                </a:solidFill>
              </a:rPr>
              <a:t>Kelo</a:t>
            </a:r>
            <a:r>
              <a:rPr lang="en-US" sz="3200" b="1" i="1" dirty="0">
                <a:solidFill>
                  <a:srgbClr val="C00000"/>
                </a:solidFill>
              </a:rPr>
              <a:t> Decision</a:t>
            </a:r>
          </a:p>
          <a:p>
            <a:pPr marL="342900" indent="-342900">
              <a:spcBef>
                <a:spcPct val="20000"/>
              </a:spcBef>
              <a:defRPr/>
            </a:pPr>
            <a:endParaRPr lang="en-US" sz="2400" dirty="0">
              <a:solidFill>
                <a:srgbClr val="0033CC"/>
              </a:solidFill>
            </a:endParaRPr>
          </a:p>
        </p:txBody>
      </p:sp>
      <p:pic>
        <p:nvPicPr>
          <p:cNvPr id="62468" name="Picture 8" descr="[Kelo's+vacant+l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2971800"/>
            <a:ext cx="3124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69" name="Picture 10" descr="[Fort+Trumbull.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95800" y="2971800"/>
            <a:ext cx="3962400"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0" name="Picture 12" descr="[Susette+Kelo.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4419600"/>
            <a:ext cx="3124200"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Tx/>
              <a:buChar char="•"/>
            </a:pPr>
            <a:r>
              <a:rPr lang="en-US" altLang="en-US" sz="2400" dirty="0">
                <a:solidFill>
                  <a:srgbClr val="0033CC"/>
                </a:solidFill>
              </a:rPr>
              <a:t>For next time – Read </a:t>
            </a:r>
            <a:r>
              <a:rPr lang="en-US" altLang="en-US" sz="2400">
                <a:solidFill>
                  <a:srgbClr val="0033CC"/>
                </a:solidFill>
              </a:rPr>
              <a:t>Assignments on </a:t>
            </a:r>
            <a:r>
              <a:rPr lang="en-US" altLang="en-US" sz="2400" dirty="0">
                <a:solidFill>
                  <a:srgbClr val="0033CC"/>
                </a:solidFill>
              </a:rPr>
              <a:t>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A8D339A8-EEE7-4BAC-9F00-1F809D1BD034}"/>
              </a:ext>
            </a:extLst>
          </p:cNvPr>
          <p:cNvSpPr txBox="1"/>
          <p:nvPr/>
        </p:nvSpPr>
        <p:spPr>
          <a:xfrm>
            <a:off x="685800" y="1905000"/>
            <a:ext cx="7696200" cy="3617913"/>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7415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b="1" dirty="0">
                <a:solidFill>
                  <a:srgbClr val="0033CC"/>
                </a:solidFill>
              </a:rPr>
              <a:t>	- The Wonderful World of Land Use</a:t>
            </a:r>
          </a:p>
          <a:p>
            <a:pPr marL="342900" indent="-342900">
              <a:spcBef>
                <a:spcPct val="20000"/>
              </a:spcBef>
              <a:defRPr/>
            </a:pPr>
            <a:r>
              <a:rPr lang="en-US" b="1" i="1" dirty="0">
                <a:solidFill>
                  <a:schemeClr val="hlink"/>
                </a:solidFill>
              </a:rPr>
              <a:t>		- The Law of Zoning; and</a:t>
            </a:r>
          </a:p>
          <a:p>
            <a:pPr marL="342900" indent="-342900">
              <a:spcBef>
                <a:spcPct val="20000"/>
              </a:spcBef>
              <a:defRPr/>
            </a:pPr>
            <a:r>
              <a:rPr lang="en-US" b="1" i="1" dirty="0">
                <a:solidFill>
                  <a:schemeClr val="hlink"/>
                </a:solidFill>
              </a:rPr>
              <a:t>		- The Law of Eminent Domain and Takings </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Governmental Interests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9506" name="Rectangle 2"/>
          <p:cNvSpPr>
            <a:spLocks noGrp="1" noChangeArrowheads="1"/>
          </p:cNvSpPr>
          <p:nvPr>
            <p:ph type="body" sz="half" idx="1"/>
          </p:nvPr>
        </p:nvSpPr>
        <p:spPr>
          <a:xfrm>
            <a:off x="381000" y="1143000"/>
            <a:ext cx="8305800" cy="5410200"/>
          </a:xfrm>
          <a:noFill/>
        </p:spPr>
        <p:txBody>
          <a:bodyPr/>
          <a:lstStyle/>
          <a:p>
            <a:pPr marL="609600" indent="-609600" eaLnBrk="1" hangingPunct="1">
              <a:lnSpc>
                <a:spcPct val="80000"/>
              </a:lnSpc>
              <a:buFontTx/>
              <a:buNone/>
            </a:pPr>
            <a:r>
              <a:rPr lang="en-US" altLang="en-US" sz="2800" b="1" dirty="0">
                <a:solidFill>
                  <a:srgbClr val="CC0000"/>
                </a:solidFill>
              </a:rPr>
              <a:t>Zoning</a:t>
            </a:r>
            <a:r>
              <a:rPr lang="en-US" altLang="en-US" sz="2000" b="1" dirty="0">
                <a:solidFill>
                  <a:srgbClr val="FF0000"/>
                </a:solidFill>
              </a:rPr>
              <a:t> </a:t>
            </a:r>
            <a:r>
              <a:rPr lang="en-US" altLang="en-US" sz="2000" b="1" i="1" dirty="0"/>
              <a:t> </a:t>
            </a:r>
            <a:endParaRPr lang="en-US" altLang="en-US" sz="2000" b="1" dirty="0">
              <a:solidFill>
                <a:schemeClr val="accent2"/>
              </a:solidFill>
            </a:endParaRPr>
          </a:p>
          <a:p>
            <a:pPr marL="609600" indent="-609600" eaLnBrk="1" hangingPunct="1">
              <a:lnSpc>
                <a:spcPct val="90000"/>
              </a:lnSpc>
            </a:pPr>
            <a:endParaRPr lang="en-US" altLang="en-US" sz="500" b="1" dirty="0">
              <a:solidFill>
                <a:schemeClr val="accent2"/>
              </a:solidFill>
            </a:endParaRPr>
          </a:p>
          <a:p>
            <a:pPr marL="609600" indent="-609600" eaLnBrk="1" hangingPunct="1">
              <a:lnSpc>
                <a:spcPct val="95000"/>
              </a:lnSpc>
            </a:pPr>
            <a:r>
              <a:rPr lang="en-US" altLang="en-US" sz="2000" b="1" dirty="0"/>
              <a:t>Zoning is the use of governmental power to regulate land use. </a:t>
            </a:r>
          </a:p>
          <a:p>
            <a:pPr marL="609600" indent="-609600" eaLnBrk="1" hangingPunct="1">
              <a:lnSpc>
                <a:spcPct val="95000"/>
              </a:lnSpc>
            </a:pPr>
            <a:r>
              <a:rPr lang="en-US" altLang="en-US" sz="2000" b="1" dirty="0"/>
              <a:t>Zoning laws divide a political jurisdiction into specific separate geographic areas and impose limits on the permissible uses of land within each area.</a:t>
            </a:r>
          </a:p>
          <a:p>
            <a:pPr marL="609600" indent="-609600" eaLnBrk="1" hangingPunct="1">
              <a:lnSpc>
                <a:spcPct val="95000"/>
              </a:lnSpc>
            </a:pPr>
            <a:r>
              <a:rPr lang="en-US" altLang="en-US" sz="2000" b="1" dirty="0"/>
              <a:t>Zoning has several legitimate objectives: </a:t>
            </a:r>
          </a:p>
          <a:p>
            <a:pPr marL="609600" indent="-609600" eaLnBrk="1" hangingPunct="1">
              <a:lnSpc>
                <a:spcPct val="95000"/>
              </a:lnSpc>
              <a:buFontTx/>
              <a:buNone/>
            </a:pPr>
            <a:r>
              <a:rPr lang="en-US" altLang="en-US" sz="2000" b="1" dirty="0">
                <a:solidFill>
                  <a:schemeClr val="accent2"/>
                </a:solidFill>
              </a:rPr>
              <a:t>		(1) To </a:t>
            </a:r>
            <a:r>
              <a:rPr lang="en-US" altLang="en-US" sz="2000" b="1" i="1" dirty="0">
                <a:solidFill>
                  <a:schemeClr val="accent2"/>
                </a:solidFill>
              </a:rPr>
              <a:t>prevent incompatible uses </a:t>
            </a:r>
            <a:r>
              <a:rPr lang="en-US" altLang="en-US" sz="2000" b="1" dirty="0">
                <a:solidFill>
                  <a:schemeClr val="accent2"/>
                </a:solidFill>
              </a:rPr>
              <a:t>from occurring (thus reducing the need for nuisance law), </a:t>
            </a:r>
          </a:p>
          <a:p>
            <a:pPr marL="609600" indent="-609600" eaLnBrk="1" hangingPunct="1">
              <a:lnSpc>
                <a:spcPct val="95000"/>
              </a:lnSpc>
              <a:buFontTx/>
              <a:buNone/>
            </a:pPr>
            <a:r>
              <a:rPr lang="en-US" altLang="en-US" sz="2000" b="1" dirty="0">
                <a:solidFill>
                  <a:schemeClr val="accent2"/>
                </a:solidFill>
              </a:rPr>
              <a:t>		(2) to </a:t>
            </a:r>
            <a:r>
              <a:rPr lang="en-US" altLang="en-US" sz="2000" b="1" i="1" dirty="0">
                <a:solidFill>
                  <a:schemeClr val="accent2"/>
                </a:solidFill>
              </a:rPr>
              <a:t>increase property values </a:t>
            </a:r>
            <a:r>
              <a:rPr lang="en-US" altLang="en-US" sz="2000" b="1" dirty="0">
                <a:solidFill>
                  <a:schemeClr val="accent2"/>
                </a:solidFill>
              </a:rPr>
              <a:t>generally by minimizing use conflicts (thus increasing the property tax base). and </a:t>
            </a:r>
          </a:p>
          <a:p>
            <a:pPr marL="609600" indent="-609600" eaLnBrk="1" hangingPunct="1">
              <a:lnSpc>
                <a:spcPct val="95000"/>
              </a:lnSpc>
              <a:buFontTx/>
              <a:buNone/>
            </a:pPr>
            <a:r>
              <a:rPr lang="en-US" altLang="en-US" sz="2000" b="1" dirty="0">
                <a:solidFill>
                  <a:schemeClr val="accent2"/>
                </a:solidFill>
              </a:rPr>
              <a:t>		(3) to </a:t>
            </a:r>
            <a:r>
              <a:rPr lang="en-US" altLang="en-US" sz="2000" b="1" i="1" dirty="0">
                <a:solidFill>
                  <a:schemeClr val="accent2"/>
                </a:solidFill>
              </a:rPr>
              <a:t>channel development into patterns that may serve larger social goals </a:t>
            </a:r>
            <a:r>
              <a:rPr lang="en-US" altLang="en-US" sz="2000" b="1" dirty="0">
                <a:solidFill>
                  <a:schemeClr val="accent2"/>
                </a:solidFill>
              </a:rPr>
              <a:t>(e.g., reduce urban sprawl to conserve resources and reduce air pollution from automobiles).</a:t>
            </a:r>
          </a:p>
          <a:p>
            <a:pPr marL="609600" indent="-609600" eaLnBrk="1" hangingPunct="1">
              <a:lnSpc>
                <a:spcPct val="95000"/>
              </a:lnSpc>
            </a:pPr>
            <a:r>
              <a:rPr lang="en-US" altLang="en-US" sz="2000" b="1" dirty="0"/>
              <a:t>Zoning is the use of public power to impose uniform results that might otherwise be accomplished in more piecemeal and selective fashion by private bargains.</a:t>
            </a:r>
          </a:p>
          <a:p>
            <a:pPr marL="609600" indent="-609600" eaLnBrk="1" hangingPunct="1">
              <a:lnSpc>
                <a:spcPct val="80000"/>
              </a:lnSpc>
            </a:pPr>
            <a:endParaRPr lang="en-US" altLang="en-US" sz="2000" b="1" dirty="0">
              <a:solidFill>
                <a:schemeClr val="accent2"/>
              </a:solidFill>
            </a:endParaRP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9506">
                                            <p:txEl>
                                              <p:pRg st="0" end="0"/>
                                            </p:txEl>
                                          </p:spTgt>
                                        </p:tgtEl>
                                        <p:attrNameLst>
                                          <p:attrName>style.visibility</p:attrName>
                                        </p:attrNameLst>
                                      </p:cBhvr>
                                      <p:to>
                                        <p:strVal val="visible"/>
                                      </p:to>
                                    </p:set>
                                    <p:anim calcmode="lin" valueType="num">
                                      <p:cBhvr additive="base">
                                        <p:cTn id="7" dur="500" fill="hold"/>
                                        <p:tgtEl>
                                          <p:spTgt spid="7895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95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95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2" name="Rectangle 2"/>
          <p:cNvSpPr>
            <a:spLocks noGrp="1" noChangeArrowheads="1"/>
          </p:cNvSpPr>
          <p:nvPr>
            <p:ph type="body" sz="half" idx="1"/>
          </p:nvPr>
        </p:nvSpPr>
        <p:spPr>
          <a:xfrm>
            <a:off x="3810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Zoning</a:t>
            </a:r>
            <a:r>
              <a:rPr lang="en-US" altLang="en-US" sz="3000" b="1" dirty="0">
                <a:solidFill>
                  <a:srgbClr val="FF0000"/>
                </a:solidFill>
              </a:rPr>
              <a:t> </a:t>
            </a:r>
            <a:r>
              <a:rPr lang="en-US" altLang="en-US" sz="1400" b="1" i="1" dirty="0"/>
              <a:t> </a:t>
            </a:r>
            <a:endParaRPr lang="en-US" altLang="en-US" sz="1400"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pPr>
            <a:r>
              <a:rPr lang="en-US" altLang="en-US" sz="1700" b="1" dirty="0"/>
              <a:t>Zoning limits the use that may be made of property. Usually an area is zoned for a particular use (such as commercial, industrial, agricultural, residential.</a:t>
            </a:r>
          </a:p>
          <a:p>
            <a:pPr marL="609600" indent="-609600" eaLnBrk="1" hangingPunct="1">
              <a:lnSpc>
                <a:spcPct val="80000"/>
              </a:lnSpc>
            </a:pPr>
            <a:r>
              <a:rPr lang="en-US" altLang="en-US" sz="1700" b="1" dirty="0"/>
              <a:t>Zoning is usually done at the local level, pursuant to authority conferred by a state enabling act.</a:t>
            </a:r>
          </a:p>
          <a:p>
            <a:pPr marL="609600" indent="-609600" eaLnBrk="1" hangingPunct="1">
              <a:lnSpc>
                <a:spcPct val="80000"/>
              </a:lnSpc>
            </a:pPr>
            <a:r>
              <a:rPr lang="en-US" altLang="en-US" sz="1700" b="1" dirty="0"/>
              <a:t>Zoning must comply with the enabling act. the state and federal constitutions. and all other state or federal laws that limit zoning power.</a:t>
            </a:r>
          </a:p>
          <a:p>
            <a:pPr marL="609600" indent="-609600" eaLnBrk="1" hangingPunct="1">
              <a:lnSpc>
                <a:spcPct val="80000"/>
              </a:lnSpc>
            </a:pPr>
            <a:r>
              <a:rPr lang="en-US" altLang="en-US" sz="1700" b="1" dirty="0"/>
              <a:t>Some zoning laws are cumulative, meaning that in an area zoned for the least favored use all other uses are permitted, but in an area zoned for the most favored use only that use is permitted. Other zoning laws are mutually exclusive. </a:t>
            </a:r>
          </a:p>
          <a:p>
            <a:pPr marL="609600" indent="-609600" eaLnBrk="1" hangingPunct="1">
              <a:lnSpc>
                <a:spcPct val="80000"/>
              </a:lnSpc>
            </a:pPr>
            <a:r>
              <a:rPr lang="en-US" altLang="en-US" sz="1700" b="1" dirty="0"/>
              <a:t>Zoning laws may address many specific land uses such as density. aesthetics, or household composition.</a:t>
            </a:r>
          </a:p>
          <a:p>
            <a:pPr marL="609600" indent="-609600" eaLnBrk="1" hangingPunct="1">
              <a:lnSpc>
                <a:spcPct val="80000"/>
              </a:lnSpc>
            </a:pPr>
            <a:r>
              <a:rPr lang="en-US" altLang="en-US" sz="1700" b="1" dirty="0"/>
              <a:t>Zoning laws. when enacted, restrict or prohibit some prior lawful uses. To avoid challenges to the validity of the newly imposed regulation, zoning laws typically permit nonconforming uses to continue for a limited period of time.  If an owner discontinues the use, however, it generally may not  be renewed.</a:t>
            </a:r>
          </a:p>
          <a:p>
            <a:pPr marL="609600" indent="-609600" eaLnBrk="1" hangingPunct="1">
              <a:lnSpc>
                <a:spcPct val="80000"/>
              </a:lnSpc>
            </a:pPr>
            <a:r>
              <a:rPr lang="en-US" altLang="en-US" sz="1700" b="1" dirty="0"/>
              <a:t>Zoning laws typically confer some discretion on a zoning board. When abuses of discretion occur, such rulings are deemed invalid.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3362">
                                            <p:txEl>
                                              <p:pRg st="0" end="0"/>
                                            </p:txEl>
                                          </p:spTgt>
                                        </p:tgtEl>
                                        <p:attrNameLst>
                                          <p:attrName>style.visibility</p:attrName>
                                        </p:attrNameLst>
                                      </p:cBhvr>
                                      <p:to>
                                        <p:strVal val="visible"/>
                                      </p:to>
                                    </p:set>
                                    <p:anim calcmode="lin" valueType="num">
                                      <p:cBhvr additive="base">
                                        <p:cTn id="7" dur="500" fill="hold"/>
                                        <p:tgtEl>
                                          <p:spTgt spid="78336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336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3362"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5410"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sz="2100" b="1" dirty="0">
                <a:solidFill>
                  <a:srgbClr val="CC0000"/>
                </a:solidFill>
              </a:rPr>
              <a:t>Zoning </a:t>
            </a:r>
          </a:p>
          <a:p>
            <a:pPr marL="609600" indent="-609600" eaLnBrk="1" hangingPunct="1">
              <a:lnSpc>
                <a:spcPct val="80000"/>
              </a:lnSpc>
            </a:pPr>
            <a:r>
              <a:rPr lang="en-US" altLang="en-US" sz="1600" b="1" dirty="0"/>
              <a:t>Variances from zoning can permit otherwise prohibited uses or deviations from density or area controls.  Zoning variances are granted only to alleviate undue hardships not of the applicant's creation.</a:t>
            </a:r>
          </a:p>
          <a:p>
            <a:pPr marL="609600" indent="-609600" eaLnBrk="1" hangingPunct="1">
              <a:lnSpc>
                <a:spcPct val="80000"/>
              </a:lnSpc>
            </a:pPr>
            <a:r>
              <a:rPr lang="en-US" altLang="en-US" sz="1600" b="1" dirty="0"/>
              <a:t>Exceptional uses are permitted by the zoning law under flexible criteria specified in the law.</a:t>
            </a:r>
          </a:p>
          <a:p>
            <a:pPr marL="609600" indent="-609600" eaLnBrk="1" hangingPunct="1">
              <a:lnSpc>
                <a:spcPct val="80000"/>
              </a:lnSpc>
            </a:pPr>
            <a:r>
              <a:rPr lang="en-US" altLang="en-US" sz="1600" b="1" dirty="0"/>
              <a:t>Zoning amendments present the problem of spot zoning, an amendment that confers benefits on a discrete parcel without any public benefit, and often in disregard of the comprehensive use plan that zoning is supposed to implement.</a:t>
            </a:r>
          </a:p>
          <a:p>
            <a:pPr marL="609600" indent="-609600" eaLnBrk="1" hangingPunct="1">
              <a:lnSpc>
                <a:spcPct val="80000"/>
              </a:lnSpc>
            </a:pPr>
            <a:r>
              <a:rPr lang="en-US" altLang="en-US" sz="1600" b="1" dirty="0"/>
              <a:t>Floating zones are uses that are not tethered to a specific area - the zoning board decides when the use becomes relevant where it should be located.</a:t>
            </a:r>
          </a:p>
          <a:p>
            <a:pPr marL="609600" indent="-609600" eaLnBrk="1" hangingPunct="1">
              <a:lnSpc>
                <a:spcPct val="80000"/>
              </a:lnSpc>
            </a:pPr>
            <a:r>
              <a:rPr lang="en-US" altLang="en-US" sz="1600" b="1" dirty="0"/>
              <a:t>Contract or conditional zoning involves a change in zoning conditioned upon imposition of a</a:t>
            </a:r>
          </a:p>
          <a:p>
            <a:pPr marL="609600" indent="-609600" eaLnBrk="1" hangingPunct="1">
              <a:lnSpc>
                <a:spcPct val="80000"/>
              </a:lnSpc>
            </a:pPr>
            <a:r>
              <a:rPr lang="en-US" altLang="en-US" sz="1600" b="1" dirty="0"/>
              <a:t>servitude restricting use that is designed to produce public benefits.</a:t>
            </a:r>
          </a:p>
          <a:p>
            <a:pPr marL="609600" indent="-609600" eaLnBrk="1" hangingPunct="1">
              <a:lnSpc>
                <a:spcPct val="80000"/>
              </a:lnSpc>
            </a:pPr>
            <a:r>
              <a:rPr lang="en-US" altLang="en-US" sz="1600" b="1" dirty="0"/>
              <a:t>Constitutional and statutory law impose limits on the zoning power. Zoning for aesthetic purposes is generally permitted, particularly when it upholds property values. </a:t>
            </a:r>
          </a:p>
          <a:p>
            <a:pPr marL="609600" indent="-609600" eaLnBrk="1" hangingPunct="1">
              <a:lnSpc>
                <a:spcPct val="80000"/>
              </a:lnSpc>
            </a:pPr>
            <a:r>
              <a:rPr lang="en-US" altLang="en-US" sz="1600" b="1" dirty="0"/>
              <a:t>When zoning restricts free speech it is presumed void and the government has a heavy burden of justification. </a:t>
            </a:r>
          </a:p>
          <a:p>
            <a:pPr marL="609600" indent="-609600" eaLnBrk="1" hangingPunct="1">
              <a:lnSpc>
                <a:spcPct val="80000"/>
              </a:lnSpc>
            </a:pPr>
            <a:r>
              <a:rPr lang="en-US" altLang="en-US" sz="1600" b="1" dirty="0"/>
              <a:t>Zoning that restricts the ability of people related by blood or marriage to live together is presumed void, while zoning that restricts the ability of unrelated people to live together is presumptively valid.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5410">
                                            <p:txEl>
                                              <p:pRg st="0" end="0"/>
                                            </p:txEl>
                                          </p:spTgt>
                                        </p:tgtEl>
                                        <p:attrNameLst>
                                          <p:attrName>style.visibility</p:attrName>
                                        </p:attrNameLst>
                                      </p:cBhvr>
                                      <p:to>
                                        <p:strVal val="visible"/>
                                      </p:to>
                                    </p:set>
                                    <p:anim calcmode="lin" valueType="num">
                                      <p:cBhvr additive="base">
                                        <p:cTn id="7" dur="500" fill="hold"/>
                                        <p:tgtEl>
                                          <p:spTgt spid="7854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8541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541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1554" name="Rectangle 2"/>
          <p:cNvSpPr>
            <a:spLocks noGrp="1" noChangeArrowheads="1"/>
          </p:cNvSpPr>
          <p:nvPr>
            <p:ph type="body" sz="half" idx="1"/>
          </p:nvPr>
        </p:nvSpPr>
        <p:spPr>
          <a:xfrm>
            <a:off x="304800" y="1143000"/>
            <a:ext cx="8534400" cy="5410200"/>
          </a:xfrm>
          <a:noFill/>
        </p:spPr>
        <p:txBody>
          <a:bodyPr/>
          <a:lstStyle/>
          <a:p>
            <a:pPr marL="609600" indent="-609600" eaLnBrk="1" hangingPunct="1">
              <a:lnSpc>
                <a:spcPct val="80000"/>
              </a:lnSpc>
              <a:buFontTx/>
              <a:buNone/>
            </a:pPr>
            <a:r>
              <a:rPr lang="en-US" altLang="en-US" b="1" dirty="0">
                <a:solidFill>
                  <a:srgbClr val="FF0000"/>
                </a:solidFill>
              </a:rPr>
              <a:t>Eminent Domain</a:t>
            </a:r>
            <a:endParaRPr lang="en-US" altLang="en-US" b="1" dirty="0">
              <a:solidFill>
                <a:schemeClr val="accent2"/>
              </a:solidFill>
            </a:endParaRPr>
          </a:p>
          <a:p>
            <a:pPr marL="609600" indent="-609600" eaLnBrk="1" hangingPunct="1">
              <a:lnSpc>
                <a:spcPct val="80000"/>
              </a:lnSpc>
              <a:buFontTx/>
              <a:buNone/>
            </a:pPr>
            <a:endParaRPr lang="en-US" altLang="en-US" sz="400" b="1" i="1" dirty="0">
              <a:solidFill>
                <a:schemeClr val="hlink"/>
              </a:solidFill>
            </a:endParaRPr>
          </a:p>
          <a:p>
            <a:pPr marL="609600" indent="-609600" eaLnBrk="1" hangingPunct="1">
              <a:lnSpc>
                <a:spcPct val="80000"/>
              </a:lnSpc>
              <a:buFontTx/>
              <a:buNone/>
            </a:pPr>
            <a:r>
              <a:rPr lang="en-US" altLang="en-US" sz="1800" b="1" i="1" dirty="0">
                <a:solidFill>
                  <a:schemeClr val="hlink"/>
                </a:solidFill>
              </a:rPr>
              <a:t>TAKINGS: THE POWER OF EMINENT DOMAIN AND REGULATORY TAKINGS</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power of eminent domain is the power of a governmental body to take private property for public purposes.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law places the particular focus upon the regulator.  Eminent domain takings, pursuant to the United States Constitution, requires just compensation.  These constitutional requirements apply to all governments and protects all forms of property.</a:t>
            </a:r>
          </a:p>
          <a:p>
            <a:pPr marL="609600" indent="-609600" eaLnBrk="1" hangingPunct="1">
              <a:lnSpc>
                <a:spcPct val="80000"/>
              </a:lnSpc>
            </a:pPr>
            <a:endParaRPr lang="en-US" altLang="en-US" sz="400" dirty="0"/>
          </a:p>
          <a:p>
            <a:pPr marL="609600" indent="-609600" eaLnBrk="1" hangingPunct="1">
              <a:lnSpc>
                <a:spcPct val="80000"/>
              </a:lnSpc>
              <a:buFontTx/>
              <a:buNone/>
            </a:pPr>
            <a:r>
              <a:rPr lang="en-US" altLang="en-US" sz="1800" dirty="0"/>
              <a:t>	The public use requirement is satisfied so long as there is a conceivable public purpose fur the taking.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A taking occurs whenever a regulation permanently dispossesses an owner or prevents their use and enjoyment of the property.</a:t>
            </a:r>
            <a:endParaRPr lang="en-US" altLang="en-US" sz="400" dirty="0"/>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Compensation for the taking must be the market value of the property.  </a:t>
            </a:r>
          </a:p>
          <a:p>
            <a:pPr marL="609600" indent="-609600" eaLnBrk="1" hangingPunct="1">
              <a:lnSpc>
                <a:spcPct val="80000"/>
              </a:lnSpc>
              <a:buFontTx/>
              <a:buNone/>
            </a:pPr>
            <a:endParaRPr lang="en-US" altLang="en-US" sz="400" dirty="0"/>
          </a:p>
          <a:p>
            <a:pPr marL="609600" indent="-609600" eaLnBrk="1" hangingPunct="1">
              <a:lnSpc>
                <a:spcPct val="80000"/>
              </a:lnSpc>
              <a:buFontTx/>
              <a:buNone/>
            </a:pPr>
            <a:r>
              <a:rPr lang="en-US" altLang="en-US" sz="1800" dirty="0"/>
              <a:t>	The amount of compensation is the current market value not the value that will occur due to the public improvement. Compensation is required for regulations that constitute takings, no matter how long or short the regulation may endure.</a:t>
            </a:r>
            <a:endParaRPr lang="en-US" altLang="en-US" sz="1800" b="1" dirty="0"/>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1554">
                                            <p:txEl>
                                              <p:pRg st="0" end="0"/>
                                            </p:txEl>
                                          </p:spTgt>
                                        </p:tgtEl>
                                        <p:attrNameLst>
                                          <p:attrName>style.visibility</p:attrName>
                                        </p:attrNameLst>
                                      </p:cBhvr>
                                      <p:to>
                                        <p:strVal val="visible"/>
                                      </p:to>
                                    </p:set>
                                    <p:anim calcmode="lin" valueType="num">
                                      <p:cBhvr additive="base">
                                        <p:cTn id="7" dur="500" fill="hold"/>
                                        <p:tgtEl>
                                          <p:spTgt spid="79155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155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1554"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7698" name="Rectangle 2"/>
          <p:cNvSpPr>
            <a:spLocks noGrp="1" noChangeArrowheads="1"/>
          </p:cNvSpPr>
          <p:nvPr>
            <p:ph type="body" sz="half" idx="1"/>
          </p:nvPr>
        </p:nvSpPr>
        <p:spPr>
          <a:xfrm>
            <a:off x="304800" y="1066800"/>
            <a:ext cx="8458200" cy="54102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buFontTx/>
              <a:buNone/>
            </a:pPr>
            <a:r>
              <a:rPr lang="en-US" altLang="en-US" sz="2400" b="1" dirty="0">
                <a:solidFill>
                  <a:schemeClr val="hlink"/>
                </a:solidFill>
              </a:rPr>
              <a:t>The Takings Clause</a:t>
            </a:r>
          </a:p>
          <a:p>
            <a:pPr marL="609600" indent="-609600" eaLnBrk="1" hangingPunct="1">
              <a:lnSpc>
                <a:spcPct val="85000"/>
              </a:lnSpc>
            </a:pPr>
            <a:r>
              <a:rPr lang="en-US" altLang="en-US" sz="2000" b="1" dirty="0"/>
              <a:t>All governments in the United States have the power to take private property for public purposes, but that power (the eminent domain power) is limited by the U.S. Constitution, state constitutions, state statutes and judicial decisions. </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U.S. Constitution's Fifth Amendment specifically provides that "private property [shall not] be taken for public use without just compensation.“  This is called the "takings clause" or the “eminent domain" clause.</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These requirements protect all property and applies to all governments.</a:t>
            </a:r>
          </a:p>
          <a:p>
            <a:pPr marL="609600" indent="-609600" eaLnBrk="1" hangingPunct="1">
              <a:lnSpc>
                <a:spcPct val="85000"/>
              </a:lnSpc>
            </a:pPr>
            <a:endParaRPr lang="en-US" altLang="en-US" sz="400" b="1" dirty="0"/>
          </a:p>
          <a:p>
            <a:pPr marL="609600" indent="-609600" eaLnBrk="1" hangingPunct="1">
              <a:lnSpc>
                <a:spcPct val="85000"/>
              </a:lnSpc>
            </a:pPr>
            <a:r>
              <a:rPr lang="en-US" altLang="en-US" sz="2000" b="1" dirty="0"/>
              <a:t>The takings clause serves two important and related purposes.</a:t>
            </a:r>
          </a:p>
          <a:p>
            <a:pPr marL="609600" indent="-609600" eaLnBrk="1" hangingPunct="1">
              <a:lnSpc>
                <a:spcPct val="85000"/>
              </a:lnSpc>
            </a:pPr>
            <a:endParaRPr lang="en-US" altLang="en-US" sz="400" b="1" dirty="0"/>
          </a:p>
          <a:p>
            <a:pPr marL="609600" indent="-609600" eaLnBrk="1" hangingPunct="1">
              <a:lnSpc>
                <a:spcPct val="85000"/>
              </a:lnSpc>
              <a:buFontTx/>
              <a:buNone/>
            </a:pPr>
            <a:r>
              <a:rPr lang="en-US" altLang="en-US" sz="2000" b="1" dirty="0"/>
              <a:t>	1. Prevent forcible redistribution of property</a:t>
            </a:r>
          </a:p>
          <a:p>
            <a:pPr marL="609600" indent="-609600" eaLnBrk="1" hangingPunct="1">
              <a:lnSpc>
                <a:spcPct val="85000"/>
              </a:lnSpc>
              <a:buFontTx/>
              <a:buNone/>
            </a:pPr>
            <a:r>
              <a:rPr lang="en-US" altLang="en-US" sz="2000" b="1" dirty="0"/>
              <a:t>	2. Takings permitted only for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7698">
                                            <p:txEl>
                                              <p:pRg st="0" end="0"/>
                                            </p:txEl>
                                          </p:spTgt>
                                        </p:tgtEl>
                                        <p:attrNameLst>
                                          <p:attrName>style.visibility</p:attrName>
                                        </p:attrNameLst>
                                      </p:cBhvr>
                                      <p:to>
                                        <p:strVal val="visible"/>
                                      </p:to>
                                    </p:set>
                                    <p:anim calcmode="lin" valueType="num">
                                      <p:cBhvr additive="base">
                                        <p:cTn id="7" dur="500" fill="hold"/>
                                        <p:tgtEl>
                                          <p:spTgt spid="7976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769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97698">
                                            <p:txEl>
                                              <p:pRg st="1" end="1"/>
                                            </p:txEl>
                                          </p:spTgt>
                                        </p:tgtEl>
                                        <p:attrNameLst>
                                          <p:attrName>style.visibility</p:attrName>
                                        </p:attrNameLst>
                                      </p:cBhvr>
                                      <p:to>
                                        <p:strVal val="visible"/>
                                      </p:to>
                                    </p:set>
                                    <p:anim calcmode="lin" valueType="num">
                                      <p:cBhvr additive="base">
                                        <p:cTn id="13" dur="500" fill="hold"/>
                                        <p:tgtEl>
                                          <p:spTgt spid="7976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9769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8"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9746" name="Rectangle 2"/>
          <p:cNvSpPr>
            <a:spLocks noGrp="1" noChangeArrowheads="1"/>
          </p:cNvSpPr>
          <p:nvPr>
            <p:ph type="body" sz="half" idx="1"/>
          </p:nvPr>
        </p:nvSpPr>
        <p:spPr>
          <a:xfrm>
            <a:off x="381000" y="1066800"/>
            <a:ext cx="8382000" cy="5486400"/>
          </a:xfrm>
          <a:noFill/>
        </p:spPr>
        <p:txBody>
          <a:bodyPr/>
          <a:lstStyle/>
          <a:p>
            <a:pPr marL="609600" indent="-609600" eaLnBrk="1" hangingPunct="1">
              <a:lnSpc>
                <a:spcPct val="80000"/>
              </a:lnSpc>
              <a:buFontTx/>
              <a:buNone/>
            </a:pPr>
            <a:r>
              <a:rPr lang="en-US" altLang="en-US" b="1" dirty="0">
                <a:solidFill>
                  <a:srgbClr val="FF0000"/>
                </a:solidFill>
              </a:rPr>
              <a:t>Eminent Domain </a:t>
            </a:r>
            <a:r>
              <a:rPr lang="en-US" altLang="en-US" b="1" i="1" dirty="0"/>
              <a:t> </a:t>
            </a:r>
            <a:endParaRPr lang="en-US" altLang="en-US" b="1" dirty="0">
              <a:solidFill>
                <a:schemeClr val="accent2"/>
              </a:solidFill>
            </a:endParaRPr>
          </a:p>
          <a:p>
            <a:pPr marL="609600" indent="-609600" eaLnBrk="1" hangingPunct="1">
              <a:lnSpc>
                <a:spcPct val="90000"/>
              </a:lnSpc>
            </a:pPr>
            <a:endParaRPr lang="en-US" altLang="en-US" sz="200" b="1" dirty="0">
              <a:solidFill>
                <a:schemeClr val="accent2"/>
              </a:solidFill>
            </a:endParaRPr>
          </a:p>
          <a:p>
            <a:pPr marL="609600" indent="-609600" eaLnBrk="1" hangingPunct="1">
              <a:lnSpc>
                <a:spcPct val="80000"/>
              </a:lnSpc>
              <a:buFontTx/>
              <a:buNone/>
            </a:pPr>
            <a:r>
              <a:rPr lang="en-US" altLang="en-US" sz="2400" b="1" i="1" dirty="0">
                <a:solidFill>
                  <a:schemeClr val="hlink"/>
                </a:solidFill>
              </a:rPr>
              <a:t>The meaning of public use</a:t>
            </a:r>
          </a:p>
          <a:p>
            <a:pPr marL="609600" indent="-609600" eaLnBrk="1" hangingPunct="1">
              <a:lnSpc>
                <a:spcPct val="80000"/>
              </a:lnSpc>
              <a:buFontTx/>
              <a:buNone/>
            </a:pPr>
            <a:endParaRPr lang="en-US" altLang="en-US" sz="1000" b="1" dirty="0"/>
          </a:p>
          <a:p>
            <a:pPr marL="609600" indent="-609600" eaLnBrk="1" hangingPunct="1">
              <a:lnSpc>
                <a:spcPct val="70000"/>
              </a:lnSpc>
              <a:buFontTx/>
              <a:buNone/>
            </a:pPr>
            <a:r>
              <a:rPr lang="en-US" altLang="en-US" sz="2800" b="1" dirty="0"/>
              <a:t>	A literal reading of the Constitution's text</a:t>
            </a:r>
          </a:p>
          <a:p>
            <a:pPr marL="609600" indent="-609600" eaLnBrk="1" hangingPunct="1">
              <a:lnSpc>
                <a:spcPct val="70000"/>
              </a:lnSpc>
              <a:buFontTx/>
              <a:buNone/>
            </a:pPr>
            <a:r>
              <a:rPr lang="en-US" altLang="en-US" sz="2800" b="1" dirty="0"/>
              <a:t>	would limit governmental power </a:t>
            </a:r>
          </a:p>
          <a:p>
            <a:pPr marL="609600" indent="-609600" eaLnBrk="1" hangingPunct="1">
              <a:lnSpc>
                <a:spcPct val="70000"/>
              </a:lnSpc>
              <a:buFontTx/>
              <a:buNone/>
            </a:pPr>
            <a:r>
              <a:rPr lang="en-US" altLang="en-US" sz="2800" b="1" dirty="0"/>
              <a:t>	to take private property to instances </a:t>
            </a:r>
          </a:p>
          <a:p>
            <a:pPr marL="609600" indent="-609600" eaLnBrk="1" hangingPunct="1">
              <a:lnSpc>
                <a:spcPct val="70000"/>
              </a:lnSpc>
              <a:buFontTx/>
              <a:buNone/>
            </a:pPr>
            <a:r>
              <a:rPr lang="en-US" altLang="en-US" sz="2800" b="1" dirty="0"/>
              <a:t>	where the property will actually be used </a:t>
            </a:r>
          </a:p>
          <a:p>
            <a:pPr marL="609600" indent="-609600" eaLnBrk="1" hangingPunct="1">
              <a:lnSpc>
                <a:spcPct val="70000"/>
              </a:lnSpc>
              <a:buFontTx/>
              <a:buNone/>
            </a:pPr>
            <a:r>
              <a:rPr lang="en-US" altLang="en-US" sz="2800" b="1" dirty="0"/>
              <a:t>	by the public (e.g., as a park. school. road, </a:t>
            </a:r>
          </a:p>
          <a:p>
            <a:pPr marL="609600" indent="-609600" eaLnBrk="1" hangingPunct="1">
              <a:lnSpc>
                <a:spcPct val="70000"/>
              </a:lnSpc>
              <a:buFontTx/>
              <a:buNone/>
            </a:pPr>
            <a:r>
              <a:rPr lang="en-US" altLang="en-US" sz="2800" b="1" dirty="0"/>
              <a:t>	or military base). </a:t>
            </a:r>
          </a:p>
          <a:p>
            <a:pPr marL="609600" indent="-609600" eaLnBrk="1" hangingPunct="1">
              <a:lnSpc>
                <a:spcPct val="70000"/>
              </a:lnSpc>
              <a:buFontTx/>
              <a:buNone/>
            </a:pPr>
            <a:endParaRPr lang="en-US" altLang="en-US" sz="2000" b="1" dirty="0"/>
          </a:p>
          <a:p>
            <a:pPr marL="609600" indent="-609600" eaLnBrk="1" hangingPunct="1">
              <a:lnSpc>
                <a:spcPct val="70000"/>
              </a:lnSpc>
              <a:buFontTx/>
              <a:buNone/>
            </a:pPr>
            <a:r>
              <a:rPr lang="en-US" altLang="en-US" sz="2800" b="1" dirty="0"/>
              <a:t>	The question becomes pronounced </a:t>
            </a:r>
          </a:p>
          <a:p>
            <a:pPr marL="609600" indent="-609600" eaLnBrk="1" hangingPunct="1">
              <a:lnSpc>
                <a:spcPct val="70000"/>
              </a:lnSpc>
              <a:buFontTx/>
              <a:buNone/>
            </a:pPr>
            <a:r>
              <a:rPr lang="en-US" altLang="en-US" sz="2800" b="1" dirty="0"/>
              <a:t>	when seizures are designed to produce </a:t>
            </a:r>
          </a:p>
          <a:p>
            <a:pPr marL="609600" indent="-609600" eaLnBrk="1" hangingPunct="1">
              <a:lnSpc>
                <a:spcPct val="70000"/>
              </a:lnSpc>
              <a:buFontTx/>
              <a:buNone/>
            </a:pPr>
            <a:r>
              <a:rPr lang="en-US" altLang="en-US" sz="2800" b="1" dirty="0"/>
              <a:t>	some collateral public benefit.</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9746">
                                            <p:txEl>
                                              <p:pRg st="0" end="0"/>
                                            </p:txEl>
                                          </p:spTgt>
                                        </p:tgtEl>
                                        <p:attrNameLst>
                                          <p:attrName>style.visibility</p:attrName>
                                        </p:attrNameLst>
                                      </p:cBhvr>
                                      <p:to>
                                        <p:strVal val="visible"/>
                                      </p:to>
                                    </p:set>
                                    <p:anim calcmode="lin" valueType="num">
                                      <p:cBhvr additive="base">
                                        <p:cTn id="7" dur="500" fill="hold"/>
                                        <p:tgtEl>
                                          <p:spTgt spid="7997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9974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746"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5369</TotalTime>
  <Words>681</Words>
  <Application>Microsoft Office PowerPoint</Application>
  <PresentationFormat>On-screen Show (4:3)</PresentationFormat>
  <Paragraphs>122</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205</cp:revision>
  <dcterms:created xsi:type="dcterms:W3CDTF">2007-08-27T19:04:39Z</dcterms:created>
  <dcterms:modified xsi:type="dcterms:W3CDTF">2019-07-22T21:17:17Z</dcterms:modified>
</cp:coreProperties>
</file>