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71" r:id="rId3"/>
    <p:sldId id="465" r:id="rId4"/>
    <p:sldId id="454" r:id="rId5"/>
    <p:sldId id="455" r:id="rId6"/>
    <p:sldId id="456" r:id="rId7"/>
    <p:sldId id="457" r:id="rId8"/>
    <p:sldId id="458" r:id="rId9"/>
    <p:sldId id="459" r:id="rId10"/>
    <p:sldId id="460" r:id="rId11"/>
    <p:sldId id="461" r:id="rId12"/>
    <p:sldId id="347" r:id="rId13"/>
    <p:sldId id="326" r:id="rId14"/>
    <p:sldId id="302" r:id="rId15"/>
    <p:sldId id="274" r:id="rId16"/>
    <p:sldId id="348" r:id="rId17"/>
    <p:sldId id="430" r:id="rId18"/>
    <p:sldId id="429" r:id="rId19"/>
    <p:sldId id="474" r:id="rId20"/>
    <p:sldId id="478" r:id="rId21"/>
    <p:sldId id="433" r:id="rId22"/>
    <p:sldId id="443" r:id="rId23"/>
    <p:sldId id="467" r:id="rId24"/>
    <p:sldId id="354" r:id="rId25"/>
    <p:sldId id="448" r:id="rId26"/>
    <p:sldId id="449" r:id="rId27"/>
    <p:sldId id="450" r:id="rId28"/>
    <p:sldId id="451" r:id="rId29"/>
    <p:sldId id="452" r:id="rId30"/>
    <p:sldId id="453" r:id="rId31"/>
    <p:sldId id="353" r:id="rId32"/>
    <p:sldId id="422" r:id="rId33"/>
    <p:sldId id="357" r:id="rId34"/>
    <p:sldId id="475" r:id="rId35"/>
    <p:sldId id="370" r:id="rId36"/>
    <p:sldId id="371" r:id="rId37"/>
    <p:sldId id="480" r:id="rId38"/>
    <p:sldId id="479" r:id="rId39"/>
    <p:sldId id="372" r:id="rId40"/>
    <p:sldId id="373" r:id="rId41"/>
    <p:sldId id="376" r:id="rId42"/>
    <p:sldId id="481" r:id="rId43"/>
    <p:sldId id="386" r:id="rId44"/>
    <p:sldId id="388" r:id="rId45"/>
    <p:sldId id="395" r:id="rId46"/>
    <p:sldId id="396" r:id="rId47"/>
    <p:sldId id="473" r:id="rId48"/>
    <p:sldId id="397" r:id="rId49"/>
    <p:sldId id="398" r:id="rId50"/>
    <p:sldId id="399" r:id="rId51"/>
    <p:sldId id="400" r:id="rId52"/>
    <p:sldId id="425" r:id="rId53"/>
    <p:sldId id="482" r:id="rId54"/>
    <p:sldId id="423" r:id="rId55"/>
    <p:sldId id="401" r:id="rId56"/>
    <p:sldId id="402" r:id="rId57"/>
    <p:sldId id="404" r:id="rId58"/>
    <p:sldId id="407" r:id="rId59"/>
    <p:sldId id="408" r:id="rId60"/>
    <p:sldId id="409" r:id="rId61"/>
    <p:sldId id="476" r:id="rId62"/>
    <p:sldId id="410" r:id="rId63"/>
    <p:sldId id="431" r:id="rId64"/>
    <p:sldId id="411" r:id="rId65"/>
    <p:sldId id="412" r:id="rId66"/>
    <p:sldId id="483" r:id="rId67"/>
    <p:sldId id="413" r:id="rId68"/>
    <p:sldId id="414" r:id="rId69"/>
    <p:sldId id="415" r:id="rId70"/>
    <p:sldId id="416" r:id="rId71"/>
    <p:sldId id="417" r:id="rId72"/>
    <p:sldId id="477" r:id="rId73"/>
    <p:sldId id="472"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73" autoAdjust="0"/>
  </p:normalViewPr>
  <p:slideViewPr>
    <p:cSldViewPr>
      <p:cViewPr varScale="1">
        <p:scale>
          <a:sx n="103" d="100"/>
          <a:sy n="103" d="100"/>
        </p:scale>
        <p:origin x="1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C3878C-AD19-41D2-A2B3-F3DEB2360F43}" type="datetimeFigureOut">
              <a:rPr lang="en-US"/>
              <a:pPr>
                <a:defRPr/>
              </a:pPr>
              <a:t>9/12/2019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1470EF8-D201-4398-8BE2-16EB38D3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7992CD-C839-4C56-95EC-90D21CFD16A5}" type="slidenum">
              <a:rPr lang="en-US" smtClean="0"/>
              <a:pPr/>
              <a:t>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9D89D-55C5-41A2-93AB-E7C822785394}" type="slidenum">
              <a:rPr lang="en-US" sz="1200"/>
              <a:pPr algn="r"/>
              <a:t>23</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C1790-6C6A-4407-A958-FF49C1279860}" type="slidenum">
              <a:rPr lang="en-US" sz="1200"/>
              <a:pPr algn="r"/>
              <a:t>30</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31</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4B0B3-2859-47EF-ABF7-73265D8CD8FD}" type="slidenum">
              <a:rPr lang="en-US" smtClean="0"/>
              <a:pPr/>
              <a:t>32</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B6DFDA-5A4A-41AC-8269-8D2C15EC3AF1}" type="slidenum">
              <a:rPr lang="en-US" smtClean="0"/>
              <a:pPr/>
              <a:t>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B5D02-B0FB-4FB3-815B-A21670C55B5C}" type="slidenum">
              <a:rPr lang="en-US" sz="1200"/>
              <a:pPr algn="r"/>
              <a:t>33</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34</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6049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F1D0E4-3AB6-4C30-99D2-24F7AC323C89}" type="slidenum">
              <a:rPr lang="en-US" sz="1200"/>
              <a:pPr algn="r"/>
              <a:t>35</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36</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37</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04044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38</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43996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F36F15-B360-47AB-BA5F-7BA6EE217A46}" type="slidenum">
              <a:rPr lang="en-US" sz="1200"/>
              <a:pPr algn="r"/>
              <a:t>39</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729CC-F815-4717-8816-8B04D5462BDC}" type="slidenum">
              <a:rPr lang="en-US" sz="1200"/>
              <a:pPr algn="r"/>
              <a:t>40</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6DC939-A651-4A3D-872D-4C6FFACFCCA5}" type="slidenum">
              <a:rPr lang="en-US" sz="1200"/>
              <a:pPr algn="r"/>
              <a:t>41</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42</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5804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4E826-6B5B-478A-A93F-1ADCDF785303}" type="slidenum">
              <a:rPr lang="en-US" sz="1200"/>
              <a:pPr algn="r"/>
              <a:t>16</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2133F-ADB8-4C02-BAAF-240344D67F0A}" type="slidenum">
              <a:rPr lang="en-US" sz="1200"/>
              <a:pPr algn="r"/>
              <a:t>43</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E0B1E6-4BFE-4F08-A8F2-6C1930B210C8}" type="slidenum">
              <a:rPr lang="en-US" sz="1200"/>
              <a:pPr algn="r"/>
              <a:t>44</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8B8D5-EDEA-4F21-AB13-D6EBF4C01728}" type="slidenum">
              <a:rPr lang="en-US" smtClean="0"/>
              <a:pPr/>
              <a:t>45</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46</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47</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64164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49</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50</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53</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74342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56</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57</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42E2C8-CC4E-43F8-A7BB-451A211250AC}" type="slidenum">
              <a:rPr lang="en-US" sz="1200"/>
              <a:pPr algn="r"/>
              <a:t>17</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EFCEB-3917-4683-A533-474E28B9998F}" type="slidenum">
              <a:rPr lang="en-US" smtClean="0"/>
              <a:pPr/>
              <a:t>58</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61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4146122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66</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19109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72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791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5214C-AFB7-4B61-B485-B5DF2ABB6AF2}" type="slidenum">
              <a:rPr lang="en-US" sz="1200"/>
              <a:pPr algn="r"/>
              <a:t>18</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19</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57048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20</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94777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2A505-6507-4885-B670-0F1D91A8CA5A}" type="slidenum">
              <a:rPr lang="en-US" sz="1200"/>
              <a:pPr algn="r"/>
              <a:t>21</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2C766C-5C18-483D-B0C2-FF08CE7F846F}" type="slidenum">
              <a:rPr lang="en-US" sz="1200"/>
              <a:pPr algn="r"/>
              <a:t>22</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B23F-FFC8-4CE1-A44C-7A9F988DD7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01F08-8C0A-4ADD-BFD0-75CD130D43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955B5-C402-4049-9B88-545A9C15D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8C15C-7A9C-4AEF-8E71-8B593AC95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A72E3-B599-4C1F-B110-EEBB9858A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A22EF-A5D0-420A-AEE3-C62B3B4C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C751B-CAAC-4862-A9A8-FEADE6648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CE140-102F-4A94-A2BF-87506FA3AA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986DF-DDCE-48BC-BE9C-F7FC2FFDC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8F3E8-AED2-40E8-8E6A-325226B6B1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0F76-24EF-4F3B-BC83-A9C3E2996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E3923-DE43-4AFF-A66F-0CD3D2396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D815D-51D7-4440-8539-12F45F1F58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9D13FE-D6ED-486B-AECA-304D8E76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upload.wikimedia.org/wikipedia/commons/7/7a/Bentham.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en.wikipedia.org/wiki/File:DredScott.jpg" TargetMode="External"/><Relationship Id="rId7" Type="http://schemas.openxmlformats.org/officeDocument/2006/relationships/hyperlink" Target="http://en.wikipedia.org/wiki/File:BRCurtis.jp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en.wikipedia.org/wiki/File:Roger_Taney_-_Healy.jpg" TargetMode="External"/><Relationship Id="rId4" Type="http://schemas.openxmlformats.org/officeDocument/2006/relationships/image" Target="../media/image3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648200"/>
            <a:ext cx="7772400" cy="1752600"/>
          </a:xfrm>
          <a:solidFill>
            <a:schemeClr val="tx1"/>
          </a:solidFill>
        </p:spPr>
        <p:txBody>
          <a:bodyPr/>
          <a:lstStyle/>
          <a:p>
            <a:pPr eaLnBrk="1" hangingPunct="1"/>
            <a:r>
              <a:rPr lang="en-US" b="1" smtClean="0">
                <a:solidFill>
                  <a:srgbClr val="FFFF00"/>
                </a:solidFill>
              </a:rPr>
              <a:t>Slide Set Three:</a:t>
            </a:r>
          </a:p>
          <a:p>
            <a:pPr eaLnBrk="1" hangingPunct="1"/>
            <a:r>
              <a:rPr lang="en-US" b="1" smtClean="0">
                <a:solidFill>
                  <a:srgbClr val="FFFF00"/>
                </a:solidFill>
              </a:rPr>
              <a:t>The Law of Property</a:t>
            </a:r>
          </a:p>
          <a:p>
            <a:pPr eaLnBrk="1" hangingPunct="1"/>
            <a:r>
              <a:rPr lang="en-US" b="1" smtClean="0">
                <a:solidFill>
                  <a:srgbClr val="FFFF00"/>
                </a:solidFill>
              </a:rPr>
              <a:t>Introduction and Explanation of Terms</a:t>
            </a:r>
            <a:endParaRPr lang="en-US" b="1" dirty="0" smtClean="0">
              <a:solidFill>
                <a:srgbClr val="FFFF00"/>
              </a:solidFill>
            </a:endParaRPr>
          </a:p>
        </p:txBody>
      </p:sp>
      <p:pic>
        <p:nvPicPr>
          <p:cNvPr id="1028" name="Picture 7" descr="myIMG_12"/>
          <p:cNvPicPr>
            <a:picLocks noChangeAspect="1" noChangeArrowheads="1" noCrop="1"/>
          </p:cNvPicPr>
          <p:nvPr/>
        </p:nvPicPr>
        <p:blipFill>
          <a:blip r:embed="rId2" cstate="print"/>
          <a:srcRect/>
          <a:stretch>
            <a:fillRect/>
          </a:stretch>
        </p:blipFill>
        <p:spPr bwMode="auto">
          <a:xfrm>
            <a:off x="2819400" y="1524000"/>
            <a:ext cx="2933700" cy="2933700"/>
          </a:xfrm>
          <a:prstGeom prst="rect">
            <a:avLst/>
          </a:prstGeom>
          <a:noFill/>
          <a:ln w="9525">
            <a:noFill/>
            <a:miter lim="800000"/>
            <a:headEnd/>
            <a:tailEnd/>
          </a:ln>
        </p:spPr>
      </p:pic>
      <p:pic>
        <p:nvPicPr>
          <p:cNvPr id="5" name="Picture 1"/>
          <p:cNvPicPr>
            <a:picLocks noChangeAspect="1"/>
          </p:cNvPicPr>
          <p:nvPr/>
        </p:nvPicPr>
        <p:blipFill>
          <a:blip r:embed="rId3"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AF9B23F-FFC8-4CE1-A44C-7A9F988DD7F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152400" y="916150"/>
            <a:ext cx="8686800" cy="56388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even my </a:t>
            </a:r>
            <a:r>
              <a:rPr lang="en-US" sz="3100" b="1" dirty="0" smtClean="0">
                <a:solidFill>
                  <a:srgbClr val="C81204"/>
                </a:solidFill>
              </a:rPr>
              <a:t>Puppies?</a:t>
            </a: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r>
              <a:rPr lang="en-US" sz="2400" b="1" dirty="0" smtClean="0">
                <a:solidFill>
                  <a:schemeClr val="tx1">
                    <a:lumMod val="95000"/>
                    <a:lumOff val="5000"/>
                  </a:schemeClr>
                </a:solidFill>
                <a:effectLst>
                  <a:outerShdw blurRad="38100" dist="38100" dir="2700000" algn="tl">
                    <a:srgbClr val="C0C0C0"/>
                  </a:outerShdw>
                </a:effectLst>
              </a:rPr>
              <a:t>       Lady the Magnificent             Sunny the </a:t>
            </a:r>
            <a:r>
              <a:rPr lang="en-US" sz="2400" b="1" dirty="0" err="1" smtClean="0">
                <a:solidFill>
                  <a:schemeClr val="tx1">
                    <a:lumMod val="95000"/>
                    <a:lumOff val="5000"/>
                  </a:schemeClr>
                </a:solidFill>
                <a:effectLst>
                  <a:outerShdw blurRad="38100" dist="38100" dir="2700000" algn="tl">
                    <a:srgbClr val="C0C0C0"/>
                  </a:outerShdw>
                </a:effectLst>
              </a:rPr>
              <a:t>Wonderdog</a:t>
            </a:r>
            <a:endParaRPr lang="en-US" sz="2400" b="1" dirty="0">
              <a:solidFill>
                <a:schemeClr val="tx1">
                  <a:lumMod val="95000"/>
                  <a:lumOff val="5000"/>
                </a:schemeClr>
              </a:solidFill>
              <a:effectLst>
                <a:outerShdw blurRad="38100" dist="38100" dir="2700000" algn="tl">
                  <a:srgbClr val="C0C0C0"/>
                </a:outerShdw>
              </a:effectLst>
            </a:endParaRPr>
          </a:p>
        </p:txBody>
      </p:sp>
      <p:pic>
        <p:nvPicPr>
          <p:cNvPr id="10245" name="Picture 10" descr="BostonTerrierMYA4months"/>
          <p:cNvPicPr>
            <a:picLocks noChangeAspect="1" noChangeArrowheads="1"/>
          </p:cNvPicPr>
          <p:nvPr/>
        </p:nvPicPr>
        <p:blipFill>
          <a:blip r:embed="rId2" cstate="print"/>
          <a:srcRect/>
          <a:stretch>
            <a:fillRect/>
          </a:stretch>
        </p:blipFill>
        <p:spPr bwMode="auto">
          <a:xfrm>
            <a:off x="609600" y="1600201"/>
            <a:ext cx="3657600" cy="449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592425"/>
            <a:ext cx="3505200" cy="43511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a:t>
            </a:r>
            <a:r>
              <a:rPr lang="en-US" sz="5000" b="1" dirty="0">
                <a:solidFill>
                  <a:srgbClr val="C81204"/>
                </a:solidFill>
              </a:rPr>
              <a:t>So What is Property?</a:t>
            </a:r>
          </a:p>
          <a:p>
            <a:pPr marL="342900" indent="-342900">
              <a:spcBef>
                <a:spcPct val="20000"/>
              </a:spcBef>
              <a:defRPr/>
            </a:pPr>
            <a:endParaRPr lang="en-US" sz="3100" b="1" dirty="0">
              <a:solidFill>
                <a:srgbClr val="C81204"/>
              </a:solidFill>
            </a:endParaRPr>
          </a:p>
          <a:p>
            <a:pPr marL="342900" indent="-342900">
              <a:spcBef>
                <a:spcPct val="20000"/>
              </a:spcBef>
              <a:defRPr/>
            </a:pPr>
            <a:r>
              <a:rPr lang="en-US" sz="4000" b="1" dirty="0">
                <a:solidFill>
                  <a:srgbClr val="C81204"/>
                </a:solidFill>
              </a:rPr>
              <a:t>          </a:t>
            </a:r>
            <a:r>
              <a:rPr lang="en-US" sz="4000" b="1" dirty="0">
                <a:solidFill>
                  <a:schemeClr val="accent2"/>
                </a:solidFill>
              </a:rPr>
              <a:t>  Yes my dear friends</a:t>
            </a:r>
          </a:p>
          <a:p>
            <a:pPr marL="342900" indent="-342900">
              <a:spcBef>
                <a:spcPct val="20000"/>
              </a:spcBef>
              <a:defRPr/>
            </a:pPr>
            <a:r>
              <a:rPr lang="en-US" sz="4000" b="1" dirty="0">
                <a:solidFill>
                  <a:schemeClr val="accent2"/>
                </a:solidFill>
              </a:rPr>
              <a:t>  It is all these things and more!!!</a:t>
            </a:r>
            <a:endParaRPr lang="en-US" sz="40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600" b="1" dirty="0">
                <a:solidFill>
                  <a:srgbClr val="C81204"/>
                </a:solidFill>
              </a:rPr>
              <a:t>And so before we begin our adventure</a:t>
            </a:r>
          </a:p>
          <a:p>
            <a:pPr marL="342900" indent="-342900">
              <a:spcBef>
                <a:spcPct val="20000"/>
              </a:spcBef>
              <a:defRPr/>
            </a:pPr>
            <a:r>
              <a:rPr lang="en-US" sz="3600" b="1" dirty="0">
                <a:solidFill>
                  <a:srgbClr val="C81204"/>
                </a:solidFill>
              </a:rPr>
              <a:t>   to discover just what property is …</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chemeClr val="accent2"/>
                </a:solidFill>
              </a:rPr>
              <a:t>We must think about the meaning of property</a:t>
            </a:r>
          </a:p>
          <a:p>
            <a:pPr marL="342900" indent="-342900">
              <a:spcBef>
                <a:spcPct val="20000"/>
              </a:spcBef>
              <a:defRPr/>
            </a:pPr>
            <a:r>
              <a:rPr lang="en-US" sz="3100" b="1" dirty="0">
                <a:solidFill>
                  <a:schemeClr val="accent2"/>
                </a:solidFill>
              </a:rPr>
              <a:t>               What it really is and means!!!</a:t>
            </a:r>
            <a:endParaRPr lang="en-US" sz="31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3971"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lgn="just">
              <a:spcBef>
                <a:spcPct val="20000"/>
              </a:spcBef>
              <a:defRPr/>
            </a:pPr>
            <a:r>
              <a:rPr lang="en-US" sz="3500" b="1" dirty="0">
                <a:solidFill>
                  <a:srgbClr val="C81204"/>
                </a:solidFill>
              </a:rPr>
              <a:t>Remember: </a:t>
            </a:r>
            <a:r>
              <a:rPr lang="en-US" sz="3500" b="1" dirty="0">
                <a:solidFill>
                  <a:srgbClr val="002060"/>
                </a:solidFill>
              </a:rPr>
              <a:t>Every wonderful adventure</a:t>
            </a:r>
          </a:p>
          <a:p>
            <a:pPr marL="342900" indent="-342900" algn="just">
              <a:spcBef>
                <a:spcPct val="20000"/>
              </a:spcBef>
              <a:defRPr/>
            </a:pPr>
            <a:r>
              <a:rPr lang="en-US" sz="3500" b="1" dirty="0">
                <a:solidFill>
                  <a:srgbClr val="002060"/>
                </a:solidFill>
              </a:rPr>
              <a:t>                     starts with a good book?</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3317" name="Picture 7" descr="Indiana-Jones-Last-Crusade-04"/>
          <p:cNvPicPr>
            <a:picLocks noChangeAspect="1" noChangeArrowheads="1"/>
          </p:cNvPicPr>
          <p:nvPr/>
        </p:nvPicPr>
        <p:blipFill>
          <a:blip r:embed="rId2" cstate="print"/>
          <a:srcRect/>
          <a:stretch>
            <a:fillRect/>
          </a:stretch>
        </p:blipFill>
        <p:spPr bwMode="auto">
          <a:xfrm>
            <a:off x="1828800" y="2514600"/>
            <a:ext cx="5776913" cy="387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228600" y="1371600"/>
            <a:ext cx="5715000" cy="5334000"/>
          </a:xfrm>
          <a:prstGeom prst="rect">
            <a:avLst/>
          </a:prstGeom>
          <a:noFill/>
          <a:ln w="9525">
            <a:noFill/>
            <a:miter lim="800000"/>
            <a:headEnd/>
            <a:tailEnd/>
          </a:ln>
        </p:spPr>
        <p:txBody>
          <a:bodyPr/>
          <a:lstStyle/>
          <a:p>
            <a:pPr marL="342900" indent="-342900">
              <a:spcBef>
                <a:spcPct val="20000"/>
              </a:spcBef>
            </a:pPr>
            <a:r>
              <a:rPr lang="en-US" sz="2800" dirty="0">
                <a:solidFill>
                  <a:srgbClr val="002060"/>
                </a:solidFill>
              </a:rPr>
              <a:t>So Let’s Start </a:t>
            </a:r>
            <a:r>
              <a:rPr lang="en-US" sz="2800" dirty="0" smtClean="0">
                <a:solidFill>
                  <a:srgbClr val="002060"/>
                </a:solidFill>
              </a:rPr>
              <a:t>again with </a:t>
            </a:r>
            <a:r>
              <a:rPr lang="en-US" sz="2800" b="1" dirty="0"/>
              <a:t>Black’s</a:t>
            </a:r>
          </a:p>
          <a:p>
            <a:pPr marL="342900" indent="-342900">
              <a:lnSpc>
                <a:spcPct val="130000"/>
              </a:lnSpc>
              <a:spcBef>
                <a:spcPct val="20000"/>
              </a:spcBef>
              <a:buFontTx/>
              <a:buChar char="•"/>
            </a:pPr>
            <a:endParaRPr lang="en-US" sz="1000" b="1" dirty="0"/>
          </a:p>
          <a:p>
            <a:pPr marL="342900" indent="-342900">
              <a:lnSpc>
                <a:spcPct val="90000"/>
              </a:lnSpc>
              <a:spcBef>
                <a:spcPct val="20000"/>
              </a:spcBef>
              <a:buFontTx/>
              <a:buChar char="•"/>
            </a:pPr>
            <a:r>
              <a:rPr lang="en-US" sz="2800" b="1" dirty="0"/>
              <a:t>Black’s Law Dictionary</a:t>
            </a:r>
            <a:endParaRPr lang="en-US" sz="2800" dirty="0">
              <a:solidFill>
                <a:srgbClr val="0033CC"/>
              </a:solidFill>
            </a:endParaRPr>
          </a:p>
          <a:p>
            <a:pPr marL="342900" indent="-342900">
              <a:lnSpc>
                <a:spcPct val="90000"/>
              </a:lnSpc>
              <a:spcBef>
                <a:spcPct val="20000"/>
              </a:spcBef>
            </a:pPr>
            <a:r>
              <a:rPr lang="en-US" sz="2800" dirty="0">
                <a:solidFill>
                  <a:srgbClr val="002060"/>
                </a:solidFill>
              </a:rPr>
              <a:t>    is the </a:t>
            </a:r>
            <a:r>
              <a:rPr lang="en-US" sz="2800" b="1" i="1" dirty="0">
                <a:solidFill>
                  <a:srgbClr val="FFCC00"/>
                </a:solidFill>
              </a:rPr>
              <a:t>Gold Standard</a:t>
            </a:r>
            <a:endParaRPr lang="en-US" sz="2800" i="1" dirty="0">
              <a:solidFill>
                <a:srgbClr val="0033CC"/>
              </a:solidFill>
            </a:endParaRPr>
          </a:p>
          <a:p>
            <a:pPr marL="342900" indent="-342900">
              <a:lnSpc>
                <a:spcPct val="90000"/>
              </a:lnSpc>
              <a:spcBef>
                <a:spcPct val="20000"/>
              </a:spcBef>
            </a:pPr>
            <a:r>
              <a:rPr lang="en-US" sz="2800" dirty="0">
                <a:solidFill>
                  <a:srgbClr val="002060"/>
                </a:solidFill>
              </a:rPr>
              <a:t>    of Legal Definitions.  </a:t>
            </a:r>
          </a:p>
          <a:p>
            <a:pPr marL="342900" indent="-342900">
              <a:lnSpc>
                <a:spcPct val="90000"/>
              </a:lnSpc>
              <a:spcBef>
                <a:spcPct val="20000"/>
              </a:spcBef>
            </a:pPr>
            <a:endParaRPr lang="en-US" sz="1000" dirty="0">
              <a:solidFill>
                <a:srgbClr val="0033CC"/>
              </a:solidFill>
            </a:endParaRPr>
          </a:p>
          <a:p>
            <a:pPr marL="342900" indent="-342900">
              <a:lnSpc>
                <a:spcPct val="90000"/>
              </a:lnSpc>
              <a:spcBef>
                <a:spcPct val="20000"/>
              </a:spcBef>
              <a:buFontTx/>
              <a:buChar char="•"/>
            </a:pPr>
            <a:r>
              <a:rPr lang="en-US" sz="2800" dirty="0">
                <a:solidFill>
                  <a:srgbClr val="002060"/>
                </a:solidFill>
              </a:rPr>
              <a:t>If we need to know a term </a:t>
            </a:r>
          </a:p>
          <a:p>
            <a:pPr marL="342900" indent="-342900">
              <a:lnSpc>
                <a:spcPct val="90000"/>
              </a:lnSpc>
              <a:spcBef>
                <a:spcPct val="20000"/>
              </a:spcBef>
            </a:pPr>
            <a:r>
              <a:rPr lang="en-US" sz="2800" dirty="0">
                <a:solidFill>
                  <a:srgbClr val="002060"/>
                </a:solidFill>
              </a:rPr>
              <a:t>    in the law, a legal definition, </a:t>
            </a:r>
          </a:p>
          <a:p>
            <a:pPr marL="342900" indent="-342900">
              <a:lnSpc>
                <a:spcPct val="90000"/>
              </a:lnSpc>
              <a:spcBef>
                <a:spcPct val="20000"/>
              </a:spcBef>
            </a:pPr>
            <a:r>
              <a:rPr lang="en-US" sz="2800" dirty="0">
                <a:solidFill>
                  <a:srgbClr val="002060"/>
                </a:solidFill>
              </a:rPr>
              <a:t>    we should start with Black’s.</a:t>
            </a:r>
          </a:p>
        </p:txBody>
      </p:sp>
      <p:pic>
        <p:nvPicPr>
          <p:cNvPr id="14340"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5715000" y="1905000"/>
            <a:ext cx="2901950"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152400" y="1143000"/>
            <a:ext cx="8839200" cy="5410200"/>
          </a:xfrm>
        </p:spPr>
        <p:txBody>
          <a:bodyPr/>
          <a:lstStyle/>
          <a:p>
            <a:pPr eaLnBrk="1" hangingPunct="1">
              <a:lnSpc>
                <a:spcPct val="80000"/>
              </a:lnSpc>
              <a:buFontTx/>
              <a:buNone/>
            </a:pPr>
            <a:r>
              <a:rPr lang="en-US" sz="2400" b="1" dirty="0" smtClean="0">
                <a:solidFill>
                  <a:srgbClr val="002060"/>
                </a:solidFill>
              </a:rPr>
              <a:t>Black's Law Dictionary – 8th Edition (Thompson West 1999) </a:t>
            </a:r>
          </a:p>
          <a:p>
            <a:pPr algn="ctr" eaLnBrk="1" hangingPunct="1">
              <a:lnSpc>
                <a:spcPct val="85000"/>
              </a:lnSpc>
              <a:buFontTx/>
              <a:buNone/>
            </a:pPr>
            <a:endParaRPr lang="en-US" sz="1000" b="1" dirty="0" smtClean="0">
              <a:solidFill>
                <a:srgbClr val="C81204"/>
              </a:solidFill>
            </a:endParaRPr>
          </a:p>
          <a:p>
            <a:pPr algn="ctr" eaLnBrk="1" hangingPunct="1">
              <a:lnSpc>
                <a:spcPct val="85000"/>
              </a:lnSpc>
              <a:buFontTx/>
              <a:buNone/>
            </a:pPr>
            <a:r>
              <a:rPr lang="en-US" b="1" dirty="0" smtClean="0">
                <a:solidFill>
                  <a:srgbClr val="C81204"/>
                </a:solidFill>
              </a:rPr>
              <a:t>Defines the term Property as follows:</a:t>
            </a:r>
          </a:p>
          <a:p>
            <a:pPr eaLnBrk="1" hangingPunct="1">
              <a:lnSpc>
                <a:spcPct val="85000"/>
              </a:lnSpc>
            </a:pPr>
            <a:endParaRPr lang="en-US" sz="1000" b="1" dirty="0" smtClean="0">
              <a:solidFill>
                <a:srgbClr val="C81204"/>
              </a:solidFill>
            </a:endParaRPr>
          </a:p>
          <a:p>
            <a:pPr lvl="1" eaLnBrk="1" hangingPunct="1">
              <a:lnSpc>
                <a:spcPct val="85000"/>
              </a:lnSpc>
            </a:pPr>
            <a:r>
              <a:rPr lang="en-US" sz="2000" i="1" dirty="0" smtClean="0"/>
              <a:t>1. The right to possess, use and enjoy a determinate thing (either a tract of land or a chattel); the right of ownership.</a:t>
            </a:r>
            <a:r>
              <a:rPr lang="en-US" sz="2000" i="1" dirty="0" smtClean="0">
                <a:solidFill>
                  <a:srgbClr val="0033CC"/>
                </a:solidFill>
              </a:rPr>
              <a:t> </a:t>
            </a:r>
            <a:r>
              <a:rPr lang="en-US" sz="2000" i="1" dirty="0" smtClean="0">
                <a:solidFill>
                  <a:srgbClr val="002060"/>
                </a:solidFill>
              </a:rPr>
              <a:t>&lt; the institution of private property is protected from undue governmental interference.&gt;</a:t>
            </a:r>
          </a:p>
          <a:p>
            <a:pPr eaLnBrk="1" hangingPunct="1">
              <a:lnSpc>
                <a:spcPct val="85000"/>
              </a:lnSpc>
            </a:pPr>
            <a:endParaRPr lang="en-US" sz="2000" i="1" dirty="0" smtClean="0">
              <a:solidFill>
                <a:srgbClr val="0033CC"/>
              </a:solidFill>
            </a:endParaRPr>
          </a:p>
          <a:p>
            <a:pPr lvl="1" eaLnBrk="1" hangingPunct="1">
              <a:lnSpc>
                <a:spcPct val="85000"/>
              </a:lnSpc>
            </a:pPr>
            <a:r>
              <a:rPr lang="en-US" sz="2000" i="1" dirty="0" smtClean="0"/>
              <a:t>2. Any external thing over which the rights of possession, use and enjoyment are exercised.</a:t>
            </a:r>
            <a:r>
              <a:rPr lang="en-US" sz="2000" i="1" dirty="0" smtClean="0">
                <a:solidFill>
                  <a:srgbClr val="0033CC"/>
                </a:solidFill>
              </a:rPr>
              <a:t>  </a:t>
            </a:r>
            <a:r>
              <a:rPr lang="en-US" sz="2000" i="1" dirty="0" smtClean="0">
                <a:solidFill>
                  <a:srgbClr val="002060"/>
                </a:solidFill>
              </a:rPr>
              <a:t>&lt;the airport is city property&gt;.</a:t>
            </a:r>
          </a:p>
          <a:p>
            <a:pPr eaLnBrk="1" hangingPunct="1">
              <a:lnSpc>
                <a:spcPct val="85000"/>
              </a:lnSpc>
            </a:pPr>
            <a:endParaRPr lang="en-US" sz="1000" dirty="0" smtClean="0">
              <a:solidFill>
                <a:srgbClr val="0033CC"/>
              </a:solidFill>
            </a:endParaRPr>
          </a:p>
          <a:p>
            <a:pPr eaLnBrk="1" hangingPunct="1">
              <a:lnSpc>
                <a:spcPct val="85000"/>
              </a:lnSpc>
            </a:pPr>
            <a:r>
              <a:rPr lang="en-US" sz="2400" dirty="0" smtClean="0">
                <a:solidFill>
                  <a:srgbClr val="002060"/>
                </a:solidFill>
              </a:rPr>
              <a:t>In its widest sense</a:t>
            </a:r>
            <a:r>
              <a:rPr lang="en-US" sz="2400" dirty="0" smtClean="0">
                <a:solidFill>
                  <a:srgbClr val="0033CC"/>
                </a:solidFill>
              </a:rPr>
              <a:t>, </a:t>
            </a:r>
            <a:r>
              <a:rPr lang="en-US" sz="2400" b="1" dirty="0" smtClean="0"/>
              <a:t>“</a:t>
            </a:r>
            <a:r>
              <a:rPr lang="en-US" sz="2400" b="1" dirty="0" smtClean="0">
                <a:solidFill>
                  <a:srgbClr val="7030A0"/>
                </a:solidFill>
              </a:rPr>
              <a:t>PROPERTY includes all a person's legal rights of whatever description</a:t>
            </a:r>
            <a:r>
              <a:rPr lang="en-US" sz="2400" b="1" dirty="0" smtClean="0">
                <a:solidFill>
                  <a:srgbClr val="002060"/>
                </a:solidFill>
              </a:rPr>
              <a:t>”.  </a:t>
            </a:r>
            <a:r>
              <a:rPr lang="en-US" sz="2400" dirty="0" smtClean="0">
                <a:solidFill>
                  <a:srgbClr val="002060"/>
                </a:solidFill>
              </a:rPr>
              <a:t>A man's property is all that is his in law. </a:t>
            </a:r>
          </a:p>
          <a:p>
            <a:pPr eaLnBrk="1" hangingPunct="1">
              <a:lnSpc>
                <a:spcPct val="85000"/>
              </a:lnSpc>
              <a:buFontTx/>
              <a:buNone/>
            </a:pPr>
            <a:endParaRPr lang="en-US" sz="600" dirty="0" smtClean="0"/>
          </a:p>
          <a:p>
            <a:pPr eaLnBrk="1" hangingPunct="1">
              <a:lnSpc>
                <a:spcPct val="85000"/>
              </a:lnSpc>
              <a:buFontTx/>
              <a:buNone/>
            </a:pPr>
            <a:r>
              <a:rPr lang="en-US" b="1" i="1" dirty="0" smtClean="0">
                <a:solidFill>
                  <a:srgbClr val="CC0000"/>
                </a:solidFill>
              </a:rPr>
              <a:t>             Ok…  What does this tell us?</a:t>
            </a:r>
            <a:endParaRPr lang="en-US" dirty="0" smtClean="0"/>
          </a:p>
        </p:txBody>
      </p:sp>
      <p:sp>
        <p:nvSpPr>
          <p:cNvPr id="3" name="Slide Number Placeholder 2"/>
          <p:cNvSpPr>
            <a:spLocks noGrp="1"/>
          </p:cNvSpPr>
          <p:nvPr>
            <p:ph type="sldNum" sz="quarter" idx="12"/>
          </p:nvPr>
        </p:nvSpPr>
        <p:spPr/>
        <p:txBody>
          <a:bodyPr/>
          <a:lstStyle/>
          <a:p>
            <a:pPr>
              <a:defRPr/>
            </a:pPr>
            <a:fld id="{3F2A72E3-B599-4C1F-B110-EEBB9858AD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So what does Professor Sprankling say is</a:t>
            </a:r>
            <a:r>
              <a:rPr lang="en-US" sz="3400" b="1">
                <a:solidFill>
                  <a:srgbClr val="C81204"/>
                </a:solidFill>
              </a:rPr>
              <a:t> … The True Meaning of Property?</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To truly understand property – one must think in terms of one word:</a:t>
            </a:r>
          </a:p>
          <a:p>
            <a:pPr marL="342900" indent="-342900">
              <a:lnSpc>
                <a:spcPct val="95000"/>
              </a:lnSpc>
              <a:buFontTx/>
              <a:buChar char="•"/>
            </a:pPr>
            <a:endParaRPr lang="en-US" sz="1000" b="1"/>
          </a:p>
          <a:p>
            <a:pPr marL="342900" indent="-342900">
              <a:lnSpc>
                <a:spcPct val="95000"/>
              </a:lnSpc>
              <a:buFontTx/>
              <a:buChar char="•"/>
            </a:pPr>
            <a:endParaRPr lang="en-US" sz="1000" b="1"/>
          </a:p>
          <a:p>
            <a:pPr marL="342900" indent="-342900">
              <a:lnSpc>
                <a:spcPct val="95000"/>
              </a:lnSpc>
            </a:pPr>
            <a:r>
              <a:rPr lang="en-US" b="1"/>
              <a:t>	</a:t>
            </a:r>
            <a:r>
              <a:rPr lang="en-US" sz="3600" b="1">
                <a:solidFill>
                  <a:srgbClr val="006600"/>
                </a:solidFill>
              </a:rPr>
              <a:t>                        Rights</a:t>
            </a: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 Rights are the key to property law according to Dr. Sprankling</a:t>
            </a:r>
            <a:endParaRPr lang="en-US" sz="1000" b="1"/>
          </a:p>
          <a:p>
            <a:pPr marL="342900" indent="-342900">
              <a:lnSpc>
                <a:spcPct val="95000"/>
              </a:lnSpc>
            </a:pPr>
            <a:r>
              <a:rPr lang="en-US" sz="1000" b="1"/>
              <a:t> </a:t>
            </a:r>
          </a:p>
          <a:p>
            <a:pPr marL="342900" indent="-342900">
              <a:lnSpc>
                <a:spcPct val="95000"/>
              </a:lnSpc>
              <a:buFontTx/>
              <a:buChar char="•"/>
            </a:pPr>
            <a:r>
              <a:rPr lang="en-US" sz="2000" b="1"/>
              <a:t>So let’s look at what these </a:t>
            </a:r>
            <a:r>
              <a:rPr lang="en-US" sz="3200" b="1" i="1">
                <a:solidFill>
                  <a:srgbClr val="FF0000"/>
                </a:solidFill>
              </a:rPr>
              <a:t>Rights</a:t>
            </a:r>
            <a:r>
              <a:rPr lang="en-US" sz="2000" b="1"/>
              <a:t> are and what they mean. </a:t>
            </a:r>
          </a:p>
          <a:p>
            <a:pPr marL="342900" indent="-342900">
              <a:lnSpc>
                <a:spcPct val="95000"/>
              </a:lnSpc>
              <a:buFont typeface="Arial" charset="0"/>
              <a:buChar char="•"/>
            </a:pPr>
            <a:endParaRPr lang="en-US" sz="2000" b="1"/>
          </a:p>
          <a:p>
            <a:pPr marL="342900" indent="-342900">
              <a:lnSpc>
                <a:spcPct val="95000"/>
              </a:lnSpc>
              <a:buFont typeface="Arial" charset="0"/>
              <a:buChar char="•"/>
            </a:pPr>
            <a:r>
              <a:rPr lang="en-US" sz="2000" b="1"/>
              <a:t> With that we will gain </a:t>
            </a:r>
            <a:r>
              <a:rPr lang="en-US" sz="2000" b="1" i="1">
                <a:solidFill>
                  <a:srgbClr val="C00000"/>
                </a:solidFill>
              </a:rPr>
              <a:t>ENLIGHTENMENT</a:t>
            </a:r>
            <a:r>
              <a:rPr lang="en-US" sz="2000" b="1"/>
              <a:t> and </a:t>
            </a:r>
            <a:r>
              <a:rPr lang="en-US" sz="2000" b="1" i="1">
                <a:solidFill>
                  <a:srgbClr val="C00000"/>
                </a:solidFill>
              </a:rPr>
              <a:t>UNDERSTANDING</a:t>
            </a:r>
            <a:r>
              <a:rPr lang="en-US" sz="2000" b="1"/>
              <a:t>. </a:t>
            </a:r>
          </a:p>
          <a:p>
            <a:pPr marL="342900" indent="-342900">
              <a:lnSpc>
                <a:spcPct val="95000"/>
              </a:lnSpc>
            </a:pPr>
            <a:endParaRPr lang="en-US" sz="3600" b="1" i="1">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 </a:t>
            </a:r>
            <a:r>
              <a:rPr lang="en-US" sz="2400" b="1">
                <a:solidFill>
                  <a:srgbClr val="002060"/>
                </a:solidFill>
              </a:rPr>
              <a:t>What specifically does this mean in terms of Property??</a:t>
            </a:r>
          </a:p>
          <a:p>
            <a:pPr marL="342900" indent="-342900">
              <a:lnSpc>
                <a:spcPct val="95000"/>
              </a:lnSpc>
              <a:spcBef>
                <a:spcPct val="20000"/>
              </a:spcBef>
            </a:pPr>
            <a:r>
              <a:rPr lang="en-US" sz="3400" b="1">
                <a:solidFill>
                  <a:srgbClr val="C81204"/>
                </a:solidFill>
              </a:rPr>
              <a:t>  … We need to Start at the Beginning</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400" b="1"/>
              <a:t>“</a:t>
            </a:r>
            <a:r>
              <a:rPr lang="en-US" sz="2400"/>
              <a:t>From Black’s Law Dictionary, the treasure trove of American Legal thought, you have learned some general definitions. </a:t>
            </a:r>
          </a:p>
          <a:p>
            <a:pPr marL="342900" indent="-342900">
              <a:lnSpc>
                <a:spcPct val="95000"/>
              </a:lnSpc>
            </a:pPr>
            <a:endParaRPr lang="en-US" sz="2400"/>
          </a:p>
          <a:p>
            <a:pPr marL="342900" indent="-342900">
              <a:lnSpc>
                <a:spcPct val="95000"/>
              </a:lnSpc>
              <a:buFontTx/>
              <a:buChar char="•"/>
            </a:pPr>
            <a:r>
              <a:rPr lang="en-US" sz="2400"/>
              <a:t> What definition would Professor Sprankling use, and how can we summarize these definitions?   Well, according to Dr. Sprankling:</a:t>
            </a:r>
          </a:p>
          <a:p>
            <a:pPr marL="342900" indent="-342900">
              <a:lnSpc>
                <a:spcPct val="95000"/>
              </a:lnSpc>
              <a:spcBef>
                <a:spcPct val="20000"/>
              </a:spcBef>
            </a:pPr>
            <a:r>
              <a:rPr lang="en-US" sz="3600" b="1" i="1">
                <a:solidFill>
                  <a:srgbClr val="FF0000"/>
                </a:solidFill>
              </a:rPr>
              <a:t>                       </a:t>
            </a:r>
            <a:r>
              <a:rPr lang="en-US" sz="3600" b="1" i="1">
                <a:solidFill>
                  <a:srgbClr val="006600"/>
                </a:solidFill>
              </a:rPr>
              <a:t>Property</a:t>
            </a:r>
            <a:r>
              <a:rPr lang="en-US" sz="3600" b="1">
                <a:solidFill>
                  <a:srgbClr val="0033CC"/>
                </a:solidFill>
              </a:rPr>
              <a:t> </a:t>
            </a:r>
            <a:r>
              <a:rPr lang="en-US" sz="3600">
                <a:solidFill>
                  <a:srgbClr val="002060"/>
                </a:solidFill>
              </a:rPr>
              <a:t>is:</a:t>
            </a:r>
            <a:r>
              <a:rPr lang="en-US" sz="3600" b="1">
                <a:solidFill>
                  <a:srgbClr val="002060"/>
                </a:solidFill>
              </a:rPr>
              <a:t> </a:t>
            </a:r>
          </a:p>
          <a:p>
            <a:pPr marL="342900" indent="-342900">
              <a:lnSpc>
                <a:spcPct val="95000"/>
              </a:lnSpc>
              <a:spcBef>
                <a:spcPct val="20000"/>
              </a:spcBef>
            </a:pPr>
            <a:r>
              <a:rPr lang="en-US" sz="3100" b="1" i="1">
                <a:solidFill>
                  <a:srgbClr val="C00000"/>
                </a:solidFill>
              </a:rPr>
              <a:t>“Rights among People that Concern Things.”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r>
              <a:rPr lang="en-US" sz="1600" b="1" dirty="0" smtClean="0">
                <a:solidFill>
                  <a:schemeClr val="tx1">
                    <a:lumMod val="75000"/>
                    <a:lumOff val="25000"/>
                  </a:schemeClr>
                </a:solidFill>
              </a:rPr>
              <a:t>.</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smtClean="0">
                <a:solidFill>
                  <a:schemeClr val="tx1">
                    <a:lumMod val="75000"/>
                    <a:lumOff val="25000"/>
                  </a:schemeClr>
                </a:solidFill>
              </a:rPr>
              <a:t>And remember – what is a right when it comes to property …… ??????</a:t>
            </a:r>
            <a:endParaRPr lang="en-US" sz="1600" b="1" dirty="0">
              <a:solidFill>
                <a:schemeClr val="tx1">
                  <a:lumMod val="75000"/>
                  <a:lumOff val="25000"/>
                </a:schemeClr>
              </a:solidFill>
            </a:endParaRP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ctr">
              <a:spcBef>
                <a:spcPts val="0"/>
              </a:spcBef>
            </a:pPr>
            <a:r>
              <a:rPr lang="en-US" sz="3000" b="1" i="1" dirty="0">
                <a:solidFill>
                  <a:srgbClr val="002060"/>
                </a:solidFill>
              </a:rPr>
              <a:t>The Search for the </a:t>
            </a:r>
            <a:r>
              <a:rPr lang="en-US" sz="3000" b="1" i="1" dirty="0" smtClean="0">
                <a:solidFill>
                  <a:srgbClr val="002060"/>
                </a:solidFill>
              </a:rPr>
              <a:t>True Meaning of Property</a:t>
            </a:r>
            <a:endParaRPr lang="en-US" sz="3000" b="1" i="1" dirty="0">
              <a:solidFill>
                <a:srgbClr val="002060"/>
              </a:solidFill>
            </a:endParaRPr>
          </a:p>
          <a:p>
            <a:pPr marL="342900" indent="-342900" algn="ctr">
              <a:spcBef>
                <a:spcPts val="0"/>
              </a:spcBef>
            </a:pPr>
            <a:endParaRPr lang="en-US" sz="1000" b="1" i="1" dirty="0" smtClean="0">
              <a:solidFill>
                <a:srgbClr val="002060"/>
              </a:solidFill>
            </a:endParaRPr>
          </a:p>
          <a:p>
            <a:pPr marL="342900" indent="-342900" algn="ctr">
              <a:spcBef>
                <a:spcPts val="0"/>
              </a:spcBef>
            </a:pPr>
            <a:endParaRPr lang="en-US" sz="1000" b="1" i="1" dirty="0">
              <a:solidFill>
                <a:srgbClr val="002060"/>
              </a:solidFill>
            </a:endParaRPr>
          </a:p>
          <a:p>
            <a:pPr marL="342900" indent="-342900" algn="ctr">
              <a:spcBef>
                <a:spcPts val="0"/>
              </a:spcBef>
            </a:pPr>
            <a:r>
              <a:rPr lang="en-US" sz="6600" b="1" i="1" dirty="0" smtClean="0">
                <a:solidFill>
                  <a:srgbClr val="C00000"/>
                </a:solidFill>
              </a:rPr>
              <a:t>The Four Postulates</a:t>
            </a:r>
            <a:endParaRPr lang="en-US" sz="2000" b="1" i="1" dirty="0" smtClean="0"/>
          </a:p>
          <a:p>
            <a:pPr marL="342900" indent="-342900" algn="ctr">
              <a:spcBef>
                <a:spcPts val="0"/>
              </a:spcBef>
            </a:pPr>
            <a:endParaRPr lang="en-US" sz="3200" b="1" i="1" dirty="0" smtClean="0"/>
          </a:p>
          <a:p>
            <a:pPr marL="342900" indent="-342900" algn="ctr">
              <a:spcBef>
                <a:spcPts val="0"/>
              </a:spcBef>
            </a:pPr>
            <a:r>
              <a:rPr lang="en-US" sz="3200" b="1" i="1" dirty="0" smtClean="0"/>
              <a:t>The true meaning of property</a:t>
            </a:r>
          </a:p>
          <a:p>
            <a:pPr marL="342900" indent="-342900" algn="ctr">
              <a:spcBef>
                <a:spcPts val="0"/>
              </a:spcBef>
            </a:pPr>
            <a:r>
              <a:rPr lang="en-US" sz="3200" b="1" i="1" dirty="0"/>
              <a:t>c</a:t>
            </a:r>
            <a:r>
              <a:rPr lang="en-US" sz="3200" b="1" i="1" dirty="0" smtClean="0"/>
              <a:t>an be best understood through the prism</a:t>
            </a:r>
          </a:p>
          <a:p>
            <a:pPr marL="342900" indent="-342900" algn="ctr">
              <a:spcBef>
                <a:spcPts val="0"/>
              </a:spcBef>
            </a:pPr>
            <a:r>
              <a:rPr lang="en-US" sz="3200" b="1" i="1" dirty="0"/>
              <a:t>o</a:t>
            </a:r>
            <a:r>
              <a:rPr lang="en-US" sz="3200" b="1" i="1" dirty="0" smtClean="0"/>
              <a:t>f four postulates</a:t>
            </a:r>
          </a:p>
          <a:p>
            <a:pPr marL="342900" indent="-342900" algn="ctr">
              <a:spcBef>
                <a:spcPts val="0"/>
              </a:spcBef>
            </a:pPr>
            <a:r>
              <a:rPr lang="en-US" sz="3200" b="1" i="1" dirty="0"/>
              <a:t>t</a:t>
            </a:r>
            <a:r>
              <a:rPr lang="en-US" sz="3200" b="1" i="1" dirty="0" smtClean="0"/>
              <a:t>hat we will learn </a:t>
            </a:r>
          </a:p>
          <a:p>
            <a:pPr marL="342900" indent="-342900" algn="ctr">
              <a:spcBef>
                <a:spcPts val="0"/>
              </a:spcBef>
            </a:pPr>
            <a:r>
              <a:rPr lang="en-US" sz="3200" b="1" i="1" dirty="0" smtClean="0"/>
              <a:t>s</a:t>
            </a:r>
            <a:r>
              <a:rPr lang="en-US" sz="3200" b="1" i="1" dirty="0" smtClean="0"/>
              <a:t>ums up all we need to know</a:t>
            </a:r>
          </a:p>
          <a:p>
            <a:pPr marL="342900" indent="-342900" algn="ctr">
              <a:spcBef>
                <a:spcPts val="0"/>
              </a:spcBef>
            </a:pPr>
            <a:r>
              <a:rPr lang="en-US" sz="3200" b="1" i="1" dirty="0" smtClean="0"/>
              <a:t>To truly understand the law of property.</a:t>
            </a:r>
            <a:endParaRPr lang="en-US" sz="3200" b="1" i="1" dirty="0" smtClean="0"/>
          </a:p>
          <a:p>
            <a:pPr marL="342900" indent="-342900" algn="ctr">
              <a:lnSpc>
                <a:spcPct val="50000"/>
              </a:lnSpc>
              <a:spcBef>
                <a:spcPct val="20000"/>
              </a:spcBef>
            </a:pPr>
            <a:endParaRPr lang="en-US" sz="32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159690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534400" cy="5791200"/>
          </a:xfrm>
          <a:prstGeom prst="rect">
            <a:avLst/>
          </a:prstGeom>
          <a:noFill/>
          <a:ln w="9525">
            <a:noFill/>
            <a:miter lim="800000"/>
            <a:headEnd/>
            <a:tailEnd/>
          </a:ln>
        </p:spPr>
      </p:pic>
      <p:sp>
        <p:nvSpPr>
          <p:cNvPr id="5" name="TextBox 4"/>
          <p:cNvSpPr txBox="1"/>
          <p:nvPr/>
        </p:nvSpPr>
        <p:spPr>
          <a:xfrm>
            <a:off x="914400" y="1600200"/>
            <a:ext cx="7543800" cy="4198072"/>
          </a:xfrm>
          <a:prstGeom prst="rect">
            <a:avLst/>
          </a:prstGeom>
          <a:solidFill>
            <a:schemeClr val="accent3"/>
          </a:solidFill>
        </p:spPr>
        <p:txBody>
          <a:bodyPr wrap="square">
            <a:spAutoFit/>
          </a:bodyPr>
          <a:lstStyle/>
          <a:p>
            <a:pPr>
              <a:lnSpc>
                <a:spcPct val="80000"/>
              </a:lnSpc>
              <a:defRPr/>
            </a:pPr>
            <a:r>
              <a:rPr lang="en-US" sz="3200" b="1" dirty="0" smtClean="0"/>
              <a:t>Last Time – We Spoke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defRPr/>
            </a:pPr>
            <a:endParaRPr lang="en-US" sz="600" b="1" dirty="0"/>
          </a:p>
          <a:p>
            <a:pPr>
              <a:buFont typeface="Arial" pitchFamily="34" charset="0"/>
              <a:buChar char="•"/>
              <a:defRPr/>
            </a:pPr>
            <a:r>
              <a:rPr lang="en-US" sz="2800" b="1" dirty="0">
                <a:solidFill>
                  <a:srgbClr val="002060"/>
                </a:solidFill>
              </a:rPr>
              <a:t> </a:t>
            </a:r>
            <a:r>
              <a:rPr lang="en-US" sz="2800" b="1" dirty="0" smtClean="0">
                <a:solidFill>
                  <a:srgbClr val="002060"/>
                </a:solidFill>
              </a:rPr>
              <a:t>The History of Rights and the Law</a:t>
            </a:r>
          </a:p>
          <a:p>
            <a:pPr>
              <a:buFont typeface="Arial" pitchFamily="34" charset="0"/>
              <a:buChar char="•"/>
              <a:defRPr/>
            </a:pPr>
            <a:endParaRPr lang="en-US" sz="1000" b="1" dirty="0" smtClean="0">
              <a:solidFill>
                <a:srgbClr val="002060"/>
              </a:solidFill>
            </a:endParaRPr>
          </a:p>
          <a:p>
            <a:pPr>
              <a:buFont typeface="Arial" pitchFamily="34" charset="0"/>
              <a:buChar char="•"/>
              <a:defRPr/>
            </a:pPr>
            <a:r>
              <a:rPr lang="en-US" sz="2800" b="1" dirty="0" smtClean="0">
                <a:solidFill>
                  <a:srgbClr val="002060"/>
                </a:solidFill>
              </a:rPr>
              <a:t> The Intertwinement of Property and Law</a:t>
            </a:r>
            <a:endParaRPr lang="en-US" sz="2800" b="1" dirty="0">
              <a:solidFill>
                <a:srgbClr val="002060"/>
              </a:solidFill>
            </a:endParaRPr>
          </a:p>
          <a:p>
            <a:pPr>
              <a:buFont typeface="Arial" pitchFamily="34" charset="0"/>
              <a:buChar char="•"/>
              <a:defRPr/>
            </a:pPr>
            <a:endParaRPr lang="en-US" sz="600" b="1" dirty="0">
              <a:solidFill>
                <a:srgbClr val="002060"/>
              </a:solidFill>
            </a:endParaRPr>
          </a:p>
          <a:p>
            <a:pPr>
              <a:defRPr/>
            </a:pPr>
            <a:r>
              <a:rPr lang="en-US" sz="2400" b="1" dirty="0" smtClean="0">
                <a:solidFill>
                  <a:srgbClr val="C00000"/>
                </a:solidFill>
              </a:rPr>
              <a:t>     It All Started in Rome</a:t>
            </a:r>
          </a:p>
          <a:p>
            <a:pPr>
              <a:defRPr/>
            </a:pPr>
            <a:r>
              <a:rPr lang="en-US" sz="2400" b="1" dirty="0">
                <a:solidFill>
                  <a:srgbClr val="C00000"/>
                </a:solidFill>
              </a:rPr>
              <a:t> </a:t>
            </a:r>
            <a:r>
              <a:rPr lang="en-US" sz="2400" b="1" dirty="0" smtClean="0">
                <a:solidFill>
                  <a:srgbClr val="C00000"/>
                </a:solidFill>
              </a:rPr>
              <a:t>    Anglo-American Law</a:t>
            </a:r>
          </a:p>
          <a:p>
            <a:pPr>
              <a:defRPr/>
            </a:pPr>
            <a:r>
              <a:rPr lang="en-US" sz="2400" b="1" dirty="0">
                <a:solidFill>
                  <a:srgbClr val="006600"/>
                </a:solidFill>
              </a:rPr>
              <a:t>	</a:t>
            </a:r>
            <a:r>
              <a:rPr lang="en-US" sz="2400" b="1" dirty="0" smtClean="0">
                <a:solidFill>
                  <a:srgbClr val="006600"/>
                </a:solidFill>
              </a:rPr>
              <a:t>The Common Law</a:t>
            </a:r>
          </a:p>
          <a:p>
            <a:pPr>
              <a:defRPr/>
            </a:pPr>
            <a:r>
              <a:rPr lang="en-US" sz="2400" b="1" dirty="0">
                <a:solidFill>
                  <a:srgbClr val="006600"/>
                </a:solidFill>
              </a:rPr>
              <a:t> </a:t>
            </a:r>
            <a:r>
              <a:rPr lang="en-US" sz="2400" b="1" dirty="0" smtClean="0">
                <a:solidFill>
                  <a:srgbClr val="006600"/>
                </a:solidFill>
              </a:rPr>
              <a:t>          The Magna Carta</a:t>
            </a:r>
          </a:p>
          <a:p>
            <a:pPr>
              <a:defRPr/>
            </a:pPr>
            <a:r>
              <a:rPr lang="en-US" sz="2400" b="1" dirty="0">
                <a:solidFill>
                  <a:srgbClr val="006600"/>
                </a:solidFill>
              </a:rPr>
              <a:t> </a:t>
            </a:r>
            <a:r>
              <a:rPr lang="en-US" sz="2400" b="1" dirty="0" smtClean="0">
                <a:solidFill>
                  <a:srgbClr val="006600"/>
                </a:solidFill>
              </a:rPr>
              <a:t>          Property Rights and the American Founding</a:t>
            </a:r>
          </a:p>
          <a:p>
            <a:pPr>
              <a:defRPr/>
            </a:pPr>
            <a:r>
              <a:rPr lang="en-US" sz="2400" b="1" dirty="0">
                <a:solidFill>
                  <a:srgbClr val="006600"/>
                </a:solidFill>
              </a:rPr>
              <a:t> </a:t>
            </a:r>
            <a:r>
              <a:rPr lang="en-US" sz="2400" b="1" dirty="0" smtClean="0">
                <a:solidFill>
                  <a:srgbClr val="006600"/>
                </a:solidFill>
              </a:rPr>
              <a:t>          Sovereignty and Separation of Powers</a:t>
            </a: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First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One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extLst>
      <p:ext uri="{BB962C8B-B14F-4D97-AF65-F5344CB8AC3E}">
        <p14:creationId xmlns:p14="http://schemas.microsoft.com/office/powerpoint/2010/main" val="177255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nSpc>
                <a:spcPct val="90000"/>
              </a:lnSpc>
              <a:spcBef>
                <a:spcPct val="20000"/>
              </a:spcBef>
              <a:defRPr/>
            </a:pPr>
            <a:r>
              <a:rPr lang="en-US" sz="3400" b="1" dirty="0">
                <a:solidFill>
                  <a:srgbClr val="C81204"/>
                </a:solidFill>
              </a:rPr>
              <a:t>         The True Meaning of Property</a:t>
            </a:r>
            <a:r>
              <a:rPr lang="en-US" sz="1000" dirty="0">
                <a:solidFill>
                  <a:srgbClr val="0033CC"/>
                </a:solidFill>
              </a:rPr>
              <a:t> </a:t>
            </a:r>
            <a:endParaRPr lang="en-US" sz="1000" b="1" i="1" dirty="0">
              <a:solidFill>
                <a:srgbClr val="FF0000"/>
              </a:solidFill>
            </a:endParaRPr>
          </a:p>
          <a:p>
            <a:pPr marL="342900" indent="-342900">
              <a:lnSpc>
                <a:spcPct val="90000"/>
              </a:lnSpc>
              <a:spcBef>
                <a:spcPct val="20000"/>
              </a:spcBef>
              <a:buFontTx/>
              <a:buChar char="•"/>
              <a:defRPr/>
            </a:pPr>
            <a:endParaRPr lang="en-US" sz="1000" dirty="0">
              <a:solidFill>
                <a:srgbClr val="0033CC"/>
              </a:solidFill>
            </a:endParaRPr>
          </a:p>
          <a:p>
            <a:pPr marL="342900" indent="-342900" algn="just">
              <a:lnSpc>
                <a:spcPct val="90000"/>
              </a:lnSpc>
              <a:buFontTx/>
              <a:buChar char="•"/>
              <a:defRPr/>
            </a:pPr>
            <a:r>
              <a:rPr lang="en-US" sz="2400" b="1" i="1" dirty="0">
                <a:solidFill>
                  <a:srgbClr val="002060"/>
                </a:solidFill>
              </a:rPr>
              <a:t>Dr. </a:t>
            </a:r>
            <a:r>
              <a:rPr lang="en-US" sz="2400" b="1" i="1" dirty="0" err="1" smtClean="0">
                <a:solidFill>
                  <a:srgbClr val="002060"/>
                </a:solidFill>
              </a:rPr>
              <a:t>Sprankling</a:t>
            </a:r>
            <a:r>
              <a:rPr lang="en-US" sz="2400" b="1" i="1" dirty="0" smtClean="0">
                <a:solidFill>
                  <a:srgbClr val="002060"/>
                </a:solidFill>
              </a:rPr>
              <a:t>, </a:t>
            </a:r>
            <a:r>
              <a:rPr lang="en-US" sz="2400" dirty="0" smtClean="0">
                <a:solidFill>
                  <a:srgbClr val="002060"/>
                </a:solidFill>
              </a:rPr>
              <a:t>of the landmark legal treatise, </a:t>
            </a:r>
            <a:r>
              <a:rPr lang="en-US" sz="2400" b="1" dirty="0" smtClean="0">
                <a:solidFill>
                  <a:srgbClr val="002060"/>
                </a:solidFill>
              </a:rPr>
              <a:t>“Understanding Property Law”</a:t>
            </a:r>
            <a:r>
              <a:rPr lang="en-US" sz="2400" b="1" i="1" dirty="0" smtClean="0">
                <a:solidFill>
                  <a:srgbClr val="002060"/>
                </a:solidFill>
              </a:rPr>
              <a:t> </a:t>
            </a:r>
            <a:r>
              <a:rPr lang="en-US" sz="2400" dirty="0">
                <a:solidFill>
                  <a:srgbClr val="002060"/>
                </a:solidFill>
              </a:rPr>
              <a:t>explains that we must think of </a:t>
            </a:r>
            <a:r>
              <a:rPr lang="en-US" sz="2400" b="1" i="1" dirty="0">
                <a:solidFill>
                  <a:srgbClr val="002060"/>
                </a:solidFill>
              </a:rPr>
              <a:t>Property</a:t>
            </a:r>
            <a:r>
              <a:rPr lang="en-US" sz="2400" dirty="0">
                <a:solidFill>
                  <a:srgbClr val="002060"/>
                </a:solidFill>
              </a:rPr>
              <a:t> </a:t>
            </a:r>
            <a:r>
              <a:rPr lang="en-US" sz="2400" dirty="0" smtClean="0">
                <a:solidFill>
                  <a:srgbClr val="002060"/>
                </a:solidFill>
              </a:rPr>
              <a:t>in </a:t>
            </a:r>
            <a:r>
              <a:rPr lang="en-US" sz="2400" dirty="0">
                <a:solidFill>
                  <a:srgbClr val="002060"/>
                </a:solidFill>
              </a:rPr>
              <a:t>terms of </a:t>
            </a:r>
            <a:r>
              <a:rPr lang="en-US" sz="2400" b="1" i="1" dirty="0">
                <a:solidFill>
                  <a:srgbClr val="002060"/>
                </a:solidFill>
              </a:rPr>
              <a:t>Rights.</a:t>
            </a:r>
            <a:endParaRPr lang="en-US" sz="1000" b="1" i="1" dirty="0">
              <a:solidFill>
                <a:srgbClr val="002060"/>
              </a:solidFill>
            </a:endParaRPr>
          </a:p>
          <a:p>
            <a:pPr marL="342900" indent="-342900" algn="just">
              <a:lnSpc>
                <a:spcPct val="90000"/>
              </a:lnSpc>
              <a:defRPr/>
            </a:pPr>
            <a:r>
              <a:rPr lang="en-US" sz="1000" dirty="0">
                <a:solidFill>
                  <a:srgbClr val="0033CC"/>
                </a:solidFill>
              </a:rPr>
              <a:t> </a:t>
            </a:r>
          </a:p>
          <a:p>
            <a:pPr marL="800100" lvl="1" indent="-342900" algn="just">
              <a:lnSpc>
                <a:spcPct val="90000"/>
              </a:lnSpc>
              <a:buFontTx/>
              <a:buChar char="•"/>
              <a:defRPr/>
            </a:pPr>
            <a:r>
              <a:rPr lang="en-US" sz="1600" b="1" dirty="0">
                <a:solidFill>
                  <a:schemeClr val="tx1">
                    <a:lumMod val="75000"/>
                    <a:lumOff val="25000"/>
                  </a:schemeClr>
                </a:solidFill>
              </a:rPr>
              <a:t>So to begin our understanding into the true meaning of </a:t>
            </a:r>
            <a:r>
              <a:rPr lang="en-US" sz="1600" b="1" dirty="0" smtClean="0">
                <a:solidFill>
                  <a:schemeClr val="tx1">
                    <a:lumMod val="75000"/>
                    <a:lumOff val="25000"/>
                  </a:schemeClr>
                </a:solidFill>
              </a:rPr>
              <a:t>property</a:t>
            </a:r>
            <a:r>
              <a:rPr lang="en-US" sz="1600" b="1" i="1" dirty="0" smtClean="0">
                <a:solidFill>
                  <a:schemeClr val="tx1">
                    <a:lumMod val="75000"/>
                    <a:lumOff val="25000"/>
                  </a:schemeClr>
                </a:solidFill>
              </a:rPr>
              <a:t>, </a:t>
            </a:r>
            <a:r>
              <a:rPr lang="en-US" sz="1600" b="1" dirty="0">
                <a:solidFill>
                  <a:schemeClr val="tx1">
                    <a:lumMod val="75000"/>
                    <a:lumOff val="25000"/>
                  </a:schemeClr>
                </a:solidFill>
              </a:rPr>
              <a:t>we need to think of </a:t>
            </a:r>
            <a:r>
              <a:rPr lang="en-US" sz="1600" b="1" i="1" dirty="0">
                <a:solidFill>
                  <a:schemeClr val="tx1">
                    <a:lumMod val="75000"/>
                    <a:lumOff val="25000"/>
                  </a:schemeClr>
                </a:solidFill>
              </a:rPr>
              <a:t>Property</a:t>
            </a:r>
            <a:r>
              <a:rPr lang="en-US" sz="1600" b="1" dirty="0">
                <a:solidFill>
                  <a:schemeClr val="tx1">
                    <a:lumMod val="75000"/>
                    <a:lumOff val="25000"/>
                  </a:schemeClr>
                </a:solidFill>
              </a:rPr>
              <a:t> in terms of </a:t>
            </a:r>
            <a:r>
              <a:rPr lang="en-US" sz="1600" b="1" i="1" dirty="0" smtClean="0">
                <a:solidFill>
                  <a:schemeClr val="tx1">
                    <a:lumMod val="75000"/>
                    <a:lumOff val="25000"/>
                  </a:schemeClr>
                </a:solidFill>
              </a:rPr>
              <a:t>Rights.</a:t>
            </a:r>
          </a:p>
          <a:p>
            <a:pPr lvl="1" algn="just">
              <a:lnSpc>
                <a:spcPct val="90000"/>
              </a:lnSpc>
              <a:defRPr/>
            </a:pPr>
            <a:r>
              <a:rPr lang="en-US" sz="500" b="1" dirty="0" smtClean="0">
                <a:solidFill>
                  <a:schemeClr val="tx1">
                    <a:lumMod val="75000"/>
                    <a:lumOff val="25000"/>
                  </a:schemeClr>
                </a:solidFill>
              </a:rPr>
              <a:t> </a:t>
            </a:r>
          </a:p>
          <a:p>
            <a:pPr marL="800100" lvl="1" indent="-342900" algn="just">
              <a:lnSpc>
                <a:spcPct val="90000"/>
              </a:lnSpc>
              <a:buFontTx/>
              <a:buChar char="•"/>
              <a:defRPr/>
            </a:pPr>
            <a:r>
              <a:rPr lang="en-US" sz="1600" b="1" dirty="0">
                <a:solidFill>
                  <a:schemeClr val="tx1">
                    <a:lumMod val="75000"/>
                    <a:lumOff val="25000"/>
                  </a:schemeClr>
                </a:solidFill>
              </a:rPr>
              <a:t>A</a:t>
            </a:r>
            <a:r>
              <a:rPr lang="en-US" sz="1600" b="1" dirty="0" smtClean="0">
                <a:solidFill>
                  <a:schemeClr val="tx1">
                    <a:lumMod val="75000"/>
                    <a:lumOff val="25000"/>
                  </a:schemeClr>
                </a:solidFill>
              </a:rPr>
              <a:t>nd we need to think of </a:t>
            </a:r>
            <a:r>
              <a:rPr lang="en-US" sz="1600" b="1" i="1" dirty="0" smtClean="0">
                <a:solidFill>
                  <a:schemeClr val="tx1">
                    <a:lumMod val="75000"/>
                    <a:lumOff val="25000"/>
                  </a:schemeClr>
                </a:solidFill>
              </a:rPr>
              <a:t>Property</a:t>
            </a:r>
            <a:r>
              <a:rPr lang="en-US" sz="1600" b="1" dirty="0" smtClean="0">
                <a:solidFill>
                  <a:schemeClr val="tx1">
                    <a:lumMod val="75000"/>
                    <a:lumOff val="25000"/>
                  </a:schemeClr>
                </a:solidFill>
              </a:rPr>
              <a:t> </a:t>
            </a:r>
            <a:r>
              <a:rPr lang="en-US" sz="1600" b="1" i="1" dirty="0" smtClean="0">
                <a:solidFill>
                  <a:schemeClr val="tx1">
                    <a:lumMod val="75000"/>
                    <a:lumOff val="25000"/>
                  </a:schemeClr>
                </a:solidFill>
              </a:rPr>
              <a:t>Rights</a:t>
            </a:r>
            <a:r>
              <a:rPr lang="en-US" sz="1600" b="1" dirty="0" smtClean="0">
                <a:solidFill>
                  <a:schemeClr val="tx1">
                    <a:lumMod val="75000"/>
                    <a:lumOff val="25000"/>
                  </a:schemeClr>
                </a:solidFill>
              </a:rPr>
              <a:t> </a:t>
            </a:r>
            <a:r>
              <a:rPr lang="en-US" sz="1600" b="1" dirty="0">
                <a:solidFill>
                  <a:schemeClr val="tx1">
                    <a:lumMod val="75000"/>
                    <a:lumOff val="25000"/>
                  </a:schemeClr>
                </a:solidFill>
              </a:rPr>
              <a:t>in terms of the legal ability to exercise </a:t>
            </a:r>
            <a:r>
              <a:rPr lang="en-US" sz="1600" b="1" i="1" dirty="0">
                <a:solidFill>
                  <a:schemeClr val="tx1">
                    <a:lumMod val="75000"/>
                    <a:lumOff val="25000"/>
                  </a:schemeClr>
                </a:solidFill>
              </a:rPr>
              <a:t>Power</a:t>
            </a:r>
            <a:r>
              <a:rPr lang="en-US" sz="1600" b="1" dirty="0">
                <a:solidFill>
                  <a:schemeClr val="tx1">
                    <a:lumMod val="75000"/>
                    <a:lumOff val="25000"/>
                  </a:schemeClr>
                </a:solidFill>
              </a:rPr>
              <a:t> and </a:t>
            </a:r>
            <a:r>
              <a:rPr lang="en-US" sz="1600" b="1" i="1" dirty="0">
                <a:solidFill>
                  <a:schemeClr val="tx1">
                    <a:lumMod val="75000"/>
                    <a:lumOff val="25000"/>
                  </a:schemeClr>
                </a:solidFill>
              </a:rPr>
              <a:t>Control </a:t>
            </a:r>
            <a:r>
              <a:rPr lang="en-US" sz="1600" b="1" dirty="0">
                <a:solidFill>
                  <a:schemeClr val="tx1">
                    <a:lumMod val="75000"/>
                    <a:lumOff val="25000"/>
                  </a:schemeClr>
                </a:solidFill>
              </a:rPr>
              <a:t>over </a:t>
            </a:r>
            <a:r>
              <a:rPr lang="en-US" sz="1600" b="1" dirty="0" smtClean="0">
                <a:solidFill>
                  <a:schemeClr val="tx1">
                    <a:lumMod val="75000"/>
                    <a:lumOff val="25000"/>
                  </a:schemeClr>
                </a:solidFill>
              </a:rPr>
              <a:t>Property</a:t>
            </a:r>
            <a:r>
              <a:rPr lang="en-US" sz="1600" b="1" dirty="0" smtClean="0">
                <a:solidFill>
                  <a:schemeClr val="tx1">
                    <a:lumMod val="75000"/>
                    <a:lumOff val="25000"/>
                  </a:schemeClr>
                </a:solidFill>
              </a:rPr>
              <a:t>.</a:t>
            </a:r>
            <a:endParaRPr lang="en-US" sz="1600" b="1" dirty="0">
              <a:solidFill>
                <a:schemeClr val="tx1">
                  <a:lumMod val="75000"/>
                  <a:lumOff val="25000"/>
                </a:schemeClr>
              </a:solidFill>
            </a:endParaRPr>
          </a:p>
          <a:p>
            <a:pPr marL="342900" indent="-342900">
              <a:lnSpc>
                <a:spcPct val="90000"/>
              </a:lnSpc>
              <a:spcBef>
                <a:spcPct val="20000"/>
              </a:spcBef>
              <a:buFontTx/>
              <a:buChar char="•"/>
              <a:defRPr/>
            </a:pPr>
            <a:endParaRPr lang="en-US" sz="5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This will become our first Postulate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and will help us in our adventure of understanding.</a:t>
            </a:r>
          </a:p>
          <a:p>
            <a:pPr marL="342900" indent="-342900">
              <a:lnSpc>
                <a:spcPct val="90000"/>
              </a:lnSpc>
              <a:buFontTx/>
              <a:buChar char="•"/>
              <a:defRPr/>
            </a:pPr>
            <a:endParaRPr lang="en-US" sz="5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Rights are based upon just Expectations that are enforced by Law.</a:t>
            </a:r>
          </a:p>
          <a:p>
            <a:pPr marL="342900" indent="-342900">
              <a:lnSpc>
                <a:spcPct val="90000"/>
              </a:lnSpc>
              <a:defRPr/>
            </a:pPr>
            <a:endParaRPr lang="en-US" sz="1000" dirty="0">
              <a:solidFill>
                <a:srgbClr val="002060"/>
              </a:solidFill>
            </a:endParaRPr>
          </a:p>
          <a:p>
            <a:pPr marL="342900" indent="-342900">
              <a:lnSpc>
                <a:spcPct val="90000"/>
              </a:lnSpc>
              <a:defRPr/>
            </a:pPr>
            <a:r>
              <a:rPr lang="en-US" sz="2400" dirty="0">
                <a:solidFill>
                  <a:srgbClr val="002060"/>
                </a:solidFill>
              </a:rPr>
              <a:t>	</a:t>
            </a:r>
            <a:r>
              <a:rPr lang="en-US" sz="3200" b="1" dirty="0">
                <a:solidFill>
                  <a:srgbClr val="002060"/>
                </a:solidFill>
              </a:rPr>
              <a:t>Our first Postulate of </a:t>
            </a:r>
            <a:r>
              <a:rPr lang="en-US" sz="3200" b="1" i="1" dirty="0">
                <a:solidFill>
                  <a:srgbClr val="006600"/>
                </a:solidFill>
              </a:rPr>
              <a:t>property law </a:t>
            </a:r>
            <a:r>
              <a:rPr lang="en-US" sz="3200" b="1" dirty="0">
                <a:solidFill>
                  <a:srgbClr val="002060"/>
                </a:solidFill>
              </a:rPr>
              <a:t>is that:</a:t>
            </a:r>
          </a:p>
          <a:p>
            <a:pPr marL="342900" indent="-342900">
              <a:lnSpc>
                <a:spcPct val="90000"/>
              </a:lnSpc>
              <a:defRPr/>
            </a:pPr>
            <a:endParaRPr lang="en-US" sz="1000" dirty="0">
              <a:solidFill>
                <a:srgbClr val="0033CC"/>
              </a:solidFill>
            </a:endParaRPr>
          </a:p>
          <a:p>
            <a:pPr marL="342900" indent="-342900">
              <a:lnSpc>
                <a:spcPct val="90000"/>
              </a:lnSpc>
              <a:defRPr/>
            </a:pPr>
            <a:r>
              <a:rPr lang="en-US" sz="2300" b="1" dirty="0">
                <a:solidFill>
                  <a:srgbClr val="0033CC"/>
                </a:solidFill>
              </a:rPr>
              <a:t>  </a:t>
            </a:r>
            <a:r>
              <a:rPr lang="en-US" sz="4000" b="1" dirty="0">
                <a:solidFill>
                  <a:srgbClr val="C00000"/>
                </a:solidFill>
              </a:rPr>
              <a:t>Property is a collection of Rights,</a:t>
            </a:r>
          </a:p>
          <a:p>
            <a:pPr marL="342900" indent="-342900">
              <a:lnSpc>
                <a:spcPct val="90000"/>
              </a:lnSpc>
              <a:defRPr/>
            </a:pPr>
            <a:r>
              <a:rPr lang="en-US" sz="4000" b="1" dirty="0">
                <a:solidFill>
                  <a:srgbClr val="C00000"/>
                </a:solidFill>
              </a:rPr>
              <a:t>      NOT a collection of things.</a:t>
            </a: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85000"/>
              </a:lnSpc>
              <a:defRPr/>
            </a:pPr>
            <a:r>
              <a:rPr lang="en-US" sz="28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endParaRPr lang="en-US" sz="2800" dirty="0">
              <a:solidFill>
                <a:srgbClr val="0033CC"/>
              </a:solidFill>
            </a:endParaRPr>
          </a:p>
          <a:p>
            <a:pPr marL="342900" indent="-342900">
              <a:lnSpc>
                <a:spcPct val="90000"/>
              </a:lnSpc>
              <a:buFontTx/>
              <a:buChar char="•"/>
              <a:defRPr/>
            </a:pPr>
            <a:endParaRPr lang="en-US" sz="1000" dirty="0">
              <a:solidFill>
                <a:srgbClr val="0033CC"/>
              </a:solidFill>
            </a:endParaRPr>
          </a:p>
          <a:p>
            <a:pPr>
              <a:defRPr/>
            </a:pPr>
            <a:r>
              <a:rPr lang="en-US" sz="2600" b="1" dirty="0">
                <a:solidFill>
                  <a:srgbClr val="002060"/>
                </a:solidFill>
              </a:rPr>
              <a:t>Viewing property as a collection of rights rather than a collection of things serves a dual purpose</a:t>
            </a:r>
            <a:r>
              <a:rPr lang="en-US" sz="2400" dirty="0">
                <a:solidFill>
                  <a:srgbClr val="002060"/>
                </a:solidFill>
              </a:rPr>
              <a:t>. </a:t>
            </a:r>
          </a:p>
          <a:p>
            <a:pPr>
              <a:defRPr/>
            </a:pPr>
            <a:endParaRPr lang="en-US" sz="1000" dirty="0">
              <a:solidFill>
                <a:srgbClr val="002060"/>
              </a:solidFill>
            </a:endParaRPr>
          </a:p>
          <a:p>
            <a:pPr>
              <a:defRPr/>
            </a:pPr>
            <a:r>
              <a:rPr lang="en-US" sz="2400" b="1" dirty="0">
                <a:solidFill>
                  <a:srgbClr val="006600"/>
                </a:solidFill>
              </a:rPr>
              <a:t>			- FIRST -</a:t>
            </a:r>
          </a:p>
          <a:p>
            <a:pPr>
              <a:defRPr/>
            </a:pPr>
            <a:endParaRPr lang="en-US" sz="1000" dirty="0">
              <a:solidFill>
                <a:srgbClr val="002060"/>
              </a:solidFill>
            </a:endParaRPr>
          </a:p>
          <a:p>
            <a:pPr lvl="1">
              <a:buFont typeface="Arial" pitchFamily="34" charset="0"/>
              <a:buChar char="•"/>
              <a:defRPr/>
            </a:pPr>
            <a:r>
              <a:rPr lang="en-US" sz="3200" dirty="0">
                <a:solidFill>
                  <a:schemeClr val="tx1">
                    <a:lumMod val="75000"/>
                    <a:lumOff val="25000"/>
                  </a:schemeClr>
                </a:solidFill>
              </a:rPr>
              <a:t>  The essential element </a:t>
            </a:r>
          </a:p>
          <a:p>
            <a:pPr>
              <a:defRPr/>
            </a:pPr>
            <a:r>
              <a:rPr lang="en-US" sz="3200" dirty="0">
                <a:solidFill>
                  <a:schemeClr val="tx1">
                    <a:lumMod val="75000"/>
                    <a:lumOff val="25000"/>
                  </a:schemeClr>
                </a:solidFill>
              </a:rPr>
              <a:t>   	which gives property its value, </a:t>
            </a:r>
          </a:p>
          <a:p>
            <a:pPr>
              <a:defRPr/>
            </a:pPr>
            <a:r>
              <a:rPr lang="en-US" sz="3200" dirty="0">
                <a:solidFill>
                  <a:schemeClr val="tx1">
                    <a:lumMod val="75000"/>
                    <a:lumOff val="25000"/>
                  </a:schemeClr>
                </a:solidFill>
              </a:rPr>
              <a:t>   	is not the item itself, </a:t>
            </a:r>
          </a:p>
          <a:p>
            <a:pPr>
              <a:defRPr/>
            </a:pPr>
            <a:r>
              <a:rPr lang="en-US" sz="3200" dirty="0">
                <a:solidFill>
                  <a:schemeClr val="tx1">
                    <a:lumMod val="75000"/>
                    <a:lumOff val="25000"/>
                  </a:schemeClr>
                </a:solidFill>
              </a:rPr>
              <a:t>   	but rather the ability to control the item. </a:t>
            </a:r>
          </a:p>
          <a:p>
            <a:pPr>
              <a:defRPr/>
            </a:pPr>
            <a:endParaRPr lang="en-US" sz="1000" dirty="0">
              <a:solidFill>
                <a:srgbClr val="002060"/>
              </a:solidFill>
            </a:endParaRPr>
          </a:p>
          <a:p>
            <a:pPr>
              <a:defRPr/>
            </a:pPr>
            <a:r>
              <a:rPr lang="en-US" sz="2600" b="1" dirty="0">
                <a:solidFill>
                  <a:srgbClr val="002060"/>
                </a:solidFill>
              </a:rPr>
              <a:t>The issue of control is reflected by an analysis of rights. </a:t>
            </a:r>
          </a:p>
          <a:p>
            <a:pPr>
              <a:defRPr/>
            </a:pPr>
            <a:endParaRPr lang="en-US" sz="1000" dirty="0">
              <a:solidFill>
                <a:srgbClr val="002060"/>
              </a:solidFill>
            </a:endParaRPr>
          </a:p>
          <a:p>
            <a:pPr marL="342900" indent="-342900">
              <a:lnSpc>
                <a:spcPct val="90000"/>
              </a:lnSpc>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5000"/>
              </a:lnSpc>
              <a:defRPr/>
            </a:pPr>
            <a:r>
              <a:rPr lang="en-US" sz="23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p>
          <a:p>
            <a:pPr marL="342900" indent="-342900">
              <a:lnSpc>
                <a:spcPct val="85000"/>
              </a:lnSpc>
              <a:buFontTx/>
              <a:buChar char="•"/>
              <a:defRPr/>
            </a:pPr>
            <a:endParaRPr lang="en-US" sz="1000" dirty="0">
              <a:solidFill>
                <a:srgbClr val="0033CC"/>
              </a:solidFill>
            </a:endParaRPr>
          </a:p>
          <a:p>
            <a:pPr marL="3086100" lvl="6" indent="-342900">
              <a:lnSpc>
                <a:spcPct val="85000"/>
              </a:lnSpc>
              <a:defRPr/>
            </a:pPr>
            <a:r>
              <a:rPr lang="en-US" sz="2400" b="1" dirty="0">
                <a:solidFill>
                  <a:srgbClr val="006600"/>
                </a:solidFill>
              </a:rPr>
              <a:t>	- SECOND -</a:t>
            </a:r>
            <a:endParaRPr lang="en-US" sz="2400" dirty="0">
              <a:solidFill>
                <a:srgbClr val="0033CC"/>
              </a:solidFill>
            </a:endParaRPr>
          </a:p>
          <a:p>
            <a:pPr marL="342900" indent="-342900">
              <a:lnSpc>
                <a:spcPct val="85000"/>
              </a:lnSpc>
              <a:buFontTx/>
              <a:buChar char="•"/>
              <a:defRPr/>
            </a:pPr>
            <a:endParaRPr lang="en-US" sz="1000" dirty="0">
              <a:solidFill>
                <a:srgbClr val="0033CC"/>
              </a:solidFill>
            </a:endParaRPr>
          </a:p>
          <a:p>
            <a:pPr lvl="1">
              <a:lnSpc>
                <a:spcPct val="85000"/>
              </a:lnSpc>
              <a:buFont typeface="Arial" pitchFamily="34" charset="0"/>
              <a:buChar char="•"/>
              <a:defRPr/>
            </a:pPr>
            <a:r>
              <a:rPr lang="en-US" sz="2400" dirty="0">
                <a:solidFill>
                  <a:schemeClr val="tx1">
                    <a:lumMod val="75000"/>
                    <a:lumOff val="25000"/>
                  </a:schemeClr>
                </a:solidFill>
              </a:rPr>
              <a:t>    It is only through a perspective of rights, </a:t>
            </a:r>
          </a:p>
          <a:p>
            <a:pPr>
              <a:lnSpc>
                <a:spcPct val="85000"/>
              </a:lnSpc>
              <a:defRPr/>
            </a:pPr>
            <a:r>
              <a:rPr lang="en-US" sz="2400" dirty="0">
                <a:solidFill>
                  <a:schemeClr val="tx1">
                    <a:lumMod val="75000"/>
                    <a:lumOff val="25000"/>
                  </a:schemeClr>
                </a:solidFill>
              </a:rPr>
              <a:t>  	that we are able to broaden our concept of property, </a:t>
            </a:r>
          </a:p>
          <a:p>
            <a:pPr>
              <a:lnSpc>
                <a:spcPct val="85000"/>
              </a:lnSpc>
              <a:defRPr/>
            </a:pPr>
            <a:r>
              <a:rPr lang="en-US" sz="2400" dirty="0">
                <a:solidFill>
                  <a:schemeClr val="tx1">
                    <a:lumMod val="75000"/>
                    <a:lumOff val="25000"/>
                  </a:schemeClr>
                </a:solidFill>
              </a:rPr>
              <a:t>  	to include many of the more abstract property</a:t>
            </a:r>
          </a:p>
          <a:p>
            <a:pPr>
              <a:lnSpc>
                <a:spcPct val="85000"/>
              </a:lnSpc>
              <a:defRPr/>
            </a:pPr>
            <a:r>
              <a:rPr lang="en-US" sz="2400" dirty="0">
                <a:solidFill>
                  <a:schemeClr val="tx1">
                    <a:lumMod val="75000"/>
                    <a:lumOff val="25000"/>
                  </a:schemeClr>
                </a:solidFill>
              </a:rPr>
              <a:t>  	interests of great value to modern society. </a:t>
            </a:r>
          </a:p>
          <a:p>
            <a:pPr>
              <a:lnSpc>
                <a:spcPct val="85000"/>
              </a:lnSpc>
              <a:defRPr/>
            </a:pPr>
            <a:endParaRPr lang="en-US" sz="1000" dirty="0">
              <a:solidFill>
                <a:schemeClr val="tx1">
                  <a:lumMod val="75000"/>
                  <a:lumOff val="25000"/>
                </a:schemeClr>
              </a:solidFill>
            </a:endParaRPr>
          </a:p>
          <a:p>
            <a:pPr>
              <a:lnSpc>
                <a:spcPct val="85000"/>
              </a:lnSpc>
              <a:defRPr/>
            </a:pPr>
            <a:r>
              <a:rPr lang="en-US" sz="2400" dirty="0">
                <a:solidFill>
                  <a:schemeClr val="tx1">
                    <a:lumMod val="75000"/>
                    <a:lumOff val="25000"/>
                  </a:schemeClr>
                </a:solidFill>
              </a:rPr>
              <a:t>  	Concepts such as intellectual property, future interests,</a:t>
            </a:r>
          </a:p>
          <a:p>
            <a:pPr>
              <a:lnSpc>
                <a:spcPct val="85000"/>
              </a:lnSpc>
              <a:defRPr/>
            </a:pPr>
            <a:r>
              <a:rPr lang="en-US" sz="2400" dirty="0">
                <a:solidFill>
                  <a:schemeClr val="tx1">
                    <a:lumMod val="75000"/>
                    <a:lumOff val="25000"/>
                  </a:schemeClr>
                </a:solidFill>
              </a:rPr>
              <a:t> 	and non possessory interests, do not lend</a:t>
            </a:r>
          </a:p>
          <a:p>
            <a:pPr>
              <a:lnSpc>
                <a:spcPct val="85000"/>
              </a:lnSpc>
              <a:defRPr/>
            </a:pPr>
            <a:r>
              <a:rPr lang="en-US" sz="2400" dirty="0">
                <a:solidFill>
                  <a:schemeClr val="tx1">
                    <a:lumMod val="75000"/>
                    <a:lumOff val="25000"/>
                  </a:schemeClr>
                </a:solidFill>
              </a:rPr>
              <a:t>  	themselves to be easily considered as “tangible items”,</a:t>
            </a:r>
          </a:p>
          <a:p>
            <a:pPr>
              <a:lnSpc>
                <a:spcPct val="85000"/>
              </a:lnSpc>
              <a:defRPr/>
            </a:pPr>
            <a:r>
              <a:rPr lang="en-US" sz="2400" dirty="0">
                <a:solidFill>
                  <a:schemeClr val="tx1">
                    <a:lumMod val="75000"/>
                    <a:lumOff val="25000"/>
                  </a:schemeClr>
                </a:solidFill>
              </a:rPr>
              <a:t>  	and as such, are property interests best viewed</a:t>
            </a:r>
          </a:p>
          <a:p>
            <a:pPr>
              <a:lnSpc>
                <a:spcPct val="85000"/>
              </a:lnSpc>
              <a:defRPr/>
            </a:pPr>
            <a:r>
              <a:rPr lang="en-US" sz="2400" dirty="0">
                <a:solidFill>
                  <a:schemeClr val="tx1">
                    <a:lumMod val="75000"/>
                    <a:lumOff val="25000"/>
                  </a:schemeClr>
                </a:solidFill>
              </a:rPr>
              <a:t>  	through the context of rights. </a:t>
            </a:r>
          </a:p>
          <a:p>
            <a:pPr>
              <a:lnSpc>
                <a:spcPct val="85000"/>
              </a:lnSpc>
              <a:defRPr/>
            </a:pPr>
            <a:endParaRPr lang="en-US" sz="1000" dirty="0">
              <a:solidFill>
                <a:srgbClr val="002060"/>
              </a:solidFill>
            </a:endParaRPr>
          </a:p>
          <a:p>
            <a:pPr>
              <a:lnSpc>
                <a:spcPct val="85000"/>
              </a:lnSpc>
              <a:defRPr/>
            </a:pPr>
            <a:endParaRPr lang="en-US" sz="1000" dirty="0">
              <a:solidFill>
                <a:srgbClr val="002060"/>
              </a:solidFill>
            </a:endParaRPr>
          </a:p>
          <a:p>
            <a:pPr>
              <a:lnSpc>
                <a:spcPct val="85000"/>
              </a:lnSpc>
              <a:defRPr/>
            </a:pPr>
            <a:r>
              <a:rPr lang="en-US" sz="2600" b="1" dirty="0">
                <a:solidFill>
                  <a:srgbClr val="002060"/>
                </a:solidFill>
              </a:rPr>
              <a:t>Accordingly, by employing this “rights” perspective, a more inclusive and accurate picture of what property actually is, and means, can truly be had.</a:t>
            </a:r>
          </a:p>
          <a:p>
            <a:pPr marL="342900" indent="-342900">
              <a:lnSpc>
                <a:spcPct val="90000"/>
              </a:lnSpc>
              <a:buFontTx/>
              <a:buChar char="•"/>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a:t>
            </a:r>
            <a:r>
              <a:rPr lang="en-US" sz="3400" b="1" dirty="0" smtClean="0">
                <a:solidFill>
                  <a:srgbClr val="C81204"/>
                </a:solidFill>
              </a:rPr>
              <a:t>    Its All About </a:t>
            </a:r>
            <a:r>
              <a:rPr lang="en-US" sz="3400" b="1" dirty="0">
                <a:solidFill>
                  <a:srgbClr val="C81204"/>
                </a:solidFill>
              </a:rPr>
              <a:t>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a:solidFill>
                  <a:srgbClr val="002060"/>
                </a:solidFill>
              </a:rPr>
              <a:t>Last week we ventured 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1748" name="Rectangle 5"/>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r>
              <a:rPr lang="en-US" sz="48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A</a:t>
            </a:r>
            <a:r>
              <a:rPr lang="en-US" sz="2400" b="1" dirty="0" smtClean="0">
                <a:solidFill>
                  <a:srgbClr val="002060"/>
                </a:solidFill>
              </a:rPr>
              <a:t>. </a:t>
            </a:r>
            <a:r>
              <a:rPr lang="en-US" sz="2400" b="1" dirty="0">
                <a:solidFill>
                  <a:srgbClr val="002060"/>
                </a:solidFill>
              </a:rPr>
              <a:t>Types of Property Rights</a:t>
            </a:r>
            <a:endParaRPr lang="en-US" sz="2400" b="1" i="1" dirty="0">
              <a:solidFill>
                <a:srgbClr val="002060"/>
              </a:solidFill>
            </a:endParaRPr>
          </a:p>
          <a:p>
            <a:pPr marL="342900" indent="-342900" algn="ctr" eaLnBrk="0" hangingPunct="0">
              <a:spcBef>
                <a:spcPct val="20000"/>
              </a:spcBef>
            </a:pPr>
            <a:r>
              <a:rPr lang="en-US" sz="3200" b="1" i="1" dirty="0"/>
              <a:t>Property</a:t>
            </a:r>
            <a:r>
              <a:rPr lang="en-US" sz="3200" b="1" dirty="0"/>
              <a:t> as a “Right” - Types of </a:t>
            </a:r>
            <a:r>
              <a:rPr lang="en-US" sz="3200" b="1" i="1" dirty="0"/>
              <a:t>Property</a:t>
            </a:r>
          </a:p>
          <a:p>
            <a:pPr marL="342900" indent="-342900" eaLnBrk="0" hangingPunct="0">
              <a:spcBef>
                <a:spcPct val="20000"/>
              </a:spcBef>
              <a:buFontTx/>
              <a:buChar char="•"/>
            </a:pPr>
            <a:r>
              <a:rPr lang="en-US" sz="2400" dirty="0"/>
              <a:t>What types of</a:t>
            </a:r>
            <a:r>
              <a:rPr lang="en-US" sz="2400" b="1" i="1" dirty="0"/>
              <a:t> Property</a:t>
            </a:r>
            <a:r>
              <a:rPr lang="en-US" sz="2400" dirty="0"/>
              <a:t> can </a:t>
            </a:r>
            <a:r>
              <a:rPr lang="en-US" sz="2400" b="1" dirty="0"/>
              <a:t>“Rights” </a:t>
            </a:r>
            <a:r>
              <a:rPr lang="en-US" sz="2400" dirty="0"/>
              <a:t>be exercised over:</a:t>
            </a:r>
          </a:p>
          <a:p>
            <a:pPr marL="342900" indent="-342900" eaLnBrk="0" hangingPunct="0">
              <a:spcBef>
                <a:spcPct val="20000"/>
              </a:spcBef>
              <a:buFontTx/>
              <a:buChar char="•"/>
            </a:pPr>
            <a:endParaRPr lang="en-US" sz="1000" dirty="0">
              <a:solidFill>
                <a:schemeClr val="accent2"/>
              </a:solidFill>
            </a:endParaRPr>
          </a:p>
          <a:p>
            <a:pPr marL="742950" lvl="1" indent="-285750" eaLnBrk="0" hangingPunct="0">
              <a:spcBef>
                <a:spcPct val="20000"/>
              </a:spcBef>
              <a:buFontTx/>
              <a:buChar char="–"/>
            </a:pPr>
            <a:r>
              <a:rPr lang="en-US" sz="2000" b="1" dirty="0">
                <a:solidFill>
                  <a:srgbClr val="006600"/>
                </a:solidFill>
              </a:rPr>
              <a:t>Real</a:t>
            </a:r>
            <a:r>
              <a:rPr lang="en-US" sz="2000" b="1" dirty="0">
                <a:solidFill>
                  <a:schemeClr val="accent2"/>
                </a:solidFill>
              </a:rPr>
              <a:t> </a:t>
            </a:r>
            <a:r>
              <a:rPr lang="en-US" sz="2000" b="1" dirty="0"/>
              <a:t>(Rights in Land);</a:t>
            </a:r>
          </a:p>
          <a:p>
            <a:pPr marL="742950" lvl="1" indent="-285750" eaLnBrk="0" hangingPunct="0">
              <a:spcBef>
                <a:spcPct val="20000"/>
              </a:spcBef>
            </a:pPr>
            <a:r>
              <a:rPr lang="en-US" sz="2000" dirty="0"/>
              <a:t>	Real Estate – Ownership/Leaseholds/Easements/Life Estates</a:t>
            </a:r>
          </a:p>
          <a:p>
            <a:pPr marL="742950" lvl="1" indent="-285750" eaLnBrk="0" hangingPunct="0">
              <a:spcBef>
                <a:spcPct val="20000"/>
              </a:spcBef>
              <a:buFontTx/>
              <a:buChar char="–"/>
            </a:pPr>
            <a:r>
              <a:rPr lang="en-US" sz="2000" b="1" dirty="0">
                <a:solidFill>
                  <a:srgbClr val="006600"/>
                </a:solidFill>
              </a:rPr>
              <a:t>Personal</a:t>
            </a:r>
            <a:r>
              <a:rPr lang="en-US" sz="2000" b="1" dirty="0">
                <a:solidFill>
                  <a:schemeClr val="accent2"/>
                </a:solidFill>
              </a:rPr>
              <a:t> </a:t>
            </a:r>
            <a:r>
              <a:rPr lang="en-US" sz="2000" b="1" dirty="0"/>
              <a:t>(Rights in Objects); and/or</a:t>
            </a:r>
          </a:p>
          <a:p>
            <a:pPr marL="742950" lvl="1" indent="-285750" eaLnBrk="0" hangingPunct="0">
              <a:spcBef>
                <a:spcPct val="20000"/>
              </a:spcBef>
            </a:pPr>
            <a:r>
              <a:rPr lang="en-US" sz="2000" dirty="0"/>
              <a:t>	Chattels – Tangible, visible “things”</a:t>
            </a:r>
          </a:p>
          <a:p>
            <a:pPr marL="742950" lvl="1" indent="-285750" eaLnBrk="0" hangingPunct="0">
              <a:spcBef>
                <a:spcPct val="20000"/>
              </a:spcBef>
              <a:buFontTx/>
              <a:buChar char="–"/>
            </a:pPr>
            <a:r>
              <a:rPr lang="en-US" sz="2000" b="1" dirty="0">
                <a:solidFill>
                  <a:srgbClr val="006600"/>
                </a:solidFill>
              </a:rPr>
              <a:t>Intellectual</a:t>
            </a:r>
            <a:r>
              <a:rPr lang="en-US" sz="2000" b="1" dirty="0">
                <a:solidFill>
                  <a:schemeClr val="accent2"/>
                </a:solidFill>
              </a:rPr>
              <a:t> </a:t>
            </a:r>
            <a:r>
              <a:rPr lang="en-US" sz="2000" b="1" dirty="0"/>
              <a:t>(Rights in Ideas)</a:t>
            </a:r>
          </a:p>
          <a:p>
            <a:pPr marL="742950" lvl="1" indent="-285750" eaLnBrk="0" hangingPunct="0">
              <a:spcBef>
                <a:spcPct val="20000"/>
              </a:spcBef>
            </a:pPr>
            <a:r>
              <a:rPr lang="en-US" sz="2000" dirty="0"/>
              <a:t>	Patents – Idea for Product or Process</a:t>
            </a:r>
          </a:p>
          <a:p>
            <a:pPr marL="742950" lvl="1" indent="-285750" eaLnBrk="0" hangingPunct="0">
              <a:spcBef>
                <a:spcPct val="20000"/>
              </a:spcBef>
            </a:pPr>
            <a:r>
              <a:rPr lang="en-US" sz="2000" dirty="0"/>
              <a:t>	Trademarks – Logo, Identification or Distinction</a:t>
            </a:r>
          </a:p>
          <a:p>
            <a:pPr marL="742950" lvl="1" indent="-285750" eaLnBrk="0" hangingPunct="0">
              <a:spcBef>
                <a:spcPct val="20000"/>
              </a:spcBef>
            </a:pPr>
            <a:r>
              <a:rPr lang="en-US" sz="2000" dirty="0"/>
              <a:t>	Copyrights – Written or Performed Works</a:t>
            </a:r>
          </a:p>
          <a:p>
            <a:pPr marL="742950" lvl="1" indent="-285750" eaLnBrk="0" hangingPunct="0">
              <a:spcBef>
                <a:spcPct val="20000"/>
              </a:spcBef>
              <a:buFontTx/>
              <a:buChar char="–"/>
            </a:pPr>
            <a:endParaRPr lang="en-US" sz="1600" b="1"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2772" name="Rectangle 5"/>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smtClean="0">
                <a:solidFill>
                  <a:srgbClr val="002060"/>
                </a:solidFill>
              </a:rPr>
              <a:t>Types </a:t>
            </a:r>
            <a:r>
              <a:rPr lang="en-US" sz="2400" b="1" dirty="0">
                <a:solidFill>
                  <a:srgbClr val="002060"/>
                </a:solidFill>
              </a:rPr>
              <a:t>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dirty="0"/>
          </a:p>
          <a:p>
            <a:pPr marL="342900" indent="-342900" eaLnBrk="0" hangingPunct="0">
              <a:lnSpc>
                <a:spcPct val="85000"/>
              </a:lnSpc>
              <a:spcBef>
                <a:spcPct val="20000"/>
              </a:spcBef>
            </a:pPr>
            <a:endParaRPr lang="en-US" sz="1000" b="1" dirty="0">
              <a:solidFill>
                <a:srgbClr val="006600"/>
              </a:solidFill>
            </a:endParaRPr>
          </a:p>
          <a:p>
            <a:pPr marL="342900" indent="-342900" eaLnBrk="0" hangingPunct="0">
              <a:lnSpc>
                <a:spcPct val="85000"/>
              </a:lnSpc>
              <a:spcBef>
                <a:spcPct val="20000"/>
              </a:spcBef>
            </a:pPr>
            <a:r>
              <a:rPr lang="en-US" sz="2400" b="1" dirty="0">
                <a:solidFill>
                  <a:srgbClr val="006600"/>
                </a:solidFill>
              </a:rPr>
              <a:t>Real</a:t>
            </a:r>
            <a:r>
              <a:rPr lang="en-US" sz="2400" b="1" dirty="0">
                <a:solidFill>
                  <a:srgbClr val="0033CC"/>
                </a:solidFill>
              </a:rPr>
              <a:t> </a:t>
            </a:r>
            <a:r>
              <a:rPr lang="en-US" sz="2400" b="1" dirty="0"/>
              <a:t>(Rights in Land)</a:t>
            </a:r>
          </a:p>
          <a:p>
            <a:pPr marL="342900" indent="-342900" eaLnBrk="0" hangingPunct="0">
              <a:lnSpc>
                <a:spcPct val="85000"/>
              </a:lnSpc>
              <a:spcBef>
                <a:spcPct val="20000"/>
              </a:spcBef>
            </a:pPr>
            <a:endParaRPr lang="en-US" sz="800" dirty="0"/>
          </a:p>
          <a:p>
            <a:pPr marL="342900" indent="-342900" eaLnBrk="0" hangingPunct="0">
              <a:lnSpc>
                <a:spcPct val="85000"/>
              </a:lnSpc>
              <a:spcBef>
                <a:spcPct val="20000"/>
              </a:spcBef>
            </a:pPr>
            <a:r>
              <a:rPr lang="en-US" sz="2400" dirty="0"/>
              <a:t>	</a:t>
            </a:r>
            <a:r>
              <a:rPr lang="en-US" sz="2400" b="1" dirty="0">
                <a:solidFill>
                  <a:srgbClr val="006600"/>
                </a:solidFill>
              </a:rPr>
              <a:t>Real property</a:t>
            </a:r>
            <a:r>
              <a:rPr lang="en-US" sz="2400" dirty="0"/>
              <a:t> consists of </a:t>
            </a:r>
            <a:r>
              <a:rPr lang="en-US" sz="2400" b="1" dirty="0"/>
              <a:t>Rights </a:t>
            </a:r>
            <a:r>
              <a:rPr lang="en-US" sz="2400" dirty="0"/>
              <a:t>in:</a:t>
            </a:r>
            <a:r>
              <a:rPr lang="en-US" sz="700" dirty="0"/>
              <a:t> </a:t>
            </a:r>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1. </a:t>
            </a:r>
            <a:r>
              <a:rPr lang="en-US" sz="2400" b="1" dirty="0"/>
              <a:t>Land</a:t>
            </a:r>
            <a:r>
              <a:rPr lang="en-US" sz="2400" dirty="0"/>
              <a:t>;</a:t>
            </a:r>
            <a:endParaRPr lang="en-US" sz="700" dirty="0"/>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2. </a:t>
            </a:r>
            <a:r>
              <a:rPr lang="en-US" sz="2400" b="1" dirty="0"/>
              <a:t>Anything attached to land</a:t>
            </a:r>
            <a:r>
              <a:rPr lang="en-US" sz="2400" dirty="0"/>
              <a:t> (Buildings,  buildings, signs, fences, or trees);</a:t>
            </a:r>
            <a:endParaRPr lang="en-US" sz="700" dirty="0"/>
          </a:p>
          <a:p>
            <a:pPr marL="342900" indent="-342900" eaLnBrk="0" hangingPunct="0">
              <a:lnSpc>
                <a:spcPct val="85000"/>
              </a:lnSpc>
              <a:spcBef>
                <a:spcPct val="20000"/>
              </a:spcBef>
            </a:pPr>
            <a:r>
              <a:rPr lang="en-US" sz="700" dirty="0"/>
              <a:t> </a:t>
            </a:r>
          </a:p>
          <a:p>
            <a:pPr marL="342900" indent="-342900" eaLnBrk="0" hangingPunct="0">
              <a:lnSpc>
                <a:spcPct val="85000"/>
              </a:lnSpc>
              <a:spcBef>
                <a:spcPct val="20000"/>
              </a:spcBef>
            </a:pPr>
            <a:r>
              <a:rPr lang="en-US" sz="2400" dirty="0"/>
              <a:t>	3. The </a:t>
            </a:r>
            <a:r>
              <a:rPr lang="en-US" sz="2400" b="1" dirty="0"/>
              <a:t>land surface, subsurface</a:t>
            </a:r>
            <a:r>
              <a:rPr lang="en-US" sz="2400" dirty="0"/>
              <a:t> (including minerals and groundwater), and the </a:t>
            </a:r>
            <a:r>
              <a:rPr lang="en-US" sz="2400" b="1" dirty="0"/>
              <a:t>airspace</a:t>
            </a:r>
            <a:r>
              <a:rPr lang="en-US" sz="2400" dirty="0"/>
              <a:t> above the surface.</a:t>
            </a:r>
          </a:p>
          <a:p>
            <a:pPr marL="342900" indent="-342900" eaLnBrk="0" hangingPunct="0">
              <a:lnSpc>
                <a:spcPct val="85000"/>
              </a:lnSpc>
              <a:spcBef>
                <a:spcPct val="20000"/>
              </a:spcBef>
            </a:pPr>
            <a:endParaRPr lang="en-US" sz="800" dirty="0">
              <a:solidFill>
                <a:schemeClr val="accent2"/>
              </a:solidFill>
            </a:endParaRPr>
          </a:p>
          <a:p>
            <a:pPr marL="342900" indent="-342900" algn="just" eaLnBrk="0" hangingPunct="0">
              <a:lnSpc>
                <a:spcPct val="85000"/>
              </a:lnSpc>
              <a:spcBef>
                <a:spcPct val="20000"/>
              </a:spcBef>
            </a:pPr>
            <a:r>
              <a:rPr lang="en-US" dirty="0">
                <a:solidFill>
                  <a:schemeClr val="accent2"/>
                </a:solidFill>
              </a:rPr>
              <a:t>  </a:t>
            </a:r>
            <a:r>
              <a:rPr lang="en-US" sz="1700" b="1" i="1" dirty="0">
                <a:solidFill>
                  <a:srgbClr val="002060"/>
                </a:solidFill>
              </a:rPr>
              <a:t>Historically, Property Law was almost exclusively concerned with Real Property. </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3796" name="Rectangle 4"/>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algn="ctr"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Personal</a:t>
            </a:r>
            <a:r>
              <a:rPr lang="en-US" sz="2400" b="1" dirty="0">
                <a:solidFill>
                  <a:srgbClr val="0033CC"/>
                </a:solidFill>
              </a:rPr>
              <a:t> </a:t>
            </a:r>
            <a:r>
              <a:rPr lang="en-US" sz="2400" b="1" dirty="0"/>
              <a:t>(Rights in Things)</a:t>
            </a:r>
            <a:endParaRPr lang="en-US" sz="700" b="1" dirty="0"/>
          </a:p>
          <a:p>
            <a:pPr marL="342900" indent="-342900" eaLnBrk="0" hangingPunct="0">
              <a:lnSpc>
                <a:spcPct val="90000"/>
              </a:lnSpc>
              <a:spcBef>
                <a:spcPct val="20000"/>
              </a:spcBef>
            </a:pPr>
            <a:endParaRPr lang="en-US" sz="700" b="1" dirty="0">
              <a:solidFill>
                <a:schemeClr val="accent2"/>
              </a:solidFill>
            </a:endParaRPr>
          </a:p>
          <a:p>
            <a:pPr marL="342900" indent="-342900" eaLnBrk="0" hangingPunct="0">
              <a:lnSpc>
                <a:spcPct val="90000"/>
              </a:lnSpc>
              <a:spcBef>
                <a:spcPct val="20000"/>
              </a:spcBef>
            </a:pPr>
            <a:r>
              <a:rPr lang="en-US" b="1" dirty="0">
                <a:solidFill>
                  <a:srgbClr val="006600"/>
                </a:solidFill>
              </a:rPr>
              <a:t>     </a:t>
            </a:r>
            <a:r>
              <a:rPr lang="en-US" b="1" dirty="0">
                <a:solidFill>
                  <a:srgbClr val="C00000"/>
                </a:solidFill>
              </a:rPr>
              <a:t>Personal Property</a:t>
            </a:r>
            <a:r>
              <a:rPr lang="en-US" dirty="0">
                <a:solidFill>
                  <a:srgbClr val="C00000"/>
                </a:solidFill>
              </a:rPr>
              <a:t> consists of </a:t>
            </a:r>
            <a:r>
              <a:rPr lang="en-US" b="1" dirty="0">
                <a:solidFill>
                  <a:srgbClr val="C00000"/>
                </a:solidFill>
              </a:rPr>
              <a:t>Rights:</a:t>
            </a:r>
            <a:r>
              <a:rPr lang="en-US" sz="700" dirty="0">
                <a:solidFill>
                  <a:srgbClr val="C00000"/>
                </a:solidFill>
              </a:rPr>
              <a:t> </a:t>
            </a:r>
          </a:p>
          <a:p>
            <a:pPr marL="342900" indent="-342900" algn="just" eaLnBrk="0" hangingPunct="0">
              <a:lnSpc>
                <a:spcPct val="90000"/>
              </a:lnSpc>
              <a:spcBef>
                <a:spcPct val="20000"/>
              </a:spcBef>
              <a:buFontTx/>
              <a:buChar char="•"/>
            </a:pPr>
            <a:endParaRPr lang="en-US" sz="700" dirty="0">
              <a:solidFill>
                <a:schemeClr val="accent2"/>
              </a:solidFill>
            </a:endParaRPr>
          </a:p>
          <a:p>
            <a:pPr marL="342900" indent="-342900" algn="just" eaLnBrk="0" hangingPunct="0">
              <a:lnSpc>
                <a:spcPct val="90000"/>
              </a:lnSpc>
              <a:spcBef>
                <a:spcPct val="20000"/>
              </a:spcBef>
              <a:buFontTx/>
              <a:buChar char="•"/>
            </a:pPr>
            <a:r>
              <a:rPr lang="en-US" sz="1600" dirty="0"/>
              <a:t>Items of tangible, visible </a:t>
            </a:r>
            <a:r>
              <a:rPr lang="en-US" sz="1600" b="1" dirty="0"/>
              <a:t>personal property</a:t>
            </a:r>
            <a:r>
              <a:rPr lang="en-US" sz="1600" dirty="0"/>
              <a:t>, including:</a:t>
            </a:r>
          </a:p>
          <a:p>
            <a:pPr marL="342900" indent="-342900" algn="just" eaLnBrk="0" hangingPunct="0">
              <a:lnSpc>
                <a:spcPct val="90000"/>
              </a:lnSpc>
              <a:spcBef>
                <a:spcPct val="20000"/>
              </a:spcBef>
            </a:pPr>
            <a:r>
              <a:rPr lang="en-US" sz="1600" dirty="0"/>
              <a:t>	Chattels: Cars, clothing, jewelry, livestock, airplanes, coins, rings, and books </a:t>
            </a:r>
          </a:p>
          <a:p>
            <a:pPr marL="742950" lvl="1" indent="-285750" algn="just" eaLnBrk="0" hangingPunct="0">
              <a:lnSpc>
                <a:spcPct val="90000"/>
              </a:lnSpc>
              <a:spcBef>
                <a:spcPct val="20000"/>
              </a:spcBef>
              <a:buFont typeface="Wingdings" pitchFamily="2" charset="2"/>
              <a:buChar char="Ø"/>
            </a:pPr>
            <a:r>
              <a:rPr lang="en-US" sz="1400" dirty="0"/>
              <a:t>Virtually all of the personal property in feudal England fell into this category. </a:t>
            </a:r>
          </a:p>
          <a:p>
            <a:pPr marL="742950" lvl="1" indent="-285750" algn="just" eaLnBrk="0" hangingPunct="0">
              <a:lnSpc>
                <a:spcPct val="90000"/>
              </a:lnSpc>
              <a:spcBef>
                <a:spcPct val="20000"/>
              </a:spcBef>
              <a:buFont typeface="Wingdings" pitchFamily="2" charset="2"/>
              <a:buChar char="Ø"/>
            </a:pPr>
            <a:r>
              <a:rPr lang="en-US" sz="1400" dirty="0"/>
              <a:t>Today, property rights can exist in almost any tangible, visible “thing.” </a:t>
            </a:r>
          </a:p>
          <a:p>
            <a:pPr marL="742950" lvl="1" indent="-285750" algn="just" eaLnBrk="0" hangingPunct="0">
              <a:lnSpc>
                <a:spcPct val="90000"/>
              </a:lnSpc>
              <a:spcBef>
                <a:spcPct val="20000"/>
              </a:spcBef>
              <a:buFont typeface="Wingdings" pitchFamily="2" charset="2"/>
              <a:buChar char="Ø"/>
            </a:pPr>
            <a:r>
              <a:rPr lang="en-US" sz="1400" dirty="0"/>
              <a:t>Almost every moveable thing around you now is a chattel, with property rights vested with someone. </a:t>
            </a:r>
            <a:endParaRPr lang="en-US" sz="700" dirty="0"/>
          </a:p>
          <a:p>
            <a:pPr marL="742950" lvl="1" indent="-285750" algn="just" eaLnBrk="0" hangingPunct="0">
              <a:lnSpc>
                <a:spcPct val="90000"/>
              </a:lnSpc>
              <a:spcBef>
                <a:spcPct val="20000"/>
              </a:spcBef>
              <a:buFont typeface="Wingdings" pitchFamily="2" charset="2"/>
              <a:buChar char="Ø"/>
            </a:pPr>
            <a:endParaRPr lang="en-US" sz="700" dirty="0"/>
          </a:p>
          <a:p>
            <a:pPr marL="342900" indent="-342900" algn="just" eaLnBrk="0" hangingPunct="0">
              <a:lnSpc>
                <a:spcPct val="90000"/>
              </a:lnSpc>
              <a:spcBef>
                <a:spcPct val="20000"/>
              </a:spcBef>
            </a:pPr>
            <a:r>
              <a:rPr lang="en-US" sz="1600" dirty="0"/>
              <a:t>	Prominent exceptions to this general observation: </a:t>
            </a:r>
          </a:p>
          <a:p>
            <a:pPr marL="742950" lvl="1" indent="-285750" algn="just" eaLnBrk="0" hangingPunct="0">
              <a:lnSpc>
                <a:spcPct val="90000"/>
              </a:lnSpc>
              <a:spcBef>
                <a:spcPct val="20000"/>
              </a:spcBef>
              <a:buFont typeface="Wingdings" pitchFamily="2" charset="2"/>
              <a:buChar char="Ø"/>
            </a:pPr>
            <a:r>
              <a:rPr lang="en-US" sz="1400" dirty="0"/>
              <a:t>Human kidneys, fingers, ova, sperm, blood cells, and other body parts may well be characterized as “tangible, visible things,” but many courts and legislatures have proven reluctant to extend property rights to them. </a:t>
            </a:r>
          </a:p>
          <a:p>
            <a:pPr marL="742950" lvl="1" indent="-285750" algn="just" eaLnBrk="0" hangingPunct="0">
              <a:lnSpc>
                <a:spcPct val="90000"/>
              </a:lnSpc>
              <a:spcBef>
                <a:spcPct val="20000"/>
              </a:spcBef>
              <a:buFont typeface="Wingdings" pitchFamily="2" charset="2"/>
              <a:buChar char="Ø"/>
            </a:pPr>
            <a:r>
              <a:rPr lang="en-US" sz="1400" dirty="0"/>
              <a:t>Similarly, the law also deems deer, foxes, whales, and other wild animals, in their natural habitats, as </a:t>
            </a:r>
            <a:r>
              <a:rPr lang="en-US" sz="1400" dirty="0" err="1"/>
              <a:t>unowned</a:t>
            </a:r>
            <a:r>
              <a:rPr lang="en-US" sz="1400" dirty="0"/>
              <a:t>.</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4820"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Intellectual</a:t>
            </a:r>
            <a:r>
              <a:rPr lang="en-US" sz="2400" b="1" dirty="0">
                <a:solidFill>
                  <a:srgbClr val="0033CC"/>
                </a:solidFill>
              </a:rPr>
              <a:t> </a:t>
            </a:r>
            <a:r>
              <a:rPr lang="en-US" sz="2400" b="1" dirty="0"/>
              <a:t>(Rights in Ideas) </a:t>
            </a:r>
          </a:p>
          <a:p>
            <a:pPr marL="342900" indent="-342900" eaLnBrk="0" hangingPunct="0">
              <a:spcBef>
                <a:spcPct val="20000"/>
              </a:spcBef>
            </a:pPr>
            <a:endParaRPr lang="en-US" sz="1000" dirty="0"/>
          </a:p>
          <a:p>
            <a:pPr marL="342900" indent="-342900" eaLnBrk="0" hangingPunct="0">
              <a:spcBef>
                <a:spcPct val="20000"/>
              </a:spcBef>
            </a:pPr>
            <a:r>
              <a:rPr lang="en-US" dirty="0"/>
              <a:t>	</a:t>
            </a:r>
            <a:r>
              <a:rPr lang="en-US" b="1" dirty="0">
                <a:solidFill>
                  <a:srgbClr val="C00000"/>
                </a:solidFill>
              </a:rPr>
              <a:t>Intellectual Property</a:t>
            </a:r>
            <a:r>
              <a:rPr lang="en-US" dirty="0">
                <a:solidFill>
                  <a:srgbClr val="C00000"/>
                </a:solidFill>
              </a:rPr>
              <a:t> </a:t>
            </a:r>
            <a:r>
              <a:rPr lang="en-US" b="1" dirty="0">
                <a:solidFill>
                  <a:srgbClr val="C00000"/>
                </a:solidFill>
              </a:rPr>
              <a:t>Rights</a:t>
            </a:r>
            <a:r>
              <a:rPr lang="en-US" dirty="0">
                <a:solidFill>
                  <a:srgbClr val="C00000"/>
                </a:solidFill>
              </a:rPr>
              <a:t> exist in:</a:t>
            </a:r>
          </a:p>
          <a:p>
            <a:pPr marL="342900" indent="-342900" eaLnBrk="0" hangingPunct="0">
              <a:spcBef>
                <a:spcPct val="20000"/>
              </a:spcBef>
            </a:pPr>
            <a:r>
              <a:rPr lang="en-US" dirty="0"/>
              <a:t>	</a:t>
            </a:r>
            <a:r>
              <a:rPr lang="en-US" b="1" dirty="0"/>
              <a:t>Patents</a:t>
            </a:r>
            <a:r>
              <a:rPr lang="en-US" dirty="0"/>
              <a:t> – (Property rights in conceptual products, designs and processes)</a:t>
            </a:r>
          </a:p>
          <a:p>
            <a:pPr marL="342900" indent="-342900" eaLnBrk="0" hangingPunct="0">
              <a:spcBef>
                <a:spcPct val="20000"/>
              </a:spcBef>
            </a:pPr>
            <a:r>
              <a:rPr lang="en-US" dirty="0"/>
              <a:t>	</a:t>
            </a:r>
            <a:r>
              <a:rPr lang="en-US" b="1" dirty="0"/>
              <a:t>Trademarks</a:t>
            </a:r>
            <a:r>
              <a:rPr lang="en-US" dirty="0"/>
              <a:t> – (Property rights in Logos, Identifications or Distinctions); and</a:t>
            </a:r>
          </a:p>
          <a:p>
            <a:pPr marL="342900" indent="-342900" eaLnBrk="0" hangingPunct="0">
              <a:spcBef>
                <a:spcPct val="20000"/>
              </a:spcBef>
            </a:pPr>
            <a:r>
              <a:rPr lang="en-US" dirty="0"/>
              <a:t>	</a:t>
            </a:r>
            <a:r>
              <a:rPr lang="en-US" b="1" dirty="0"/>
              <a:t>Copyrights</a:t>
            </a:r>
            <a:r>
              <a:rPr lang="en-US" dirty="0"/>
              <a:t> – (Property rights in writings, art or performances).</a:t>
            </a:r>
          </a:p>
          <a:p>
            <a:pPr marL="342900" indent="-342900" eaLnBrk="0" hangingPunct="0">
              <a:spcBef>
                <a:spcPct val="20000"/>
              </a:spcBef>
            </a:pPr>
            <a:endParaRPr lang="en-US" sz="1000" dirty="0"/>
          </a:p>
          <a:p>
            <a:pPr marL="342900" indent="-342900" eaLnBrk="0" hangingPunct="0">
              <a:spcBef>
                <a:spcPct val="20000"/>
              </a:spcBef>
            </a:pPr>
            <a:r>
              <a:rPr lang="en-US" sz="1600" dirty="0"/>
              <a:t>	Property rights have been deemed to be vested in these types of ideas.</a:t>
            </a:r>
          </a:p>
          <a:p>
            <a:pPr marL="342900" indent="-342900" eaLnBrk="0" hangingPunct="0">
              <a:spcBef>
                <a:spcPct val="20000"/>
              </a:spcBef>
            </a:pPr>
            <a:endParaRPr lang="en-US" sz="1000" dirty="0"/>
          </a:p>
          <a:p>
            <a:pPr marL="342900" indent="-342900" eaLnBrk="0" hangingPunct="0">
              <a:spcBef>
                <a:spcPct val="20000"/>
              </a:spcBef>
            </a:pPr>
            <a:r>
              <a:rPr lang="en-US" sz="1600" dirty="0"/>
              <a:t>	This type of property, known as intellectual property, provide for rights in items that are not tangible, nor visible, but which can have great worth, and which have been produced with great labor.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7892"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defRPr/>
            </a:pP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defRPr/>
            </a:pPr>
            <a:r>
              <a:rPr lang="en-US" sz="2400" b="1" dirty="0" smtClean="0">
                <a:solidFill>
                  <a:srgbClr val="002060"/>
                </a:solidFill>
              </a:rPr>
              <a:t>Why </a:t>
            </a:r>
            <a:r>
              <a:rPr lang="en-US" sz="2400" b="1" dirty="0">
                <a:solidFill>
                  <a:srgbClr val="002060"/>
                </a:solidFill>
              </a:rPr>
              <a:t>Have Property Rights?</a:t>
            </a:r>
            <a:endParaRPr lang="en-US" sz="1000" b="1" dirty="0">
              <a:solidFill>
                <a:srgbClr val="002060"/>
              </a:solidFill>
            </a:endParaRPr>
          </a:p>
          <a:p>
            <a:pPr marL="342900" indent="-342900">
              <a:lnSpc>
                <a:spcPct val="90000"/>
              </a:lnSpc>
              <a:spcBef>
                <a:spcPct val="20000"/>
              </a:spcBef>
              <a:defRPr/>
            </a:pPr>
            <a:endParaRPr lang="en-US" sz="1000" b="1" dirty="0"/>
          </a:p>
          <a:p>
            <a:pPr marL="457200" indent="-457200">
              <a:lnSpc>
                <a:spcPct val="90000"/>
              </a:lnSpc>
              <a:spcBef>
                <a:spcPct val="20000"/>
              </a:spcBef>
              <a:buFont typeface="Arial" pitchFamily="34" charset="0"/>
              <a:buChar char="•"/>
              <a:defRPr/>
            </a:pPr>
            <a:r>
              <a:rPr lang="en-US" sz="2000" dirty="0"/>
              <a:t>The answer to this question is crucial because the justification for private property will necessarily affect the substance of property law.</a:t>
            </a:r>
            <a:endParaRPr lang="en-US" sz="700" dirty="0"/>
          </a:p>
          <a:p>
            <a:pPr marL="342900" indent="-342900" eaLnBrk="0" hangingPunct="0">
              <a:spcBef>
                <a:spcPct val="20000"/>
              </a:spcBef>
              <a:defRPr/>
            </a:pPr>
            <a:r>
              <a:rPr lang="en-US" sz="700" dirty="0"/>
              <a:t> </a:t>
            </a:r>
          </a:p>
          <a:p>
            <a:pPr marL="342900" indent="-342900" algn="just" eaLnBrk="0" hangingPunct="0">
              <a:spcBef>
                <a:spcPct val="20000"/>
              </a:spcBef>
              <a:buFontTx/>
              <a:buChar char="•"/>
              <a:defRPr/>
            </a:pPr>
            <a:r>
              <a:rPr lang="en-US" sz="1900" dirty="0"/>
              <a:t>We recognize </a:t>
            </a:r>
            <a:r>
              <a:rPr lang="en-US" sz="1900" b="1" dirty="0"/>
              <a:t>Private</a:t>
            </a:r>
            <a:r>
              <a:rPr lang="en-US" sz="1900" dirty="0"/>
              <a:t> </a:t>
            </a:r>
            <a:r>
              <a:rPr lang="en-US" sz="1900" b="1" i="1" dirty="0"/>
              <a:t>Property</a:t>
            </a:r>
            <a:r>
              <a:rPr lang="en-US" sz="1900" dirty="0"/>
              <a:t> </a:t>
            </a:r>
            <a:r>
              <a:rPr lang="en-US" sz="1900" b="1" dirty="0"/>
              <a:t>Rights</a:t>
            </a:r>
            <a:r>
              <a:rPr lang="en-US" sz="1900" dirty="0"/>
              <a:t> for a number of reasons, including:</a:t>
            </a:r>
            <a:endParaRPr lang="en-US" sz="600" dirty="0"/>
          </a:p>
          <a:p>
            <a:pPr marL="342900" indent="-342900" eaLnBrk="0" hangingPunct="0">
              <a:spcBef>
                <a:spcPct val="20000"/>
              </a:spcBef>
              <a:defRPr/>
            </a:pPr>
            <a:endParaRPr lang="en-US" sz="600" dirty="0"/>
          </a:p>
          <a:p>
            <a:pPr marL="342900" indent="-342900" eaLnBrk="0" hangingPunct="0">
              <a:spcBef>
                <a:spcPct val="20000"/>
              </a:spcBef>
              <a:defRPr/>
            </a:pPr>
            <a:r>
              <a:rPr lang="en-US" dirty="0"/>
              <a:t>	</a:t>
            </a:r>
            <a:r>
              <a:rPr lang="en-US" b="1" dirty="0">
                <a:solidFill>
                  <a:srgbClr val="C00000"/>
                </a:solidFill>
              </a:rPr>
              <a:t>1. First in Time First in Right </a:t>
            </a:r>
            <a:r>
              <a:rPr lang="en-US" dirty="0"/>
              <a:t>(A way to allocate resources not yet owned)</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2. Labor </a:t>
            </a:r>
            <a:r>
              <a:rPr lang="en-US" dirty="0"/>
              <a:t>- People should be entitled to fruits of their labor</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3. Utilitarianism </a:t>
            </a:r>
            <a:r>
              <a:rPr lang="en-US" dirty="0"/>
              <a:t>– Private Property exists in order to maximize the overall happiness and utility of all citizens (People respond to incentives)</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4. Economics </a:t>
            </a:r>
            <a:r>
              <a:rPr lang="en-US" dirty="0"/>
              <a:t>– Private Property also exists to maximize the overall wealth of society (Society responds to incentives)</a:t>
            </a:r>
            <a:endParaRPr lang="en-US" sz="300" dirty="0"/>
          </a:p>
          <a:p>
            <a:pPr marL="342900" indent="-342900" eaLnBrk="0" hangingPunct="0">
              <a:spcBef>
                <a:spcPct val="20000"/>
              </a:spcBef>
              <a:defRPr/>
            </a:pPr>
            <a:r>
              <a:rPr lang="en-US" sz="300" dirty="0"/>
              <a:t> </a:t>
            </a:r>
          </a:p>
          <a:p>
            <a:pPr marL="342900" indent="-342900" eaLnBrk="0" hangingPunct="0">
              <a:spcBef>
                <a:spcPct val="20000"/>
              </a:spcBef>
              <a:defRPr/>
            </a:pPr>
            <a:r>
              <a:rPr lang="en-US" dirty="0"/>
              <a:t>	</a:t>
            </a:r>
            <a:r>
              <a:rPr lang="en-US" b="1" dirty="0">
                <a:solidFill>
                  <a:srgbClr val="C00000"/>
                </a:solidFill>
              </a:rPr>
              <a:t>5. Liberty and Personhood </a:t>
            </a:r>
            <a:r>
              <a:rPr lang="en-US" dirty="0"/>
              <a:t>– Private Property is essential to the development of a free society and individuals.</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838200" y="16764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sz="3600" b="1" i="1" dirty="0">
                <a:solidFill>
                  <a:srgbClr val="C00000"/>
                </a:solidFill>
              </a:rPr>
              <a:t>      </a:t>
            </a:r>
            <a:r>
              <a:rPr lang="en-US" sz="3600" b="1" i="1" dirty="0">
                <a:solidFill>
                  <a:srgbClr val="002060"/>
                </a:solidFill>
              </a:rPr>
              <a:t>Property</a:t>
            </a:r>
            <a:r>
              <a:rPr lang="en-US" sz="3600" dirty="0">
                <a:solidFill>
                  <a:srgbClr val="002060"/>
                </a:solidFill>
              </a:rPr>
              <a:t> needs to be seen as a</a:t>
            </a:r>
          </a:p>
          <a:p>
            <a:pPr marL="342900" indent="-342900"/>
            <a:r>
              <a:rPr lang="en-US" sz="3600" dirty="0">
                <a:solidFill>
                  <a:srgbClr val="002060"/>
                </a:solidFill>
              </a:rPr>
              <a:t>             </a:t>
            </a:r>
            <a:r>
              <a:rPr lang="en-US" sz="3600" b="1" i="1" dirty="0">
                <a:solidFill>
                  <a:srgbClr val="006600"/>
                </a:solidFill>
              </a:rPr>
              <a:t>Collection of Rights</a:t>
            </a:r>
            <a:r>
              <a:rPr lang="en-US" sz="3600" dirty="0">
                <a:solidFill>
                  <a:srgbClr val="002060"/>
                </a:solidFill>
              </a:rPr>
              <a:t>, </a:t>
            </a:r>
          </a:p>
          <a:p>
            <a:pPr marL="342900" indent="-342900"/>
            <a:r>
              <a:rPr lang="en-US" sz="3600" b="1" i="1" dirty="0">
                <a:solidFill>
                  <a:srgbClr val="002060"/>
                </a:solidFill>
              </a:rPr>
              <a:t>          NOT</a:t>
            </a:r>
            <a:r>
              <a:rPr lang="en-US" sz="3600" dirty="0">
                <a:solidFill>
                  <a:srgbClr val="002060"/>
                </a:solidFill>
              </a:rPr>
              <a:t> a </a:t>
            </a:r>
            <a:r>
              <a:rPr lang="en-US" sz="3600" b="1" i="1" dirty="0">
                <a:solidFill>
                  <a:srgbClr val="006600"/>
                </a:solidFill>
              </a:rPr>
              <a:t>Collection of Things</a:t>
            </a:r>
            <a:r>
              <a:rPr lang="en-US" sz="3600" dirty="0">
                <a:solidFill>
                  <a:srgbClr val="002060"/>
                </a:solidFill>
              </a:rPr>
              <a:t>.</a:t>
            </a:r>
          </a:p>
          <a:p>
            <a:pPr marL="342900" indent="-342900"/>
            <a:endParaRPr lang="en-US" sz="1000" dirty="0">
              <a:solidFill>
                <a:srgbClr val="002060"/>
              </a:solidFill>
            </a:endParaRPr>
          </a:p>
          <a:p>
            <a:pPr marL="342900" indent="-342900" algn="just"/>
            <a:r>
              <a:rPr lang="en-US" sz="2000" dirty="0"/>
              <a:t>These </a:t>
            </a:r>
            <a:r>
              <a:rPr lang="en-US" sz="2000" b="1" i="1" dirty="0"/>
              <a:t>Rights</a:t>
            </a:r>
            <a:r>
              <a:rPr lang="en-US" sz="2000" dirty="0"/>
              <a:t> are a bundle (</a:t>
            </a:r>
            <a:r>
              <a:rPr lang="en-US" sz="2000" i="1" dirty="0"/>
              <a:t>Collection</a:t>
            </a:r>
            <a:r>
              <a:rPr lang="en-US" sz="2000" dirty="0"/>
              <a:t>) and vest in these types of </a:t>
            </a:r>
            <a:r>
              <a:rPr lang="en-US" sz="2000" b="1" i="1" dirty="0"/>
              <a:t>Property</a:t>
            </a:r>
            <a:r>
              <a:rPr lang="en-US" sz="2000" dirty="0"/>
              <a:t>:</a:t>
            </a:r>
          </a:p>
          <a:p>
            <a:pPr marL="742950" lvl="1" indent="-285750"/>
            <a:endParaRPr lang="en-US" sz="1000" b="1" dirty="0">
              <a:solidFill>
                <a:srgbClr val="C81204"/>
              </a:solidFill>
            </a:endParaRPr>
          </a:p>
          <a:p>
            <a:pPr marL="742950" lvl="1" indent="-285750"/>
            <a:r>
              <a:rPr lang="en-US" sz="2400" b="1" dirty="0">
                <a:solidFill>
                  <a:srgbClr val="C81204"/>
                </a:solidFill>
              </a:rPr>
              <a:t>Real</a:t>
            </a:r>
            <a:r>
              <a:rPr lang="en-US" sz="2400" dirty="0">
                <a:solidFill>
                  <a:srgbClr val="002060"/>
                </a:solidFill>
              </a:rPr>
              <a:t> </a:t>
            </a:r>
            <a:r>
              <a:rPr lang="en-US" sz="2400" dirty="0"/>
              <a:t>(Rights in Land);</a:t>
            </a:r>
          </a:p>
          <a:p>
            <a:pPr marL="742950" lvl="1" indent="-285750"/>
            <a:r>
              <a:rPr lang="en-US" sz="2400" b="1" dirty="0">
                <a:solidFill>
                  <a:srgbClr val="C81204"/>
                </a:solidFill>
              </a:rPr>
              <a:t>Personal</a:t>
            </a:r>
            <a:r>
              <a:rPr lang="en-US" sz="2400" dirty="0">
                <a:solidFill>
                  <a:srgbClr val="002060"/>
                </a:solidFill>
              </a:rPr>
              <a:t> </a:t>
            </a:r>
            <a:r>
              <a:rPr lang="en-US" sz="2400" dirty="0"/>
              <a:t>(Rights in Objects); and/or</a:t>
            </a:r>
          </a:p>
          <a:p>
            <a:pPr marL="742950" lvl="1" indent="-285750"/>
            <a:r>
              <a:rPr lang="en-US" sz="2400" b="1" dirty="0">
                <a:solidFill>
                  <a:srgbClr val="C81204"/>
                </a:solidFill>
              </a:rPr>
              <a:t>Intellectual</a:t>
            </a:r>
            <a:r>
              <a:rPr lang="en-US" sz="2400" dirty="0">
                <a:solidFill>
                  <a:srgbClr val="002060"/>
                </a:solidFill>
              </a:rPr>
              <a:t> </a:t>
            </a:r>
            <a:r>
              <a:rPr lang="en-US" sz="2400" dirty="0"/>
              <a:t>(Rights in Ideas).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1143000"/>
            <a:ext cx="8763000" cy="5410200"/>
          </a:xfrm>
          <a:prstGeom prst="rect">
            <a:avLst/>
          </a:prstGeom>
          <a:noFill/>
          <a:ln w="9525">
            <a:noFill/>
            <a:miter lim="800000"/>
            <a:headEnd/>
            <a:tailEnd/>
          </a:ln>
        </p:spPr>
        <p:txBody>
          <a:bodyPr/>
          <a:lstStyle/>
          <a:p>
            <a:pPr marL="342900" indent="-342900" algn="ctr">
              <a:lnSpc>
                <a:spcPct val="95000"/>
              </a:lnSpc>
              <a:spcBef>
                <a:spcPct val="20000"/>
              </a:spcBef>
            </a:pPr>
            <a:r>
              <a:rPr lang="en-US" sz="4400" b="1" dirty="0" smtClean="0">
                <a:solidFill>
                  <a:srgbClr val="002060"/>
                </a:solidFill>
              </a:rPr>
              <a:t>The First Postulate</a:t>
            </a:r>
          </a:p>
          <a:p>
            <a:pPr marL="342900" indent="-342900">
              <a:lnSpc>
                <a:spcPct val="95000"/>
              </a:lnSpc>
              <a:spcBef>
                <a:spcPct val="20000"/>
              </a:spcBef>
            </a:pPr>
            <a:r>
              <a:rPr lang="en-US" sz="2600" b="1" dirty="0" smtClean="0">
                <a:solidFill>
                  <a:srgbClr val="C81204"/>
                </a:solidFill>
              </a:rPr>
              <a:t>As a result, to unlock our understanding, we </a:t>
            </a:r>
            <a:r>
              <a:rPr lang="en-US" sz="2600" b="1" dirty="0">
                <a:solidFill>
                  <a:srgbClr val="C81204"/>
                </a:solidFill>
              </a:rPr>
              <a:t>turn the key on the Tablet of Knowledge and see:</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p:txBody>
      </p:sp>
      <p:graphicFrame>
        <p:nvGraphicFramePr>
          <p:cNvPr id="37890" name="Object 6"/>
          <p:cNvGraphicFramePr>
            <a:graphicFrameLocks noChangeAspect="1"/>
          </p:cNvGraphicFramePr>
          <p:nvPr>
            <p:extLst>
              <p:ext uri="{D42A27DB-BD31-4B8C-83A1-F6EECF244321}">
                <p14:modId xmlns:p14="http://schemas.microsoft.com/office/powerpoint/2010/main" val="2891604015"/>
              </p:ext>
            </p:extLst>
          </p:nvPr>
        </p:nvGraphicFramePr>
        <p:xfrm>
          <a:off x="381000" y="2879725"/>
          <a:ext cx="8229600" cy="3365500"/>
        </p:xfrm>
        <a:graphic>
          <a:graphicData uri="http://schemas.openxmlformats.org/presentationml/2006/ole">
            <mc:AlternateContent xmlns:mc="http://schemas.openxmlformats.org/markup-compatibility/2006">
              <mc:Choice xmlns:v="urn:schemas-microsoft-com:vml" Requires="v">
                <p:oleObj spid="_x0000_s37903" name="PhotoStyler Image" r:id="rId4" imgW="5801880" imgH="2372873" progId="">
                  <p:embed/>
                </p:oleObj>
              </mc:Choice>
              <mc:Fallback>
                <p:oleObj name="PhotoStyler Image" r:id="rId4" imgW="5801880" imgH="237287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79725"/>
                        <a:ext cx="8229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C00000"/>
                </a:solidFill>
              </a:rPr>
              <a:t>Understanding Property as a Collection of Rights</a:t>
            </a:r>
          </a:p>
          <a:p>
            <a:pPr marL="342900" indent="-342900">
              <a:lnSpc>
                <a:spcPct val="90000"/>
              </a:lnSpc>
              <a:spcBef>
                <a:spcPct val="20000"/>
              </a:spcBef>
            </a:pPr>
            <a:r>
              <a:rPr lang="en-US">
                <a:solidFill>
                  <a:srgbClr val="0033CC"/>
                </a:solidFill>
              </a:rPr>
              <a:t>	</a:t>
            </a:r>
          </a:p>
          <a:p>
            <a:pPr marL="342900" indent="-342900">
              <a:lnSpc>
                <a:spcPct val="90000"/>
              </a:lnSpc>
              <a:spcBef>
                <a:spcPct val="20000"/>
              </a:spcBef>
              <a:buFontTx/>
              <a:buChar char="•"/>
            </a:pPr>
            <a:r>
              <a:rPr lang="en-US" sz="4000" b="1" i="1"/>
              <a:t>Property Rights</a:t>
            </a:r>
            <a:r>
              <a:rPr lang="en-US" sz="4000" b="1" i="1">
                <a:solidFill>
                  <a:srgbClr val="002060"/>
                </a:solidFill>
              </a:rPr>
              <a:t>:</a:t>
            </a:r>
            <a:r>
              <a:rPr lang="en-US" sz="4000" i="1">
                <a:solidFill>
                  <a:srgbClr val="002060"/>
                </a:solidFill>
              </a:rPr>
              <a:t> </a:t>
            </a:r>
          </a:p>
          <a:p>
            <a:pPr marL="342900" indent="-342900">
              <a:lnSpc>
                <a:spcPct val="90000"/>
              </a:lnSpc>
              <a:spcBef>
                <a:spcPct val="20000"/>
              </a:spcBef>
            </a:pPr>
            <a:r>
              <a:rPr lang="en-US" sz="4000" i="1">
                <a:solidFill>
                  <a:srgbClr val="002060"/>
                </a:solidFill>
              </a:rPr>
              <a:t>             Are fundamental   </a:t>
            </a:r>
          </a:p>
          <a:p>
            <a:pPr marL="342900" indent="-342900">
              <a:lnSpc>
                <a:spcPct val="90000"/>
              </a:lnSpc>
              <a:spcBef>
                <a:spcPct val="20000"/>
              </a:spcBef>
            </a:pPr>
            <a:r>
              <a:rPr lang="en-US" sz="4000" i="1">
                <a:solidFill>
                  <a:srgbClr val="002060"/>
                </a:solidFill>
              </a:rPr>
              <a:t>  to our freedom and liberty</a:t>
            </a:r>
          </a:p>
          <a:p>
            <a:pPr marL="342900" indent="-342900">
              <a:lnSpc>
                <a:spcPct val="90000"/>
              </a:lnSpc>
              <a:spcBef>
                <a:spcPct val="20000"/>
              </a:spcBef>
            </a:pPr>
            <a:r>
              <a:rPr lang="en-US" sz="4000" i="1">
                <a:solidFill>
                  <a:srgbClr val="002060"/>
                </a:solidFill>
              </a:rPr>
              <a:t>  and are inherent elements </a:t>
            </a:r>
          </a:p>
          <a:p>
            <a:pPr marL="342900" indent="-342900">
              <a:lnSpc>
                <a:spcPct val="90000"/>
              </a:lnSpc>
              <a:spcBef>
                <a:spcPct val="20000"/>
              </a:spcBef>
            </a:pPr>
            <a:r>
              <a:rPr lang="en-US" sz="4000" i="1">
                <a:solidFill>
                  <a:srgbClr val="002060"/>
                </a:solidFill>
              </a:rPr>
              <a:t>  of our lives as a free people.</a:t>
            </a:r>
          </a:p>
          <a:p>
            <a:pPr marL="342900" indent="-342900">
              <a:lnSpc>
                <a:spcPct val="90000"/>
              </a:lnSpc>
              <a:spcBef>
                <a:spcPct val="20000"/>
              </a:spcBef>
              <a:buFontTx/>
              <a:buChar char="•"/>
            </a:pPr>
            <a:endParaRPr lang="en-US">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dirty="0"/>
              <a:t>Most people think of </a:t>
            </a:r>
            <a:r>
              <a:rPr lang="en-US" b="1" i="1" dirty="0"/>
              <a:t>Property</a:t>
            </a:r>
            <a:r>
              <a:rPr lang="en-US" dirty="0"/>
              <a:t> as a thing, an item to merely possess.</a:t>
            </a:r>
          </a:p>
          <a:p>
            <a:pPr marL="342900" indent="-342900"/>
            <a:endParaRPr lang="en-US" sz="1000" dirty="0"/>
          </a:p>
          <a:p>
            <a:pPr marL="342900" indent="-342900"/>
            <a:r>
              <a:rPr lang="en-US" dirty="0"/>
              <a:t>It is a foreign concept for most of us to think of our </a:t>
            </a:r>
            <a:r>
              <a:rPr lang="en-US" b="1" i="1" dirty="0"/>
              <a:t>Property</a:t>
            </a:r>
            <a:r>
              <a:rPr lang="en-US" dirty="0"/>
              <a:t> in terms of </a:t>
            </a:r>
            <a:r>
              <a:rPr lang="en-US" b="1" i="1" dirty="0"/>
              <a:t>”Rights”</a:t>
            </a:r>
            <a:r>
              <a:rPr lang="en-US" dirty="0"/>
              <a:t> </a:t>
            </a:r>
          </a:p>
          <a:p>
            <a:pPr marL="342900" indent="-342900"/>
            <a:endParaRPr lang="en-US" sz="1000" dirty="0"/>
          </a:p>
          <a:p>
            <a:pPr marL="342900" indent="-342900"/>
            <a:r>
              <a:rPr lang="en-US" dirty="0"/>
              <a:t>But one’s </a:t>
            </a:r>
            <a:r>
              <a:rPr lang="en-US" b="1" i="1" dirty="0"/>
              <a:t>Property</a:t>
            </a:r>
            <a:r>
              <a:rPr lang="en-US" dirty="0"/>
              <a:t> is really an </a:t>
            </a:r>
            <a:r>
              <a:rPr lang="en-US" b="1" i="1" dirty="0"/>
              <a:t>“idea”</a:t>
            </a:r>
            <a:r>
              <a:rPr lang="en-US" dirty="0"/>
              <a:t>, a </a:t>
            </a:r>
            <a:r>
              <a:rPr lang="en-US" b="1" i="1" dirty="0"/>
              <a:t>“concept”</a:t>
            </a:r>
            <a:r>
              <a:rPr lang="en-US" dirty="0"/>
              <a:t>, and it extends far more than</a:t>
            </a:r>
          </a:p>
          <a:p>
            <a:pPr marL="342900" indent="-342900"/>
            <a:r>
              <a:rPr lang="en-US" dirty="0"/>
              <a:t>just mere possession.  It’s not the ownership of the “Thing” its your “Rights” over it.</a:t>
            </a:r>
          </a:p>
          <a:p>
            <a:pPr marL="342900" indent="-342900"/>
            <a:endParaRPr lang="en-US" sz="1000" dirty="0"/>
          </a:p>
          <a:p>
            <a:pPr marL="342900" indent="-342900"/>
            <a:r>
              <a:rPr lang="en-US" dirty="0"/>
              <a:t>To truly comprehend this idea, this concept, we use this this first postulate, to view </a:t>
            </a:r>
          </a:p>
          <a:p>
            <a:pPr marL="342900" indent="-342900"/>
            <a:r>
              <a:rPr lang="en-US" sz="800" dirty="0">
                <a:solidFill>
                  <a:srgbClr val="002060"/>
                </a:solidFill>
              </a:rPr>
              <a:t>					</a:t>
            </a:r>
          </a:p>
          <a:p>
            <a:pPr marL="342900" indent="-342900" algn="just"/>
            <a:r>
              <a:rPr lang="en-US" sz="2200" b="1" i="1" dirty="0">
                <a:solidFill>
                  <a:srgbClr val="C00000"/>
                </a:solidFill>
              </a:rPr>
              <a:t>   Property</a:t>
            </a:r>
            <a:r>
              <a:rPr lang="en-US" sz="2200" dirty="0">
                <a:solidFill>
                  <a:srgbClr val="C00000"/>
                </a:solidFill>
              </a:rPr>
              <a:t> as a </a:t>
            </a:r>
            <a:r>
              <a:rPr lang="en-US" sz="2200" b="1" i="1" dirty="0">
                <a:solidFill>
                  <a:srgbClr val="C00000"/>
                </a:solidFill>
              </a:rPr>
              <a:t>Collection of Rights</a:t>
            </a:r>
            <a:r>
              <a:rPr lang="en-US" sz="2200" dirty="0">
                <a:solidFill>
                  <a:srgbClr val="C00000"/>
                </a:solidFill>
              </a:rPr>
              <a:t>, </a:t>
            </a:r>
            <a:r>
              <a:rPr lang="en-US" sz="2200" b="1" i="1" dirty="0">
                <a:solidFill>
                  <a:srgbClr val="C00000"/>
                </a:solidFill>
              </a:rPr>
              <a:t>NOT</a:t>
            </a:r>
            <a:r>
              <a:rPr lang="en-US" sz="2200" dirty="0">
                <a:solidFill>
                  <a:srgbClr val="C00000"/>
                </a:solidFill>
              </a:rPr>
              <a:t> a </a:t>
            </a:r>
            <a:r>
              <a:rPr lang="en-US" sz="2200" b="1" i="1" dirty="0">
                <a:solidFill>
                  <a:srgbClr val="C00000"/>
                </a:solidFill>
              </a:rPr>
              <a:t>Collection of Things</a:t>
            </a:r>
            <a:r>
              <a:rPr lang="en-US" sz="2200" dirty="0">
                <a:solidFill>
                  <a:srgbClr val="C00000"/>
                </a:solidFill>
              </a:rPr>
              <a:t>.</a:t>
            </a:r>
            <a:endParaRPr lang="en-US" sz="800" dirty="0">
              <a:solidFill>
                <a:srgbClr val="C00000"/>
              </a:solidFill>
            </a:endParaRPr>
          </a:p>
          <a:p>
            <a:pPr marL="342900" indent="-342900"/>
            <a:endParaRPr lang="en-US" sz="800" dirty="0">
              <a:solidFill>
                <a:srgbClr val="002060"/>
              </a:solidFill>
            </a:endParaRPr>
          </a:p>
          <a:p>
            <a:pPr marL="342900" indent="-342900" algn="just"/>
            <a:r>
              <a:rPr lang="en-US" sz="2700" dirty="0">
                <a:solidFill>
                  <a:srgbClr val="002060"/>
                </a:solidFill>
              </a:rPr>
              <a:t>  </a:t>
            </a:r>
            <a:r>
              <a:rPr lang="en-US" sz="2200" dirty="0">
                <a:solidFill>
                  <a:srgbClr val="002060"/>
                </a:solidFill>
              </a:rPr>
              <a:t>                              </a:t>
            </a:r>
            <a:r>
              <a:rPr lang="en-US" sz="2200" dirty="0"/>
              <a:t>Remember it what it means </a:t>
            </a:r>
          </a:p>
          <a:p>
            <a:pPr marL="342900" indent="-342900" algn="just"/>
            <a:r>
              <a:rPr lang="en-US" sz="2200" dirty="0"/>
              <a:t>                              to have a </a:t>
            </a:r>
            <a:r>
              <a:rPr lang="en-US" sz="2200" b="1" dirty="0"/>
              <a:t>“Right” </a:t>
            </a:r>
            <a:r>
              <a:rPr lang="en-US" sz="2200" dirty="0"/>
              <a:t>in </a:t>
            </a:r>
            <a:r>
              <a:rPr lang="en-US" sz="2200" b="1" dirty="0"/>
              <a:t>Property:</a:t>
            </a:r>
          </a:p>
          <a:p>
            <a:pPr marL="342900" indent="-342900" algn="just"/>
            <a:r>
              <a:rPr lang="en-US" sz="2200" b="1" dirty="0"/>
              <a:t>                           </a:t>
            </a:r>
            <a:r>
              <a:rPr lang="en-US" sz="2200" dirty="0"/>
              <a:t>It is the </a:t>
            </a:r>
            <a:r>
              <a:rPr lang="en-US" sz="2200" b="1" dirty="0"/>
              <a:t>legally recognized ability</a:t>
            </a:r>
            <a:r>
              <a:rPr lang="en-US" sz="2200" dirty="0"/>
              <a:t> </a:t>
            </a:r>
          </a:p>
          <a:p>
            <a:pPr marL="342900" indent="-342900" algn="just"/>
            <a:r>
              <a:rPr lang="en-US" sz="2200" dirty="0"/>
              <a:t>                          to exercise </a:t>
            </a:r>
            <a:r>
              <a:rPr lang="en-US" sz="2200" b="1" dirty="0"/>
              <a:t>power</a:t>
            </a:r>
            <a:r>
              <a:rPr lang="en-US" sz="2200" dirty="0"/>
              <a:t> and </a:t>
            </a:r>
            <a:r>
              <a:rPr lang="en-US" sz="2200" b="1" dirty="0"/>
              <a:t>control</a:t>
            </a:r>
            <a:r>
              <a:rPr lang="en-US" sz="2200" dirty="0"/>
              <a:t> over it.</a:t>
            </a:r>
          </a:p>
          <a:p>
            <a:pPr marL="342900" indent="-342900" algn="just"/>
            <a:r>
              <a:rPr lang="en-US" sz="2700" b="1" dirty="0"/>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Second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Two</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155282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228600" y="11430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400" dirty="0"/>
              <a:t>And so we begin our quest for the second key, to unlock the second postulate of the true meaning of Property we need to explore the concepts of natural law and legal positivism.  </a:t>
            </a:r>
          </a:p>
          <a:p>
            <a:pPr marL="342900" indent="-342900" algn="just">
              <a:buFont typeface="Arial" charset="0"/>
              <a:buChar char="•"/>
            </a:pPr>
            <a:endParaRPr lang="en-US" sz="1000" dirty="0">
              <a:solidFill>
                <a:srgbClr val="002060"/>
              </a:solidFill>
            </a:endParaRPr>
          </a:p>
          <a:p>
            <a:pPr marL="342900" indent="-342900" algn="just">
              <a:buFont typeface="Arial" charset="0"/>
              <a:buChar char="•"/>
            </a:pPr>
            <a:r>
              <a:rPr lang="en-US" sz="2400" b="1" i="1" dirty="0">
                <a:solidFill>
                  <a:srgbClr val="006600"/>
                </a:solidFill>
              </a:rPr>
              <a:t>John Locke </a:t>
            </a:r>
            <a:r>
              <a:rPr lang="en-US" sz="2400" dirty="0"/>
              <a:t>was the father of natural law, believing that our rights in property as well as life and liberty are inherent to our humanity, and that they can never be taken away, only protected by Government.</a:t>
            </a:r>
          </a:p>
          <a:p>
            <a:pPr marL="342900" indent="-342900" algn="just">
              <a:buFont typeface="Arial" charset="0"/>
              <a:buChar char="•"/>
            </a:pPr>
            <a:endParaRPr lang="en-US" sz="1000" b="1" i="1" dirty="0">
              <a:solidFill>
                <a:srgbClr val="002060"/>
              </a:solidFill>
            </a:endParaRPr>
          </a:p>
          <a:p>
            <a:pPr marL="342900" indent="-342900" algn="just">
              <a:buFont typeface="Arial" charset="0"/>
              <a:buChar char="•"/>
            </a:pPr>
            <a:r>
              <a:rPr lang="en-US" sz="2400" b="1" i="1" dirty="0">
                <a:solidFill>
                  <a:srgbClr val="006600"/>
                </a:solidFill>
              </a:rPr>
              <a:t>Jeremy Bentham </a:t>
            </a:r>
            <a:r>
              <a:rPr lang="en-US" sz="2400" dirty="0"/>
              <a:t>on the other hand is considered the father of legal positivism, believing that our rights in property as well as life and liberty, flow from the needs of society, and from a practical sense of the common good. </a:t>
            </a:r>
            <a:endParaRPr lang="en-US" sz="24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a:t>
            </a:r>
            <a:r>
              <a:rPr lang="en-US" sz="2400" b="1" i="1" dirty="0" smtClean="0">
                <a:solidFill>
                  <a:srgbClr val="002060"/>
                </a:solidFill>
              </a:rPr>
              <a:t>Postulate</a:t>
            </a:r>
            <a:endParaRPr lang="en-US" sz="24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000" dirty="0"/>
              <a:t>Just who was </a:t>
            </a:r>
            <a:r>
              <a:rPr lang="en-US" sz="2000" dirty="0" smtClean="0"/>
              <a:t>John Locke?  </a:t>
            </a:r>
            <a:endParaRPr lang="en-US" sz="2000" dirty="0"/>
          </a:p>
          <a:p>
            <a:pPr marL="342900" indent="-342900" algn="just">
              <a:buFont typeface="Arial" charset="0"/>
              <a:buChar char="•"/>
            </a:pPr>
            <a:endParaRPr lang="en-US" sz="1000" dirty="0"/>
          </a:p>
          <a:p>
            <a:pPr marL="342900" indent="-342900" algn="just">
              <a:buFont typeface="Arial" charset="0"/>
              <a:buChar char="•"/>
            </a:pPr>
            <a:r>
              <a:rPr lang="en-US" sz="2000" dirty="0" smtClean="0"/>
              <a:t>He was a remarkable, visionary man</a:t>
            </a:r>
            <a:r>
              <a:rPr lang="en-US" sz="2000" dirty="0" smtClean="0"/>
              <a:t>.</a:t>
            </a:r>
            <a:endParaRPr lang="en-US" sz="2000" dirty="0"/>
          </a:p>
          <a:p>
            <a:pPr marL="342900" indent="-342900" algn="just">
              <a:buFont typeface="Arial" charset="0"/>
              <a:buChar char="•"/>
            </a:pPr>
            <a:endParaRPr lang="en-US" sz="1000" dirty="0"/>
          </a:p>
          <a:p>
            <a:pPr marL="342900" indent="-342900" algn="just">
              <a:buFont typeface="Arial" charset="0"/>
              <a:buChar char="•"/>
            </a:pPr>
            <a:r>
              <a:rPr lang="en-US" sz="2000" dirty="0"/>
              <a:t>Legal </a:t>
            </a:r>
            <a:r>
              <a:rPr lang="en-US" sz="2000" dirty="0" smtClean="0"/>
              <a:t>Scholar, philosopher, physician </a:t>
            </a:r>
            <a:r>
              <a:rPr lang="en-US" sz="2000" dirty="0"/>
              <a:t>(</a:t>
            </a:r>
            <a:r>
              <a:rPr lang="en-US" sz="2000" dirty="0" smtClean="0"/>
              <a:t>1682-1704).</a:t>
            </a:r>
            <a:endParaRPr lang="en-US" sz="2000" dirty="0"/>
          </a:p>
          <a:p>
            <a:pPr marL="342900" indent="-342900" algn="just">
              <a:buFont typeface="Arial" charset="0"/>
              <a:buChar char="•"/>
            </a:pPr>
            <a:endParaRPr lang="en-US" sz="1000" dirty="0"/>
          </a:p>
          <a:p>
            <a:pPr marL="342900" indent="-342900" algn="just">
              <a:buFont typeface="Arial" charset="0"/>
              <a:buChar char="•"/>
            </a:pPr>
            <a:r>
              <a:rPr lang="en-US" sz="2000" dirty="0"/>
              <a:t>He </a:t>
            </a:r>
            <a:r>
              <a:rPr lang="en-US" sz="2000" dirty="0" smtClean="0"/>
              <a:t>was the primary influence on both the founders</a:t>
            </a:r>
          </a:p>
          <a:p>
            <a:pPr algn="just"/>
            <a:r>
              <a:rPr lang="en-US" sz="2000" dirty="0"/>
              <a:t> </a:t>
            </a:r>
            <a:r>
              <a:rPr lang="en-US" sz="2000" dirty="0" smtClean="0"/>
              <a:t>    and the minds of the average American</a:t>
            </a:r>
            <a:r>
              <a:rPr lang="en-US" sz="2000" dirty="0" smtClean="0"/>
              <a:t>.</a:t>
            </a:r>
            <a:r>
              <a:rPr lang="en-US" sz="1000" dirty="0" smtClean="0"/>
              <a:t>  </a:t>
            </a:r>
            <a:endParaRPr lang="en-US" sz="1000" dirty="0"/>
          </a:p>
          <a:p>
            <a:pPr marL="342900" indent="-342900" algn="just"/>
            <a:r>
              <a:rPr lang="en-US" sz="1000" dirty="0"/>
              <a:t>     </a:t>
            </a:r>
          </a:p>
          <a:p>
            <a:pPr marL="342900" indent="-342900" algn="just">
              <a:buFont typeface="Arial" charset="0"/>
              <a:buChar char="•"/>
            </a:pPr>
            <a:r>
              <a:rPr lang="en-US" sz="2000" dirty="0" smtClean="0"/>
              <a:t>Britain's leading mind on self government and the</a:t>
            </a:r>
          </a:p>
          <a:p>
            <a:pPr algn="just"/>
            <a:r>
              <a:rPr lang="en-US" sz="2000" dirty="0"/>
              <a:t> </a:t>
            </a:r>
            <a:r>
              <a:rPr lang="en-US" sz="2000" dirty="0" smtClean="0"/>
              <a:t>    intellectual father of “Natural Law”.</a:t>
            </a:r>
            <a:endParaRPr lang="en-US" sz="2000" dirty="0"/>
          </a:p>
          <a:p>
            <a:pPr marL="342900" indent="-342900" algn="just">
              <a:buFont typeface="Arial" charset="0"/>
              <a:buChar char="•"/>
            </a:pPr>
            <a:endParaRPr lang="en-US" sz="1000" dirty="0"/>
          </a:p>
          <a:p>
            <a:pPr marL="342900" indent="-342900" algn="just">
              <a:buFont typeface="Arial" charset="0"/>
              <a:buChar char="•"/>
            </a:pPr>
            <a:r>
              <a:rPr lang="en-US" sz="2000" dirty="0" smtClean="0"/>
              <a:t>His vision stated that all human beings had “rights” given to them by God that no man could take away</a:t>
            </a:r>
            <a:r>
              <a:rPr lang="en-US" sz="2000" dirty="0" smtClean="0"/>
              <a:t>.  Thes</a:t>
            </a:r>
            <a:r>
              <a:rPr lang="en-US" sz="2000" dirty="0" smtClean="0"/>
              <a:t>e rights were:</a:t>
            </a:r>
          </a:p>
          <a:p>
            <a:pPr algn="just"/>
            <a:r>
              <a:rPr lang="en-US" sz="1000" dirty="0" smtClean="0"/>
              <a:t> </a:t>
            </a:r>
          </a:p>
          <a:p>
            <a:pPr algn="ctr"/>
            <a:r>
              <a:rPr lang="en-US" sz="3200" b="1" dirty="0" smtClean="0">
                <a:solidFill>
                  <a:srgbClr val="002060"/>
                </a:solidFill>
              </a:rPr>
              <a:t>Life, Liberty and the Pursuit of Property</a:t>
            </a:r>
            <a:endParaRPr lang="en-US" sz="3200" b="1"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36</a:t>
            </a:fld>
            <a:endParaRPr lang="en-US" dirty="0"/>
          </a:p>
        </p:txBody>
      </p:sp>
      <p:pic>
        <p:nvPicPr>
          <p:cNvPr id="5" name="Picture 5" descr="John 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57400"/>
            <a:ext cx="220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610600" cy="5638800"/>
          </a:xfrm>
          <a:prstGeom prst="rect">
            <a:avLst/>
          </a:prstGeom>
          <a:noFill/>
          <a:ln w="9525">
            <a:noFill/>
            <a:miter lim="800000"/>
            <a:headEnd/>
            <a:tailEnd/>
          </a:ln>
        </p:spPr>
        <p:txBody>
          <a:bodyPr/>
          <a:lstStyle/>
          <a:p>
            <a:pPr marL="342900" indent="-342900" algn="ctr">
              <a:lnSpc>
                <a:spcPct val="85000"/>
              </a:lnSpc>
              <a:spcBef>
                <a:spcPts val="0"/>
              </a:spcBef>
            </a:pPr>
            <a:r>
              <a:rPr lang="en-US" sz="2400" b="1" i="1" dirty="0" smtClean="0">
                <a:solidFill>
                  <a:srgbClr val="002060"/>
                </a:solidFill>
              </a:rPr>
              <a:t>The </a:t>
            </a:r>
            <a:r>
              <a:rPr lang="en-US" sz="2400" b="1" i="1" dirty="0">
                <a:solidFill>
                  <a:srgbClr val="002060"/>
                </a:solidFill>
              </a:rPr>
              <a:t>Search for the Second </a:t>
            </a:r>
            <a:r>
              <a:rPr lang="en-US" sz="2400" b="1" i="1" dirty="0" smtClean="0">
                <a:solidFill>
                  <a:srgbClr val="002060"/>
                </a:solidFill>
              </a:rPr>
              <a:t>Postulate</a:t>
            </a:r>
            <a:endParaRPr lang="en-US" sz="2400" b="1" i="1" dirty="0">
              <a:solidFill>
                <a:srgbClr val="002060"/>
              </a:solidFill>
            </a:endParaRPr>
          </a:p>
          <a:p>
            <a:pPr marL="342900" indent="-342900" algn="ctr">
              <a:lnSpc>
                <a:spcPct val="85000"/>
              </a:lnSpc>
              <a:spcBef>
                <a:spcPts val="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algn="just">
              <a:lnSpc>
                <a:spcPct val="85000"/>
              </a:lnSpc>
              <a:spcBef>
                <a:spcPts val="0"/>
              </a:spcBef>
            </a:pPr>
            <a:endParaRPr lang="en-US" sz="500" dirty="0" smtClean="0"/>
          </a:p>
          <a:p>
            <a:pPr marL="3313113" indent="-225425" algn="just">
              <a:lnSpc>
                <a:spcPct val="85000"/>
              </a:lnSpc>
              <a:spcBef>
                <a:spcPts val="0"/>
              </a:spcBef>
              <a:buFont typeface="Arial" panose="020B0604020202020204" pitchFamily="34" charset="0"/>
              <a:buChar char="•"/>
            </a:pPr>
            <a:r>
              <a:rPr lang="en-US" sz="2000" dirty="0" smtClean="0"/>
              <a:t>John Locke died 72 years before the Declaration of Independence.</a:t>
            </a:r>
          </a:p>
          <a:p>
            <a:pPr marL="3087688" algn="just">
              <a:lnSpc>
                <a:spcPct val="85000"/>
              </a:lnSpc>
              <a:spcBef>
                <a:spcPts val="0"/>
              </a:spcBef>
            </a:pPr>
            <a:endParaRPr lang="en-US" sz="1000" dirty="0" smtClean="0"/>
          </a:p>
          <a:p>
            <a:pPr marL="3313113" indent="-225425" algn="just">
              <a:lnSpc>
                <a:spcPct val="85000"/>
              </a:lnSpc>
              <a:spcBef>
                <a:spcPts val="0"/>
              </a:spcBef>
              <a:buFont typeface="Arial" panose="020B0604020202020204" pitchFamily="34" charset="0"/>
              <a:buChar char="•"/>
            </a:pPr>
            <a:r>
              <a:rPr lang="en-US" sz="2000" dirty="0" smtClean="0"/>
              <a:t>But it was he, more than any other legal scholar, who captured the mindset of America.</a:t>
            </a:r>
          </a:p>
          <a:p>
            <a:pPr marL="3313113" indent="-225425" algn="just">
              <a:lnSpc>
                <a:spcPct val="85000"/>
              </a:lnSpc>
              <a:spcBef>
                <a:spcPts val="0"/>
              </a:spcBef>
              <a:buFont typeface="Arial" panose="020B0604020202020204" pitchFamily="34" charset="0"/>
              <a:buChar char="•"/>
            </a:pPr>
            <a:endParaRPr lang="en-US" sz="1000" dirty="0" smtClean="0"/>
          </a:p>
          <a:p>
            <a:pPr marL="3313113" indent="-225425" algn="just">
              <a:lnSpc>
                <a:spcPct val="85000"/>
              </a:lnSpc>
              <a:spcBef>
                <a:spcPts val="0"/>
              </a:spcBef>
              <a:buFont typeface="Arial" panose="020B0604020202020204" pitchFamily="34" charset="0"/>
              <a:buChar char="•"/>
            </a:pPr>
            <a:r>
              <a:rPr lang="en-US" sz="2000" dirty="0" smtClean="0"/>
              <a:t>Unlike most of his British countrymen, he stood for Liberty, Equality, and Religious Tolerance.</a:t>
            </a:r>
          </a:p>
          <a:p>
            <a:pPr marL="3313113" indent="-225425" algn="just">
              <a:lnSpc>
                <a:spcPct val="85000"/>
              </a:lnSpc>
              <a:spcBef>
                <a:spcPts val="0"/>
              </a:spcBef>
              <a:buFont typeface="Arial" panose="020B0604020202020204" pitchFamily="34" charset="0"/>
              <a:buChar char="•"/>
            </a:pPr>
            <a:endParaRPr lang="en-US" sz="1000" dirty="0"/>
          </a:p>
          <a:p>
            <a:pPr marL="3313113" indent="-225425" algn="just">
              <a:lnSpc>
                <a:spcPct val="85000"/>
              </a:lnSpc>
              <a:spcBef>
                <a:spcPts val="0"/>
              </a:spcBef>
              <a:buFont typeface="Arial" panose="020B0604020202020204" pitchFamily="34" charset="0"/>
              <a:buChar char="•"/>
            </a:pPr>
            <a:r>
              <a:rPr lang="en-US" sz="2000" dirty="0" smtClean="0"/>
              <a:t>He was a man well ahead of his time.</a:t>
            </a:r>
            <a:endParaRPr lang="en-US" sz="2000" dirty="0" smtClean="0"/>
          </a:p>
          <a:p>
            <a:pPr marL="342900" indent="-342900" algn="just">
              <a:lnSpc>
                <a:spcPct val="85000"/>
              </a:lnSpc>
              <a:spcBef>
                <a:spcPts val="0"/>
              </a:spcBef>
              <a:buFont typeface="Arial" charset="0"/>
              <a:buChar char="•"/>
            </a:pPr>
            <a:endParaRPr lang="en-US" sz="1000" dirty="0"/>
          </a:p>
          <a:p>
            <a:pPr marL="342900" indent="-342900" algn="just">
              <a:lnSpc>
                <a:spcPct val="85000"/>
              </a:lnSpc>
              <a:spcBef>
                <a:spcPts val="0"/>
              </a:spcBef>
              <a:buFont typeface="Arial" charset="0"/>
              <a:buChar char="•"/>
            </a:pPr>
            <a:r>
              <a:rPr lang="en-US" sz="2000" dirty="0" smtClean="0"/>
              <a:t>His development of the concept of “Natural Law”, for the first time, held a unique and powerful respect for the value and importance of every individual, and that free government, had but one job, to protect the rights of each su</a:t>
            </a:r>
            <a:r>
              <a:rPr lang="en-US" sz="2000" dirty="0" smtClean="0">
                <a:solidFill>
                  <a:schemeClr val="tx1">
                    <a:lumMod val="95000"/>
                    <a:lumOff val="5000"/>
                  </a:schemeClr>
                </a:solidFill>
              </a:rPr>
              <a:t>ch individual.</a:t>
            </a:r>
            <a:endParaRPr lang="en-US" sz="1000" dirty="0" smtClean="0">
              <a:solidFill>
                <a:schemeClr val="tx1">
                  <a:lumMod val="95000"/>
                  <a:lumOff val="5000"/>
                </a:schemeClr>
              </a:solidFill>
            </a:endParaRPr>
          </a:p>
          <a:p>
            <a:pPr algn="just">
              <a:lnSpc>
                <a:spcPct val="85000"/>
              </a:lnSpc>
              <a:spcBef>
                <a:spcPts val="0"/>
              </a:spcBef>
            </a:pPr>
            <a:r>
              <a:rPr lang="en-US" sz="1000" dirty="0" smtClean="0">
                <a:solidFill>
                  <a:schemeClr val="tx1">
                    <a:lumMod val="95000"/>
                    <a:lumOff val="5000"/>
                  </a:schemeClr>
                </a:solidFill>
              </a:rPr>
              <a:t>   </a:t>
            </a:r>
          </a:p>
          <a:p>
            <a:pPr marL="342900" indent="-342900" algn="just">
              <a:lnSpc>
                <a:spcPct val="85000"/>
              </a:lnSpc>
              <a:spcBef>
                <a:spcPts val="0"/>
              </a:spcBef>
              <a:buFont typeface="Arial" charset="0"/>
              <a:buChar char="•"/>
            </a:pPr>
            <a:r>
              <a:rPr lang="en-US" sz="2000" dirty="0" smtClean="0">
                <a:solidFill>
                  <a:schemeClr val="tx1">
                    <a:lumMod val="95000"/>
                    <a:lumOff val="5000"/>
                  </a:schemeClr>
                </a:solidFill>
              </a:rPr>
              <a:t>His work, “</a:t>
            </a:r>
            <a:r>
              <a:rPr lang="en-US" sz="2000" i="1" dirty="0" smtClean="0"/>
              <a:t>Two </a:t>
            </a:r>
            <a:r>
              <a:rPr lang="en-US" sz="2000" i="1" dirty="0"/>
              <a:t>Treatises of </a:t>
            </a:r>
            <a:r>
              <a:rPr lang="en-US" sz="2000" i="1" dirty="0" smtClean="0"/>
              <a:t>Government” </a:t>
            </a:r>
            <a:r>
              <a:rPr lang="en-US" sz="2000" dirty="0" smtClean="0"/>
              <a:t>is an epic work, and </a:t>
            </a:r>
            <a:r>
              <a:rPr lang="en-US" sz="2000" dirty="0">
                <a:solidFill>
                  <a:schemeClr val="tx1">
                    <a:lumMod val="95000"/>
                    <a:lumOff val="5000"/>
                  </a:schemeClr>
                </a:solidFill>
              </a:rPr>
              <a:t>h</a:t>
            </a:r>
            <a:r>
              <a:rPr lang="en-US" sz="2000" dirty="0" smtClean="0">
                <a:solidFill>
                  <a:schemeClr val="tx1">
                    <a:lumMod val="95000"/>
                    <a:lumOff val="5000"/>
                  </a:schemeClr>
                </a:solidFill>
              </a:rPr>
              <a:t>is concept of Natural Law, is the well spring from which our freedom flows.</a:t>
            </a:r>
            <a:endParaRPr lang="en-US" dirty="0">
              <a:solidFill>
                <a:schemeClr val="tx1">
                  <a:lumMod val="95000"/>
                  <a:lumOff val="5000"/>
                </a:schemeClr>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4" name="Slide Number Placeholder 3"/>
          <p:cNvSpPr>
            <a:spLocks noGrp="1"/>
          </p:cNvSpPr>
          <p:nvPr>
            <p:ph type="sldNum" sz="quarter" idx="12"/>
          </p:nvPr>
        </p:nvSpPr>
        <p:spPr>
          <a:xfrm>
            <a:off x="6858000" y="6400799"/>
            <a:ext cx="2133600" cy="320675"/>
          </a:xfrm>
        </p:spPr>
        <p:txBody>
          <a:bodyPr/>
          <a:lstStyle/>
          <a:p>
            <a:pPr>
              <a:defRPr/>
            </a:pPr>
            <a:fld id="{B65D0F76-24EF-4F3B-BC83-A9C3E2996108}" type="slidenum">
              <a:rPr lang="en-US" smtClean="0"/>
              <a:pPr>
                <a:defRPr/>
              </a:pPr>
              <a:t>37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2590800" cy="2743200"/>
          </a:xfrm>
          <a:prstGeom prst="rect">
            <a:avLst/>
          </a:prstGeom>
        </p:spPr>
      </p:pic>
    </p:spTree>
    <p:extLst>
      <p:ext uri="{BB962C8B-B14F-4D97-AF65-F5344CB8AC3E}">
        <p14:creationId xmlns:p14="http://schemas.microsoft.com/office/powerpoint/2010/main" val="463029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610600" cy="5638800"/>
          </a:xfrm>
          <a:prstGeom prst="rect">
            <a:avLst/>
          </a:prstGeom>
          <a:noFill/>
          <a:ln w="9525">
            <a:noFill/>
            <a:miter lim="800000"/>
            <a:headEnd/>
            <a:tailEnd/>
          </a:ln>
        </p:spPr>
        <p:txBody>
          <a:bodyPr/>
          <a:lstStyle/>
          <a:p>
            <a:pPr marL="342900" indent="-342900" algn="ctr">
              <a:lnSpc>
                <a:spcPct val="85000"/>
              </a:lnSpc>
              <a:spcBef>
                <a:spcPts val="0"/>
              </a:spcBef>
            </a:pPr>
            <a:r>
              <a:rPr lang="en-US" sz="2400" b="1" i="1" dirty="0" smtClean="0">
                <a:solidFill>
                  <a:srgbClr val="002060"/>
                </a:solidFill>
              </a:rPr>
              <a:t>The </a:t>
            </a:r>
            <a:r>
              <a:rPr lang="en-US" sz="2400" b="1" i="1" dirty="0">
                <a:solidFill>
                  <a:srgbClr val="002060"/>
                </a:solidFill>
              </a:rPr>
              <a:t>Search for the Second </a:t>
            </a:r>
            <a:r>
              <a:rPr lang="en-US" sz="2400" b="1" i="1" dirty="0" smtClean="0">
                <a:solidFill>
                  <a:srgbClr val="002060"/>
                </a:solidFill>
              </a:rPr>
              <a:t>Postulate</a:t>
            </a:r>
            <a:endParaRPr lang="en-US" sz="2400" b="1" i="1" dirty="0">
              <a:solidFill>
                <a:srgbClr val="002060"/>
              </a:solidFill>
            </a:endParaRPr>
          </a:p>
          <a:p>
            <a:pPr marL="342900" indent="-342900" algn="ctr">
              <a:lnSpc>
                <a:spcPct val="85000"/>
              </a:lnSpc>
              <a:spcBef>
                <a:spcPts val="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85000"/>
              </a:lnSpc>
              <a:spcBef>
                <a:spcPts val="0"/>
              </a:spcBef>
              <a:buFontTx/>
              <a:buChar char="•"/>
            </a:pPr>
            <a:endParaRPr lang="en-US" sz="1000" dirty="0">
              <a:solidFill>
                <a:srgbClr val="0033CC"/>
              </a:solidFill>
            </a:endParaRPr>
          </a:p>
          <a:p>
            <a:pPr marL="342900" indent="-342900" algn="just">
              <a:lnSpc>
                <a:spcPct val="85000"/>
              </a:lnSpc>
              <a:spcBef>
                <a:spcPts val="0"/>
              </a:spcBef>
              <a:buFont typeface="Arial" charset="0"/>
              <a:buChar char="•"/>
            </a:pPr>
            <a:r>
              <a:rPr lang="en-US" sz="2000" dirty="0"/>
              <a:t>Just who was Jeremy Bentham?  </a:t>
            </a:r>
          </a:p>
          <a:p>
            <a:pPr marL="342900" indent="-342900" algn="just">
              <a:lnSpc>
                <a:spcPct val="85000"/>
              </a:lnSpc>
              <a:spcBef>
                <a:spcPts val="0"/>
              </a:spcBef>
              <a:buFont typeface="Arial" charset="0"/>
              <a:buChar char="•"/>
            </a:pPr>
            <a:endParaRPr lang="en-US" sz="1000" dirty="0"/>
          </a:p>
          <a:p>
            <a:pPr marL="342900" indent="-342900" algn="just">
              <a:lnSpc>
                <a:spcPct val="85000"/>
              </a:lnSpc>
              <a:spcBef>
                <a:spcPts val="0"/>
              </a:spcBef>
              <a:buFont typeface="Arial" charset="0"/>
              <a:buChar char="•"/>
            </a:pPr>
            <a:r>
              <a:rPr lang="en-US" sz="2000" dirty="0"/>
              <a:t>Well a rather strange but brilliant man.</a:t>
            </a:r>
          </a:p>
          <a:p>
            <a:pPr marL="342900" indent="-342900" algn="just">
              <a:lnSpc>
                <a:spcPct val="85000"/>
              </a:lnSpc>
              <a:spcBef>
                <a:spcPts val="0"/>
              </a:spcBef>
              <a:buFont typeface="Arial" charset="0"/>
              <a:buChar char="•"/>
            </a:pPr>
            <a:endParaRPr lang="en-US" sz="1000" dirty="0"/>
          </a:p>
          <a:p>
            <a:pPr marL="342900" indent="-342900" algn="just">
              <a:lnSpc>
                <a:spcPct val="85000"/>
              </a:lnSpc>
              <a:spcBef>
                <a:spcPts val="0"/>
              </a:spcBef>
              <a:buFont typeface="Arial" charset="0"/>
              <a:buChar char="•"/>
            </a:pPr>
            <a:r>
              <a:rPr lang="en-US" sz="2000" dirty="0"/>
              <a:t>Legal Scholar and Jurist (1746-1842</a:t>
            </a:r>
            <a:r>
              <a:rPr lang="en-US" sz="2000" dirty="0" smtClean="0"/>
              <a:t>).</a:t>
            </a:r>
          </a:p>
          <a:p>
            <a:pPr marL="342900" indent="-342900" algn="just">
              <a:lnSpc>
                <a:spcPct val="85000"/>
              </a:lnSpc>
              <a:spcBef>
                <a:spcPts val="0"/>
              </a:spcBef>
              <a:buFont typeface="Arial" charset="0"/>
              <a:buChar char="•"/>
            </a:pPr>
            <a:endParaRPr lang="en-US" sz="1000" dirty="0" smtClean="0"/>
          </a:p>
          <a:p>
            <a:pPr marL="342900" indent="-342900" algn="just">
              <a:lnSpc>
                <a:spcPct val="85000"/>
              </a:lnSpc>
              <a:spcBef>
                <a:spcPts val="0"/>
              </a:spcBef>
              <a:buFont typeface="Arial" charset="0"/>
              <a:buChar char="•"/>
            </a:pPr>
            <a:r>
              <a:rPr lang="en-US" sz="2000" dirty="0" smtClean="0"/>
              <a:t>The father of the Legal Theory known as Positivism,</a:t>
            </a:r>
          </a:p>
          <a:p>
            <a:pPr algn="just">
              <a:lnSpc>
                <a:spcPct val="85000"/>
              </a:lnSpc>
              <a:spcBef>
                <a:spcPts val="0"/>
              </a:spcBef>
            </a:pPr>
            <a:r>
              <a:rPr lang="en-US" sz="2000" dirty="0" smtClean="0"/>
              <a:t>     his beliefs also championed the individual, but</a:t>
            </a:r>
          </a:p>
          <a:p>
            <a:pPr algn="just">
              <a:lnSpc>
                <a:spcPct val="85000"/>
              </a:lnSpc>
              <a:spcBef>
                <a:spcPts val="0"/>
              </a:spcBef>
            </a:pPr>
            <a:r>
              <a:rPr lang="en-US" sz="2000" dirty="0"/>
              <a:t> </a:t>
            </a:r>
            <a:r>
              <a:rPr lang="en-US" sz="2000" dirty="0" smtClean="0"/>
              <a:t>    unlike Locke, not through divinely granted rights</a:t>
            </a:r>
          </a:p>
          <a:p>
            <a:pPr algn="just">
              <a:lnSpc>
                <a:spcPct val="85000"/>
              </a:lnSpc>
              <a:spcBef>
                <a:spcPts val="0"/>
              </a:spcBef>
            </a:pPr>
            <a:r>
              <a:rPr lang="en-US" sz="2000" dirty="0"/>
              <a:t> </a:t>
            </a:r>
            <a:r>
              <a:rPr lang="en-US" sz="2000" dirty="0" smtClean="0"/>
              <a:t>    but rather through demanded self interest.</a:t>
            </a:r>
            <a:endParaRPr lang="en-US" sz="2000" dirty="0"/>
          </a:p>
          <a:p>
            <a:pPr marL="342900" indent="-342900" algn="just">
              <a:lnSpc>
                <a:spcPct val="85000"/>
              </a:lnSpc>
              <a:spcBef>
                <a:spcPts val="0"/>
              </a:spcBef>
              <a:buFont typeface="Arial" charset="0"/>
              <a:buChar char="•"/>
            </a:pPr>
            <a:endParaRPr lang="en-US" sz="1000" dirty="0"/>
          </a:p>
          <a:p>
            <a:pPr marL="342900" indent="-342900" algn="just">
              <a:lnSpc>
                <a:spcPct val="85000"/>
              </a:lnSpc>
              <a:spcBef>
                <a:spcPts val="0"/>
              </a:spcBef>
              <a:buFont typeface="Arial" charset="0"/>
              <a:buChar char="•"/>
            </a:pPr>
            <a:r>
              <a:rPr lang="en-US" sz="2000" dirty="0" smtClean="0"/>
              <a:t>A champion of cynicism, he </a:t>
            </a:r>
            <a:r>
              <a:rPr lang="en-US" sz="2000" dirty="0"/>
              <a:t>was a child prodigy, </a:t>
            </a:r>
            <a:endParaRPr lang="en-US" sz="2000" dirty="0" smtClean="0"/>
          </a:p>
          <a:p>
            <a:pPr algn="just">
              <a:lnSpc>
                <a:spcPct val="85000"/>
              </a:lnSpc>
              <a:spcBef>
                <a:spcPts val="0"/>
              </a:spcBef>
            </a:pPr>
            <a:r>
              <a:rPr lang="en-US" sz="2000" dirty="0"/>
              <a:t> </a:t>
            </a:r>
            <a:r>
              <a:rPr lang="en-US" sz="2000" dirty="0" smtClean="0"/>
              <a:t>    who was </a:t>
            </a:r>
            <a:r>
              <a:rPr lang="en-US" sz="2000" dirty="0" smtClean="0"/>
              <a:t>found </a:t>
            </a:r>
            <a:r>
              <a:rPr lang="en-US" sz="2000" dirty="0"/>
              <a:t>as a </a:t>
            </a:r>
            <a:r>
              <a:rPr lang="en-US" sz="2000" dirty="0" smtClean="0"/>
              <a:t>toddler, reading </a:t>
            </a:r>
            <a:r>
              <a:rPr lang="en-US" sz="2000" dirty="0"/>
              <a:t>a multi-volume </a:t>
            </a:r>
            <a:endParaRPr lang="en-US" sz="2000" dirty="0" smtClean="0"/>
          </a:p>
          <a:p>
            <a:pPr algn="just">
              <a:lnSpc>
                <a:spcPct val="85000"/>
              </a:lnSpc>
              <a:spcBef>
                <a:spcPts val="0"/>
              </a:spcBef>
            </a:pPr>
            <a:r>
              <a:rPr lang="en-US" sz="2000" dirty="0"/>
              <a:t> </a:t>
            </a:r>
            <a:r>
              <a:rPr lang="en-US" sz="2000" dirty="0" smtClean="0"/>
              <a:t>    </a:t>
            </a:r>
            <a:r>
              <a:rPr lang="en-US" sz="2000" dirty="0" smtClean="0"/>
              <a:t>history </a:t>
            </a:r>
            <a:r>
              <a:rPr lang="en-US" sz="2000" dirty="0"/>
              <a:t>of England.  </a:t>
            </a:r>
          </a:p>
          <a:p>
            <a:pPr marL="342900" indent="-342900" algn="just">
              <a:lnSpc>
                <a:spcPct val="85000"/>
              </a:lnSpc>
              <a:spcBef>
                <a:spcPts val="0"/>
              </a:spcBef>
            </a:pPr>
            <a:r>
              <a:rPr lang="en-US" sz="1000" dirty="0"/>
              <a:t>     </a:t>
            </a:r>
          </a:p>
          <a:p>
            <a:pPr marL="342900" indent="-342900" algn="just">
              <a:lnSpc>
                <a:spcPct val="85000"/>
              </a:lnSpc>
              <a:spcBef>
                <a:spcPts val="0"/>
              </a:spcBef>
              <a:buFont typeface="Arial" charset="0"/>
              <a:buChar char="•"/>
            </a:pPr>
            <a:r>
              <a:rPr lang="en-US" sz="2000" dirty="0"/>
              <a:t>Began his study of Latin at the age of three.</a:t>
            </a:r>
          </a:p>
          <a:p>
            <a:pPr marL="342900" indent="-342900" algn="just">
              <a:lnSpc>
                <a:spcPct val="85000"/>
              </a:lnSpc>
              <a:spcBef>
                <a:spcPts val="0"/>
              </a:spcBef>
              <a:buFont typeface="Arial" charset="0"/>
              <a:buChar char="•"/>
            </a:pPr>
            <a:endParaRPr lang="en-US" sz="1000" dirty="0"/>
          </a:p>
          <a:p>
            <a:pPr marL="342900" indent="-342900" algn="just">
              <a:lnSpc>
                <a:spcPct val="85000"/>
              </a:lnSpc>
              <a:spcBef>
                <a:spcPts val="0"/>
              </a:spcBef>
              <a:buFont typeface="Arial" charset="0"/>
              <a:buChar char="•"/>
            </a:pPr>
            <a:r>
              <a:rPr lang="en-US" sz="2000" dirty="0"/>
              <a:t>As requested in his will, his body was preserved and </a:t>
            </a:r>
            <a:r>
              <a:rPr lang="en-US" sz="2000" dirty="0" smtClean="0"/>
              <a:t>stored </a:t>
            </a:r>
            <a:r>
              <a:rPr lang="en-US" sz="2000" dirty="0"/>
              <a:t>in a wooden cabinet, termed an "</a:t>
            </a:r>
            <a:r>
              <a:rPr lang="en-US" sz="2000" dirty="0" smtClean="0"/>
              <a:t>Auto-icon“, that was </a:t>
            </a:r>
            <a:r>
              <a:rPr lang="en-US" sz="2000" dirty="0"/>
              <a:t>acquired by University College London in 1850.</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1988" name="Picture 4" descr="Image:Bentham.jpg">
            <a:hlinkClick r:id="rId3"/>
          </p:cNvPr>
          <p:cNvPicPr>
            <a:picLocks noChangeAspect="1" noChangeArrowheads="1"/>
          </p:cNvPicPr>
          <p:nvPr/>
        </p:nvPicPr>
        <p:blipFill>
          <a:blip r:embed="rId4" cstate="print"/>
          <a:srcRect/>
          <a:stretch>
            <a:fillRect/>
          </a:stretch>
        </p:blipFill>
        <p:spPr bwMode="auto">
          <a:xfrm>
            <a:off x="6553200" y="2057400"/>
            <a:ext cx="2133600" cy="2971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38</a:t>
            </a:fld>
            <a:endParaRPr lang="en-US"/>
          </a:p>
        </p:txBody>
      </p:sp>
    </p:spTree>
    <p:extLst>
      <p:ext uri="{BB962C8B-B14F-4D97-AF65-F5344CB8AC3E}">
        <p14:creationId xmlns:p14="http://schemas.microsoft.com/office/powerpoint/2010/main" val="1169442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ChangeArrowheads="1"/>
          </p:cNvSpPr>
          <p:nvPr/>
        </p:nvSpPr>
        <p:spPr bwMode="auto">
          <a:xfrm>
            <a:off x="228600" y="1066800"/>
            <a:ext cx="8763000" cy="5181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400" b="1" i="1" dirty="0">
              <a:solidFill>
                <a:srgbClr val="002060"/>
              </a:solidFill>
            </a:endParaRPr>
          </a:p>
          <a:p>
            <a:pPr marL="342900" indent="-342900" algn="ctr">
              <a:lnSpc>
                <a:spcPct val="50000"/>
              </a:lnSpc>
              <a:spcBef>
                <a:spcPct val="20000"/>
              </a:spcBef>
              <a:defRPr/>
            </a:pPr>
            <a:r>
              <a:rPr lang="en-US" sz="2400" b="1" i="1" dirty="0">
                <a:solidFill>
                  <a:srgbClr val="002060"/>
                </a:solidFill>
              </a:rPr>
              <a:t>The Search for the Second </a:t>
            </a:r>
            <a:r>
              <a:rPr lang="en-US" sz="2400" b="1" i="1" dirty="0" smtClean="0">
                <a:solidFill>
                  <a:srgbClr val="002060"/>
                </a:solidFill>
              </a:rPr>
              <a:t>Postulate</a:t>
            </a:r>
            <a:endParaRPr lang="en-US" sz="2400" b="1" i="1" dirty="0">
              <a:solidFill>
                <a:srgbClr val="002060"/>
              </a:solidFill>
            </a:endParaRPr>
          </a:p>
          <a:p>
            <a:pPr marL="342900" indent="-342900" algn="ctr">
              <a:lnSpc>
                <a:spcPct val="50000"/>
              </a:lnSpc>
              <a:spcBef>
                <a:spcPct val="20000"/>
              </a:spcBef>
              <a:defRPr/>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2628900" lvl="5" indent="-342900" algn="just">
              <a:buFont typeface="Arial" pitchFamily="34" charset="0"/>
              <a:buChar char="•"/>
              <a:defRPr/>
            </a:pPr>
            <a:r>
              <a:rPr lang="en-US" sz="2000" dirty="0"/>
              <a:t>* Jeremy Bentham was well known for his</a:t>
            </a:r>
          </a:p>
          <a:p>
            <a:pPr marL="2628900" lvl="5" indent="-342900" algn="just">
              <a:buFont typeface="Arial" pitchFamily="34" charset="0"/>
              <a:buChar char="•"/>
              <a:defRPr/>
            </a:pPr>
            <a:r>
              <a:rPr lang="en-US" sz="2000" dirty="0"/>
              <a:t>   philosophy on the law, advocating strong </a:t>
            </a:r>
          </a:p>
          <a:p>
            <a:pPr marL="2628900" lvl="5" indent="-342900" algn="just">
              <a:buFont typeface="Arial" pitchFamily="34" charset="0"/>
              <a:buChar char="•"/>
              <a:defRPr/>
            </a:pPr>
            <a:r>
              <a:rPr lang="en-US" sz="2000" dirty="0"/>
              <a:t>   political </a:t>
            </a:r>
            <a:r>
              <a:rPr lang="en-US" sz="2000" dirty="0" smtClean="0"/>
              <a:t>views, based upon individual self interest.  </a:t>
            </a:r>
            <a:endParaRPr lang="en-US" sz="2000" dirty="0"/>
          </a:p>
          <a:p>
            <a:pPr marL="342900" indent="-342900" algn="just">
              <a:buFont typeface="Arial" pitchFamily="34" charset="0"/>
              <a:buChar char="•"/>
              <a:defRPr/>
            </a:pPr>
            <a:endParaRPr lang="en-US" sz="1000" dirty="0"/>
          </a:p>
          <a:p>
            <a:pPr marL="2628900" lvl="5" indent="-342900" algn="just">
              <a:buFont typeface="Arial" pitchFamily="34" charset="0"/>
              <a:buChar char="•"/>
              <a:defRPr/>
            </a:pPr>
            <a:r>
              <a:rPr lang="en-US" sz="2000" dirty="0"/>
              <a:t>*  Bentham's writings included arguments in favor of</a:t>
            </a:r>
          </a:p>
          <a:p>
            <a:pPr marL="342900" indent="-342900" algn="just">
              <a:defRPr/>
            </a:pPr>
            <a:r>
              <a:rPr lang="en-US" sz="2000" dirty="0"/>
              <a:t>				  individual and economic freedom, the separation of			  church and state, freedom of expression, equal</a:t>
            </a:r>
          </a:p>
          <a:p>
            <a:pPr marL="342900" indent="-342900" algn="just">
              <a:defRPr/>
            </a:pPr>
            <a:r>
              <a:rPr lang="en-US" sz="2000" dirty="0"/>
              <a:t>				  rights for women, the end of slavery, and the</a:t>
            </a:r>
          </a:p>
          <a:p>
            <a:pPr marL="342900" indent="-342900" algn="just">
              <a:defRPr/>
            </a:pPr>
            <a:r>
              <a:rPr lang="en-US" sz="2000" dirty="0"/>
              <a:t>				  abolition of all physical punishment (including that</a:t>
            </a:r>
          </a:p>
          <a:p>
            <a:pPr marL="342900" indent="-342900" algn="just">
              <a:defRPr/>
            </a:pPr>
            <a:r>
              <a:rPr lang="en-US" sz="2000" dirty="0"/>
              <a:t>				  of children).</a:t>
            </a:r>
          </a:p>
          <a:p>
            <a:pPr marL="342900" indent="-342900" algn="just">
              <a:defRPr/>
            </a:pPr>
            <a:endParaRPr lang="en-US" sz="1000" dirty="0"/>
          </a:p>
          <a:p>
            <a:pPr marL="342900" indent="-342900" algn="just">
              <a:defRPr/>
            </a:pPr>
            <a:r>
              <a:rPr lang="en-US" sz="2000" dirty="0"/>
              <a:t>				* </a:t>
            </a:r>
            <a:r>
              <a:rPr lang="en-US" sz="2000" dirty="0" smtClean="0"/>
              <a:t>He offered </a:t>
            </a:r>
            <a:r>
              <a:rPr lang="en-US" sz="2000" dirty="0"/>
              <a:t>philosophy on many areas of the law</a:t>
            </a:r>
          </a:p>
          <a:p>
            <a:pPr marL="342900" indent="-342900" algn="just">
              <a:defRPr/>
            </a:pPr>
            <a:r>
              <a:rPr lang="en-US" sz="2000" dirty="0"/>
              <a:t>				   including concerns with Property Rights.</a:t>
            </a: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sz="3100" b="1" i="1" dirty="0">
              <a:solidFill>
                <a:srgbClr val="006600"/>
              </a:solidFill>
            </a:endParaRPr>
          </a:p>
        </p:txBody>
      </p:sp>
      <p:pic>
        <p:nvPicPr>
          <p:cNvPr id="43012" name="Picture 4" descr="http://www.ucl.ac.uk/Bentham-Project/site_images/yngJB264x300.jpg"/>
          <p:cNvPicPr>
            <a:picLocks noChangeAspect="1" noChangeArrowheads="1"/>
          </p:cNvPicPr>
          <p:nvPr/>
        </p:nvPicPr>
        <p:blipFill>
          <a:blip r:embed="rId3" cstate="print"/>
          <a:srcRect/>
          <a:stretch>
            <a:fillRect/>
          </a:stretch>
        </p:blipFill>
        <p:spPr bwMode="auto">
          <a:xfrm>
            <a:off x="304800" y="2209800"/>
            <a:ext cx="2514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200">
                <a:solidFill>
                  <a:srgbClr val="002060"/>
                </a:solidFill>
              </a:rPr>
              <a:t>With that perspective in mind, let us begin our adventure.</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200">
                <a:solidFill>
                  <a:srgbClr val="002060"/>
                </a:solidFill>
              </a:rPr>
              <a:t>Let’s talk about how what property is</a:t>
            </a:r>
          </a:p>
          <a:p>
            <a:pPr marL="342900" indent="-342900">
              <a:spcBef>
                <a:spcPct val="20000"/>
              </a:spcBef>
            </a:pPr>
            <a:endParaRPr lang="en-US" sz="600">
              <a:solidFill>
                <a:srgbClr val="002060"/>
              </a:solidFill>
            </a:endParaRPr>
          </a:p>
          <a:p>
            <a:pPr marL="342900" indent="-342900">
              <a:spcBef>
                <a:spcPct val="20000"/>
              </a:spcBef>
              <a:buFontTx/>
              <a:buChar char="•"/>
            </a:pPr>
            <a:r>
              <a:rPr lang="en-US" sz="2200">
                <a:solidFill>
                  <a:srgbClr val="002060"/>
                </a:solidFill>
              </a:rPr>
              <a:t>And just how important rights in property are to a free people</a:t>
            </a:r>
            <a:endParaRPr lang="en-US" sz="2200">
              <a:solidFill>
                <a:srgbClr val="0033CC"/>
              </a:solidFill>
            </a:endParaRPr>
          </a:p>
          <a:p>
            <a:pPr marL="342900" indent="-342900">
              <a:spcBef>
                <a:spcPct val="20000"/>
              </a:spcBef>
              <a:buFontTx/>
              <a:buChar char="•"/>
            </a:pPr>
            <a:endParaRPr lang="en-US" sz="2200">
              <a:solidFill>
                <a:srgbClr val="0033CC"/>
              </a:solidFill>
            </a:endParaRPr>
          </a:p>
        </p:txBody>
      </p:sp>
      <p:sp>
        <p:nvSpPr>
          <p:cNvPr id="4100"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4101"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pic>
        <p:nvPicPr>
          <p:cNvPr id="4102" name="Picture 10" descr="http://www.fernandezfloridalaw.com/blogimg/gavel-and-law-book-fernandez-florida-law(3).jpg"/>
          <p:cNvPicPr>
            <a:picLocks noChangeAspect="1" noChangeArrowheads="1"/>
          </p:cNvPicPr>
          <p:nvPr/>
        </p:nvPicPr>
        <p:blipFill>
          <a:blip r:embed="rId3" cstate="print"/>
          <a:srcRect/>
          <a:stretch>
            <a:fillRect/>
          </a:stretch>
        </p:blipFill>
        <p:spPr bwMode="auto">
          <a:xfrm>
            <a:off x="914400" y="3733800"/>
            <a:ext cx="2381250" cy="2790825"/>
          </a:xfrm>
          <a:prstGeom prst="rect">
            <a:avLst/>
          </a:prstGeom>
          <a:noFill/>
          <a:ln w="9525">
            <a:noFill/>
            <a:miter lim="800000"/>
            <a:headEnd/>
            <a:tailEnd/>
          </a:ln>
        </p:spPr>
      </p:pic>
      <p:pic>
        <p:nvPicPr>
          <p:cNvPr id="4103" name="Picture 14" descr="http://bellemontefarms.com/wp-content/uploads/2011/02/cows-fence-Flickr.jpg"/>
          <p:cNvPicPr>
            <a:picLocks noChangeAspect="1" noChangeArrowheads="1"/>
          </p:cNvPicPr>
          <p:nvPr/>
        </p:nvPicPr>
        <p:blipFill>
          <a:blip r:embed="rId4" cstate="print"/>
          <a:srcRect/>
          <a:stretch>
            <a:fillRect/>
          </a:stretch>
        </p:blipFill>
        <p:spPr bwMode="auto">
          <a:xfrm>
            <a:off x="4038600" y="3733800"/>
            <a:ext cx="3790950" cy="2527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18C15C-7A9C-4AEF-8E71-8B593AC951A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a:t>
            </a:r>
            <a:r>
              <a:rPr lang="en-US" sz="2400" b="1" i="1" dirty="0" smtClean="0">
                <a:solidFill>
                  <a:srgbClr val="002060"/>
                </a:solidFill>
              </a:rPr>
              <a:t>Postulate</a:t>
            </a:r>
            <a:endParaRPr lang="en-US" sz="24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spcBef>
                <a:spcPct val="20000"/>
              </a:spcBef>
            </a:pPr>
            <a:r>
              <a:rPr lang="en-US" dirty="0">
                <a:solidFill>
                  <a:srgbClr val="002060"/>
                </a:solidFill>
              </a:rPr>
              <a:t>				    </a:t>
            </a:r>
            <a:r>
              <a:rPr lang="en-US" sz="2200" dirty="0">
                <a:solidFill>
                  <a:srgbClr val="002060"/>
                </a:solidFill>
              </a:rPr>
              <a:t>Jeremy Bentham opined:</a:t>
            </a:r>
          </a:p>
          <a:p>
            <a:pPr marL="342900" indent="-342900">
              <a:spcBef>
                <a:spcPct val="20000"/>
              </a:spcBef>
            </a:pPr>
            <a:r>
              <a:rPr lang="en-US" sz="2800" b="1" i="1" dirty="0">
                <a:solidFill>
                  <a:srgbClr val="0033CC"/>
                </a:solidFill>
              </a:rPr>
              <a:t>				   </a:t>
            </a:r>
            <a:r>
              <a:rPr lang="en-US" sz="2800" b="1" i="1" dirty="0"/>
              <a:t>“</a:t>
            </a:r>
            <a:r>
              <a:rPr lang="en-US" sz="2400" b="1" i="1" dirty="0">
                <a:solidFill>
                  <a:srgbClr val="C81204"/>
                </a:solidFill>
              </a:rPr>
              <a:t>Property</a:t>
            </a:r>
            <a:r>
              <a:rPr lang="en-US" sz="2400" b="1" i="1" dirty="0">
                <a:solidFill>
                  <a:srgbClr val="0033CC"/>
                </a:solidFill>
              </a:rPr>
              <a:t> </a:t>
            </a:r>
            <a:r>
              <a:rPr lang="en-US" sz="2400" b="1" i="1" dirty="0"/>
              <a:t>and Law are born together, 			    and die together.</a:t>
            </a:r>
          </a:p>
          <a:p>
            <a:pPr marL="342900" indent="-342900">
              <a:spcBef>
                <a:spcPct val="20000"/>
              </a:spcBef>
            </a:pPr>
            <a:endParaRPr lang="en-US" sz="2400" b="1" i="1" dirty="0"/>
          </a:p>
          <a:p>
            <a:pPr marL="342900" indent="-342900">
              <a:spcBef>
                <a:spcPct val="20000"/>
              </a:spcBef>
            </a:pPr>
            <a:r>
              <a:rPr lang="en-US" sz="2400" b="1" i="1" dirty="0"/>
              <a:t>				   Before laws were made, </a:t>
            </a:r>
          </a:p>
          <a:p>
            <a:pPr marL="342900" indent="-342900">
              <a:spcBef>
                <a:spcPct val="20000"/>
              </a:spcBef>
            </a:pPr>
            <a:r>
              <a:rPr lang="en-US" sz="2400" b="1" i="1" dirty="0"/>
              <a:t>                                   there was no </a:t>
            </a:r>
            <a:r>
              <a:rPr lang="en-US" sz="2400" b="1" i="1" dirty="0">
                <a:solidFill>
                  <a:srgbClr val="C81204"/>
                </a:solidFill>
              </a:rPr>
              <a:t>property</a:t>
            </a:r>
            <a:r>
              <a:rPr lang="en-US" sz="2400" b="1" i="1" dirty="0"/>
              <a:t>; </a:t>
            </a:r>
          </a:p>
          <a:p>
            <a:pPr marL="342900" indent="-342900">
              <a:spcBef>
                <a:spcPct val="20000"/>
              </a:spcBef>
            </a:pPr>
            <a:r>
              <a:rPr lang="en-US" sz="2400" b="1" i="1" dirty="0"/>
              <a:t>                                   take away laws, and </a:t>
            </a:r>
            <a:r>
              <a:rPr lang="en-US" sz="2400" b="1" i="1" dirty="0">
                <a:solidFill>
                  <a:srgbClr val="C81204"/>
                </a:solidFill>
              </a:rPr>
              <a:t>property </a:t>
            </a:r>
            <a:r>
              <a:rPr lang="en-US" sz="2400" b="1" i="1" dirty="0"/>
              <a:t>ceases.”</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lgn="ctr">
              <a:spcBef>
                <a:spcPts val="0"/>
              </a:spcBef>
            </a:pPr>
            <a:r>
              <a:rPr lang="en-US" sz="2400" b="1" i="1" dirty="0" smtClean="0">
                <a:solidFill>
                  <a:srgbClr val="002060"/>
                </a:solidFill>
              </a:rPr>
              <a:t>The </a:t>
            </a:r>
            <a:r>
              <a:rPr lang="en-US" sz="2400" b="1" i="1" dirty="0">
                <a:solidFill>
                  <a:srgbClr val="002060"/>
                </a:solidFill>
              </a:rPr>
              <a:t>Search for the Second </a:t>
            </a:r>
            <a:r>
              <a:rPr lang="en-US" sz="2400" b="1" i="1" dirty="0" smtClean="0">
                <a:solidFill>
                  <a:srgbClr val="002060"/>
                </a:solidFill>
              </a:rPr>
              <a:t>Postulate</a:t>
            </a:r>
            <a:endParaRPr lang="en-US" sz="2400" b="1" i="1" dirty="0">
              <a:solidFill>
                <a:srgbClr val="002060"/>
              </a:solidFill>
            </a:endParaRPr>
          </a:p>
          <a:p>
            <a:pPr marL="342900" indent="-342900" algn="ctr">
              <a:spcBef>
                <a:spcPts val="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spcBef>
                <a:spcPts val="0"/>
              </a:spcBef>
              <a:buFontTx/>
              <a:buChar char="•"/>
            </a:pPr>
            <a:endParaRPr lang="en-US" sz="1000" dirty="0">
              <a:solidFill>
                <a:srgbClr val="0033CC"/>
              </a:solidFill>
            </a:endParaRPr>
          </a:p>
          <a:p>
            <a:pPr marL="342900" indent="-342900">
              <a:spcBef>
                <a:spcPts val="0"/>
              </a:spcBef>
            </a:pPr>
            <a:r>
              <a:rPr lang="en-US" sz="2000" dirty="0">
                <a:solidFill>
                  <a:srgbClr val="002060"/>
                </a:solidFill>
              </a:rPr>
              <a:t>	</a:t>
            </a:r>
            <a:r>
              <a:rPr lang="en-US" sz="2000" dirty="0"/>
              <a:t>So it is becoming clear that the Second Postulate is focused on the relationship between Property and the Law</a:t>
            </a:r>
            <a:r>
              <a:rPr lang="en-US" sz="2000" dirty="0" smtClean="0"/>
              <a:t>.</a:t>
            </a:r>
          </a:p>
          <a:p>
            <a:pPr marL="342900" indent="-342900">
              <a:spcBef>
                <a:spcPts val="0"/>
              </a:spcBef>
            </a:pPr>
            <a:endParaRPr lang="en-US" sz="1000" dirty="0"/>
          </a:p>
          <a:p>
            <a:pPr marL="342900" indent="-342900">
              <a:spcBef>
                <a:spcPts val="0"/>
              </a:spcBef>
            </a:pPr>
            <a:r>
              <a:rPr lang="en-US" sz="2000" dirty="0" smtClean="0"/>
              <a:t>	As we look inside Jeremy Bentham’s auto-icon,</a:t>
            </a:r>
          </a:p>
          <a:p>
            <a:pPr marL="342900" indent="-342900">
              <a:spcBef>
                <a:spcPts val="0"/>
              </a:spcBef>
            </a:pPr>
            <a:r>
              <a:rPr lang="en-US" sz="2000" dirty="0" smtClean="0"/>
              <a:t>	we can see how Dr</a:t>
            </a:r>
            <a:r>
              <a:rPr lang="en-US" sz="2000" dirty="0"/>
              <a:t>. </a:t>
            </a:r>
            <a:r>
              <a:rPr lang="en-US" sz="2000" dirty="0" err="1"/>
              <a:t>Sprankling</a:t>
            </a:r>
            <a:r>
              <a:rPr lang="en-US" sz="2000" dirty="0"/>
              <a:t> </a:t>
            </a:r>
            <a:r>
              <a:rPr lang="en-US" sz="2000" dirty="0" smtClean="0"/>
              <a:t>melded both the</a:t>
            </a:r>
          </a:p>
          <a:p>
            <a:pPr marL="342900" indent="-342900">
              <a:spcBef>
                <a:spcPts val="0"/>
              </a:spcBef>
            </a:pPr>
            <a:r>
              <a:rPr lang="en-US" sz="2000" dirty="0"/>
              <a:t>	</a:t>
            </a:r>
            <a:r>
              <a:rPr lang="en-US" sz="2000" dirty="0" smtClean="0"/>
              <a:t>Locke and Bentham legal philosophies to state:</a:t>
            </a:r>
            <a:endParaRPr lang="en-US" sz="2000" dirty="0"/>
          </a:p>
          <a:p>
            <a:pPr marL="342900" indent="-342900">
              <a:spcBef>
                <a:spcPts val="0"/>
              </a:spcBef>
            </a:pPr>
            <a:endParaRPr lang="en-US" sz="700" dirty="0">
              <a:solidFill>
                <a:srgbClr val="002060"/>
              </a:solidFill>
            </a:endParaRPr>
          </a:p>
          <a:p>
            <a:pPr marL="342900" indent="-342900">
              <a:spcBef>
                <a:spcPts val="0"/>
              </a:spcBef>
              <a:buFontTx/>
              <a:buChar char="•"/>
            </a:pPr>
            <a:r>
              <a:rPr lang="en-US" sz="2000" b="1" i="1" dirty="0">
                <a:solidFill>
                  <a:srgbClr val="CC0000"/>
                </a:solidFill>
              </a:rPr>
              <a:t>Law is the foundation of Property Rights.</a:t>
            </a:r>
          </a:p>
          <a:p>
            <a:pPr marL="342900" indent="-342900">
              <a:spcBef>
                <a:spcPts val="0"/>
              </a:spcBef>
              <a:buFontTx/>
              <a:buChar char="•"/>
            </a:pPr>
            <a:endParaRPr lang="en-US" sz="700" b="1" i="1" dirty="0">
              <a:solidFill>
                <a:srgbClr val="CC0000"/>
              </a:solidFill>
            </a:endParaRPr>
          </a:p>
          <a:p>
            <a:pPr marL="342900" indent="-342900">
              <a:spcBef>
                <a:spcPts val="0"/>
              </a:spcBef>
              <a:buFontTx/>
              <a:buChar char="•"/>
            </a:pPr>
            <a:r>
              <a:rPr lang="en-US" sz="2000" b="1" i="1" dirty="0">
                <a:solidFill>
                  <a:srgbClr val="CC0000"/>
                </a:solidFill>
              </a:rPr>
              <a:t>Property rights exist only if, and to the extent, </a:t>
            </a:r>
          </a:p>
          <a:p>
            <a:pPr marL="342900" indent="-342900">
              <a:spcBef>
                <a:spcPts val="0"/>
              </a:spcBef>
            </a:pPr>
            <a:r>
              <a:rPr lang="en-US" sz="2000" b="1" i="1" dirty="0">
                <a:solidFill>
                  <a:srgbClr val="CC0000"/>
                </a:solidFill>
              </a:rPr>
              <a:t>	that they are recognized by our American legal </a:t>
            </a:r>
            <a:endParaRPr lang="en-US" sz="2000" b="1" i="1" dirty="0" smtClean="0">
              <a:solidFill>
                <a:srgbClr val="CC0000"/>
              </a:solidFill>
            </a:endParaRPr>
          </a:p>
          <a:p>
            <a:pPr marL="342900" indent="-342900">
              <a:spcBef>
                <a:spcPts val="0"/>
              </a:spcBef>
            </a:pPr>
            <a:r>
              <a:rPr lang="en-US" sz="2000" b="1" i="1" dirty="0" smtClean="0">
                <a:solidFill>
                  <a:srgbClr val="CC0000"/>
                </a:solidFill>
              </a:rPr>
              <a:t>	system</a:t>
            </a:r>
            <a:endParaRPr lang="en-US" sz="2000" dirty="0" smtClean="0"/>
          </a:p>
          <a:p>
            <a:pPr marL="342900" indent="-342900">
              <a:spcBef>
                <a:spcPts val="0"/>
              </a:spcBef>
            </a:pPr>
            <a:r>
              <a:rPr lang="en-US" sz="1000" dirty="0"/>
              <a:t>	</a:t>
            </a:r>
            <a:endParaRPr lang="en-US" sz="1000" dirty="0" smtClean="0"/>
          </a:p>
          <a:p>
            <a:pPr marL="342900" indent="-342900">
              <a:spcBef>
                <a:spcPts val="0"/>
              </a:spcBef>
            </a:pPr>
            <a:r>
              <a:rPr lang="en-US" sz="2000" dirty="0"/>
              <a:t> </a:t>
            </a:r>
            <a:r>
              <a:rPr lang="en-US" sz="2000" dirty="0" smtClean="0"/>
              <a:t>	This melding of these legal concepts of Natural</a:t>
            </a:r>
          </a:p>
          <a:p>
            <a:pPr marL="342900" indent="-342900">
              <a:spcBef>
                <a:spcPts val="0"/>
              </a:spcBef>
            </a:pPr>
            <a:r>
              <a:rPr lang="en-US" sz="2000" dirty="0"/>
              <a:t>	</a:t>
            </a:r>
            <a:r>
              <a:rPr lang="en-US" sz="2000" dirty="0" smtClean="0"/>
              <a:t>Law and Positivism leads us to our second postulate:</a:t>
            </a:r>
            <a:endParaRPr lang="en-US" sz="2000" dirty="0"/>
          </a:p>
          <a:p>
            <a:pPr marL="342900" indent="-342900">
              <a:lnSpc>
                <a:spcPct val="85000"/>
              </a:lnSpc>
              <a:spcBef>
                <a:spcPts val="0"/>
              </a:spcBef>
            </a:pPr>
            <a:endParaRPr lang="en-US" sz="2000" dirty="0"/>
          </a:p>
          <a:p>
            <a:pPr marL="342900" indent="-342900">
              <a:lnSpc>
                <a:spcPct val="85000"/>
              </a:lnSpc>
              <a:spcBef>
                <a:spcPts val="0"/>
              </a:spcBef>
            </a:pPr>
            <a:r>
              <a:rPr lang="en-US" sz="1000" dirty="0"/>
              <a:t>				</a:t>
            </a:r>
          </a:p>
          <a:p>
            <a:pPr marL="342900" indent="-342900">
              <a:lnSpc>
                <a:spcPct val="85000"/>
              </a:lnSpc>
              <a:spcBef>
                <a:spcPts val="0"/>
              </a:spcBef>
            </a:pPr>
            <a:r>
              <a:rPr lang="en-US" sz="2200" dirty="0"/>
              <a:t>	</a:t>
            </a: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41</a:t>
            </a:fld>
            <a:endParaRPr lang="en-US"/>
          </a:p>
        </p:txBody>
      </p:sp>
      <p:pic>
        <p:nvPicPr>
          <p:cNvPr id="4" name="Picture 4" descr="http://blufiles.storage.live.com/y1pAXw9aNsbQwjuaisoqC5ZtIaEkDI6fIUuPO_nYO8A1IC68kJfbWwRyQAPLCCwjvPYxW8FFF4fdF8"/>
          <p:cNvPicPr>
            <a:picLocks noChangeAspect="1" noChangeArrowheads="1"/>
          </p:cNvPicPr>
          <p:nvPr/>
        </p:nvPicPr>
        <p:blipFill>
          <a:blip r:embed="rId3" cstate="print"/>
          <a:srcRect l="6400"/>
          <a:stretch>
            <a:fillRect/>
          </a:stretch>
        </p:blipFill>
        <p:spPr bwMode="auto">
          <a:xfrm>
            <a:off x="6469913" y="2514600"/>
            <a:ext cx="2300174"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990600"/>
            <a:ext cx="8763000" cy="5562600"/>
          </a:xfrm>
          <a:prstGeom prst="rect">
            <a:avLst/>
          </a:prstGeom>
          <a:noFill/>
          <a:ln w="9525">
            <a:noFill/>
            <a:miter lim="800000"/>
            <a:headEnd/>
            <a:tailEnd/>
          </a:ln>
        </p:spPr>
        <p:txBody>
          <a:bodyPr/>
          <a:lstStyle/>
          <a:p>
            <a:pPr marL="342900" indent="-342900" algn="ctr">
              <a:lnSpc>
                <a:spcPct val="95000"/>
              </a:lnSpc>
              <a:spcBef>
                <a:spcPct val="20000"/>
              </a:spcBef>
            </a:pPr>
            <a:r>
              <a:rPr lang="en-US" sz="4400" b="1" dirty="0" smtClean="0">
                <a:solidFill>
                  <a:srgbClr val="002060"/>
                </a:solidFill>
              </a:rPr>
              <a:t>The Second Postulate</a:t>
            </a:r>
          </a:p>
          <a:p>
            <a:pPr marL="342900" indent="-342900">
              <a:lnSpc>
                <a:spcPct val="95000"/>
              </a:lnSpc>
              <a:spcBef>
                <a:spcPct val="20000"/>
              </a:spcBef>
            </a:pPr>
            <a:r>
              <a:rPr lang="en-US" sz="2600" b="1" dirty="0" smtClean="0">
                <a:solidFill>
                  <a:srgbClr val="C81204"/>
                </a:solidFill>
              </a:rPr>
              <a:t>As a result, to unlock our understanding, we </a:t>
            </a:r>
            <a:r>
              <a:rPr lang="en-US" sz="2600" b="1" dirty="0">
                <a:solidFill>
                  <a:srgbClr val="C81204"/>
                </a:solidFill>
              </a:rPr>
              <a:t>turn the key on the Tablet of Knowledge and see:</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pic>
        <p:nvPicPr>
          <p:cNvPr id="6" name="Picture 5" descr="PICTURE2.JPG"/>
          <p:cNvPicPr>
            <a:picLocks noChangeAspect="1"/>
          </p:cNvPicPr>
          <p:nvPr/>
        </p:nvPicPr>
        <p:blipFill>
          <a:blip r:embed="rId3" cstate="print"/>
          <a:srcRect b="47688"/>
          <a:stretch>
            <a:fillRect/>
          </a:stretch>
        </p:blipFill>
        <p:spPr bwMode="auto">
          <a:xfrm>
            <a:off x="228600" y="2743200"/>
            <a:ext cx="8382000" cy="3505200"/>
          </a:xfrm>
          <a:prstGeom prst="rect">
            <a:avLst/>
          </a:prstGeom>
          <a:noFill/>
          <a:ln w="9525">
            <a:noFill/>
            <a:miter lim="800000"/>
            <a:headEnd/>
            <a:tailEnd/>
          </a:ln>
        </p:spPr>
      </p:pic>
    </p:spTree>
    <p:extLst>
      <p:ext uri="{BB962C8B-B14F-4D97-AF65-F5344CB8AC3E}">
        <p14:creationId xmlns:p14="http://schemas.microsoft.com/office/powerpoint/2010/main" val="485339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ChangeArrowheads="1"/>
          </p:cNvSpPr>
          <p:nvPr/>
        </p:nvSpPr>
        <p:spPr bwMode="auto">
          <a:xfrm>
            <a:off x="228600" y="1066800"/>
            <a:ext cx="8686800" cy="5029200"/>
          </a:xfrm>
          <a:prstGeom prst="rect">
            <a:avLst/>
          </a:prstGeom>
          <a:noFill/>
          <a:ln w="9525">
            <a:noFill/>
            <a:miter lim="800000"/>
            <a:headEnd/>
            <a:tailEnd/>
          </a:ln>
        </p:spPr>
        <p:txBody>
          <a:bodyPr/>
          <a:lstStyle/>
          <a:p>
            <a:pPr marL="342900" indent="-342900" algn="just">
              <a:lnSpc>
                <a:spcPct val="75000"/>
              </a:lnSpc>
              <a:spcBef>
                <a:spcPct val="20000"/>
              </a:spcBef>
            </a:pPr>
            <a:r>
              <a:rPr lang="en-US" sz="2300" b="1" dirty="0">
                <a:solidFill>
                  <a:srgbClr val="C81204"/>
                </a:solidFill>
              </a:rPr>
              <a:t>  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000" b="1" dirty="0"/>
              <a:t>As the tablet transforms to show the postulate, we unlock the second key to solving the Puzzle of Property</a:t>
            </a:r>
            <a:r>
              <a:rPr lang="en-US" sz="2000" dirty="0"/>
              <a:t>.</a:t>
            </a:r>
          </a:p>
          <a:p>
            <a:pPr marL="342900" indent="-342900" algn="just">
              <a:lnSpc>
                <a:spcPct val="95000"/>
              </a:lnSpc>
              <a:buFontTx/>
              <a:buChar char="•"/>
            </a:pPr>
            <a:endParaRPr lang="en-US" sz="1000" dirty="0">
              <a:solidFill>
                <a:srgbClr val="0033CC"/>
              </a:solidFill>
            </a:endParaRPr>
          </a:p>
          <a:p>
            <a:pPr marL="342900" indent="-342900" algn="just">
              <a:lnSpc>
                <a:spcPct val="95000"/>
              </a:lnSpc>
              <a:buFontTx/>
              <a:buChar char="•"/>
            </a:pPr>
            <a:endParaRPr lang="en-US" sz="1000" dirty="0">
              <a:solidFill>
                <a:srgbClr val="0033CC"/>
              </a:solidFill>
            </a:endParaRPr>
          </a:p>
          <a:p>
            <a:pPr marL="342900" indent="-342900" algn="ctr">
              <a:lnSpc>
                <a:spcPct val="95000"/>
              </a:lnSpc>
            </a:pPr>
            <a:r>
              <a:rPr lang="en-US" sz="2800" b="1" i="1" dirty="0">
                <a:solidFill>
                  <a:srgbClr val="006600"/>
                </a:solidFill>
              </a:rPr>
              <a:t>2. Property Rights are those Recognized by Law, they are intertwined, </a:t>
            </a:r>
          </a:p>
          <a:p>
            <a:pPr marL="342900" indent="-342900" algn="ctr">
              <a:lnSpc>
                <a:spcPct val="95000"/>
              </a:lnSpc>
            </a:pPr>
            <a:r>
              <a:rPr lang="en-US" sz="2800" b="1" i="1" dirty="0">
                <a:solidFill>
                  <a:srgbClr val="006600"/>
                </a:solidFill>
              </a:rPr>
              <a:t>and the Law evolved from Property Rights;</a:t>
            </a:r>
          </a:p>
          <a:p>
            <a:pPr marL="342900" indent="-342900" algn="just">
              <a:lnSpc>
                <a:spcPct val="95000"/>
              </a:lnSpc>
              <a:buFontTx/>
              <a:buChar char="•"/>
            </a:pPr>
            <a:endParaRPr lang="en-US" dirty="0"/>
          </a:p>
          <a:p>
            <a:pPr marL="342900" indent="-342900">
              <a:spcBef>
                <a:spcPct val="20000"/>
              </a:spcBef>
            </a:pPr>
            <a:r>
              <a:rPr lang="en-US" sz="2000" b="1" dirty="0"/>
              <a:t>This postulate tells us that to truly understand </a:t>
            </a:r>
            <a:r>
              <a:rPr lang="en-US" sz="2000" b="1" i="1" dirty="0"/>
              <a:t>Property</a:t>
            </a:r>
            <a:r>
              <a:rPr lang="en-US" sz="2000" b="1" dirty="0"/>
              <a:t>, we need to</a:t>
            </a:r>
          </a:p>
          <a:p>
            <a:pPr marL="342900" indent="-342900">
              <a:spcBef>
                <a:spcPct val="20000"/>
              </a:spcBef>
            </a:pPr>
            <a:r>
              <a:rPr lang="en-US" sz="2000" b="1" dirty="0"/>
              <a:t>know that </a:t>
            </a:r>
            <a:r>
              <a:rPr lang="en-US" sz="2000" b="1" i="1" dirty="0"/>
              <a:t>Property</a:t>
            </a:r>
            <a:r>
              <a:rPr lang="en-US" sz="2000" b="1" dirty="0"/>
              <a:t> and the </a:t>
            </a:r>
            <a:r>
              <a:rPr lang="en-US" sz="2000" b="1" i="1" dirty="0"/>
              <a:t>Law</a:t>
            </a:r>
            <a:r>
              <a:rPr lang="en-US" sz="2000" b="1" dirty="0"/>
              <a:t> are </a:t>
            </a:r>
            <a:r>
              <a:rPr lang="en-US" sz="2000" b="1" i="1" dirty="0"/>
              <a:t>intertwined </a:t>
            </a:r>
            <a:r>
              <a:rPr lang="en-US" sz="2000" b="1" dirty="0"/>
              <a:t>and </a:t>
            </a:r>
            <a:r>
              <a:rPr lang="en-US" sz="2000" b="1" i="1" dirty="0"/>
              <a:t>evolved together. </a:t>
            </a:r>
          </a:p>
          <a:p>
            <a:pPr marL="342900" indent="-342900">
              <a:spcBef>
                <a:spcPct val="20000"/>
              </a:spcBef>
            </a:pPr>
            <a:endParaRPr lang="en-US" sz="1000" b="1" dirty="0">
              <a:solidFill>
                <a:srgbClr val="0033CC"/>
              </a:solidFill>
            </a:endParaRPr>
          </a:p>
          <a:p>
            <a:pPr marL="342900" indent="-342900" algn="just">
              <a:spcBef>
                <a:spcPct val="20000"/>
              </a:spcBef>
            </a:pPr>
            <a:r>
              <a:rPr lang="en-US" sz="1000" b="1" dirty="0">
                <a:solidFill>
                  <a:srgbClr val="002060"/>
                </a:solidFill>
              </a:rPr>
              <a:t>  </a:t>
            </a:r>
            <a:r>
              <a:rPr lang="en-US" sz="1900" b="1" dirty="0">
                <a:solidFill>
                  <a:srgbClr val="C00000"/>
                </a:solidFill>
              </a:rPr>
              <a:t>This is fundamental to understanding the concept, the idea, of </a:t>
            </a:r>
            <a:r>
              <a:rPr lang="en-US" sz="1900" b="1" i="1" dirty="0">
                <a:solidFill>
                  <a:srgbClr val="C00000"/>
                </a:solidFill>
              </a:rPr>
              <a:t>Property</a:t>
            </a:r>
            <a:r>
              <a:rPr lang="en-US" sz="1900" b="1" dirty="0">
                <a:solidFill>
                  <a:srgbClr val="C00000"/>
                </a:solidFill>
              </a:rPr>
              <a:t>.</a:t>
            </a:r>
            <a:endParaRPr lang="en-US" sz="19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ChangeArrowheads="1"/>
          </p:cNvSpPr>
          <p:nvPr/>
        </p:nvSpPr>
        <p:spPr bwMode="auto">
          <a:xfrm>
            <a:off x="228600" y="1219200"/>
            <a:ext cx="8763000" cy="5410200"/>
          </a:xfrm>
          <a:prstGeom prst="rect">
            <a:avLst/>
          </a:prstGeom>
          <a:noFill/>
          <a:ln w="9525">
            <a:noFill/>
            <a:miter lim="800000"/>
            <a:headEnd/>
            <a:tailEnd/>
          </a:ln>
        </p:spPr>
        <p:txBody>
          <a:bodyPr/>
          <a:lstStyle/>
          <a:p>
            <a:pPr marL="342900" indent="-342900" algn="ctr">
              <a:spcBef>
                <a:spcPts val="0"/>
              </a:spcBef>
            </a:pPr>
            <a:r>
              <a:rPr lang="en-US" sz="2400" b="1" i="1" dirty="0">
                <a:solidFill>
                  <a:srgbClr val="002060"/>
                </a:solidFill>
              </a:rPr>
              <a:t>The Search for the Third </a:t>
            </a:r>
            <a:r>
              <a:rPr lang="en-US" sz="2400" b="1" i="1" dirty="0" smtClean="0">
                <a:solidFill>
                  <a:srgbClr val="002060"/>
                </a:solidFill>
              </a:rPr>
              <a:t>Postulate</a:t>
            </a:r>
            <a:endParaRPr lang="en-US" sz="2400" b="1" i="1" dirty="0">
              <a:solidFill>
                <a:srgbClr val="002060"/>
              </a:solidFill>
            </a:endParaRPr>
          </a:p>
          <a:p>
            <a:pPr marL="342900" indent="-342900" algn="ctr">
              <a:spcBef>
                <a:spcPts val="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spcBef>
                <a:spcPts val="0"/>
              </a:spcBef>
              <a:buFontTx/>
              <a:buChar char="•"/>
            </a:pPr>
            <a:endParaRPr lang="en-US" sz="1000" dirty="0">
              <a:solidFill>
                <a:srgbClr val="0033CC"/>
              </a:solidFill>
            </a:endParaRPr>
          </a:p>
          <a:p>
            <a:pPr marL="342900" indent="-342900" algn="just">
              <a:spcBef>
                <a:spcPts val="0"/>
              </a:spcBef>
              <a:buFont typeface="Arial" charset="0"/>
              <a:buChar char="•"/>
            </a:pPr>
            <a:r>
              <a:rPr lang="en-US" dirty="0"/>
              <a:t>And so with our understanding of the first two postulates,</a:t>
            </a:r>
            <a:endParaRPr lang="en-US" sz="1000" dirty="0"/>
          </a:p>
          <a:p>
            <a:pPr marL="342900" indent="-342900" algn="just">
              <a:spcBef>
                <a:spcPts val="0"/>
              </a:spcBef>
              <a:buFont typeface="Arial" charset="0"/>
              <a:buChar char="•"/>
            </a:pPr>
            <a:endParaRPr lang="en-US" sz="1000" b="1" dirty="0">
              <a:solidFill>
                <a:srgbClr val="002060"/>
              </a:solidFill>
            </a:endParaRPr>
          </a:p>
          <a:p>
            <a:pPr marL="342900" indent="-342900" algn="just">
              <a:spcBef>
                <a:spcPts val="0"/>
              </a:spcBef>
            </a:pPr>
            <a:r>
              <a:rPr lang="en-US" sz="1700" b="1" dirty="0">
                <a:solidFill>
                  <a:srgbClr val="006600"/>
                </a:solidFill>
              </a:rPr>
              <a:t>     </a:t>
            </a:r>
            <a:r>
              <a:rPr lang="en-US" sz="2400" b="1" dirty="0">
                <a:solidFill>
                  <a:srgbClr val="006600"/>
                </a:solidFill>
              </a:rPr>
              <a:t>1. Property needs to be seen as a Collection of Rights </a:t>
            </a:r>
          </a:p>
          <a:p>
            <a:pPr marL="342900" indent="-342900" algn="just">
              <a:spcBef>
                <a:spcPts val="0"/>
              </a:spcBef>
            </a:pPr>
            <a:r>
              <a:rPr lang="en-US" sz="2400" b="1" dirty="0">
                <a:solidFill>
                  <a:srgbClr val="006600"/>
                </a:solidFill>
              </a:rPr>
              <a:t>                           NOT a Collection of Things</a:t>
            </a:r>
          </a:p>
          <a:p>
            <a:pPr marL="342900" indent="-342900" algn="ctr">
              <a:spcBef>
                <a:spcPts val="0"/>
              </a:spcBef>
            </a:pPr>
            <a:endParaRPr lang="en-US" sz="700" b="1" i="1" dirty="0">
              <a:solidFill>
                <a:srgbClr val="006600"/>
              </a:solidFill>
            </a:endParaRPr>
          </a:p>
          <a:p>
            <a:pPr marL="342900" indent="-342900" algn="ctr">
              <a:spcBef>
                <a:spcPts val="0"/>
              </a:spcBef>
            </a:pPr>
            <a:r>
              <a:rPr lang="en-US" dirty="0"/>
              <a:t>and</a:t>
            </a:r>
            <a:endParaRPr lang="en-US" sz="700" dirty="0"/>
          </a:p>
          <a:p>
            <a:pPr marL="342900" indent="-342900" algn="ctr">
              <a:spcBef>
                <a:spcPts val="0"/>
              </a:spcBef>
            </a:pPr>
            <a:endParaRPr lang="en-US" sz="700" dirty="0">
              <a:solidFill>
                <a:srgbClr val="002060"/>
              </a:solidFill>
            </a:endParaRPr>
          </a:p>
          <a:p>
            <a:pPr marL="342900" indent="-342900">
              <a:spcBef>
                <a:spcPts val="0"/>
              </a:spcBef>
            </a:pPr>
            <a:r>
              <a:rPr lang="en-US" b="1" i="1" dirty="0">
                <a:solidFill>
                  <a:srgbClr val="006600"/>
                </a:solidFill>
              </a:rPr>
              <a:t>    </a:t>
            </a:r>
            <a:r>
              <a:rPr lang="en-US" sz="2400" b="1" i="1" dirty="0">
                <a:solidFill>
                  <a:srgbClr val="006600"/>
                </a:solidFill>
              </a:rPr>
              <a:t>    2. Property Rights are those Recognized by Law, </a:t>
            </a:r>
          </a:p>
          <a:p>
            <a:pPr marL="342900" indent="-342900">
              <a:spcBef>
                <a:spcPts val="0"/>
              </a:spcBef>
            </a:pPr>
            <a:r>
              <a:rPr lang="en-US" sz="2400" b="1" i="1" dirty="0">
                <a:solidFill>
                  <a:srgbClr val="006600"/>
                </a:solidFill>
              </a:rPr>
              <a:t>                               they are intertwined, </a:t>
            </a:r>
          </a:p>
          <a:p>
            <a:pPr marL="342900" indent="-342900" algn="ctr">
              <a:spcBef>
                <a:spcPts val="0"/>
              </a:spcBef>
            </a:pPr>
            <a:r>
              <a:rPr lang="en-US" sz="2400" b="1" i="1" dirty="0">
                <a:solidFill>
                  <a:srgbClr val="006600"/>
                </a:solidFill>
              </a:rPr>
              <a:t>and the Law evolved from Property Rights;</a:t>
            </a:r>
          </a:p>
          <a:p>
            <a:pPr marL="342900" indent="-342900" algn="just">
              <a:spcBef>
                <a:spcPts val="0"/>
              </a:spcBef>
            </a:pPr>
            <a:endParaRPr lang="en-US" dirty="0">
              <a:solidFill>
                <a:srgbClr val="002060"/>
              </a:solidFill>
            </a:endParaRPr>
          </a:p>
          <a:p>
            <a:pPr marL="342900" indent="-342900" algn="just">
              <a:spcBef>
                <a:spcPts val="0"/>
              </a:spcBef>
            </a:pPr>
            <a:r>
              <a:rPr lang="en-US" dirty="0">
                <a:solidFill>
                  <a:srgbClr val="002060"/>
                </a:solidFill>
              </a:rPr>
              <a:t>   </a:t>
            </a:r>
            <a:r>
              <a:rPr lang="en-US" dirty="0"/>
              <a:t>we begin our quest to unlock the third postulate of the true meaning of Property.  </a:t>
            </a:r>
          </a:p>
          <a:p>
            <a:pPr marL="342900" indent="-342900" algn="just">
              <a:buFont typeface="Arial" charset="0"/>
              <a:buChar char="•"/>
            </a:pP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152400" y="1143000"/>
            <a:ext cx="8763000" cy="5562600"/>
          </a:xfrm>
          <a:prstGeom prst="rect">
            <a:avLst/>
          </a:prstGeom>
          <a:noFill/>
          <a:ln w="9525">
            <a:noFill/>
            <a:miter lim="800000"/>
            <a:headEnd/>
            <a:tailEnd/>
          </a:ln>
        </p:spPr>
        <p:txBody>
          <a:bodyPr/>
          <a:lstStyle/>
          <a:p>
            <a:pPr marL="342900" indent="-342900" algn="ctr">
              <a:lnSpc>
                <a:spcPct val="50000"/>
              </a:lnSpc>
              <a:spcBef>
                <a:spcPct val="20000"/>
              </a:spcBef>
            </a:pPr>
            <a:r>
              <a:rPr lang="en-US" sz="2800" b="1" i="1" dirty="0">
                <a:solidFill>
                  <a:srgbClr val="002060"/>
                </a:solidFill>
              </a:rPr>
              <a:t>The Search for the Third </a:t>
            </a:r>
            <a:r>
              <a:rPr lang="en-US" sz="2800" b="1" i="1" dirty="0" smtClean="0">
                <a:solidFill>
                  <a:srgbClr val="002060"/>
                </a:solidFill>
              </a:rPr>
              <a:t>Postulate</a:t>
            </a:r>
            <a:endParaRPr lang="en-US" sz="700" b="1" i="1" dirty="0">
              <a:solidFill>
                <a:srgbClr val="002060"/>
              </a:solidFill>
            </a:endParaRPr>
          </a:p>
          <a:p>
            <a:pPr marL="342900" indent="-342900" algn="ctr">
              <a:lnSpc>
                <a:spcPct val="50000"/>
              </a:lnSpc>
              <a:spcBef>
                <a:spcPct val="20000"/>
              </a:spcBef>
            </a:pPr>
            <a:endParaRPr lang="en-US" sz="7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400" dirty="0">
                <a:solidFill>
                  <a:srgbClr val="0033CC"/>
                </a:solidFill>
              </a:rPr>
              <a:t> </a:t>
            </a:r>
            <a:endParaRPr lang="en-US" sz="4400" b="1" i="1" dirty="0">
              <a:solidFill>
                <a:srgbClr val="FF0000"/>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buFontTx/>
              <a:buChar char="•"/>
            </a:pPr>
            <a:r>
              <a:rPr lang="en-US" sz="2400" dirty="0"/>
              <a:t>This circular relationship,</a:t>
            </a:r>
          </a:p>
          <a:p>
            <a:pPr marL="342900" indent="-342900">
              <a:lnSpc>
                <a:spcPct val="90000"/>
              </a:lnSpc>
              <a:spcBef>
                <a:spcPct val="20000"/>
              </a:spcBef>
            </a:pPr>
            <a:r>
              <a:rPr lang="en-US" sz="2400" dirty="0"/>
              <a:t>	of </a:t>
            </a:r>
            <a:r>
              <a:rPr lang="en-US" sz="2400" b="1" dirty="0"/>
              <a:t>Property Rights </a:t>
            </a:r>
            <a:r>
              <a:rPr lang="en-US" sz="2400" i="1" dirty="0"/>
              <a:t>flowing</a:t>
            </a:r>
            <a:r>
              <a:rPr lang="en-US" sz="2400" dirty="0"/>
              <a:t> from the </a:t>
            </a:r>
            <a:r>
              <a:rPr lang="en-US" sz="2400" b="1" dirty="0"/>
              <a:t>law</a:t>
            </a:r>
            <a:r>
              <a:rPr lang="en-US" sz="2400" dirty="0"/>
              <a:t>,</a:t>
            </a:r>
          </a:p>
          <a:p>
            <a:pPr marL="342900" indent="-342900">
              <a:lnSpc>
                <a:spcPct val="90000"/>
              </a:lnSpc>
              <a:spcBef>
                <a:spcPct val="20000"/>
              </a:spcBef>
            </a:pPr>
            <a:r>
              <a:rPr lang="en-US" sz="2400" dirty="0"/>
              <a:t>	and the </a:t>
            </a:r>
            <a:r>
              <a:rPr lang="en-US" sz="2400" b="1" dirty="0"/>
              <a:t>law</a:t>
            </a:r>
            <a:r>
              <a:rPr lang="en-US" sz="2400" dirty="0"/>
              <a:t> </a:t>
            </a:r>
            <a:r>
              <a:rPr lang="en-US" sz="2400" i="1" dirty="0"/>
              <a:t>evolving</a:t>
            </a:r>
            <a:r>
              <a:rPr lang="en-US" sz="2400" dirty="0"/>
              <a:t> from </a:t>
            </a:r>
            <a:r>
              <a:rPr lang="en-US" sz="2400" b="1" dirty="0"/>
              <a:t>Property Rights</a:t>
            </a:r>
            <a:r>
              <a:rPr lang="en-US" sz="2400" dirty="0"/>
              <a:t>,</a:t>
            </a:r>
          </a:p>
          <a:p>
            <a:pPr marL="342900" indent="-342900">
              <a:lnSpc>
                <a:spcPct val="90000"/>
              </a:lnSpc>
              <a:spcBef>
                <a:spcPct val="20000"/>
              </a:spcBef>
            </a:pPr>
            <a:r>
              <a:rPr lang="en-US" sz="2400" dirty="0"/>
              <a:t>	helps us understand the fact,</a:t>
            </a:r>
          </a:p>
          <a:p>
            <a:pPr marL="342900" indent="-342900">
              <a:lnSpc>
                <a:spcPct val="90000"/>
              </a:lnSpc>
              <a:spcBef>
                <a:spcPct val="20000"/>
              </a:spcBef>
            </a:pPr>
            <a:r>
              <a:rPr lang="en-US" sz="2400" dirty="0"/>
              <a:t>	that we need to see </a:t>
            </a:r>
            <a:r>
              <a:rPr lang="en-US" sz="2400" b="1" dirty="0"/>
              <a:t>Property</a:t>
            </a:r>
            <a:r>
              <a:rPr lang="en-US" sz="2400" dirty="0"/>
              <a:t> in a new light,</a:t>
            </a:r>
          </a:p>
          <a:p>
            <a:pPr marL="342900" indent="-342900">
              <a:lnSpc>
                <a:spcPct val="90000"/>
              </a:lnSpc>
              <a:spcBef>
                <a:spcPct val="20000"/>
              </a:spcBef>
            </a:pPr>
            <a:r>
              <a:rPr lang="en-US" sz="2400" dirty="0"/>
              <a:t>	in terms of its </a:t>
            </a:r>
            <a:r>
              <a:rPr lang="en-US" sz="2400" b="1" i="1" dirty="0"/>
              <a:t>relationship</a:t>
            </a:r>
            <a:r>
              <a:rPr lang="en-US" sz="2400" dirty="0"/>
              <a:t> to the </a:t>
            </a:r>
            <a:r>
              <a:rPr lang="en-US" sz="2400" b="1" i="1" dirty="0"/>
              <a:t>law</a:t>
            </a:r>
            <a:r>
              <a:rPr lang="en-US" sz="2400" dirty="0"/>
              <a:t>, and</a:t>
            </a:r>
          </a:p>
          <a:p>
            <a:pPr marL="342900" indent="-342900">
              <a:lnSpc>
                <a:spcPct val="90000"/>
              </a:lnSpc>
              <a:spcBef>
                <a:spcPct val="20000"/>
              </a:spcBef>
            </a:pPr>
            <a:r>
              <a:rPr lang="en-US" sz="2400" dirty="0"/>
              <a:t>	in terms as its operation as a collection of </a:t>
            </a:r>
            <a:r>
              <a:rPr lang="en-US" sz="2400" b="1" i="1" dirty="0"/>
              <a:t>rights</a:t>
            </a:r>
            <a:r>
              <a:rPr lang="en-US" sz="2400" dirty="0"/>
              <a:t>.</a:t>
            </a:r>
          </a:p>
          <a:p>
            <a:pPr marL="342900" indent="-342900">
              <a:lnSpc>
                <a:spcPct val="90000"/>
              </a:lnSpc>
              <a:spcBef>
                <a:spcPct val="20000"/>
              </a:spcBef>
              <a:buFontTx/>
              <a:buChar char="•"/>
            </a:pPr>
            <a:endParaRPr lang="en-US" sz="600" dirty="0"/>
          </a:p>
          <a:p>
            <a:pPr marL="342900" indent="-342900" algn="just">
              <a:lnSpc>
                <a:spcPct val="90000"/>
              </a:lnSpc>
              <a:spcBef>
                <a:spcPct val="20000"/>
              </a:spcBef>
              <a:buFontTx/>
              <a:buChar char="•"/>
            </a:pPr>
            <a:endParaRPr lang="en-US" sz="600" dirty="0"/>
          </a:p>
          <a:p>
            <a:pPr marL="342900" indent="-342900" algn="just">
              <a:lnSpc>
                <a:spcPct val="90000"/>
              </a:lnSpc>
              <a:spcBef>
                <a:spcPct val="20000"/>
              </a:spcBef>
              <a:buFontTx/>
              <a:buChar char="•"/>
            </a:pPr>
            <a:r>
              <a:rPr lang="en-US" sz="2300" dirty="0"/>
              <a:t>These ideas were fully grasped by the </a:t>
            </a:r>
            <a:r>
              <a:rPr lang="en-US" sz="2300" b="1" i="1" dirty="0"/>
              <a:t>founders of our nation.</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Three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300" b="1" dirty="0">
                <a:solidFill>
                  <a:srgbClr val="C81204"/>
                </a:solidFill>
              </a:rPr>
              <a:t>The Third Postulate of The True Meaning of Property Law</a:t>
            </a:r>
            <a:endParaRPr lang="en-US" sz="2300" dirty="0">
              <a:solidFill>
                <a:srgbClr val="0033CC"/>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Property</a:t>
            </a:r>
            <a:r>
              <a:rPr lang="en-US" sz="2300" i="1" dirty="0"/>
              <a:t>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47</a:t>
            </a:fld>
            <a:endParaRPr lang="en-US"/>
          </a:p>
        </p:txBody>
      </p:sp>
    </p:spTree>
    <p:extLst>
      <p:ext uri="{BB962C8B-B14F-4D97-AF65-F5344CB8AC3E}">
        <p14:creationId xmlns:p14="http://schemas.microsoft.com/office/powerpoint/2010/main" val="562719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1066800"/>
            <a:ext cx="8153400" cy="5638800"/>
          </a:xfrm>
        </p:spPr>
        <p:txBody>
          <a:bodyPr/>
          <a:lstStyle/>
          <a:p>
            <a:pPr eaLnBrk="1" hangingPunct="1">
              <a:lnSpc>
                <a:spcPct val="110000"/>
              </a:lnSpc>
              <a:spcBef>
                <a:spcPts val="0"/>
              </a:spcBef>
              <a:buFontTx/>
              <a:buNone/>
            </a:pPr>
            <a:r>
              <a:rPr lang="en-US" sz="2800" b="1" i="1" dirty="0" smtClean="0">
                <a:solidFill>
                  <a:srgbClr val="CC0000"/>
                </a:solidFill>
              </a:rPr>
              <a:t>The Concept of Property </a:t>
            </a:r>
            <a:r>
              <a:rPr lang="en-US" sz="2800" b="1" i="1" dirty="0" smtClean="0">
                <a:solidFill>
                  <a:srgbClr val="CC0000"/>
                </a:solidFill>
              </a:rPr>
              <a:t>in Terms of Rights</a:t>
            </a:r>
            <a:endParaRPr lang="en-US" sz="2800" b="1" i="1" dirty="0" smtClean="0">
              <a:solidFill>
                <a:srgbClr val="CC0000"/>
              </a:solidFill>
            </a:endParaRPr>
          </a:p>
          <a:p>
            <a:pPr eaLnBrk="1" hangingPunct="1">
              <a:lnSpc>
                <a:spcPct val="110000"/>
              </a:lnSpc>
              <a:spcBef>
                <a:spcPts val="0"/>
              </a:spcBef>
            </a:pPr>
            <a:endParaRPr lang="en-US" sz="500" dirty="0" smtClean="0"/>
          </a:p>
          <a:p>
            <a:pPr eaLnBrk="1" hangingPunct="1">
              <a:lnSpc>
                <a:spcPct val="110000"/>
              </a:lnSpc>
              <a:spcBef>
                <a:spcPts val="0"/>
              </a:spcBef>
            </a:pPr>
            <a:r>
              <a:rPr lang="en-US" sz="1800" b="1" i="1" dirty="0" smtClean="0">
                <a:solidFill>
                  <a:srgbClr val="0033CC"/>
                </a:solidFill>
              </a:rPr>
              <a:t>Two Treatises of Government</a:t>
            </a:r>
            <a:r>
              <a:rPr lang="en-US" sz="1800" b="1" i="1" dirty="0" smtClean="0"/>
              <a:t> - John Locke, 1690: </a:t>
            </a:r>
          </a:p>
          <a:p>
            <a:pPr eaLnBrk="1" hangingPunct="1">
              <a:lnSpc>
                <a:spcPct val="110000"/>
              </a:lnSpc>
              <a:spcBef>
                <a:spcPts val="0"/>
              </a:spcBef>
              <a:buFontTx/>
              <a:buNone/>
            </a:pPr>
            <a:r>
              <a:rPr lang="en-US" sz="1800" b="1" i="1" dirty="0" smtClean="0"/>
              <a:t>	                 The true concept of property rights. </a:t>
            </a:r>
          </a:p>
          <a:p>
            <a:pPr eaLnBrk="1" hangingPunct="1">
              <a:lnSpc>
                <a:spcPct val="110000"/>
              </a:lnSpc>
              <a:spcBef>
                <a:spcPts val="0"/>
              </a:spcBef>
              <a:buFontTx/>
              <a:buNone/>
            </a:pPr>
            <a:r>
              <a:rPr lang="en-US" sz="1800" b="1" i="1" dirty="0" smtClean="0">
                <a:solidFill>
                  <a:srgbClr val="0033CC"/>
                </a:solidFill>
              </a:rPr>
              <a:t>                        The Natural Rights of man</a:t>
            </a:r>
          </a:p>
          <a:p>
            <a:pPr eaLnBrk="1" hangingPunct="1">
              <a:lnSpc>
                <a:spcPct val="110000"/>
              </a:lnSpc>
              <a:spcBef>
                <a:spcPts val="0"/>
              </a:spcBef>
              <a:buFontTx/>
              <a:buNone/>
            </a:pPr>
            <a:r>
              <a:rPr lang="en-US" sz="1800" b="1" i="1" dirty="0" smtClean="0"/>
              <a:t>             Life, Liberty and the </a:t>
            </a:r>
            <a:r>
              <a:rPr lang="en-US" sz="1800" b="1" i="1" dirty="0" smtClean="0">
                <a:solidFill>
                  <a:srgbClr val="CC0000"/>
                </a:solidFill>
              </a:rPr>
              <a:t>Pursuit of Property</a:t>
            </a:r>
            <a:r>
              <a:rPr lang="en-US" sz="1800" b="1" i="1" dirty="0" smtClean="0"/>
              <a:t> </a:t>
            </a:r>
          </a:p>
          <a:p>
            <a:pPr eaLnBrk="1" hangingPunct="1">
              <a:lnSpc>
                <a:spcPct val="110000"/>
              </a:lnSpc>
              <a:spcBef>
                <a:spcPts val="0"/>
              </a:spcBef>
            </a:pPr>
            <a:endParaRPr lang="en-US" sz="500" dirty="0" smtClean="0"/>
          </a:p>
          <a:p>
            <a:pPr eaLnBrk="1" hangingPunct="1">
              <a:lnSpc>
                <a:spcPct val="110000"/>
              </a:lnSpc>
              <a:spcBef>
                <a:spcPts val="0"/>
              </a:spcBef>
            </a:pPr>
            <a:endParaRPr lang="en-US" sz="500" dirty="0" smtClean="0"/>
          </a:p>
          <a:p>
            <a:pPr eaLnBrk="1" hangingPunct="1">
              <a:lnSpc>
                <a:spcPct val="110000"/>
              </a:lnSpc>
              <a:spcBef>
                <a:spcPts val="0"/>
              </a:spcBef>
            </a:pPr>
            <a:r>
              <a:rPr lang="en-US" sz="1800" b="1" i="1" dirty="0" smtClean="0">
                <a:solidFill>
                  <a:srgbClr val="0033CC"/>
                </a:solidFill>
              </a:rPr>
              <a:t>Declaration of Independence</a:t>
            </a:r>
            <a:r>
              <a:rPr lang="en-US" sz="1800" b="1" i="1" dirty="0" smtClean="0"/>
              <a:t> – Thomas Jefferson, 1776:</a:t>
            </a:r>
          </a:p>
          <a:p>
            <a:pPr eaLnBrk="1" hangingPunct="1">
              <a:lnSpc>
                <a:spcPct val="110000"/>
              </a:lnSpc>
              <a:spcBef>
                <a:spcPts val="0"/>
              </a:spcBef>
              <a:buFontTx/>
              <a:buNone/>
            </a:pPr>
            <a:r>
              <a:rPr lang="en-US" sz="1800" b="1" i="1" dirty="0" smtClean="0"/>
              <a:t>            The artful lawyer – Liberty as property rights.  </a:t>
            </a:r>
            <a:r>
              <a:rPr lang="en-US" sz="1800" b="1" i="1" dirty="0" smtClean="0">
                <a:solidFill>
                  <a:srgbClr val="0033CC"/>
                </a:solidFill>
              </a:rPr>
              <a:t>  </a:t>
            </a:r>
          </a:p>
          <a:p>
            <a:pPr eaLnBrk="1" hangingPunct="1">
              <a:lnSpc>
                <a:spcPct val="110000"/>
              </a:lnSpc>
              <a:spcBef>
                <a:spcPts val="0"/>
              </a:spcBef>
              <a:buFontTx/>
              <a:buNone/>
            </a:pPr>
            <a:r>
              <a:rPr lang="en-US" sz="1800" b="1" i="1" dirty="0" smtClean="0">
                <a:solidFill>
                  <a:srgbClr val="0033CC"/>
                </a:solidFill>
              </a:rPr>
              <a:t>       The Declaration was really a collaborative document </a:t>
            </a:r>
            <a:endParaRPr lang="en-US" sz="1800" b="1" i="1" dirty="0" smtClean="0">
              <a:solidFill>
                <a:srgbClr val="0033CC"/>
              </a:solidFill>
            </a:endParaRPr>
          </a:p>
          <a:p>
            <a:pPr eaLnBrk="1" hangingPunct="1">
              <a:lnSpc>
                <a:spcPct val="110000"/>
              </a:lnSpc>
              <a:spcBef>
                <a:spcPts val="0"/>
              </a:spcBef>
              <a:buFontTx/>
              <a:buNone/>
            </a:pPr>
            <a:r>
              <a:rPr lang="en-US" sz="1800" b="1" i="1" dirty="0">
                <a:solidFill>
                  <a:srgbClr val="0033CC"/>
                </a:solidFill>
              </a:rPr>
              <a:t> </a:t>
            </a:r>
            <a:r>
              <a:rPr lang="en-US" sz="1800" b="1" i="1" dirty="0" smtClean="0">
                <a:solidFill>
                  <a:srgbClr val="0033CC"/>
                </a:solidFill>
              </a:rPr>
              <a:t>      </a:t>
            </a:r>
            <a:r>
              <a:rPr lang="en-US" sz="1800" b="1" i="1" dirty="0" smtClean="0">
                <a:solidFill>
                  <a:srgbClr val="0033CC"/>
                </a:solidFill>
              </a:rPr>
              <a:t>with </a:t>
            </a:r>
            <a:r>
              <a:rPr lang="en-US" sz="1800" b="1" i="1" dirty="0" smtClean="0">
                <a:solidFill>
                  <a:srgbClr val="0033CC"/>
                </a:solidFill>
              </a:rPr>
              <a:t>John Adams, Lawyer and Ben Franklin, Scholar.</a:t>
            </a:r>
          </a:p>
          <a:p>
            <a:pPr eaLnBrk="1" hangingPunct="1">
              <a:lnSpc>
                <a:spcPct val="110000"/>
              </a:lnSpc>
              <a:spcBef>
                <a:spcPts val="0"/>
              </a:spcBef>
              <a:buFontTx/>
              <a:buNone/>
            </a:pPr>
            <a:endParaRPr lang="en-US" sz="300" b="1" i="1" dirty="0" smtClean="0"/>
          </a:p>
          <a:p>
            <a:pPr eaLnBrk="1" hangingPunct="1">
              <a:lnSpc>
                <a:spcPct val="110000"/>
              </a:lnSpc>
              <a:spcBef>
                <a:spcPts val="0"/>
              </a:spcBef>
              <a:buFontTx/>
              <a:buNone/>
            </a:pPr>
            <a:r>
              <a:rPr lang="en-US" sz="1800" b="1" i="1" dirty="0" smtClean="0"/>
              <a:t>They all recognized the fundamental value of property rights</a:t>
            </a:r>
          </a:p>
          <a:p>
            <a:pPr eaLnBrk="1" hangingPunct="1">
              <a:lnSpc>
                <a:spcPct val="110000"/>
              </a:lnSpc>
              <a:spcBef>
                <a:spcPts val="0"/>
              </a:spcBef>
              <a:buFontTx/>
              <a:buNone/>
            </a:pPr>
            <a:r>
              <a:rPr lang="en-US" sz="1800" b="1" i="1" dirty="0" smtClean="0"/>
              <a:t>        in our society as key to our freedom and liberty.</a:t>
            </a:r>
            <a:r>
              <a:rPr lang="en-US" sz="1800" b="1" i="1" dirty="0" smtClean="0">
                <a:solidFill>
                  <a:srgbClr val="0033CC"/>
                </a:solidFill>
              </a:rPr>
              <a:t>   </a:t>
            </a:r>
          </a:p>
          <a:p>
            <a:pPr eaLnBrk="1" hangingPunct="1">
              <a:lnSpc>
                <a:spcPct val="110000"/>
              </a:lnSpc>
              <a:spcBef>
                <a:spcPts val="0"/>
              </a:spcBef>
              <a:buFontTx/>
              <a:buNone/>
            </a:pPr>
            <a:endParaRPr lang="en-US" sz="500" b="1" i="1" dirty="0" smtClean="0">
              <a:solidFill>
                <a:srgbClr val="0033CC"/>
              </a:solidFill>
            </a:endParaRPr>
          </a:p>
          <a:p>
            <a:pPr eaLnBrk="1" hangingPunct="1">
              <a:lnSpc>
                <a:spcPct val="110000"/>
              </a:lnSpc>
              <a:spcBef>
                <a:spcPts val="0"/>
              </a:spcBef>
              <a:buFontTx/>
              <a:buNone/>
            </a:pPr>
            <a:r>
              <a:rPr lang="en-US" sz="1800" b="1" i="1" dirty="0" smtClean="0">
                <a:solidFill>
                  <a:srgbClr val="0033CC"/>
                </a:solidFill>
              </a:rPr>
              <a:t>      They restated Locke’s concept of Property Rights as a</a:t>
            </a:r>
          </a:p>
          <a:p>
            <a:pPr eaLnBrk="1" hangingPunct="1">
              <a:lnSpc>
                <a:spcPct val="110000"/>
              </a:lnSpc>
              <a:spcBef>
                <a:spcPts val="0"/>
              </a:spcBef>
              <a:buFontTx/>
              <a:buNone/>
            </a:pPr>
            <a:r>
              <a:rPr lang="en-US" sz="1800" b="1" i="1" dirty="0" smtClean="0">
                <a:solidFill>
                  <a:srgbClr val="0033CC"/>
                </a:solidFill>
              </a:rPr>
              <a:t>   cornerstone of Liberty and Freedom in a more artful way,</a:t>
            </a:r>
          </a:p>
          <a:p>
            <a:pPr eaLnBrk="1" hangingPunct="1">
              <a:lnSpc>
                <a:spcPct val="110000"/>
              </a:lnSpc>
              <a:spcBef>
                <a:spcPts val="0"/>
              </a:spcBef>
              <a:buFontTx/>
              <a:buNone/>
            </a:pPr>
            <a:r>
              <a:rPr lang="en-US" sz="1800" b="1" i="1" dirty="0" smtClean="0">
                <a:solidFill>
                  <a:srgbClr val="0033CC"/>
                </a:solidFill>
              </a:rPr>
              <a:t>                   declaring our God given rights as: </a:t>
            </a:r>
          </a:p>
          <a:p>
            <a:pPr eaLnBrk="1" hangingPunct="1">
              <a:lnSpc>
                <a:spcPct val="110000"/>
              </a:lnSpc>
              <a:spcBef>
                <a:spcPts val="0"/>
              </a:spcBef>
              <a:buFontTx/>
              <a:buNone/>
            </a:pPr>
            <a:r>
              <a:rPr lang="en-US" sz="1800" b="1" i="1" dirty="0" smtClean="0"/>
              <a:t>             Life, Liberty and the </a:t>
            </a:r>
            <a:r>
              <a:rPr lang="en-US" sz="1800" b="1" i="1" dirty="0" smtClean="0">
                <a:solidFill>
                  <a:srgbClr val="CC0000"/>
                </a:solidFill>
              </a:rPr>
              <a:t>Pursuit of Happiness</a:t>
            </a:r>
            <a:endParaRPr lang="en-US" sz="2800" dirty="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124700" y="1661319"/>
            <a:ext cx="1676400" cy="2011363"/>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2672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5908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000" b="1" dirty="0">
                <a:solidFill>
                  <a:srgbClr val="0033CC"/>
                </a:solidFill>
              </a:rPr>
              <a:t>     </a:t>
            </a:r>
            <a:r>
              <a:rPr lang="en-US" sz="2800" b="1" i="1" dirty="0">
                <a:solidFill>
                  <a:srgbClr val="002060"/>
                </a:solidFill>
              </a:rPr>
              <a:t>The Search for the Third </a:t>
            </a:r>
            <a:r>
              <a:rPr lang="en-US" sz="2800" b="1" i="1" dirty="0" smtClean="0">
                <a:solidFill>
                  <a:srgbClr val="002060"/>
                </a:solidFill>
              </a:rPr>
              <a:t>Postulate</a:t>
            </a:r>
            <a:endParaRPr lang="en-US" sz="90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ctr">
              <a:lnSpc>
                <a:spcPct val="50000"/>
              </a:lnSpc>
              <a:spcBef>
                <a:spcPct val="20000"/>
              </a:spcBef>
              <a:defRPr/>
            </a:pPr>
            <a:endParaRPr lang="en-US" sz="700" b="1" i="1" dirty="0">
              <a:solidFill>
                <a:srgbClr val="002060"/>
              </a:solidFill>
            </a:endParaRPr>
          </a:p>
          <a:p>
            <a:pPr marL="342900" indent="-342900" algn="just">
              <a:lnSpc>
                <a:spcPct val="50000"/>
              </a:lnSpc>
              <a:spcBef>
                <a:spcPct val="20000"/>
              </a:spcBef>
              <a:defRPr/>
            </a:pPr>
            <a:r>
              <a:rPr lang="en-US" sz="2300" b="1" dirty="0">
                <a:solidFill>
                  <a:srgbClr val="C81204"/>
                </a:solidFill>
              </a:rPr>
              <a:t>  The Third Postulate of The True Meaning of Property Law</a:t>
            </a:r>
            <a:endParaRPr lang="en-US" sz="2300" dirty="0">
              <a:solidFill>
                <a:srgbClr val="0033CC"/>
              </a:solidFill>
            </a:endParaRP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800">
                <a:solidFill>
                  <a:srgbClr val="002060"/>
                </a:solidFill>
              </a:rPr>
              <a:t>So let’s begin our adventure with a discussion of</a:t>
            </a:r>
          </a:p>
          <a:p>
            <a:pPr marL="342900" indent="-342900">
              <a:spcBef>
                <a:spcPct val="20000"/>
              </a:spcBef>
            </a:pPr>
            <a:r>
              <a:rPr lang="en-US" sz="4400" b="1" i="1">
                <a:solidFill>
                  <a:srgbClr val="008000"/>
                </a:solidFill>
              </a:rPr>
              <a:t>		“What is Property”</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800">
                <a:solidFill>
                  <a:srgbClr val="002060"/>
                </a:solidFill>
              </a:rPr>
              <a:t>How is it defined?</a:t>
            </a:r>
          </a:p>
          <a:p>
            <a:pPr marL="342900" indent="-342900">
              <a:spcBef>
                <a:spcPct val="20000"/>
              </a:spcBef>
            </a:pPr>
            <a:endParaRPr lang="en-US" sz="600">
              <a:solidFill>
                <a:srgbClr val="002060"/>
              </a:solidFill>
            </a:endParaRPr>
          </a:p>
          <a:p>
            <a:pPr marL="342900" indent="-342900">
              <a:spcBef>
                <a:spcPct val="20000"/>
              </a:spcBef>
              <a:buFontTx/>
              <a:buChar char="•"/>
            </a:pPr>
            <a:r>
              <a:rPr lang="en-US" sz="2800">
                <a:solidFill>
                  <a:srgbClr val="002060"/>
                </a:solidFill>
              </a:rPr>
              <a:t>What does it mean?</a:t>
            </a:r>
          </a:p>
          <a:p>
            <a:pPr marL="342900" indent="-342900">
              <a:spcBef>
                <a:spcPct val="20000"/>
              </a:spcBef>
              <a:buFontTx/>
              <a:buChar char="•"/>
            </a:pPr>
            <a:endParaRPr lang="en-US" sz="600">
              <a:solidFill>
                <a:srgbClr val="002060"/>
              </a:solidFill>
            </a:endParaRPr>
          </a:p>
          <a:p>
            <a:pPr marL="342900" indent="-342900">
              <a:spcBef>
                <a:spcPct val="20000"/>
              </a:spcBef>
              <a:buFontTx/>
              <a:buChar char="•"/>
            </a:pPr>
            <a:r>
              <a:rPr lang="en-US" sz="2800">
                <a:solidFill>
                  <a:srgbClr val="002060"/>
                </a:solidFill>
              </a:rPr>
              <a:t>What does it include?</a:t>
            </a:r>
            <a:endParaRPr lang="en-US" sz="2800">
              <a:solidFill>
                <a:srgbClr val="0033CC"/>
              </a:solidFill>
            </a:endParaRPr>
          </a:p>
          <a:p>
            <a:pPr marL="342900" indent="-342900">
              <a:spcBef>
                <a:spcPct val="20000"/>
              </a:spcBef>
              <a:buFontTx/>
              <a:buChar char="•"/>
            </a:pPr>
            <a:endParaRPr lang="en-US" sz="2200">
              <a:solidFill>
                <a:srgbClr val="0033CC"/>
              </a:solidFill>
            </a:endParaRPr>
          </a:p>
        </p:txBody>
      </p:sp>
      <p:sp>
        <p:nvSpPr>
          <p:cNvPr id="5124"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125"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18C15C-7A9C-4AEF-8E71-8B593AC951A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gn="ctr">
              <a:lnSpc>
                <a:spcPct val="50000"/>
              </a:lnSpc>
              <a:spcBef>
                <a:spcPct val="20000"/>
              </a:spcBef>
              <a:defRPr/>
            </a:pPr>
            <a:r>
              <a:rPr lang="en-US" sz="2400" b="1" i="1" dirty="0">
                <a:solidFill>
                  <a:srgbClr val="002060"/>
                </a:solidFill>
              </a:rPr>
              <a:t>The Search for the Third </a:t>
            </a:r>
            <a:r>
              <a:rPr lang="en-US" sz="2400" b="1" i="1" dirty="0" smtClean="0">
                <a:solidFill>
                  <a:srgbClr val="002060"/>
                </a:solidFill>
              </a:rPr>
              <a:t>Postulate</a:t>
            </a:r>
            <a:endParaRPr lang="en-US" sz="800" b="1" i="1" dirty="0">
              <a:solidFill>
                <a:srgbClr val="002060"/>
              </a:solidFill>
            </a:endParaRPr>
          </a:p>
          <a:p>
            <a:pPr marL="342900" indent="-342900" algn="ctr">
              <a:lnSpc>
                <a:spcPct val="50000"/>
              </a:lnSpc>
              <a:spcBef>
                <a:spcPct val="20000"/>
              </a:spcBef>
              <a:defRPr/>
            </a:pPr>
            <a:endParaRPr lang="en-US" sz="800" b="1" i="1" dirty="0">
              <a:solidFill>
                <a:srgbClr val="002060"/>
              </a:solidFill>
            </a:endParaRPr>
          </a:p>
          <a:p>
            <a:pPr marL="342900" indent="-342900" algn="ctr">
              <a:lnSpc>
                <a:spcPct val="50000"/>
              </a:lnSpc>
              <a:spcBef>
                <a:spcPct val="20000"/>
              </a:spcBef>
              <a:defRPr/>
            </a:pPr>
            <a:endParaRPr lang="en-US" sz="600" b="1" i="1" dirty="0">
              <a:solidFill>
                <a:srgbClr val="002060"/>
              </a:solidFill>
            </a:endParaRPr>
          </a:p>
          <a:p>
            <a:pPr marL="342900" indent="-342900" algn="just">
              <a:lnSpc>
                <a:spcPct val="50000"/>
              </a:lnSpc>
              <a:spcBef>
                <a:spcPct val="20000"/>
              </a:spcBef>
              <a:defRPr/>
            </a:pPr>
            <a:r>
              <a:rPr lang="en-US" sz="2000" b="1" dirty="0">
                <a:solidFill>
                  <a:srgbClr val="C81204"/>
                </a:solidFill>
              </a:rPr>
              <a:t>  The Third Postulate of The True Meaning of Property Law</a:t>
            </a:r>
            <a:endParaRPr lang="en-US" sz="2000" dirty="0">
              <a:solidFill>
                <a:srgbClr val="0033CC"/>
              </a:solidFill>
            </a:endParaRP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are </a:t>
            </a:r>
            <a:r>
              <a:rPr lang="en-US" sz="2200" b="1" i="1" dirty="0">
                <a:solidFill>
                  <a:srgbClr val="FF0000"/>
                </a:solidFill>
              </a:rPr>
              <a:t>property</a:t>
            </a:r>
            <a:r>
              <a:rPr lang="en-US" sz="2200" dirty="0">
                <a:solidFill>
                  <a:srgbClr val="0033CC"/>
                </a:solidFill>
              </a:rPr>
              <a:t> </a:t>
            </a:r>
            <a:r>
              <a:rPr lang="en-US" sz="2200" dirty="0">
                <a:solidFill>
                  <a:schemeClr val="accent1">
                    <a:lumMod val="25000"/>
                  </a:schemeClr>
                </a:solidFill>
              </a:rPr>
              <a:t>rights (as well as life and liberty).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property</a:t>
            </a:r>
            <a:r>
              <a:rPr lang="en-US" sz="2200" b="1" dirty="0">
                <a:solidFill>
                  <a:srgbClr val="C00000"/>
                </a:solidFill>
              </a:rPr>
              <a:t>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457200" y="2286000"/>
            <a:ext cx="7543800" cy="4219575"/>
          </a:xfrm>
          <a:prstGeom prst="rect">
            <a:avLst/>
          </a:prstGeom>
          <a:noFill/>
          <a:ln w="9525">
            <a:noFill/>
            <a:miter lim="800000"/>
            <a:headEnd/>
            <a:tailEnd/>
          </a:ln>
        </p:spPr>
      </p:pic>
      <p:sp>
        <p:nvSpPr>
          <p:cNvPr id="37892" name="Rectangle 8"/>
          <p:cNvSpPr>
            <a:spLocks noChangeArrowheads="1"/>
          </p:cNvSpPr>
          <p:nvPr/>
        </p:nvSpPr>
        <p:spPr bwMode="auto">
          <a:xfrm>
            <a:off x="228600" y="990600"/>
            <a:ext cx="8763000" cy="5562600"/>
          </a:xfrm>
          <a:prstGeom prst="rect">
            <a:avLst/>
          </a:prstGeom>
          <a:noFill/>
          <a:ln w="9525">
            <a:noFill/>
            <a:miter lim="800000"/>
            <a:headEnd/>
            <a:tailEnd/>
          </a:ln>
        </p:spPr>
        <p:txBody>
          <a:bodyPr/>
          <a:lstStyle/>
          <a:p>
            <a:pPr marL="342900" indent="-342900" algn="ctr">
              <a:lnSpc>
                <a:spcPct val="95000"/>
              </a:lnSpc>
              <a:spcBef>
                <a:spcPct val="20000"/>
              </a:spcBef>
            </a:pPr>
            <a:r>
              <a:rPr lang="en-US" sz="4400" b="1" dirty="0" smtClean="0">
                <a:solidFill>
                  <a:srgbClr val="002060"/>
                </a:solidFill>
              </a:rPr>
              <a:t>The Third Postulate</a:t>
            </a:r>
          </a:p>
          <a:p>
            <a:pPr marL="342900" indent="-342900">
              <a:lnSpc>
                <a:spcPct val="80000"/>
              </a:lnSpc>
              <a:spcBef>
                <a:spcPts val="0"/>
              </a:spcBef>
            </a:pPr>
            <a:r>
              <a:rPr lang="en-US" sz="2600" b="1" dirty="0" smtClean="0">
                <a:solidFill>
                  <a:srgbClr val="C81204"/>
                </a:solidFill>
              </a:rPr>
              <a:t>As a result, to unlock our understanding, we </a:t>
            </a:r>
            <a:r>
              <a:rPr lang="en-US" sz="2600" b="1" dirty="0">
                <a:solidFill>
                  <a:srgbClr val="C81204"/>
                </a:solidFill>
              </a:rPr>
              <a:t>turn the key on the Tablet of Knowledge and see:</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53</a:t>
            </a:fld>
            <a:endParaRPr lang="en-US"/>
          </a:p>
        </p:txBody>
      </p:sp>
    </p:spTree>
    <p:extLst>
      <p:ext uri="{BB962C8B-B14F-4D97-AF65-F5344CB8AC3E}">
        <p14:creationId xmlns:p14="http://schemas.microsoft.com/office/powerpoint/2010/main" val="2915395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800" b="1" dirty="0">
                <a:solidFill>
                  <a:srgbClr val="C81204"/>
                </a:solidFill>
              </a:rPr>
              <a:t>  </a:t>
            </a:r>
            <a:r>
              <a:rPr lang="en-US" sz="2300" b="1" dirty="0">
                <a:solidFill>
                  <a:srgbClr val="C81204"/>
                </a:solidFill>
              </a:rPr>
              <a:t>The Third Postulate of The True Meaning of Property Law</a:t>
            </a:r>
            <a:endParaRPr lang="en-US" sz="2300" dirty="0">
              <a:solidFill>
                <a:srgbClr val="0033CC"/>
              </a:solidFill>
            </a:endParaRPr>
          </a:p>
          <a:p>
            <a:pPr marL="342900" indent="-342900">
              <a:spcBef>
                <a:spcPct val="20000"/>
              </a:spcBef>
            </a:pPr>
            <a:endParaRPr lang="en-US" sz="1000" b="1" dirty="0">
              <a:solidFill>
                <a:srgbClr val="CC0000"/>
              </a:solidFill>
            </a:endParaRPr>
          </a:p>
          <a:p>
            <a:pPr marL="342900" indent="-342900">
              <a:spcBef>
                <a:spcPct val="20000"/>
              </a:spcBef>
            </a:pPr>
            <a:r>
              <a:rPr lang="en-US" sz="1000" b="1" dirty="0">
                <a:solidFill>
                  <a:srgbClr val="CC0000"/>
                </a:solidFill>
              </a:rPr>
              <a:t>  </a:t>
            </a:r>
            <a:r>
              <a:rPr lang="en-US" sz="2800" b="1" dirty="0">
                <a:solidFill>
                  <a:srgbClr val="CC0000"/>
                </a:solidFill>
              </a:rPr>
              <a:t> </a:t>
            </a:r>
            <a:r>
              <a:rPr lang="en-US" sz="2800" b="1" dirty="0">
                <a:solidFill>
                  <a:srgbClr val="006600"/>
                </a:solidFill>
              </a:rPr>
              <a:t>    Property Rights Inherent to Our Humanity</a:t>
            </a:r>
          </a:p>
          <a:p>
            <a:pPr marL="342900" indent="-342900">
              <a:spcBef>
                <a:spcPct val="20000"/>
              </a:spcBef>
            </a:pPr>
            <a:r>
              <a:rPr lang="en-US" sz="2200" dirty="0">
                <a:solidFill>
                  <a:srgbClr val="006600"/>
                </a:solidFill>
              </a:rPr>
              <a:t>	</a:t>
            </a:r>
            <a:r>
              <a:rPr lang="en-US" sz="2200" dirty="0"/>
              <a:t>When the Declaration expressed “</a:t>
            </a:r>
            <a:r>
              <a:rPr lang="en-US" sz="2400" b="1" i="1" dirty="0"/>
              <a:t>that all men are created equal, that they are endowed by their Creator with certain unalienable Rights</a:t>
            </a:r>
            <a:r>
              <a:rPr lang="en-US" sz="2200" dirty="0"/>
              <a:t>” our founders were stating that Property Rights are inherent to our humanity, and that they are to be protected by Government not granted by it.</a:t>
            </a:r>
          </a:p>
          <a:p>
            <a:pPr marL="342900" indent="-342900">
              <a:spcBef>
                <a:spcPct val="20000"/>
              </a:spcBef>
            </a:pPr>
            <a:endParaRPr lang="en-US" sz="2200" dirty="0">
              <a:solidFill>
                <a:srgbClr val="0033CC"/>
              </a:solidFill>
            </a:endParaRPr>
          </a:p>
          <a:p>
            <a:pPr marL="342900" indent="-342900">
              <a:spcBef>
                <a:spcPct val="20000"/>
              </a:spcBef>
            </a:pPr>
            <a:r>
              <a:rPr lang="en-US" sz="2200" dirty="0">
                <a:solidFill>
                  <a:srgbClr val="C00000"/>
                </a:solidFill>
              </a:rPr>
              <a:t>	As such, </a:t>
            </a:r>
            <a:r>
              <a:rPr lang="en-US" sz="2200" b="1" dirty="0">
                <a:solidFill>
                  <a:srgbClr val="C00000"/>
                </a:solidFill>
              </a:rPr>
              <a:t>Property Rights</a:t>
            </a:r>
            <a:r>
              <a:rPr lang="en-US" sz="2200" dirty="0">
                <a:solidFill>
                  <a:srgbClr val="C00000"/>
                </a:solidFill>
              </a:rPr>
              <a:t> are part of us as human beings.</a:t>
            </a:r>
            <a:endParaRPr lang="en-US" sz="10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600" b="1" i="1" dirty="0">
              <a:solidFill>
                <a:srgbClr val="002060"/>
              </a:solidFill>
            </a:endParaRPr>
          </a:p>
          <a:p>
            <a:pPr marL="342900" indent="-342900" algn="ctr">
              <a:lnSpc>
                <a:spcPct val="50000"/>
              </a:lnSpc>
              <a:spcBef>
                <a:spcPct val="20000"/>
              </a:spcBef>
              <a:defRPr/>
            </a:pPr>
            <a:r>
              <a:rPr lang="en-US" sz="3600" b="1" i="1" dirty="0">
                <a:solidFill>
                  <a:srgbClr val="002060"/>
                </a:solidFill>
              </a:rPr>
              <a:t>The Search for the Third </a:t>
            </a:r>
            <a:r>
              <a:rPr lang="en-US" sz="3600" b="1" i="1" dirty="0" smtClean="0">
                <a:solidFill>
                  <a:srgbClr val="002060"/>
                </a:solidFill>
              </a:rPr>
              <a:t>Postulate</a:t>
            </a:r>
            <a:endParaRPr lang="en-US" sz="105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400" b="1" dirty="0">
                <a:solidFill>
                  <a:srgbClr val="C81204"/>
                </a:solidFill>
              </a:rPr>
              <a:t>  The Third Postulate of The True Meaning of Property Law</a:t>
            </a:r>
            <a:endParaRPr lang="en-US" sz="2400" dirty="0">
              <a:solidFill>
                <a:srgbClr val="0033CC"/>
              </a:solidFill>
            </a:endParaRPr>
          </a:p>
          <a:p>
            <a:pPr marL="342900" indent="-342900">
              <a:spcBef>
                <a:spcPct val="20000"/>
              </a:spcBef>
              <a:defRPr/>
            </a:pPr>
            <a:endParaRPr lang="en-US" sz="2200" dirty="0">
              <a:solidFill>
                <a:srgbClr val="0033CC"/>
              </a:solidFill>
            </a:endParaRPr>
          </a:p>
          <a:p>
            <a:pPr marL="514350" indent="-514350">
              <a:spcBef>
                <a:spcPct val="20000"/>
              </a:spcBef>
              <a:buFontTx/>
              <a:buAutoNum type="arabicPeriod" startAt="3"/>
              <a:defRPr/>
            </a:pPr>
            <a:r>
              <a:rPr lang="en-US" sz="2800" b="1" dirty="0">
                <a:solidFill>
                  <a:srgbClr val="006600"/>
                </a:solidFill>
              </a:rPr>
              <a:t>Property Rights are Inherent to our Humanity and are Endowed to us by our Creator. </a:t>
            </a:r>
          </a:p>
          <a:p>
            <a:pPr marL="342900" indent="-342900">
              <a:spcBef>
                <a:spcPct val="20000"/>
              </a:spcBef>
              <a:defRPr/>
            </a:pPr>
            <a:endParaRPr lang="en-US" sz="2200" dirty="0">
              <a:solidFill>
                <a:srgbClr val="0033CC"/>
              </a:solidFill>
            </a:endParaRPr>
          </a:p>
          <a:p>
            <a:pPr marL="342900" indent="-342900">
              <a:spcBef>
                <a:spcPct val="20000"/>
              </a:spcBef>
              <a:defRPr/>
            </a:pPr>
            <a:r>
              <a:rPr lang="en-US" sz="2200" dirty="0">
                <a:solidFill>
                  <a:srgbClr val="0033CC"/>
                </a:solidFill>
              </a:rPr>
              <a:t>	</a:t>
            </a:r>
            <a:r>
              <a:rPr lang="en-US" sz="2200" dirty="0"/>
              <a:t>As such, </a:t>
            </a:r>
            <a:r>
              <a:rPr lang="en-US" sz="2200" b="1" dirty="0"/>
              <a:t>Property </a:t>
            </a:r>
            <a:r>
              <a:rPr lang="en-US" sz="2200" b="1" i="1" dirty="0"/>
              <a:t>Rights</a:t>
            </a:r>
            <a:r>
              <a:rPr lang="en-US" sz="2200" dirty="0"/>
              <a:t> are part of us as human beings.</a:t>
            </a:r>
            <a:endParaRPr lang="en-US" sz="700" dirty="0"/>
          </a:p>
          <a:p>
            <a:pPr marL="342900" indent="-342900">
              <a:spcBef>
                <a:spcPct val="20000"/>
              </a:spcBef>
              <a:defRPr/>
            </a:pPr>
            <a:endParaRPr lang="en-US" sz="700" dirty="0"/>
          </a:p>
          <a:p>
            <a:pPr marL="342900" indent="-342900">
              <a:spcBef>
                <a:spcPct val="20000"/>
              </a:spcBef>
              <a:defRPr/>
            </a:pPr>
            <a:r>
              <a:rPr lang="en-US" sz="2200" dirty="0"/>
              <a:t>	In our system of Representative Free Government,</a:t>
            </a:r>
          </a:p>
          <a:p>
            <a:pPr marL="342900" indent="-342900">
              <a:spcBef>
                <a:spcPct val="20000"/>
              </a:spcBef>
              <a:defRPr/>
            </a:pPr>
            <a:r>
              <a:rPr lang="en-US" sz="2200" dirty="0"/>
              <a:t>	these </a:t>
            </a:r>
            <a:r>
              <a:rPr lang="en-US" sz="2200" b="1" i="1" dirty="0"/>
              <a:t>Rights</a:t>
            </a:r>
            <a:r>
              <a:rPr lang="en-US" sz="2200" dirty="0"/>
              <a:t> are </a:t>
            </a:r>
            <a:r>
              <a:rPr lang="en-US" sz="2200" b="1" i="1" dirty="0"/>
              <a:t>protected</a:t>
            </a:r>
            <a:r>
              <a:rPr lang="en-US" sz="2200" dirty="0"/>
              <a:t> by Government </a:t>
            </a:r>
          </a:p>
          <a:p>
            <a:pPr marL="342900" indent="-342900">
              <a:spcBef>
                <a:spcPct val="20000"/>
              </a:spcBef>
              <a:defRPr/>
            </a:pPr>
            <a:r>
              <a:rPr lang="en-US" sz="2200" b="1" dirty="0"/>
              <a:t>	NOT </a:t>
            </a:r>
            <a:r>
              <a:rPr lang="en-US" sz="2200" b="1" i="1" dirty="0"/>
              <a:t>granted</a:t>
            </a:r>
            <a:r>
              <a:rPr lang="en-US" sz="2200" dirty="0"/>
              <a:t> by Government.</a:t>
            </a: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1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609600" indent="-609600">
              <a:lnSpc>
                <a:spcPct val="90000"/>
              </a:lnSpc>
              <a:spcBef>
                <a:spcPct val="20000"/>
              </a:spcBef>
              <a:buFontTx/>
              <a:buChar char="•"/>
            </a:pPr>
            <a:r>
              <a:rPr lang="en-US" sz="2200" dirty="0"/>
              <a:t>This concept contained within the Third Postulate was carried into our government through our </a:t>
            </a:r>
          </a:p>
          <a:p>
            <a:pPr marL="609600" indent="-609600">
              <a:lnSpc>
                <a:spcPct val="90000"/>
              </a:lnSpc>
              <a:spcBef>
                <a:spcPct val="20000"/>
              </a:spcBef>
            </a:pPr>
            <a:r>
              <a:rPr lang="en-US" sz="2200" b="1" i="1" dirty="0">
                <a:solidFill>
                  <a:srgbClr val="0033CC"/>
                </a:solidFill>
              </a:rPr>
              <a:t>                                   </a:t>
            </a:r>
            <a:r>
              <a:rPr lang="en-US" sz="3600" b="1" i="1" dirty="0">
                <a:solidFill>
                  <a:srgbClr val="FF0000"/>
                </a:solidFill>
              </a:rPr>
              <a:t>Constitution.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To see just how, lets return back in history to the City of Philadelphia during the Summer of 1787.</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32766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1219200"/>
            <a:ext cx="8077200" cy="5334000"/>
          </a:xfrm>
          <a:prstGeom prst="rect">
            <a:avLst/>
          </a:prstGeom>
          <a:noFill/>
          <a:ln w="9525">
            <a:noFill/>
            <a:miter lim="800000"/>
            <a:headEnd/>
            <a:tailEnd/>
          </a:ln>
        </p:spPr>
        <p:txBody>
          <a:bodyPr/>
          <a:lstStyle/>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smtClean="0"/>
              <a:t>In the End, it was all about Limited Government and …</a:t>
            </a:r>
          </a:p>
          <a:p>
            <a:pPr marL="609600" indent="-609600">
              <a:spcBef>
                <a:spcPct val="20000"/>
              </a:spcBef>
              <a:buFontTx/>
              <a:buChar char="•"/>
            </a:pPr>
            <a:endParaRPr lang="en-US" sz="1000" dirty="0" smtClean="0"/>
          </a:p>
          <a:p>
            <a:pPr marL="609600" indent="-609600" algn="ctr">
              <a:spcBef>
                <a:spcPct val="20000"/>
              </a:spcBef>
            </a:pPr>
            <a:r>
              <a:rPr lang="en-US" sz="4400" b="1" dirty="0" smtClean="0">
                <a:solidFill>
                  <a:srgbClr val="0033CC"/>
                </a:solidFill>
              </a:rPr>
              <a:t>The Rights of the People</a:t>
            </a:r>
            <a:r>
              <a:rPr lang="en-US" sz="2200" dirty="0" smtClean="0"/>
              <a:t>   </a:t>
            </a:r>
          </a:p>
          <a:p>
            <a:pPr marL="609600" indent="-609600" algn="ctr">
              <a:spcBef>
                <a:spcPct val="20000"/>
              </a:spcBef>
            </a:pPr>
            <a:endParaRPr lang="en-US" sz="1000" dirty="0" smtClean="0"/>
          </a:p>
          <a:p>
            <a:pPr marL="609600" indent="-609600" algn="ctr">
              <a:spcBef>
                <a:spcPct val="20000"/>
              </a:spcBef>
            </a:pPr>
            <a:r>
              <a:rPr lang="en-US" sz="2200" dirty="0" smtClean="0"/>
              <a:t>And among those rights, some of the most important are</a:t>
            </a:r>
          </a:p>
          <a:p>
            <a:pPr marL="609600" indent="-609600" algn="ctr">
              <a:spcBef>
                <a:spcPct val="20000"/>
              </a:spcBef>
            </a:pPr>
            <a:r>
              <a:rPr lang="en-US" sz="4400" b="1" dirty="0" smtClean="0">
                <a:solidFill>
                  <a:srgbClr val="0033CC"/>
                </a:solidFill>
              </a:rPr>
              <a:t>Property Rights</a:t>
            </a:r>
            <a:r>
              <a:rPr lang="en-US" sz="4400" dirty="0" smtClean="0"/>
              <a:t>                                                            </a:t>
            </a:r>
            <a:endParaRPr lang="en-US" sz="4400" dirty="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r>
              <a:rPr lang="en-US" sz="3200" b="1">
                <a:solidFill>
                  <a:srgbClr val="CC0000"/>
                </a:solidFill>
              </a:rPr>
              <a:t>Property Rights in our Constitution</a:t>
            </a:r>
          </a:p>
          <a:p>
            <a:pPr marL="342900" indent="-342900">
              <a:spcBef>
                <a:spcPct val="20000"/>
              </a:spcBef>
              <a:buFontTx/>
              <a:buChar char="•"/>
            </a:pPr>
            <a:r>
              <a:rPr lang="en-US" sz="2400">
                <a:solidFill>
                  <a:srgbClr val="002060"/>
                </a:solidFill>
              </a:rPr>
              <a:t>Indeed that concept was even retained in the Constitution</a:t>
            </a:r>
          </a:p>
          <a:p>
            <a:pPr marL="342900" indent="-342900">
              <a:spcBef>
                <a:spcPct val="20000"/>
              </a:spcBef>
            </a:pPr>
            <a:r>
              <a:rPr lang="en-US" sz="2400">
                <a:solidFill>
                  <a:srgbClr val="002060"/>
                </a:solidFill>
              </a:rPr>
              <a:t>	when our Federal system of Government was set up.</a:t>
            </a:r>
          </a:p>
          <a:p>
            <a:pPr marL="342900" indent="-342900">
              <a:spcBef>
                <a:spcPct val="20000"/>
              </a:spcBef>
            </a:pPr>
            <a:r>
              <a:rPr lang="en-US" sz="2400">
                <a:solidFill>
                  <a:srgbClr val="002060"/>
                </a:solidFill>
              </a:rPr>
              <a:t>	The 9</a:t>
            </a:r>
            <a:r>
              <a:rPr lang="en-US" sz="2400" baseline="30000">
                <a:solidFill>
                  <a:srgbClr val="002060"/>
                </a:solidFill>
              </a:rPr>
              <a:t>th</a:t>
            </a:r>
            <a:r>
              <a:rPr lang="en-US" sz="2400">
                <a:solidFill>
                  <a:srgbClr val="002060"/>
                </a:solidFill>
              </a:rPr>
              <a:t> Amendment (the 9</a:t>
            </a:r>
            <a:r>
              <a:rPr lang="en-US" sz="2400" baseline="30000">
                <a:solidFill>
                  <a:srgbClr val="002060"/>
                </a:solidFill>
              </a:rPr>
              <a:t>th</a:t>
            </a:r>
            <a:r>
              <a:rPr lang="en-US" sz="2400">
                <a:solidFill>
                  <a:srgbClr val="002060"/>
                </a:solidFill>
              </a:rPr>
              <a:t> of 10 Bill of Rights) to the</a:t>
            </a:r>
          </a:p>
          <a:p>
            <a:pPr marL="342900" indent="-342900">
              <a:spcBef>
                <a:spcPct val="20000"/>
              </a:spcBef>
            </a:pPr>
            <a:r>
              <a:rPr lang="en-US" sz="2400">
                <a:solidFill>
                  <a:srgbClr val="002060"/>
                </a:solidFill>
              </a:rPr>
              <a:t>	Constitution says”</a:t>
            </a:r>
            <a:r>
              <a:rPr lang="en-US" sz="1000">
                <a:solidFill>
                  <a:srgbClr val="002060"/>
                </a:solidFill>
              </a:rPr>
              <a:t> </a:t>
            </a:r>
          </a:p>
          <a:p>
            <a:pPr marL="342900" indent="-342900">
              <a:spcBef>
                <a:spcPct val="20000"/>
              </a:spcBef>
            </a:pPr>
            <a:r>
              <a:rPr lang="en-US" sz="1000">
                <a:solidFill>
                  <a:srgbClr val="0033CC"/>
                </a:solidFill>
              </a:rPr>
              <a:t>   </a:t>
            </a:r>
          </a:p>
          <a:p>
            <a:pPr marL="342900" indent="-342900">
              <a:spcBef>
                <a:spcPct val="20000"/>
              </a:spcBef>
            </a:pPr>
            <a:r>
              <a:rPr lang="en-US" sz="2400" b="1" i="1">
                <a:solidFill>
                  <a:srgbClr val="C00000"/>
                </a:solidFill>
              </a:rPr>
              <a:t>	Amendment IX</a:t>
            </a:r>
          </a:p>
          <a:p>
            <a:pPr marL="342900" indent="-342900">
              <a:spcBef>
                <a:spcPct val="20000"/>
              </a:spcBef>
            </a:pPr>
            <a:r>
              <a:rPr lang="en-US" sz="2400" b="1" i="1"/>
              <a:t>  “The enumeration in the Constitution, of certain rights, shall not be construed to deny or disparage others                     retained by the people.”</a:t>
            </a:r>
            <a:r>
              <a:rPr lang="en-US" sz="2400" b="1"/>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Property Rights Inherent to Our Humanity</a:t>
            </a:r>
          </a:p>
          <a:p>
            <a:pPr marL="342900" indent="-342900">
              <a:lnSpc>
                <a:spcPct val="80000"/>
              </a:lnSpc>
              <a:spcBef>
                <a:spcPct val="20000"/>
              </a:spcBef>
            </a:pPr>
            <a:r>
              <a:rPr lang="en-US" sz="2200">
                <a:solidFill>
                  <a:srgbClr val="002060"/>
                </a:solidFill>
              </a:rPr>
              <a:t>	</a:t>
            </a:r>
            <a:r>
              <a:rPr lang="en-US" sz="2000">
                <a:solidFill>
                  <a:srgbClr val="002060"/>
                </a:solidFill>
              </a:rPr>
              <a:t>When the Declaration expressed: </a:t>
            </a:r>
          </a:p>
          <a:p>
            <a:pPr marL="342900" indent="-342900">
              <a:lnSpc>
                <a:spcPct val="80000"/>
              </a:lnSpc>
              <a:spcBef>
                <a:spcPct val="20000"/>
              </a:spcBef>
            </a:pPr>
            <a:r>
              <a:rPr lang="en-US" sz="2000"/>
              <a:t>	“</a:t>
            </a:r>
            <a:r>
              <a:rPr lang="en-US" sz="2000" b="1" i="1"/>
              <a:t>that all men are created equal, that they are endowed</a:t>
            </a:r>
            <a:r>
              <a:rPr lang="en-US" sz="2000" b="1" i="1">
                <a:solidFill>
                  <a:schemeClr val="tx2"/>
                </a:solidFill>
              </a:rPr>
              <a:t> </a:t>
            </a:r>
          </a:p>
          <a:p>
            <a:pPr marL="342900" indent="-342900">
              <a:lnSpc>
                <a:spcPct val="80000"/>
              </a:lnSpc>
              <a:spcBef>
                <a:spcPct val="20000"/>
              </a:spcBef>
            </a:pPr>
            <a:r>
              <a:rPr lang="en-US" sz="2000" b="1" i="1">
                <a:solidFill>
                  <a:schemeClr val="tx2"/>
                </a:solidFill>
              </a:rPr>
              <a:t>	 by their Creator with certain unalienable Rights</a:t>
            </a:r>
            <a:r>
              <a:rPr lang="en-US" sz="2000"/>
              <a:t>”</a:t>
            </a:r>
            <a:r>
              <a:rPr lang="en-US" sz="2000">
                <a:solidFill>
                  <a:srgbClr val="0033CC"/>
                </a:solidFill>
              </a:rPr>
              <a:t> </a:t>
            </a: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inherent </a:t>
            </a:r>
          </a:p>
          <a:p>
            <a:pPr marL="342900" indent="-342900">
              <a:lnSpc>
                <a:spcPct val="80000"/>
              </a:lnSpc>
              <a:spcBef>
                <a:spcPct val="20000"/>
              </a:spcBef>
            </a:pPr>
            <a:r>
              <a:rPr lang="en-US" sz="2000">
                <a:solidFill>
                  <a:srgbClr val="002060"/>
                </a:solidFill>
              </a:rPr>
              <a:t>	to our humanity, and that they are to be protected by Government </a:t>
            </a:r>
          </a:p>
          <a:p>
            <a:pPr marL="342900" indent="-342900">
              <a:lnSpc>
                <a:spcPct val="80000"/>
              </a:lnSpc>
              <a:spcBef>
                <a:spcPct val="20000"/>
              </a:spcBef>
            </a:pPr>
            <a:r>
              <a:rPr lang="en-US" sz="2000">
                <a:solidFill>
                  <a:srgbClr val="002060"/>
                </a:solidFill>
              </a:rPr>
              <a:t>	not granted by it.</a:t>
            </a:r>
            <a:endParaRPr lang="en-US" sz="1000">
              <a:solidFill>
                <a:srgbClr val="002060"/>
              </a:solidFill>
            </a:endParaRPr>
          </a:p>
          <a:p>
            <a:pPr marL="342900" indent="-342900">
              <a:lnSpc>
                <a:spcPct val="80000"/>
              </a:lnSpc>
              <a:spcBef>
                <a:spcPct val="20000"/>
              </a:spcBef>
            </a:pPr>
            <a:endParaRPr lang="en-US" sz="1000">
              <a:solidFill>
                <a:srgbClr val="002060"/>
              </a:solidFill>
            </a:endParaRPr>
          </a:p>
          <a:p>
            <a:pPr marL="342900" indent="-342900">
              <a:lnSpc>
                <a:spcPct val="80000"/>
              </a:lnSpc>
              <a:spcBef>
                <a:spcPct val="20000"/>
              </a:spcBef>
            </a:pPr>
            <a:r>
              <a:rPr lang="en-US" sz="2200">
                <a:solidFill>
                  <a:srgbClr val="002060"/>
                </a:solidFill>
              </a:rPr>
              <a:t>	</a:t>
            </a:r>
            <a:r>
              <a:rPr lang="en-US" sz="2000">
                <a:solidFill>
                  <a:srgbClr val="002060"/>
                </a:solidFill>
              </a:rPr>
              <a:t>When the Constitution declared in the 9</a:t>
            </a:r>
            <a:r>
              <a:rPr lang="en-US" sz="2000" baseline="30000">
                <a:solidFill>
                  <a:srgbClr val="002060"/>
                </a:solidFill>
              </a:rPr>
              <a:t>th</a:t>
            </a:r>
            <a:r>
              <a:rPr lang="en-US" sz="2000">
                <a:solidFill>
                  <a:srgbClr val="002060"/>
                </a:solidFill>
              </a:rPr>
              <a:t> Amendment that:</a:t>
            </a:r>
          </a:p>
          <a:p>
            <a:pPr marL="342900" indent="-342900">
              <a:lnSpc>
                <a:spcPct val="80000"/>
              </a:lnSpc>
              <a:spcBef>
                <a:spcPct val="20000"/>
              </a:spcBef>
            </a:pPr>
            <a:r>
              <a:rPr lang="en-US" sz="2000" b="1" i="1"/>
              <a:t>	“The enumeration in the Constitution, of certain rights,</a:t>
            </a:r>
          </a:p>
          <a:p>
            <a:pPr marL="342900" indent="-342900">
              <a:lnSpc>
                <a:spcPct val="80000"/>
              </a:lnSpc>
              <a:spcBef>
                <a:spcPct val="20000"/>
              </a:spcBef>
            </a:pPr>
            <a:r>
              <a:rPr lang="en-US" sz="2000" b="1" i="1"/>
              <a:t>	shall not be construed to deny or disparage others</a:t>
            </a:r>
          </a:p>
          <a:p>
            <a:pPr marL="342900" indent="-342900">
              <a:lnSpc>
                <a:spcPct val="80000"/>
              </a:lnSpc>
              <a:spcBef>
                <a:spcPct val="20000"/>
              </a:spcBef>
            </a:pPr>
            <a:r>
              <a:rPr lang="en-US" sz="2000" b="1" i="1"/>
              <a:t>	retained by the people.”</a:t>
            </a:r>
            <a:endParaRPr lang="en-US" sz="2000">
              <a:solidFill>
                <a:srgbClr val="0033CC"/>
              </a:solidFill>
            </a:endParaRP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part of us </a:t>
            </a:r>
          </a:p>
          <a:p>
            <a:pPr marL="342900" indent="-342900">
              <a:lnSpc>
                <a:spcPct val="80000"/>
              </a:lnSpc>
              <a:spcBef>
                <a:spcPct val="20000"/>
              </a:spcBef>
            </a:pPr>
            <a:r>
              <a:rPr lang="en-US" sz="2000">
                <a:solidFill>
                  <a:srgbClr val="002060"/>
                </a:solidFill>
              </a:rPr>
              <a:t>	as human beings, and always retained can never be taken away.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1"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So just what is Property?   </a:t>
            </a:r>
          </a:p>
          <a:p>
            <a:pPr marL="342900" indent="-342900">
              <a:spcBef>
                <a:spcPct val="20000"/>
              </a:spcBef>
              <a:defRPr/>
            </a:pPr>
            <a:r>
              <a:rPr lang="en-US" sz="3100" b="1" dirty="0">
                <a:solidFill>
                  <a:srgbClr val="C81204"/>
                </a:solidFill>
              </a:rPr>
              <a:t>                                </a:t>
            </a:r>
            <a:r>
              <a:rPr lang="en-US" sz="3100" b="1" dirty="0">
                <a:solidFill>
                  <a:srgbClr val="002060"/>
                </a:solidFill>
              </a:rPr>
              <a:t>Is it the Desk I sit at?</a:t>
            </a:r>
            <a:endParaRPr lang="en-US" sz="3100" b="1" dirty="0">
              <a:solidFill>
                <a:srgbClr val="002060"/>
              </a:solidFill>
              <a:effectLst>
                <a:outerShdw blurRad="38100" dist="38100" dir="2700000" algn="tl">
                  <a:srgbClr val="C0C0C0"/>
                </a:outerShdw>
              </a:effectLst>
            </a:endParaRPr>
          </a:p>
        </p:txBody>
      </p:sp>
      <p:pic>
        <p:nvPicPr>
          <p:cNvPr id="6149" name="Picture 8" descr="http://advice.bizchair.com/wp-content/uploads/2008/10/3000seriesdesk.jpg"/>
          <p:cNvPicPr>
            <a:picLocks noChangeAspect="1" noChangeArrowheads="1"/>
          </p:cNvPicPr>
          <p:nvPr/>
        </p:nvPicPr>
        <p:blipFill>
          <a:blip r:embed="rId2" cstate="print"/>
          <a:srcRect/>
          <a:stretch>
            <a:fillRect/>
          </a:stretch>
        </p:blipFill>
        <p:spPr bwMode="auto">
          <a:xfrm>
            <a:off x="2438400" y="2438400"/>
            <a:ext cx="3986213" cy="3886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800" b="1" dirty="0">
                <a:solidFill>
                  <a:srgbClr val="CC0000"/>
                </a:solidFill>
              </a:rPr>
              <a:t> ¾ of the Fundamental Postulates of Property Law</a:t>
            </a:r>
          </a:p>
          <a:p>
            <a:pPr marL="342900" indent="-342900">
              <a:spcBef>
                <a:spcPct val="20000"/>
              </a:spcBef>
              <a:defRPr/>
            </a:pPr>
            <a:endParaRPr lang="en-US" sz="1000" b="1" dirty="0">
              <a:solidFill>
                <a:srgbClr val="CC0000"/>
              </a:solidFill>
            </a:endParaRPr>
          </a:p>
          <a:p>
            <a:pPr marL="457200" indent="-457200">
              <a:spcBef>
                <a:spcPct val="20000"/>
              </a:spcBef>
              <a:buFontTx/>
              <a:buAutoNum type="arabicPeriod"/>
              <a:defRPr/>
            </a:pPr>
            <a:r>
              <a:rPr lang="en-US" sz="2200" b="1" dirty="0">
                <a:solidFill>
                  <a:srgbClr val="006600"/>
                </a:solidFill>
              </a:rPr>
              <a:t>Property is a collection of Rights NOT a collection of Things</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and the Law are Intertwined and Evolved Together</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Rights are Inherent to our Humanity                       and are Endowed to us by our Creator. </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defRPr/>
            </a:pPr>
            <a:r>
              <a:rPr lang="en-US" sz="2400" dirty="0">
                <a:solidFill>
                  <a:srgbClr val="0033CC"/>
                </a:solidFill>
              </a:rPr>
              <a:t>Now onto our search for the Fourth and Final Postulate!!!</a:t>
            </a:r>
            <a:endParaRPr lang="en-US" sz="1000" b="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Fourth </a:t>
            </a:r>
            <a:r>
              <a:rPr lang="en-US" sz="3200" b="1" i="1" dirty="0" smtClean="0">
                <a:solidFill>
                  <a:srgbClr val="002060"/>
                </a:solidFill>
              </a:rPr>
              <a:t>Postulate</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Four</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61</a:t>
            </a:fld>
            <a:endParaRPr lang="en-US"/>
          </a:p>
        </p:txBody>
      </p:sp>
    </p:spTree>
    <p:extLst>
      <p:ext uri="{BB962C8B-B14F-4D97-AF65-F5344CB8AC3E}">
        <p14:creationId xmlns:p14="http://schemas.microsoft.com/office/powerpoint/2010/main" val="683161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defRPr/>
            </a:pPr>
            <a:r>
              <a:rPr lang="en-US" sz="3200" b="1" i="1" dirty="0">
                <a:solidFill>
                  <a:srgbClr val="002060"/>
                </a:solidFill>
              </a:rPr>
              <a:t>The Search for the Fourth </a:t>
            </a:r>
            <a:r>
              <a:rPr lang="en-US" sz="3200" b="1" i="1" dirty="0" smtClean="0">
                <a:solidFill>
                  <a:srgbClr val="002060"/>
                </a:solidFill>
              </a:rPr>
              <a:t>Postulate</a:t>
            </a:r>
            <a:endParaRPr lang="en-US" sz="3200" b="1" i="1" dirty="0">
              <a:solidFill>
                <a:srgbClr val="002060"/>
              </a:solidFill>
            </a:endParaRP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solidFill>
                  <a:srgbClr val="0033CC"/>
                </a:solidFill>
              </a:rPr>
              <a:t>And so we begin our search for the fourth and final postulate</a:t>
            </a:r>
          </a:p>
          <a:p>
            <a:pPr marL="457200" indent="-457200">
              <a:spcBef>
                <a:spcPct val="20000"/>
              </a:spcBef>
              <a:defRPr/>
            </a:pPr>
            <a:endParaRPr lang="en-US" sz="2200" b="1" dirty="0">
              <a:solidFill>
                <a:srgbClr val="0033CC"/>
              </a:solidFill>
            </a:endParaRPr>
          </a:p>
        </p:txBody>
      </p:sp>
      <p:pic>
        <p:nvPicPr>
          <p:cNvPr id="73732" name="Picture 4" descr="http://berks.redcross.org/images/magnifying-glass-2.jpg"/>
          <p:cNvPicPr>
            <a:picLocks noChangeAspect="1" noChangeArrowheads="1"/>
          </p:cNvPicPr>
          <p:nvPr/>
        </p:nvPicPr>
        <p:blipFill>
          <a:blip r:embed="rId2" cstate="print"/>
          <a:srcRect/>
          <a:stretch>
            <a:fillRect/>
          </a:stretch>
        </p:blipFill>
        <p:spPr bwMode="auto">
          <a:xfrm>
            <a:off x="2057400" y="2667000"/>
            <a:ext cx="4192588" cy="3143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167" r="9166"/>
          <a:stretch/>
        </p:blipFill>
        <p:spPr>
          <a:xfrm>
            <a:off x="5486400" y="2819400"/>
            <a:ext cx="3284703" cy="3034835"/>
          </a:xfrm>
          <a:prstGeom prst="rect">
            <a:avLst/>
          </a:prstGeom>
        </p:spPr>
      </p:pic>
      <p:sp>
        <p:nvSpPr>
          <p:cNvPr id="6" name="Rectangle 5"/>
          <p:cNvSpPr>
            <a:spLocks noChangeArrowheads="1"/>
          </p:cNvSpPr>
          <p:nvPr/>
        </p:nvSpPr>
        <p:spPr bwMode="auto">
          <a:xfrm>
            <a:off x="228600" y="920750"/>
            <a:ext cx="8759825" cy="5562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3200" b="1" i="1" dirty="0">
              <a:solidFill>
                <a:srgbClr val="002060"/>
              </a:solidFill>
            </a:endParaRPr>
          </a:p>
          <a:p>
            <a:pPr marL="342900" indent="-342900" algn="ctr">
              <a:lnSpc>
                <a:spcPct val="50000"/>
              </a:lnSpc>
              <a:spcBef>
                <a:spcPct val="20000"/>
              </a:spcBef>
              <a:defRPr/>
            </a:pPr>
            <a:r>
              <a:rPr lang="en-US" sz="3200" b="1" i="1" dirty="0">
                <a:solidFill>
                  <a:srgbClr val="002060"/>
                </a:solidFill>
              </a:rPr>
              <a:t>The Search for the Fourth </a:t>
            </a:r>
            <a:r>
              <a:rPr lang="en-US" sz="3200" b="1" i="1" dirty="0" smtClean="0">
                <a:solidFill>
                  <a:srgbClr val="002060"/>
                </a:solidFill>
              </a:rPr>
              <a:t>Postulate</a:t>
            </a:r>
            <a:endParaRPr lang="en-US" sz="3200" b="1" i="1" dirty="0">
              <a:solidFill>
                <a:srgbClr val="002060"/>
              </a:solidFill>
            </a:endParaRP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t>Our Discovery of the Fourth Postulate</a:t>
            </a:r>
          </a:p>
          <a:p>
            <a:pPr marL="457200" indent="-457200">
              <a:spcBef>
                <a:spcPct val="20000"/>
              </a:spcBef>
              <a:defRPr/>
            </a:pPr>
            <a:r>
              <a:rPr lang="en-US" sz="2200" b="1" dirty="0"/>
              <a:t>depends not on the brilliance of a </a:t>
            </a:r>
          </a:p>
          <a:p>
            <a:pPr marL="457200" indent="-457200">
              <a:spcBef>
                <a:spcPct val="20000"/>
              </a:spcBef>
              <a:defRPr/>
            </a:pPr>
            <a:r>
              <a:rPr lang="en-US" sz="2200" b="1" dirty="0"/>
              <a:t>famous legal scholar, but rather on</a:t>
            </a:r>
          </a:p>
          <a:p>
            <a:pPr marL="457200" indent="-457200">
              <a:spcBef>
                <a:spcPct val="20000"/>
              </a:spcBef>
              <a:defRPr/>
            </a:pPr>
            <a:r>
              <a:rPr lang="en-US" sz="2200" b="1" dirty="0"/>
              <a:t>the talents of a world famous golfer.</a:t>
            </a:r>
          </a:p>
          <a:p>
            <a:pPr marL="457200" indent="-457200">
              <a:spcBef>
                <a:spcPct val="20000"/>
              </a:spcBef>
              <a:defRPr/>
            </a:pPr>
            <a:r>
              <a:rPr lang="en-US" sz="5400" b="1" dirty="0"/>
              <a:t>  </a:t>
            </a:r>
            <a:r>
              <a:rPr lang="en-US" sz="4800" b="1" dirty="0" smtClean="0">
                <a:solidFill>
                  <a:srgbClr val="C00000"/>
                </a:solidFill>
                <a:latin typeface="Cambria" panose="02040503050406030204" pitchFamily="18" charset="0"/>
                <a:ea typeface="Cambria" panose="02040503050406030204" pitchFamily="18" charset="0"/>
              </a:rPr>
              <a:t>Rory </a:t>
            </a:r>
            <a:r>
              <a:rPr lang="en-US" sz="4800" b="1" dirty="0" smtClean="0">
                <a:solidFill>
                  <a:srgbClr val="C00000"/>
                </a:solidFill>
                <a:latin typeface="Cambria" panose="02040503050406030204" pitchFamily="18" charset="0"/>
                <a:ea typeface="Cambria" panose="02040503050406030204" pitchFamily="18" charset="0"/>
              </a:rPr>
              <a:t>McIlroy</a:t>
            </a:r>
            <a:endParaRPr lang="en-US" sz="4800" b="1" dirty="0" smtClean="0">
              <a:solidFill>
                <a:srgbClr val="C00000"/>
              </a:solidFill>
              <a:latin typeface="Cambria" panose="02040503050406030204" pitchFamily="18" charset="0"/>
              <a:ea typeface="Cambria" panose="02040503050406030204" pitchFamily="18" charset="0"/>
            </a:endParaRPr>
          </a:p>
          <a:p>
            <a:pPr marL="457200" indent="-457200">
              <a:spcBef>
                <a:spcPct val="20000"/>
              </a:spcBef>
              <a:defRPr/>
            </a:pPr>
            <a:endParaRPr lang="en-US" sz="5400" b="1" i="1" dirty="0">
              <a:solidFill>
                <a:srgbClr val="C00000"/>
              </a:solidFill>
            </a:endParaRPr>
          </a:p>
          <a:p>
            <a:pPr marL="457200" indent="-457200">
              <a:spcBef>
                <a:spcPct val="20000"/>
              </a:spcBef>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7"/>
          <p:cNvSpPr>
            <a:spLocks noChangeArrowheads="1"/>
          </p:cNvSpPr>
          <p:nvPr/>
        </p:nvSpPr>
        <p:spPr bwMode="auto">
          <a:xfrm>
            <a:off x="152400" y="1219200"/>
            <a:ext cx="8763000" cy="56388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00" b="1" i="1" dirty="0">
              <a:solidFill>
                <a:srgbClr val="002060"/>
              </a:solidFill>
            </a:endParaRPr>
          </a:p>
          <a:p>
            <a:pPr marL="342900" indent="-342900" algn="ctr">
              <a:lnSpc>
                <a:spcPct val="50000"/>
              </a:lnSpc>
              <a:spcBef>
                <a:spcPct val="20000"/>
              </a:spcBef>
              <a:defRPr/>
            </a:pPr>
            <a:r>
              <a:rPr lang="en-US" sz="2800" b="1" i="1" dirty="0">
                <a:solidFill>
                  <a:srgbClr val="002060"/>
                </a:solidFill>
              </a:rPr>
              <a:t>The Search for the Fourth </a:t>
            </a:r>
            <a:r>
              <a:rPr lang="en-US" sz="2800" b="1" i="1" dirty="0" smtClean="0">
                <a:solidFill>
                  <a:srgbClr val="002060"/>
                </a:solidFill>
              </a:rPr>
              <a:t>Postulate</a:t>
            </a:r>
            <a:endParaRPr lang="en-US" sz="280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a:t>
            </a:r>
            <a:r>
              <a:rPr lang="en-US" sz="2400" b="1" dirty="0">
                <a:solidFill>
                  <a:srgbClr val="C81204"/>
                </a:solidFill>
              </a:rPr>
              <a:t>The Fourth Postulate of The True Meaning of Property Law</a:t>
            </a:r>
            <a:endParaRPr lang="en-US" sz="600" dirty="0">
              <a:solidFill>
                <a:srgbClr val="0033CC"/>
              </a:solidFill>
            </a:endParaRPr>
          </a:p>
          <a:p>
            <a:pPr marL="342900" indent="-342900">
              <a:spcBef>
                <a:spcPct val="20000"/>
              </a:spcBef>
              <a:buFontTx/>
              <a:buChar char="•"/>
              <a:defRPr/>
            </a:pPr>
            <a:endParaRPr lang="en-US" sz="600" dirty="0">
              <a:solidFill>
                <a:srgbClr val="0033CC"/>
              </a:solidFill>
            </a:endParaRPr>
          </a:p>
          <a:p>
            <a:pPr marL="342900" indent="-342900">
              <a:spcBef>
                <a:spcPct val="20000"/>
              </a:spcBef>
              <a:buFontTx/>
              <a:buChar char="•"/>
              <a:defRPr/>
            </a:pPr>
            <a:r>
              <a:rPr lang="en-US" sz="2100" dirty="0"/>
              <a:t>So when it comes to </a:t>
            </a:r>
            <a:r>
              <a:rPr lang="en-US" sz="2100" b="1" i="1" dirty="0"/>
              <a:t>Property</a:t>
            </a:r>
            <a:r>
              <a:rPr lang="en-US" sz="2100" dirty="0"/>
              <a:t>, when we look at property in terms of a collection of </a:t>
            </a:r>
            <a:r>
              <a:rPr lang="en-US" sz="2100" b="1" i="1" dirty="0"/>
              <a:t>Rights</a:t>
            </a:r>
            <a:r>
              <a:rPr lang="en-US" sz="2100" dirty="0"/>
              <a:t>, just what are these </a:t>
            </a:r>
            <a:r>
              <a:rPr lang="en-US" sz="2100" b="1" i="1" dirty="0"/>
              <a:t>Rights</a:t>
            </a:r>
            <a:r>
              <a:rPr lang="en-US" sz="2100" dirty="0"/>
              <a:t>, and how can they be described, and more importantly how can we remember them?</a:t>
            </a:r>
          </a:p>
          <a:p>
            <a:pPr marL="342900" indent="-342900">
              <a:spcBef>
                <a:spcPct val="20000"/>
              </a:spcBef>
              <a:buFontTx/>
              <a:buChar char="•"/>
              <a:defRPr/>
            </a:pPr>
            <a:r>
              <a:rPr lang="en-US" sz="2200" dirty="0"/>
              <a:t>The Answer:</a:t>
            </a:r>
          </a:p>
          <a:p>
            <a:pPr marL="342900" indent="-342900">
              <a:spcBef>
                <a:spcPct val="20000"/>
              </a:spcBef>
              <a:buFontTx/>
              <a:buChar char="•"/>
              <a:defRPr/>
            </a:pPr>
            <a:r>
              <a:rPr lang="en-US" sz="3200" b="1" dirty="0" smtClean="0">
                <a:latin typeface="Cambria" panose="02040503050406030204" pitchFamily="18" charset="0"/>
                <a:ea typeface="Cambria" panose="02040503050406030204" pitchFamily="18" charset="0"/>
              </a:rPr>
              <a:t>Rory </a:t>
            </a:r>
            <a:r>
              <a:rPr lang="en-US" sz="3200" b="1" dirty="0" err="1" smtClean="0">
                <a:latin typeface="Cambria" panose="02040503050406030204" pitchFamily="18" charset="0"/>
                <a:ea typeface="Cambria" panose="02040503050406030204" pitchFamily="18" charset="0"/>
              </a:rPr>
              <a:t>Mcllroy</a:t>
            </a:r>
            <a:r>
              <a:rPr lang="en-US" sz="3200" b="1" dirty="0" smtClean="0">
                <a:latin typeface="Cambria" panose="02040503050406030204" pitchFamily="18" charset="0"/>
                <a:ea typeface="Cambria" panose="02040503050406030204" pitchFamily="18" charset="0"/>
              </a:rPr>
              <a:t>                    </a:t>
            </a:r>
            <a:r>
              <a:rPr lang="en-US" sz="4400" b="1" dirty="0" smtClean="0">
                <a:solidFill>
                  <a:srgbClr val="C00000"/>
                </a:solidFill>
              </a:rPr>
              <a:t>E-PUT</a:t>
            </a:r>
            <a:endParaRPr lang="en-US" sz="4400" b="1" dirty="0">
              <a:solidFill>
                <a:srgbClr val="C00000"/>
              </a:solidFill>
            </a:endParaRPr>
          </a:p>
          <a:p>
            <a:pPr marL="342900" indent="-342900">
              <a:spcBef>
                <a:spcPct val="20000"/>
              </a:spcBef>
              <a:defRPr/>
            </a:pPr>
            <a:r>
              <a:rPr lang="en-US" sz="2200" i="1" dirty="0"/>
              <a:t>	</a:t>
            </a:r>
            <a:endParaRPr lang="en-US" sz="2200" dirty="0">
              <a:solidFill>
                <a:srgbClr val="0033CC"/>
              </a:solidFill>
            </a:endParaRPr>
          </a:p>
        </p:txBody>
      </p:sp>
      <p:pic>
        <p:nvPicPr>
          <p:cNvPr id="75780" name="Picture 4" descr="http://www.istockphoto.com/file_thumbview_approve/136579/2/istockphoto_136579_gold_key_2.jpg"/>
          <p:cNvPicPr>
            <a:picLocks noChangeAspect="1" noChangeArrowheads="1"/>
          </p:cNvPicPr>
          <p:nvPr/>
        </p:nvPicPr>
        <p:blipFill>
          <a:blip r:embed="rId2" cstate="print"/>
          <a:srcRect/>
          <a:stretch>
            <a:fillRect/>
          </a:stretch>
        </p:blipFill>
        <p:spPr bwMode="auto">
          <a:xfrm>
            <a:off x="7391400" y="4114800"/>
            <a:ext cx="965200" cy="2171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470844"/>
            <a:ext cx="3276600" cy="184308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6804" name="Rectangle 7"/>
          <p:cNvSpPr>
            <a:spLocks noChangeArrowheads="1"/>
          </p:cNvSpPr>
          <p:nvPr/>
        </p:nvSpPr>
        <p:spPr bwMode="auto">
          <a:xfrm>
            <a:off x="304800" y="990600"/>
            <a:ext cx="8610600" cy="5410200"/>
          </a:xfrm>
          <a:prstGeom prst="rect">
            <a:avLst/>
          </a:prstGeom>
          <a:noFill/>
          <a:ln w="9525">
            <a:noFill/>
            <a:miter lim="800000"/>
            <a:headEnd/>
            <a:tailEnd/>
          </a:ln>
        </p:spPr>
        <p:txBody>
          <a:bodyPr wrap="none">
            <a:noAutofit/>
          </a:bodyPr>
          <a:lstStyle/>
          <a:p>
            <a:pPr marL="342900" indent="-342900" algn="ctr">
              <a:lnSpc>
                <a:spcPct val="50000"/>
              </a:lnSpc>
              <a:spcBef>
                <a:spcPct val="20000"/>
              </a:spcBef>
              <a:defRPr/>
            </a:pPr>
            <a:r>
              <a:rPr lang="en-US" sz="2800" b="1" i="1" dirty="0">
                <a:solidFill>
                  <a:srgbClr val="002060"/>
                </a:solidFill>
              </a:rPr>
              <a:t>The Search for the Fourth </a:t>
            </a:r>
            <a:r>
              <a:rPr lang="en-US" sz="2800" b="1" i="1" dirty="0" smtClean="0">
                <a:solidFill>
                  <a:srgbClr val="002060"/>
                </a:solidFill>
              </a:rPr>
              <a:t>Postulate</a:t>
            </a:r>
            <a:endParaRPr lang="en-US" sz="280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The Fourth Postulate of The True Meaning of Property Law</a:t>
            </a:r>
            <a:endParaRPr lang="en-US" sz="900" dirty="0">
              <a:solidFill>
                <a:srgbClr val="0033CC"/>
              </a:solidFill>
            </a:endParaRPr>
          </a:p>
          <a:p>
            <a:pPr marL="342900" indent="-342900">
              <a:spcBef>
                <a:spcPts val="0"/>
              </a:spcBef>
              <a:buFontTx/>
              <a:buChar char="•"/>
              <a:defRPr/>
            </a:pPr>
            <a:r>
              <a:rPr lang="en-US" sz="2200" b="1" i="1" dirty="0">
                <a:solidFill>
                  <a:srgbClr val="C00000"/>
                </a:solidFill>
                <a:latin typeface="Arial Narrow" pitchFamily="34" charset="0"/>
              </a:rPr>
              <a:t>E-PUT</a:t>
            </a:r>
            <a:r>
              <a:rPr lang="en-US" sz="2200" b="1" dirty="0">
                <a:latin typeface="Arial Narrow" pitchFamily="34" charset="0"/>
              </a:rPr>
              <a:t> – Just </a:t>
            </a:r>
            <a:r>
              <a:rPr lang="en-US" sz="2200" b="1" dirty="0" smtClean="0">
                <a:latin typeface="Arial Narrow" pitchFamily="34" charset="0"/>
              </a:rPr>
              <a:t>like Rory </a:t>
            </a:r>
            <a:r>
              <a:rPr lang="en-US" sz="2200" b="1" dirty="0" err="1" smtClean="0">
                <a:latin typeface="Cambria" panose="02040503050406030204" pitchFamily="18" charset="0"/>
                <a:ea typeface="Cambria" panose="02040503050406030204" pitchFamily="18" charset="0"/>
              </a:rPr>
              <a:t>Mcllroy</a:t>
            </a:r>
            <a:r>
              <a:rPr lang="en-US" sz="2200" b="1" dirty="0" smtClean="0">
                <a:latin typeface="Arial Narrow" pitchFamily="34" charset="0"/>
              </a:rPr>
              <a:t> electronically                                            </a:t>
            </a:r>
          </a:p>
          <a:p>
            <a:pPr marL="342900" indent="-342900">
              <a:spcBef>
                <a:spcPts val="0"/>
              </a:spcBef>
              <a:defRPr/>
            </a:pPr>
            <a:r>
              <a:rPr lang="en-US" sz="2200" b="1" dirty="0" smtClean="0">
                <a:latin typeface="Arial Narrow" pitchFamily="34" charset="0"/>
              </a:rPr>
              <a:t>	sinks </a:t>
            </a:r>
            <a:r>
              <a:rPr lang="en-US" sz="2200" b="1" dirty="0">
                <a:latin typeface="Arial Narrow" pitchFamily="34" charset="0"/>
              </a:rPr>
              <a:t>a hole to win the championship in </a:t>
            </a:r>
            <a:r>
              <a:rPr lang="en-US" sz="2200" b="1" dirty="0" smtClean="0">
                <a:latin typeface="Arial Narrow" pitchFamily="34" charset="0"/>
              </a:rPr>
              <a:t>the</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world of video golf, you can use this term </a:t>
            </a:r>
            <a:r>
              <a:rPr lang="en-US" sz="2200" b="1" dirty="0" smtClean="0">
                <a:latin typeface="Arial Narrow" pitchFamily="34" charset="0"/>
              </a:rPr>
              <a:t>to</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remember the </a:t>
            </a:r>
            <a:r>
              <a:rPr lang="en-US" sz="2200" b="1" dirty="0" smtClean="0">
                <a:latin typeface="Arial Narrow" pitchFamily="34" charset="0"/>
              </a:rPr>
              <a:t>four </a:t>
            </a:r>
            <a:r>
              <a:rPr lang="en-US" sz="2200" b="1" dirty="0">
                <a:latin typeface="Arial Narrow" pitchFamily="34" charset="0"/>
              </a:rPr>
              <a:t>principal </a:t>
            </a:r>
            <a:r>
              <a:rPr lang="en-US" sz="2200" b="1" dirty="0" smtClean="0">
                <a:latin typeface="Arial Narrow" pitchFamily="34" charset="0"/>
              </a:rPr>
              <a:t>means to exercise</a:t>
            </a:r>
          </a:p>
          <a:p>
            <a:pPr marL="342900" indent="-342900">
              <a:spcBef>
                <a:spcPts val="0"/>
              </a:spcBef>
              <a:defRPr/>
            </a:pPr>
            <a:r>
              <a:rPr lang="en-US" sz="2200" b="1" dirty="0" smtClean="0">
                <a:latin typeface="Arial Narrow" pitchFamily="34" charset="0"/>
              </a:rPr>
              <a:t>      exercise your Rights in </a:t>
            </a:r>
            <a:r>
              <a:rPr lang="en-US" sz="2200" b="1" dirty="0">
                <a:latin typeface="Arial Narrow" pitchFamily="34" charset="0"/>
              </a:rPr>
              <a:t>the wonderful world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of </a:t>
            </a:r>
            <a:r>
              <a:rPr lang="en-US" sz="2200" b="1" dirty="0">
                <a:latin typeface="Arial Narrow" pitchFamily="34" charset="0"/>
              </a:rPr>
              <a:t>Property.                                                                      </a:t>
            </a:r>
          </a:p>
          <a:p>
            <a:pPr marL="342900" indent="-342900">
              <a:spcBef>
                <a:spcPct val="20000"/>
              </a:spcBef>
              <a:buFontTx/>
              <a:buChar char="•"/>
              <a:defRPr/>
            </a:pPr>
            <a:r>
              <a:rPr lang="en-US" sz="2800" b="1" dirty="0">
                <a:solidFill>
                  <a:srgbClr val="C00000"/>
                </a:solidFill>
                <a:latin typeface="Arial Narrow" pitchFamily="34" charset="0"/>
              </a:rPr>
              <a:t>E-PUT</a:t>
            </a:r>
          </a:p>
          <a:p>
            <a:pPr marL="342900" indent="-342900">
              <a:spcBef>
                <a:spcPct val="20000"/>
              </a:spcBef>
              <a:defRPr/>
            </a:pPr>
            <a:r>
              <a:rPr lang="en-US" sz="2800" b="1" dirty="0">
                <a:latin typeface="Arial Narrow" pitchFamily="34" charset="0"/>
              </a:rPr>
              <a:t>	1. The Right to Exclude;</a:t>
            </a:r>
          </a:p>
          <a:p>
            <a:pPr marL="342900" indent="-342900">
              <a:spcBef>
                <a:spcPct val="20000"/>
              </a:spcBef>
              <a:defRPr/>
            </a:pPr>
            <a:r>
              <a:rPr lang="en-US" sz="2800" b="1" dirty="0">
                <a:latin typeface="Arial Narrow" pitchFamily="34" charset="0"/>
              </a:rPr>
              <a:t>	2. The Right to Possess;</a:t>
            </a:r>
          </a:p>
          <a:p>
            <a:pPr marL="342900" indent="-342900">
              <a:spcBef>
                <a:spcPct val="20000"/>
              </a:spcBef>
              <a:defRPr/>
            </a:pPr>
            <a:r>
              <a:rPr lang="en-US" sz="2800" b="1" dirty="0">
                <a:latin typeface="Arial Narrow" pitchFamily="34" charset="0"/>
              </a:rPr>
              <a:t>	3. The Right to Use; and</a:t>
            </a:r>
          </a:p>
          <a:p>
            <a:pPr marL="342900" indent="-342900">
              <a:spcBef>
                <a:spcPct val="20000"/>
              </a:spcBef>
              <a:defRPr/>
            </a:pPr>
            <a:r>
              <a:rPr lang="en-US" sz="2800" b="1" dirty="0">
                <a:latin typeface="Arial Narrow" pitchFamily="34" charset="0"/>
              </a:rPr>
              <a:t>	4. The Right to Transfer.  </a:t>
            </a:r>
          </a:p>
        </p:txBody>
      </p:sp>
      <p:pic>
        <p:nvPicPr>
          <p:cNvPr id="76805" name="Picture 9" descr="twpga07"/>
          <p:cNvPicPr>
            <a:picLocks noChangeAspect="1" noChangeArrowheads="1"/>
          </p:cNvPicPr>
          <p:nvPr/>
        </p:nvPicPr>
        <p:blipFill>
          <a:blip r:embed="rId2" cstate="print"/>
          <a:srcRect/>
          <a:stretch>
            <a:fillRect/>
          </a:stretch>
        </p:blipFill>
        <p:spPr bwMode="auto">
          <a:xfrm>
            <a:off x="5943600" y="2286000"/>
            <a:ext cx="2701925"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65D0F76-24EF-4F3B-BC83-A9C3E2996108}" type="slidenum">
              <a:rPr lang="en-US" smtClean="0"/>
              <a:pPr>
                <a:defRPr/>
              </a:pPr>
              <a:t>65</a:t>
            </a:fld>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635" r="9698"/>
          <a:stretch/>
        </p:blipFill>
        <p:spPr>
          <a:xfrm>
            <a:off x="5998464" y="2807208"/>
            <a:ext cx="2542032" cy="309725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t="3357" b="15666"/>
          <a:stretch>
            <a:fillRect/>
          </a:stretch>
        </p:blipFill>
        <p:spPr bwMode="auto">
          <a:xfrm>
            <a:off x="1143000" y="2438400"/>
            <a:ext cx="6324600" cy="4194175"/>
          </a:xfrm>
          <a:prstGeom prst="rect">
            <a:avLst/>
          </a:prstGeom>
          <a:noFill/>
          <a:ln w="9525">
            <a:noFill/>
            <a:miter lim="800000"/>
            <a:headEnd/>
            <a:tailEnd/>
          </a:ln>
        </p:spPr>
      </p:pic>
      <p:sp>
        <p:nvSpPr>
          <p:cNvPr id="37892" name="Rectangle 8"/>
          <p:cNvSpPr>
            <a:spLocks noChangeArrowheads="1"/>
          </p:cNvSpPr>
          <p:nvPr/>
        </p:nvSpPr>
        <p:spPr bwMode="auto">
          <a:xfrm>
            <a:off x="228600" y="990600"/>
            <a:ext cx="8763000" cy="5562600"/>
          </a:xfrm>
          <a:prstGeom prst="rect">
            <a:avLst/>
          </a:prstGeom>
          <a:noFill/>
          <a:ln w="9525">
            <a:noFill/>
            <a:miter lim="800000"/>
            <a:headEnd/>
            <a:tailEnd/>
          </a:ln>
        </p:spPr>
        <p:txBody>
          <a:bodyPr/>
          <a:lstStyle/>
          <a:p>
            <a:pPr marL="342900" indent="-342900" algn="ctr">
              <a:lnSpc>
                <a:spcPct val="95000"/>
              </a:lnSpc>
              <a:spcBef>
                <a:spcPct val="20000"/>
              </a:spcBef>
            </a:pPr>
            <a:r>
              <a:rPr lang="en-US" sz="4400" b="1" dirty="0" smtClean="0">
                <a:solidFill>
                  <a:srgbClr val="002060"/>
                </a:solidFill>
              </a:rPr>
              <a:t>The Fourth Postulate</a:t>
            </a:r>
          </a:p>
          <a:p>
            <a:pPr marL="342900" indent="-342900">
              <a:lnSpc>
                <a:spcPct val="80000"/>
              </a:lnSpc>
              <a:spcBef>
                <a:spcPts val="0"/>
              </a:spcBef>
            </a:pPr>
            <a:r>
              <a:rPr lang="en-US" sz="2600" b="1" dirty="0" smtClean="0">
                <a:solidFill>
                  <a:srgbClr val="C81204"/>
                </a:solidFill>
              </a:rPr>
              <a:t>As a result, to unlock our final piece of understanding, we </a:t>
            </a:r>
            <a:r>
              <a:rPr lang="en-US" sz="2600" b="1" dirty="0">
                <a:solidFill>
                  <a:srgbClr val="C81204"/>
                </a:solidFill>
              </a:rPr>
              <a:t>turn the key on the Tablet of Knowledge and see:</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66</a:t>
            </a:fld>
            <a:endParaRPr lang="en-US"/>
          </a:p>
        </p:txBody>
      </p:sp>
    </p:spTree>
    <p:extLst>
      <p:ext uri="{BB962C8B-B14F-4D97-AF65-F5344CB8AC3E}">
        <p14:creationId xmlns:p14="http://schemas.microsoft.com/office/powerpoint/2010/main" val="1338227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2"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1. The Right to Exclude: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One stick in the metaphorical bundle of property rights                                   is the right to exclude others from the use or occupancy                of the particular “thing.”</a:t>
            </a:r>
            <a:r>
              <a:rPr lang="en-US" sz="2000" b="1" i="1" dirty="0">
                <a:solidFill>
                  <a:srgbClr val="0033CC"/>
                </a:solidFill>
              </a:rPr>
              <a:t> </a:t>
            </a:r>
          </a:p>
          <a:p>
            <a:pPr marL="342900" indent="-342900" algn="just">
              <a:lnSpc>
                <a:spcPct val="90000"/>
              </a:lnSpc>
              <a:spcBef>
                <a:spcPct val="20000"/>
              </a:spcBef>
            </a:pPr>
            <a:endParaRPr lang="en-US" sz="600" b="1" i="1" dirty="0">
              <a:solidFill>
                <a:srgbClr val="0033CC"/>
              </a:solidFill>
            </a:endParaRPr>
          </a:p>
          <a:p>
            <a:pPr marL="342900" indent="-342900" algn="just">
              <a:lnSpc>
                <a:spcPct val="90000"/>
              </a:lnSpc>
              <a:spcBef>
                <a:spcPct val="20000"/>
              </a:spcBef>
            </a:pPr>
            <a:r>
              <a:rPr lang="en-US" sz="2000" b="1" i="1" dirty="0">
                <a:solidFill>
                  <a:srgbClr val="002060"/>
                </a:solidFill>
              </a:rPr>
              <a:t>	</a:t>
            </a:r>
            <a:r>
              <a:rPr lang="en-US" sz="1900" b="1" i="1" dirty="0">
                <a:solidFill>
                  <a:srgbClr val="002060"/>
                </a:solidFill>
              </a:rPr>
              <a:t>If  </a:t>
            </a:r>
            <a:r>
              <a:rPr lang="en-US" sz="1900" b="1" i="1" dirty="0" smtClean="0">
                <a:solidFill>
                  <a:srgbClr val="002060"/>
                </a:solidFill>
              </a:rPr>
              <a:t>Rory </a:t>
            </a:r>
            <a:r>
              <a:rPr lang="en-US" sz="1900" b="1" i="1" dirty="0">
                <a:solidFill>
                  <a:srgbClr val="002060"/>
                </a:solidFill>
              </a:rPr>
              <a:t>“owns” </a:t>
            </a:r>
            <a:r>
              <a:rPr lang="en-US" sz="1900" b="1" i="1" dirty="0" smtClean="0">
                <a:solidFill>
                  <a:srgbClr val="002060"/>
                </a:solidFill>
              </a:rPr>
              <a:t>his </a:t>
            </a:r>
            <a:r>
              <a:rPr lang="en-US" sz="1900" b="1" i="1" dirty="0">
                <a:solidFill>
                  <a:srgbClr val="002060"/>
                </a:solidFill>
              </a:rPr>
              <a:t>beautiful 25 room mansion </a:t>
            </a:r>
            <a:r>
              <a:rPr lang="en-US" sz="1900" b="1" i="1" dirty="0" err="1">
                <a:solidFill>
                  <a:srgbClr val="002060"/>
                </a:solidFill>
              </a:rPr>
              <a:t>Golfland</a:t>
            </a:r>
            <a:r>
              <a:rPr lang="en-US" sz="1900" b="1" i="1" dirty="0" smtClean="0">
                <a:solidFill>
                  <a:srgbClr val="002060"/>
                </a:solidFill>
              </a:rPr>
              <a:t>, he </a:t>
            </a:r>
            <a:r>
              <a:rPr lang="en-US" sz="1900" b="1" i="1" dirty="0">
                <a:solidFill>
                  <a:srgbClr val="002060"/>
                </a:solidFill>
              </a:rPr>
              <a:t>is generally entitled to prevent neighbors or strangers </a:t>
            </a:r>
            <a:r>
              <a:rPr lang="en-US" sz="1900" b="1" i="1" dirty="0" smtClean="0">
                <a:solidFill>
                  <a:srgbClr val="002060"/>
                </a:solidFill>
              </a:rPr>
              <a:t>from </a:t>
            </a:r>
            <a:r>
              <a:rPr lang="en-US" sz="1900" b="1" i="1" dirty="0">
                <a:solidFill>
                  <a:srgbClr val="002060"/>
                </a:solidFill>
              </a:rPr>
              <a:t>trespassing.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In the same manner, if </a:t>
            </a:r>
            <a:r>
              <a:rPr lang="en-US" sz="1900" b="1" i="1" dirty="0" smtClean="0">
                <a:solidFill>
                  <a:srgbClr val="002060"/>
                </a:solidFill>
              </a:rPr>
              <a:t>Rory </a:t>
            </a:r>
            <a:r>
              <a:rPr lang="en-US" sz="1900" b="1" i="1" dirty="0">
                <a:solidFill>
                  <a:srgbClr val="002060"/>
                </a:solidFill>
              </a:rPr>
              <a:t>“owns” a beautiful </a:t>
            </a:r>
            <a:r>
              <a:rPr lang="en-US" sz="1900" b="1" i="1" dirty="0" smtClean="0">
                <a:solidFill>
                  <a:srgbClr val="002060"/>
                </a:solidFill>
              </a:rPr>
              <a:t>BMW </a:t>
            </a:r>
            <a:r>
              <a:rPr lang="en-US" sz="1900" b="1" i="1" dirty="0">
                <a:solidFill>
                  <a:srgbClr val="002060"/>
                </a:solidFill>
              </a:rPr>
              <a:t>SUV,                   </a:t>
            </a:r>
            <a:r>
              <a:rPr lang="en-US" sz="1900" b="1" i="1" dirty="0" smtClean="0">
                <a:solidFill>
                  <a:srgbClr val="002060"/>
                </a:solidFill>
              </a:rPr>
              <a:t>he </a:t>
            </a:r>
            <a:r>
              <a:rPr lang="en-US" sz="1900" b="1" i="1" dirty="0">
                <a:solidFill>
                  <a:srgbClr val="002060"/>
                </a:solidFill>
              </a:rPr>
              <a:t>can preclude others from driving it.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Of course, like many rights, the right to exclude is not absolute.            </a:t>
            </a:r>
            <a:endParaRPr lang="en-US" sz="1900" b="1" i="1" dirty="0" smtClean="0">
              <a:solidFill>
                <a:srgbClr val="002060"/>
              </a:solidFill>
            </a:endParaRPr>
          </a:p>
          <a:p>
            <a:pPr marL="342900" indent="-342900" algn="just">
              <a:lnSpc>
                <a:spcPct val="90000"/>
              </a:lnSpc>
              <a:spcBef>
                <a:spcPct val="20000"/>
              </a:spcBef>
            </a:pPr>
            <a:r>
              <a:rPr lang="en-US" sz="1900" b="1" i="1" dirty="0">
                <a:solidFill>
                  <a:srgbClr val="002060"/>
                </a:solidFill>
              </a:rPr>
              <a:t> </a:t>
            </a:r>
            <a:r>
              <a:rPr lang="en-US" sz="1900" b="1" i="1" dirty="0" smtClean="0">
                <a:solidFill>
                  <a:srgbClr val="002060"/>
                </a:solidFill>
              </a:rPr>
              <a:t>    For </a:t>
            </a:r>
            <a:r>
              <a:rPr lang="en-US" sz="1900" b="1" i="1" dirty="0">
                <a:solidFill>
                  <a:srgbClr val="002060"/>
                </a:solidFill>
              </a:rPr>
              <a:t>example, police officers may enter </a:t>
            </a:r>
            <a:r>
              <a:rPr lang="en-US" sz="1900" b="1" i="1" dirty="0" err="1" smtClean="0">
                <a:solidFill>
                  <a:srgbClr val="002060"/>
                </a:solidFill>
              </a:rPr>
              <a:t>Golfland</a:t>
            </a:r>
            <a:r>
              <a:rPr lang="en-US" sz="1900" b="1" i="1" dirty="0" smtClean="0">
                <a:solidFill>
                  <a:srgbClr val="002060"/>
                </a:solidFill>
              </a:rPr>
              <a:t> </a:t>
            </a:r>
            <a:r>
              <a:rPr lang="en-US" sz="1900" b="1" i="1" dirty="0">
                <a:solidFill>
                  <a:srgbClr val="002060"/>
                </a:solidFill>
              </a:rPr>
              <a:t>in pursuit of fleeing criminals; and </a:t>
            </a:r>
            <a:r>
              <a:rPr lang="en-US" sz="1900" b="1" i="1" dirty="0" smtClean="0">
                <a:solidFill>
                  <a:srgbClr val="002060"/>
                </a:solidFill>
              </a:rPr>
              <a:t>Rory probably </a:t>
            </a:r>
            <a:r>
              <a:rPr lang="en-US" sz="1900" b="1" i="1" dirty="0">
                <a:solidFill>
                  <a:srgbClr val="002060"/>
                </a:solidFill>
              </a:rPr>
              <a:t>cannot bar entry to emergency medical staff who would treat an injured gardener residing at </a:t>
            </a:r>
            <a:r>
              <a:rPr lang="en-US" sz="1900" b="1" i="1" dirty="0" smtClean="0">
                <a:solidFill>
                  <a:srgbClr val="002060"/>
                </a:solidFill>
              </a:rPr>
              <a:t>his estate.</a:t>
            </a:r>
            <a:r>
              <a:rPr lang="en-US" sz="2000" b="1" i="1" dirty="0" smtClean="0">
                <a:solidFill>
                  <a:srgbClr val="002060"/>
                </a:solidFill>
              </a:rPr>
              <a:t>  </a:t>
            </a:r>
            <a:endParaRPr lang="en-US" sz="2000" b="1" i="1" dirty="0">
              <a:solidFill>
                <a:srgbClr val="002060"/>
              </a:solidFill>
            </a:endParaRP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2. The Right to Possess:</a:t>
            </a:r>
          </a:p>
          <a:p>
            <a:pPr marL="342900" indent="-342900" algn="just">
              <a:spcBef>
                <a:spcPct val="20000"/>
              </a:spcBef>
            </a:pPr>
            <a:r>
              <a:rPr lang="en-US" sz="2000" b="1" dirty="0">
                <a:solidFill>
                  <a:srgbClr val="0033CC"/>
                </a:solidFill>
                <a:latin typeface="Arial Narrow" pitchFamily="34" charset="0"/>
              </a:rPr>
              <a:t>	</a:t>
            </a:r>
            <a:r>
              <a:rPr lang="en-US" sz="2000" b="1" i="1" dirty="0"/>
              <a:t>The second stick in the metaphorical bundle of property rights                                   is the right to possess the particular “thing.”</a:t>
            </a:r>
          </a:p>
          <a:p>
            <a:pPr marL="342900" indent="-342900" algn="just">
              <a:spcBef>
                <a:spcPct val="20000"/>
              </a:spcBef>
            </a:pPr>
            <a:endParaRPr lang="en-US" sz="600" b="1" dirty="0">
              <a:solidFill>
                <a:srgbClr val="0033CC"/>
              </a:solidFill>
            </a:endParaRPr>
          </a:p>
          <a:p>
            <a:pPr marL="342900" indent="-342900" algn="just">
              <a:spcBef>
                <a:spcPct val="20000"/>
              </a:spcBef>
              <a:buFontTx/>
              <a:buChar char="•"/>
            </a:pPr>
            <a:r>
              <a:rPr lang="en-US" sz="1900" b="1" dirty="0">
                <a:solidFill>
                  <a:srgbClr val="002060"/>
                </a:solidFill>
              </a:rPr>
              <a:t>Simply put the right to possess is the right to hold, control or enjoy.</a:t>
            </a:r>
          </a:p>
          <a:p>
            <a:pPr marL="342900" indent="-342900" algn="just">
              <a:spcBef>
                <a:spcPct val="20000"/>
              </a:spcBef>
              <a:buFontTx/>
              <a:buChar char="•"/>
            </a:pPr>
            <a:endParaRPr lang="en-US" sz="600" b="1" dirty="0">
              <a:solidFill>
                <a:srgbClr val="002060"/>
              </a:solidFill>
            </a:endParaRPr>
          </a:p>
          <a:p>
            <a:pPr marL="342900" indent="-342900" algn="just">
              <a:spcBef>
                <a:spcPct val="20000"/>
              </a:spcBef>
              <a:buFontTx/>
              <a:buChar char="•"/>
            </a:pPr>
            <a:r>
              <a:rPr lang="en-US" sz="1900" b="1" dirty="0">
                <a:solidFill>
                  <a:srgbClr val="002060"/>
                </a:solidFill>
              </a:rPr>
              <a:t>Black’s law dictionary defines “possession” as:</a:t>
            </a:r>
          </a:p>
          <a:p>
            <a:pPr marL="342900" indent="-342900" algn="just">
              <a:spcBef>
                <a:spcPct val="20000"/>
              </a:spcBef>
            </a:pPr>
            <a:r>
              <a:rPr lang="en-US" sz="1900" b="1" i="1" dirty="0"/>
              <a:t>	“The detention and control, or the manual or ideal custody, of anything which may be the subject of property, for one’s use and enjoyment, either as owner or as the proprietor of a qualified right in it, and either held personally or by another who exercises it in one’s place and name.  That condition of facts under which one can exercise his power over a corporeal thing at his pleasure to the exclusion of all other persons.”</a:t>
            </a:r>
          </a:p>
          <a:p>
            <a:pPr marL="342900" indent="-342900" algn="just">
              <a:spcBef>
                <a:spcPct val="20000"/>
              </a:spcBef>
            </a:pPr>
            <a:endParaRPr lang="en-US" sz="2000" b="1" i="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just">
              <a:lnSpc>
                <a:spcPct val="90000"/>
              </a:lnSpc>
              <a:spcBef>
                <a:spcPct val="20000"/>
              </a:spcBef>
            </a:pPr>
            <a:r>
              <a:rPr lang="en-US" sz="3200" b="1" dirty="0">
                <a:solidFill>
                  <a:srgbClr val="C00000"/>
                </a:solidFill>
                <a:latin typeface="Arial Narrow" pitchFamily="34" charset="0"/>
              </a:rPr>
              <a:t>3. The Right to Use: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The third stick in the metaphorical bundle of property rights                                   is the right to use a particular “thing.”</a:t>
            </a:r>
            <a:r>
              <a:rPr lang="en-US" sz="2000" b="1" i="1" dirty="0">
                <a:solidFill>
                  <a:srgbClr val="0033CC"/>
                </a:solidFill>
              </a:rPr>
              <a:t> </a:t>
            </a:r>
          </a:p>
          <a:p>
            <a:pPr marL="342900" indent="-342900" algn="just">
              <a:lnSpc>
                <a:spcPct val="90000"/>
              </a:lnSpc>
              <a:spcBef>
                <a:spcPct val="20000"/>
              </a:spcBef>
              <a:buFontTx/>
              <a:buChar char="•"/>
            </a:pPr>
            <a:r>
              <a:rPr lang="en-US" sz="2000" b="1" i="1" dirty="0">
                <a:solidFill>
                  <a:srgbClr val="002060"/>
                </a:solidFill>
              </a:rPr>
              <a:t>The law usually gives broad discretion to determine how someone will use “their” property.  </a:t>
            </a:r>
          </a:p>
          <a:p>
            <a:pPr marL="342900" indent="-342900" algn="just">
              <a:lnSpc>
                <a:spcPct val="90000"/>
              </a:lnSpc>
              <a:spcBef>
                <a:spcPct val="20000"/>
              </a:spcBef>
              <a:buFontTx/>
              <a:buChar char="•"/>
            </a:pPr>
            <a:r>
              <a:rPr lang="en-US" sz="2000" b="1" i="1" dirty="0">
                <a:solidFill>
                  <a:srgbClr val="002060"/>
                </a:solidFill>
              </a:rPr>
              <a:t>With house, you can live in the house, plant a garden in the back yard, play tag on the front lawn, install a satellite dish on the roof, and host parties for your friends.</a:t>
            </a:r>
          </a:p>
          <a:p>
            <a:pPr marL="342900" indent="-342900" algn="just">
              <a:lnSpc>
                <a:spcPct val="90000"/>
              </a:lnSpc>
              <a:spcBef>
                <a:spcPct val="20000"/>
              </a:spcBef>
              <a:buFontTx/>
              <a:buChar char="•"/>
            </a:pPr>
            <a:r>
              <a:rPr lang="en-US" sz="2000" b="1" i="1" dirty="0">
                <a:solidFill>
                  <a:srgbClr val="002060"/>
                </a:solidFill>
              </a:rPr>
              <a:t>With an apple, you can eat it, bake it, place it in a bowl for decoration, or simply let it rot.</a:t>
            </a:r>
          </a:p>
          <a:p>
            <a:pPr marL="342900" indent="-342900" algn="just">
              <a:lnSpc>
                <a:spcPct val="90000"/>
              </a:lnSpc>
              <a:spcBef>
                <a:spcPct val="20000"/>
              </a:spcBef>
              <a:buFontTx/>
              <a:buChar char="•"/>
            </a:pPr>
            <a:r>
              <a:rPr lang="en-US" sz="2000" b="1" i="1" dirty="0">
                <a:solidFill>
                  <a:srgbClr val="002060"/>
                </a:solidFill>
              </a:rPr>
              <a:t>It must be remembered again, like all rights, this right is also not absolute, for it has long been held that a use may be limited when it interferes with the free use of another’s property (i.e. nuisance).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Pencil in my hand?</a:t>
            </a:r>
            <a:endParaRPr lang="en-US" sz="3100" b="1" dirty="0">
              <a:solidFill>
                <a:srgbClr val="FFFF00"/>
              </a:solidFill>
              <a:effectLst>
                <a:outerShdw blurRad="38100" dist="38100" dir="2700000" algn="tl">
                  <a:srgbClr val="C0C0C0"/>
                </a:outerShdw>
              </a:effectLst>
            </a:endParaRPr>
          </a:p>
        </p:txBody>
      </p:sp>
      <p:pic>
        <p:nvPicPr>
          <p:cNvPr id="7173" name="Picture 6" descr="pencil37"/>
          <p:cNvPicPr>
            <a:picLocks noChangeAspect="1" noChangeArrowheads="1"/>
          </p:cNvPicPr>
          <p:nvPr/>
        </p:nvPicPr>
        <p:blipFill>
          <a:blip r:embed="rId2" cstate="print"/>
          <a:srcRect/>
          <a:stretch>
            <a:fillRect/>
          </a:stretch>
        </p:blipFill>
        <p:spPr bwMode="auto">
          <a:xfrm>
            <a:off x="2514600" y="2667000"/>
            <a:ext cx="4056063" cy="3705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4"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lgn="just">
              <a:spcBef>
                <a:spcPct val="20000"/>
              </a:spcBef>
            </a:pPr>
            <a:r>
              <a:rPr lang="en-US" sz="3200" b="1" dirty="0">
                <a:solidFill>
                  <a:srgbClr val="C00000"/>
                </a:solidFill>
              </a:rPr>
              <a:t>4. The Right to Transfer:</a:t>
            </a:r>
          </a:p>
          <a:p>
            <a:pPr marL="342900" indent="-342900" algn="just">
              <a:spcBef>
                <a:spcPct val="20000"/>
              </a:spcBef>
            </a:pPr>
            <a:r>
              <a:rPr lang="en-US" sz="2000" b="1" dirty="0">
                <a:solidFill>
                  <a:srgbClr val="0033CC"/>
                </a:solidFill>
              </a:rPr>
              <a:t>	</a:t>
            </a:r>
            <a:r>
              <a:rPr lang="en-US" sz="2000" b="1" i="1" dirty="0"/>
              <a:t>The fourth stick in the metaphorical bundle of property rights                                   is the right to transfer the particular “thing.”</a:t>
            </a:r>
            <a:r>
              <a:rPr lang="en-US" sz="2000" b="1" i="1" dirty="0">
                <a:solidFill>
                  <a:srgbClr val="0033CC"/>
                </a:solidFill>
              </a:rPr>
              <a:t> </a:t>
            </a:r>
          </a:p>
          <a:p>
            <a:pPr marL="342900" indent="-342900" algn="just">
              <a:spcBef>
                <a:spcPct val="20000"/>
              </a:spcBef>
              <a:buFontTx/>
              <a:buChar char="•"/>
            </a:pPr>
            <a:r>
              <a:rPr lang="en-US" dirty="0">
                <a:solidFill>
                  <a:srgbClr val="002060"/>
                </a:solidFill>
              </a:rPr>
              <a:t>Through this right, the law recognizes broad power to transfer his rights either during lifetime or at death. </a:t>
            </a:r>
          </a:p>
          <a:p>
            <a:pPr marL="342900" indent="-342900" algn="just">
              <a:spcBef>
                <a:spcPct val="20000"/>
              </a:spcBef>
              <a:buFontTx/>
              <a:buChar char="•"/>
            </a:pPr>
            <a:r>
              <a:rPr lang="en-US" dirty="0">
                <a:solidFill>
                  <a:srgbClr val="002060"/>
                </a:solidFill>
              </a:rPr>
              <a:t>For example, </a:t>
            </a:r>
            <a:r>
              <a:rPr lang="en-US" dirty="0" smtClean="0">
                <a:solidFill>
                  <a:srgbClr val="002060"/>
                </a:solidFill>
              </a:rPr>
              <a:t>Rory </a:t>
            </a:r>
            <a:r>
              <a:rPr lang="en-US" dirty="0">
                <a:solidFill>
                  <a:srgbClr val="002060"/>
                </a:solidFill>
              </a:rPr>
              <a:t>might sell his rights in </a:t>
            </a:r>
            <a:r>
              <a:rPr lang="en-US" dirty="0" err="1">
                <a:solidFill>
                  <a:srgbClr val="002060"/>
                </a:solidFill>
              </a:rPr>
              <a:t>Golfland</a:t>
            </a:r>
            <a:r>
              <a:rPr lang="en-US" dirty="0">
                <a:solidFill>
                  <a:srgbClr val="002060"/>
                </a:solidFill>
              </a:rPr>
              <a:t> to a buyer, donate them to a charity, or devise them to his family upon his death. In our market economy, it is crucial that owners like can transfer their rights freely.</a:t>
            </a:r>
          </a:p>
          <a:p>
            <a:pPr marL="342900" indent="-342900" algn="just">
              <a:spcBef>
                <a:spcPct val="20000"/>
              </a:spcBef>
              <a:buFontTx/>
              <a:buChar char="•"/>
            </a:pPr>
            <a:r>
              <a:rPr lang="en-US" dirty="0">
                <a:solidFill>
                  <a:srgbClr val="002060"/>
                </a:solidFill>
              </a:rPr>
              <a:t>But the law does impose various restrictions on this right. For example, </a:t>
            </a:r>
            <a:r>
              <a:rPr lang="en-US" dirty="0" smtClean="0">
                <a:solidFill>
                  <a:srgbClr val="002060"/>
                </a:solidFill>
              </a:rPr>
              <a:t>Rory </a:t>
            </a:r>
            <a:r>
              <a:rPr lang="en-US" dirty="0">
                <a:solidFill>
                  <a:srgbClr val="002060"/>
                </a:solidFill>
              </a:rPr>
              <a:t>could not transfer title to </a:t>
            </a:r>
            <a:r>
              <a:rPr lang="en-US" dirty="0" err="1">
                <a:solidFill>
                  <a:srgbClr val="002060"/>
                </a:solidFill>
              </a:rPr>
              <a:t>Golfland</a:t>
            </a:r>
            <a:r>
              <a:rPr lang="en-US" dirty="0">
                <a:solidFill>
                  <a:srgbClr val="002060"/>
                </a:solidFill>
              </a:rPr>
              <a:t> for the purpose of avoiding creditors’ claims. or impose an unreasonable condition incident to the transfer; such as a conveyance “to my daughter on condition that she never sell the land”, (as society sees this as unacceptably restricting the title to this land).  Also some types of property are market inalienable, essentially meaning that they cannot be sold at all (such as human body organs), while other types of property cannot be transferred after death, (such as a life estate).</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44" name="Rectangle 7"/>
          <p:cNvSpPr>
            <a:spLocks noChangeArrowheads="1"/>
          </p:cNvSpPr>
          <p:nvPr/>
        </p:nvSpPr>
        <p:spPr bwMode="auto">
          <a:xfrm>
            <a:off x="304800" y="1219200"/>
            <a:ext cx="8610600" cy="5334000"/>
          </a:xfrm>
          <a:prstGeom prst="rect">
            <a:avLst/>
          </a:prstGeom>
          <a:noFill/>
          <a:ln w="9525">
            <a:noFill/>
            <a:miter lim="800000"/>
            <a:headEnd/>
            <a:tailEnd/>
          </a:ln>
        </p:spPr>
        <p:txBody>
          <a:bodyPr/>
          <a:lstStyle/>
          <a:p>
            <a:pPr marL="342900" indent="-342900">
              <a:spcBef>
                <a:spcPct val="20000"/>
              </a:spcBef>
              <a:buFontTx/>
              <a:buChar char="•"/>
              <a:defRPr/>
            </a:pPr>
            <a:r>
              <a:rPr lang="en-US" sz="2000" b="1" dirty="0">
                <a:solidFill>
                  <a:srgbClr val="0033CC"/>
                </a:solidFill>
                <a:latin typeface="Arial Narrow" pitchFamily="34" charset="0"/>
              </a:rPr>
              <a:t>So In Review:</a:t>
            </a:r>
          </a:p>
          <a:p>
            <a:pPr marL="342900" indent="-342900" algn="ctr">
              <a:spcBef>
                <a:spcPct val="20000"/>
              </a:spcBef>
              <a:defRPr/>
            </a:pPr>
            <a:r>
              <a:rPr lang="en-US" sz="2400" b="1" i="1" dirty="0">
                <a:solidFill>
                  <a:srgbClr val="FF0000"/>
                </a:solidFill>
              </a:rPr>
              <a:t>The Four Fundamental Postulates of Property Law:</a:t>
            </a:r>
          </a:p>
          <a:p>
            <a:pPr marL="342900" indent="-342900">
              <a:lnSpc>
                <a:spcPct val="90000"/>
              </a:lnSpc>
              <a:spcBef>
                <a:spcPct val="20000"/>
              </a:spcBef>
              <a:defRPr/>
            </a:pPr>
            <a:r>
              <a:rPr lang="en-US" sz="2000" b="1" i="1" dirty="0">
                <a:solidFill>
                  <a:schemeClr val="accent1">
                    <a:lumMod val="25000"/>
                  </a:schemeClr>
                </a:solidFill>
              </a:rPr>
              <a:t>1. Property needs to be seen as a collection of “Rights” not a collection of “Things”;</a:t>
            </a:r>
          </a:p>
          <a:p>
            <a:pPr marL="342900" indent="-342900">
              <a:lnSpc>
                <a:spcPct val="90000"/>
              </a:lnSpc>
              <a:spcBef>
                <a:spcPct val="20000"/>
              </a:spcBef>
              <a:defRPr/>
            </a:pPr>
            <a:r>
              <a:rPr lang="en-US" sz="2000" b="1" i="1" dirty="0">
                <a:solidFill>
                  <a:schemeClr val="accent1">
                    <a:lumMod val="25000"/>
                  </a:schemeClr>
                </a:solidFill>
              </a:rPr>
              <a:t>2. Property Rights are those recognized by Law                                                                            and the Law evolved from Property Rights;</a:t>
            </a:r>
          </a:p>
          <a:p>
            <a:pPr marL="342900" indent="-342900">
              <a:lnSpc>
                <a:spcPct val="90000"/>
              </a:lnSpc>
              <a:spcBef>
                <a:spcPct val="20000"/>
              </a:spcBef>
              <a:defRPr/>
            </a:pPr>
            <a:r>
              <a:rPr lang="en-US" sz="2000" b="1" i="1" dirty="0">
                <a:solidFill>
                  <a:schemeClr val="accent1">
                    <a:lumMod val="25000"/>
                  </a:schemeClr>
                </a:solidFill>
              </a:rPr>
              <a:t>3. Our Foundations of Law recognized that we are endowed with Property Rights; and</a:t>
            </a:r>
          </a:p>
          <a:p>
            <a:pPr marL="342900" indent="-342900">
              <a:lnSpc>
                <a:spcPct val="90000"/>
              </a:lnSpc>
              <a:spcBef>
                <a:spcPct val="20000"/>
              </a:spcBef>
              <a:defRPr/>
            </a:pPr>
            <a:r>
              <a:rPr lang="en-US" sz="2000" b="1" i="1" dirty="0">
                <a:solidFill>
                  <a:schemeClr val="accent1">
                    <a:lumMod val="25000"/>
                  </a:schemeClr>
                </a:solidFill>
              </a:rPr>
              <a:t>4.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5361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smtClean="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err="1" smtClean="0">
                <a:solidFill>
                  <a:srgbClr val="CC0000"/>
                </a:solidFill>
              </a:rPr>
              <a:t>Dred</a:t>
            </a:r>
            <a:r>
              <a:rPr lang="en-US" sz="3600" b="1" dirty="0" smtClean="0">
                <a:solidFill>
                  <a:srgbClr val="CC0000"/>
                </a:solidFill>
              </a:rPr>
              <a:t> Scott v. Sanford</a:t>
            </a:r>
            <a:endParaRPr lang="en-US" sz="3600" b="1" dirty="0">
              <a:solidFill>
                <a:srgbClr val="CC0000"/>
              </a:solidFill>
            </a:endParaRPr>
          </a:p>
          <a:p>
            <a:pPr marL="342900" indent="-342900" algn="ctr">
              <a:lnSpc>
                <a:spcPct val="80000"/>
              </a:lnSpc>
              <a:spcBef>
                <a:spcPct val="20000"/>
              </a:spcBef>
            </a:pPr>
            <a:r>
              <a:rPr lang="en-US" sz="3600" b="1" dirty="0" smtClean="0">
                <a:solidFill>
                  <a:srgbClr val="002060"/>
                </a:solidFill>
              </a:rPr>
              <a:t>The case that caused a</a:t>
            </a:r>
          </a:p>
          <a:p>
            <a:pPr marL="342900" indent="-342900" algn="ctr">
              <a:lnSpc>
                <a:spcPct val="80000"/>
              </a:lnSpc>
              <a:spcBef>
                <a:spcPct val="20000"/>
              </a:spcBef>
            </a:pPr>
            <a:r>
              <a:rPr lang="en-US" sz="3600" b="1" dirty="0" smtClean="0">
                <a:solidFill>
                  <a:srgbClr val="C00000"/>
                </a:solidFill>
              </a:rPr>
              <a:t>Civil War</a:t>
            </a:r>
            <a:r>
              <a:rPr lang="en-US" sz="3600" b="1" dirty="0" smtClean="0">
                <a:solidFill>
                  <a:srgbClr val="002060"/>
                </a:solidFill>
              </a:rPr>
              <a:t> </a:t>
            </a: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smtClean="0">
              <a:solidFill>
                <a:srgbClr val="CC0000"/>
              </a:solidFill>
            </a:endParaRPr>
          </a:p>
          <a:p>
            <a:pPr marL="342900" indent="-342900">
              <a:lnSpc>
                <a:spcPct val="80000"/>
              </a:lnSpc>
              <a:spcBef>
                <a:spcPct val="20000"/>
              </a:spcBef>
            </a:pPr>
            <a:endParaRPr lang="en-US" sz="1600" b="1" dirty="0" smtClean="0"/>
          </a:p>
          <a:p>
            <a:pPr marL="342900" indent="-342900">
              <a:lnSpc>
                <a:spcPct val="80000"/>
              </a:lnSpc>
              <a:spcBef>
                <a:spcPct val="20000"/>
              </a:spcBef>
            </a:pPr>
            <a:r>
              <a:rPr lang="en-US" sz="1600" b="1" dirty="0" smtClean="0"/>
              <a:t>      Roger </a:t>
            </a:r>
            <a:r>
              <a:rPr lang="en-US" sz="1600" b="1" dirty="0" err="1" smtClean="0"/>
              <a:t>Tauney</a:t>
            </a:r>
            <a:r>
              <a:rPr lang="en-US" sz="1600" b="1" dirty="0" smtClean="0"/>
              <a:t>                      </a:t>
            </a:r>
            <a:r>
              <a:rPr lang="en-US" sz="1600" b="1" dirty="0" err="1" smtClean="0"/>
              <a:t>Dred</a:t>
            </a:r>
            <a:r>
              <a:rPr lang="en-US" sz="1600" b="1" dirty="0" smtClean="0"/>
              <a:t> Scott          Benjamin Robbins Curtis</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72</a:t>
            </a:fld>
            <a:endParaRPr lang="en-US"/>
          </a:p>
        </p:txBody>
      </p:sp>
      <p:pic>
        <p:nvPicPr>
          <p:cNvPr id="56326" name="Picture 6" descr="http://upload.wikimedia.org/wikipedia/commons/thumb/9/97/DredScott.jpg/200px-DredScott.jpg">
            <a:hlinkClick r:id="rId3"/>
          </p:cNvPr>
          <p:cNvPicPr>
            <a:picLocks noChangeAspect="1" noChangeArrowheads="1"/>
          </p:cNvPicPr>
          <p:nvPr/>
        </p:nvPicPr>
        <p:blipFill>
          <a:blip r:embed="rId4" cstate="print"/>
          <a:srcRect/>
          <a:stretch>
            <a:fillRect/>
          </a:stretch>
        </p:blipFill>
        <p:spPr bwMode="auto">
          <a:xfrm>
            <a:off x="3579246" y="3200400"/>
            <a:ext cx="1830953" cy="2590800"/>
          </a:xfrm>
          <a:prstGeom prst="rect">
            <a:avLst/>
          </a:prstGeom>
          <a:noFill/>
        </p:spPr>
      </p:pic>
      <p:pic>
        <p:nvPicPr>
          <p:cNvPr id="56328" name="Picture 8" descr="Roger Taney - Healy.jpg">
            <a:hlinkClick r:id="rId5"/>
          </p:cNvPr>
          <p:cNvPicPr>
            <a:picLocks noChangeAspect="1" noChangeArrowheads="1"/>
          </p:cNvPicPr>
          <p:nvPr/>
        </p:nvPicPr>
        <p:blipFill>
          <a:blip r:embed="rId6" cstate="print"/>
          <a:srcRect/>
          <a:stretch>
            <a:fillRect/>
          </a:stretch>
        </p:blipFill>
        <p:spPr bwMode="auto">
          <a:xfrm>
            <a:off x="1066800" y="3200400"/>
            <a:ext cx="2095500" cy="2609851"/>
          </a:xfrm>
          <a:prstGeom prst="rect">
            <a:avLst/>
          </a:prstGeom>
          <a:noFill/>
        </p:spPr>
      </p:pic>
      <p:pic>
        <p:nvPicPr>
          <p:cNvPr id="56330" name="Picture 10" descr="BRCurtis.jpg">
            <a:hlinkClick r:id="rId7"/>
          </p:cNvPr>
          <p:cNvPicPr>
            <a:picLocks noChangeAspect="1" noChangeArrowheads="1"/>
          </p:cNvPicPr>
          <p:nvPr/>
        </p:nvPicPr>
        <p:blipFill>
          <a:blip r:embed="rId8" cstate="print"/>
          <a:srcRect/>
          <a:stretch>
            <a:fillRect/>
          </a:stretch>
        </p:blipFill>
        <p:spPr bwMode="auto">
          <a:xfrm>
            <a:off x="5715000" y="3200400"/>
            <a:ext cx="2057400" cy="2602612"/>
          </a:xfrm>
          <a:prstGeom prst="rect">
            <a:avLst/>
          </a:prstGeom>
          <a:noFill/>
        </p:spPr>
      </p:pic>
    </p:spTree>
    <p:extLst>
      <p:ext uri="{BB962C8B-B14F-4D97-AF65-F5344CB8AC3E}">
        <p14:creationId xmlns:p14="http://schemas.microsoft.com/office/powerpoint/2010/main" val="1041646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3820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400" b="1" i="1" dirty="0" smtClean="0">
                <a:solidFill>
                  <a:srgbClr val="C00000"/>
                </a:solidFill>
              </a:rPr>
              <a:t>Lecture Slides</a:t>
            </a:r>
          </a:p>
          <a:p>
            <a:pPr marL="800100" lvl="1" indent="-342900">
              <a:spcBef>
                <a:spcPts val="0"/>
              </a:spcBef>
              <a:buFontTx/>
              <a:buChar char="•"/>
            </a:pPr>
            <a:r>
              <a:rPr lang="en-US" sz="2400" b="1" i="1" dirty="0" smtClean="0">
                <a:solidFill>
                  <a:srgbClr val="C00000"/>
                </a:solidFill>
              </a:rPr>
              <a:t>Selected Readings</a:t>
            </a:r>
          </a:p>
          <a:p>
            <a:pPr marL="800100" lvl="1" indent="-342900">
              <a:spcBef>
                <a:spcPts val="0"/>
              </a:spcBef>
              <a:buFontTx/>
              <a:buChar char="•"/>
            </a:pPr>
            <a:r>
              <a:rPr lang="en-US" sz="2400" b="1" i="1" dirty="0" smtClean="0">
                <a:solidFill>
                  <a:srgbClr val="C00000"/>
                </a:solidFill>
              </a:rPr>
              <a:t>Cases and Exercises</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car </a:t>
            </a:r>
            <a:r>
              <a:rPr lang="en-US" sz="3100" b="1" dirty="0" smtClean="0">
                <a:solidFill>
                  <a:srgbClr val="C81204"/>
                </a:solidFill>
              </a:rPr>
              <a:t>that’s parked in the driveway?</a:t>
            </a:r>
            <a:endParaRPr lang="en-US" sz="3100" b="1" dirty="0">
              <a:solidFill>
                <a:srgbClr val="FFFF00"/>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pic>
        <p:nvPicPr>
          <p:cNvPr id="2" name="Picture 1"/>
          <p:cNvPicPr>
            <a:picLocks noChangeAspect="1"/>
          </p:cNvPicPr>
          <p:nvPr/>
        </p:nvPicPr>
        <p:blipFill>
          <a:blip r:embed="rId2"/>
          <a:stretch>
            <a:fillRect/>
          </a:stretch>
        </p:blipFill>
        <p:spPr>
          <a:xfrm>
            <a:off x="609600" y="1981200"/>
            <a:ext cx="7955866" cy="373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a:t>
            </a:r>
            <a:r>
              <a:rPr lang="en-US" sz="3100" b="1" dirty="0" smtClean="0">
                <a:solidFill>
                  <a:srgbClr val="C81204"/>
                </a:solidFill>
              </a:rPr>
              <a:t>our </a:t>
            </a:r>
            <a:r>
              <a:rPr lang="en-US" sz="3100" b="1" dirty="0">
                <a:solidFill>
                  <a:srgbClr val="C81204"/>
                </a:solidFill>
              </a:rPr>
              <a:t>humble home?</a:t>
            </a:r>
            <a:endParaRPr lang="en-US" sz="3100" b="1" dirty="0">
              <a:solidFill>
                <a:srgbClr val="FFFF00"/>
              </a:solidFill>
              <a:effectLst>
                <a:outerShdw blurRad="38100" dist="38100" dir="2700000" algn="tl">
                  <a:srgbClr val="C0C0C0"/>
                </a:outerShdw>
              </a:effectLst>
            </a:endParaRPr>
          </a:p>
        </p:txBody>
      </p:sp>
      <p:pic>
        <p:nvPicPr>
          <p:cNvPr id="9221" name="Picture 3"/>
          <p:cNvPicPr>
            <a:picLocks noChangeAspect="1" noChangeArrowheads="1"/>
          </p:cNvPicPr>
          <p:nvPr/>
        </p:nvPicPr>
        <p:blipFill>
          <a:blip r:embed="rId2" cstate="print"/>
          <a:srcRect/>
          <a:stretch>
            <a:fillRect/>
          </a:stretch>
        </p:blipFill>
        <p:spPr bwMode="auto">
          <a:xfrm>
            <a:off x="762000" y="1981200"/>
            <a:ext cx="7645400"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8116</TotalTime>
  <Words>3022</Words>
  <Application>Microsoft Office PowerPoint</Application>
  <PresentationFormat>On-screen Show (4:3)</PresentationFormat>
  <Paragraphs>861</Paragraphs>
  <Slides>73</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0" baseType="lpstr">
      <vt:lpstr>Arial</vt:lpstr>
      <vt:lpstr>Arial Narrow</vt:lpstr>
      <vt:lpstr>Calibri</vt:lpstr>
      <vt:lpstr>Cambria</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361</cp:revision>
  <dcterms:created xsi:type="dcterms:W3CDTF">2007-08-27T19:04:39Z</dcterms:created>
  <dcterms:modified xsi:type="dcterms:W3CDTF">2019-09-12T15:57:46Z</dcterms:modified>
</cp:coreProperties>
</file>