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22" r:id="rId3"/>
    <p:sldId id="423" r:id="rId4"/>
    <p:sldId id="425" r:id="rId5"/>
    <p:sldId id="426" r:id="rId6"/>
    <p:sldId id="427" r:id="rId7"/>
    <p:sldId id="489" r:id="rId8"/>
    <p:sldId id="475" r:id="rId9"/>
    <p:sldId id="490" r:id="rId10"/>
    <p:sldId id="492" r:id="rId11"/>
    <p:sldId id="476" r:id="rId12"/>
    <p:sldId id="430" r:id="rId13"/>
    <p:sldId id="431" r:id="rId14"/>
    <p:sldId id="434" r:id="rId15"/>
    <p:sldId id="435" r:id="rId16"/>
    <p:sldId id="436" r:id="rId17"/>
    <p:sldId id="477" r:id="rId18"/>
    <p:sldId id="478" r:id="rId19"/>
    <p:sldId id="483" r:id="rId20"/>
    <p:sldId id="488" r:id="rId21"/>
    <p:sldId id="484" r:id="rId22"/>
    <p:sldId id="485" r:id="rId23"/>
    <p:sldId id="439" r:id="rId24"/>
    <p:sldId id="440" r:id="rId25"/>
    <p:sldId id="441" r:id="rId26"/>
    <p:sldId id="445" r:id="rId27"/>
    <p:sldId id="493" r:id="rId28"/>
    <p:sldId id="42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79" d="100"/>
          <a:sy n="79" d="100"/>
        </p:scale>
        <p:origin x="11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9CA0B-3D1C-4FEB-9312-C05A5A0DDA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5BA28-3D32-4D04-B54A-8D84F93EF20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8612C-3539-42EA-8F44-1297E170FA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6483-D6A1-432A-9F91-4A8F854CF2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2A0E3-E2A0-4A35-A0F7-4986B1B3FBD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E0FBF-BD76-4709-9B0F-C9CC30ABCBC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F2456-2315-4204-974E-E891E3C978C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48D4-5ECA-45C3-ABB2-7A80A76D655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Ten: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Definitions and the Nature of Real Property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The concept of Real Property is one of the oldest</a:t>
            </a:r>
          </a:p>
          <a:p>
            <a:pPr>
              <a:defRPr/>
            </a:pPr>
            <a:r>
              <a:rPr lang="en-US" sz="2400" b="1" dirty="0"/>
              <a:t>   concepts existing in the law.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As we have seen, however, the legal recognition of</a:t>
            </a:r>
          </a:p>
          <a:p>
            <a:pPr>
              <a:defRPr/>
            </a:pPr>
            <a:r>
              <a:rPr lang="en-US" sz="2400" b="1" dirty="0"/>
              <a:t>  property in ancient times, was not what we understand</a:t>
            </a:r>
          </a:p>
          <a:p>
            <a:pPr>
              <a:defRPr/>
            </a:pPr>
            <a:r>
              <a:rPr lang="en-US" sz="2400" b="1" dirty="0"/>
              <a:t>  today as the legal standing of individual ownership,</a:t>
            </a:r>
          </a:p>
          <a:p>
            <a:pPr>
              <a:defRPr/>
            </a:pPr>
            <a:r>
              <a:rPr lang="en-US" sz="2400" b="1" dirty="0"/>
              <a:t>  nor the acknowledgment of individual property rights.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These concepts, which have developed into what we</a:t>
            </a:r>
          </a:p>
          <a:p>
            <a:pPr>
              <a:defRPr/>
            </a:pPr>
            <a:r>
              <a:rPr lang="en-US" sz="2400" b="1" dirty="0"/>
              <a:t>    classify as “rights in land” came later, and are a much</a:t>
            </a:r>
          </a:p>
          <a:p>
            <a:pPr>
              <a:defRPr/>
            </a:pPr>
            <a:r>
              <a:rPr lang="en-US" sz="2400" b="1" dirty="0"/>
              <a:t>    more recent development of mature legal systems.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Ancient Law saw property and people as associations,</a:t>
            </a:r>
          </a:p>
          <a:p>
            <a:pPr>
              <a:defRPr/>
            </a:pPr>
            <a:r>
              <a:rPr lang="en-US" sz="2400" b="1" dirty="0"/>
              <a:t>   as merely a factor of being in proximity to the land or</a:t>
            </a:r>
          </a:p>
          <a:p>
            <a:pPr>
              <a:defRPr/>
            </a:pPr>
            <a:r>
              <a:rPr lang="en-US" sz="2400" b="1" dirty="0"/>
              <a:t>  object.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Indeed, Roman law had no actual word for what we call</a:t>
            </a:r>
          </a:p>
          <a:p>
            <a:pPr>
              <a:defRPr/>
            </a:pPr>
            <a:r>
              <a:rPr lang="en-US" sz="2400" b="1" dirty="0"/>
              <a:t>  “ownership”. 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 word “ownership” does not appear in English</a:t>
            </a:r>
          </a:p>
          <a:p>
            <a:pPr>
              <a:defRPr/>
            </a:pPr>
            <a:r>
              <a:rPr lang="en-US" sz="2400" b="1" dirty="0"/>
              <a:t>   Common law decisions until 1583.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b="1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Nonetheless, Property has been a fundamental concept of the earliest legal systems.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People have been concerned with property, and its uses, and their law has recognized its importance and value, since man came down from the trees.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Accordingly, in the earliest societies, their concept of property, can best be understood, through the perspective of a </a:t>
            </a:r>
            <a:r>
              <a:rPr lang="en-US" sz="1700" dirty="0" err="1"/>
              <a:t>Hohfeldian</a:t>
            </a:r>
            <a:r>
              <a:rPr lang="en-US" sz="1700" dirty="0"/>
              <a:t> analysis.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i="1" dirty="0"/>
              <a:t>Wesley Newcomb </a:t>
            </a:r>
            <a:r>
              <a:rPr lang="en-US" sz="2000" b="1" i="1" dirty="0" err="1"/>
              <a:t>Hohfeld</a:t>
            </a:r>
            <a:r>
              <a:rPr lang="en-US" sz="2000" b="1" i="1" dirty="0"/>
              <a:t> (1879 -1918) </a:t>
            </a:r>
            <a:endParaRPr lang="en-US" sz="2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 Professor of Jurisprudence (the philosophy of the law). 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During his life he published several influential law journal articles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regarding the philosophy of property.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His famous book, the Fundamental Legal Conceptions of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was derived from two articles in the Yale Law Journal (1913) and (1917),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and set forth his famous property analysis whereby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is seen as an object in connection with a complex web of social relations,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with these relations establishing a limiting and defined relationship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between the person and the object.</a:t>
            </a:r>
            <a:endParaRPr lang="en-US" sz="1700" b="1" dirty="0">
              <a:solidFill>
                <a:srgbClr val="0033CC"/>
              </a:solidFill>
            </a:endParaRPr>
          </a:p>
        </p:txBody>
      </p:sp>
      <p:pic>
        <p:nvPicPr>
          <p:cNvPr id="14342" name="Picture 4" descr="http://www.law.yale.edu/images/cbl/hohfeld.jpg"/>
          <p:cNvPicPr>
            <a:picLocks noChangeAspect="1" noChangeArrowheads="1"/>
          </p:cNvPicPr>
          <p:nvPr/>
        </p:nvPicPr>
        <p:blipFill>
          <a:blip r:embed="rId3" cstate="print">
            <a:lum contrast="36000"/>
          </a:blip>
          <a:srcRect/>
          <a:stretch>
            <a:fillRect/>
          </a:stretch>
        </p:blipFill>
        <p:spPr bwMode="auto">
          <a:xfrm>
            <a:off x="7467600" y="4038600"/>
            <a:ext cx="1266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0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It is in this interrelationship between law and property, that it can be seen </a:t>
            </a:r>
          </a:p>
          <a:p>
            <a:pPr>
              <a:defRPr/>
            </a:pPr>
            <a:r>
              <a:rPr lang="en-US" b="1" dirty="0"/>
              <a:t>that one of the reasons law was developed in the first place, </a:t>
            </a:r>
          </a:p>
          <a:p>
            <a:pPr>
              <a:defRPr/>
            </a:pPr>
            <a:r>
              <a:rPr lang="en-US" b="1" dirty="0"/>
              <a:t>was to protect property rights and resolve property disputes.  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It is to this understanding that Bentham speaks when he says, </a:t>
            </a:r>
          </a:p>
          <a:p>
            <a:pPr>
              <a:defRPr/>
            </a:pPr>
            <a:endParaRPr lang="en-US" sz="1000" dirty="0"/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“Property and law are born together, and die together. Before laws were made, there was no property; 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take away laws, and property ceases.” 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This concept applies across the legal spectrum of all property: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Personal, Real and Intellectual</a:t>
            </a:r>
          </a:p>
          <a:p>
            <a:pPr>
              <a:defRPr/>
            </a:pPr>
            <a:r>
              <a:rPr lang="en-US" b="1" dirty="0"/>
              <a:t> 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Like all property, interests in land are a collection of rights.</a:t>
            </a: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Interests in Land are the vehicles for the exercise of these rights.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To understand “Interests in Land”, they need to be seen through the prism of: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Possession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Time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1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/>
              <a:t>Two Major Questions</a:t>
            </a:r>
          </a:p>
          <a:p>
            <a:pPr marL="609600" indent="-609600">
              <a:spcBef>
                <a:spcPct val="2000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Possession</a:t>
            </a:r>
            <a:r>
              <a:rPr lang="en-US" sz="20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Time</a:t>
            </a:r>
            <a:r>
              <a:rPr lang="en-US" sz="20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      </a:t>
            </a:r>
            <a:r>
              <a:rPr lang="en-US" sz="2800" b="1" dirty="0">
                <a:solidFill>
                  <a:srgbClr val="C00000"/>
                </a:solidFill>
              </a:rPr>
              <a:t>The Nature of Interests in Real Property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18437" name="Picture 6" descr="http://images2.fanpop.com/images/photos/8300000/Terra-Firma-2-phantom-brave-8372362-538-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5124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Interests in Land </a:t>
            </a:r>
            <a:r>
              <a:rPr lang="en-US" sz="2400" b="1" dirty="0"/>
              <a:t>relate to your </a:t>
            </a:r>
            <a:r>
              <a:rPr lang="en-US" sz="2400" b="1" i="1" dirty="0"/>
              <a:t>Collection of Rights</a:t>
            </a:r>
            <a:r>
              <a:rPr lang="en-US" sz="24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with respect to the Real Property in question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Distinct,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Unique, and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Valuable in the law.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        The law has thus long recognized that Rights in Real Property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are to be viewed as </a:t>
            </a:r>
            <a:r>
              <a:rPr lang="en-US" sz="2000" b="1" i="1" dirty="0"/>
              <a:t>Extensive</a:t>
            </a:r>
            <a:r>
              <a:rPr lang="en-US" sz="2000" b="1" dirty="0"/>
              <a:t> and </a:t>
            </a:r>
            <a:r>
              <a:rPr lang="en-US" sz="2000" b="1" i="1" dirty="0"/>
              <a:t>Severable</a:t>
            </a:r>
            <a:r>
              <a:rPr lang="en-US" sz="2000" b="1" dirty="0"/>
              <a:t>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and as such, can also be significantly limited through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its </a:t>
            </a:r>
            <a:r>
              <a:rPr lang="en-US" sz="2000" b="1" i="1" dirty="0"/>
              <a:t>Transference</a:t>
            </a:r>
            <a:r>
              <a:rPr lang="en-US" sz="2000" b="1" dirty="0"/>
              <a:t>, from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So if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with respect to the Real Property in question, what are they: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/>
              <a:t>			</a:t>
            </a:r>
            <a:r>
              <a:rPr lang="en-US" sz="2800" b="1" i="1" dirty="0" err="1">
                <a:solidFill>
                  <a:srgbClr val="C00000"/>
                </a:solidFill>
              </a:rPr>
              <a:t>EPUT</a:t>
            </a:r>
            <a:r>
              <a:rPr lang="en-US" sz="2800" b="1" i="1" dirty="0">
                <a:solidFill>
                  <a:srgbClr val="C00000"/>
                </a:solidFill>
              </a:rPr>
              <a:t> – with an Added T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/>
              <a:t>Accordingly, 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of an Interest in Land, include: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700" b="1" i="1" dirty="0"/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As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how do we know the extent of these rights (the interest)?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To determine the rights and limitations conveyed,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under this </a:t>
            </a:r>
            <a:r>
              <a:rPr lang="en-US" sz="2000" b="1" i="1" dirty="0"/>
              <a:t>Collection of Rights,</a:t>
            </a:r>
            <a:r>
              <a:rPr lang="en-US" sz="2000" b="1" dirty="0"/>
              <a:t> it is necessary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to think in terms of: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	</a:t>
            </a:r>
            <a:r>
              <a:rPr lang="en-US" sz="2000" b="1" i="1" dirty="0">
                <a:solidFill>
                  <a:srgbClr val="0033CC"/>
                </a:solidFill>
              </a:rPr>
              <a:t>1. Titled “Fee” Ownership, and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2. Limitations on Titled “Fee” Ownership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inherent value of Real Property has led to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to provide these rights and limitations and their conveyance.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effect of these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can be seen in the Deed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which is the instrument that conveys the extent of titled ownership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concept of </a:t>
            </a:r>
            <a:r>
              <a:rPr lang="en-US" sz="2000" b="1" dirty="0"/>
              <a:t>Fee</a:t>
            </a:r>
            <a:r>
              <a:rPr lang="en-US" sz="2000" dirty="0"/>
              <a:t> had its origins in Feudalism.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It is a designation of the extent of one’s </a:t>
            </a:r>
            <a:r>
              <a:rPr lang="en-US" sz="2000" b="1" dirty="0"/>
              <a:t>rights in real property</a:t>
            </a:r>
            <a:r>
              <a:rPr lang="en-US" sz="2000" dirty="0"/>
              <a:t>.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Under Common Law, the King had </a:t>
            </a:r>
            <a:r>
              <a:rPr lang="en-US" sz="2000" b="1" i="1" dirty="0"/>
              <a:t>“radical title”</a:t>
            </a:r>
            <a:r>
              <a:rPr lang="en-US" sz="2000" b="1" dirty="0"/>
              <a:t> </a:t>
            </a:r>
            <a:r>
              <a:rPr lang="en-US" sz="2000" dirty="0"/>
              <a:t>or </a:t>
            </a:r>
            <a:r>
              <a:rPr lang="en-US" sz="2000" b="1" dirty="0"/>
              <a:t>“</a:t>
            </a:r>
            <a:r>
              <a:rPr lang="en-US" sz="2000" b="1" i="1" dirty="0"/>
              <a:t>allodium</a:t>
            </a:r>
            <a:r>
              <a:rPr lang="en-US" sz="2000" b="1" dirty="0"/>
              <a:t>”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over all English lands.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meant that he was the ultimate </a:t>
            </a:r>
            <a:r>
              <a:rPr lang="en-US" sz="2000" b="1" i="1" dirty="0"/>
              <a:t>"owner"</a:t>
            </a:r>
            <a:r>
              <a:rPr lang="en-US" sz="2000" b="1" dirty="0"/>
              <a:t> </a:t>
            </a:r>
            <a:r>
              <a:rPr lang="en-US" sz="2000" dirty="0"/>
              <a:t> of all Real Property.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As the ultimate “owner” of all English lands,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King, could grant to a subject,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an </a:t>
            </a:r>
            <a:r>
              <a:rPr lang="en-US" sz="2000" b="1" dirty="0"/>
              <a:t>“</a:t>
            </a:r>
            <a:r>
              <a:rPr lang="en-US" sz="2000" b="1" i="1" dirty="0"/>
              <a:t>estate in land</a:t>
            </a:r>
            <a:r>
              <a:rPr lang="en-US" sz="2000" b="1" dirty="0"/>
              <a:t>”</a:t>
            </a:r>
            <a:r>
              <a:rPr lang="en-US" sz="2000" dirty="0"/>
              <a:t>, which was as sub-ownership interest,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what would be “owned and possessed” by the citizen granted the estate.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estate so granted was known as a “</a:t>
            </a:r>
            <a:r>
              <a:rPr lang="en-US" sz="2000" b="1" i="1" dirty="0"/>
              <a:t>Fee</a:t>
            </a:r>
            <a:r>
              <a:rPr lang="en-US" sz="2000" dirty="0"/>
              <a:t>”.  The fee simple estate, also called "estate in fee simple" or "fee-simple title" and was often referred to as a “</a:t>
            </a:r>
            <a:r>
              <a:rPr lang="en-US" sz="2000" b="1" i="1" dirty="0"/>
              <a:t>freehold</a:t>
            </a:r>
            <a:r>
              <a:rPr lang="en-US" sz="2000" dirty="0"/>
              <a:t>”.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752600"/>
            <a:ext cx="7696200" cy="4444294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000" b="1" dirty="0">
                <a:latin typeface="Arial" pitchFamily="34" charset="0"/>
              </a:rPr>
              <a:t>Last Class – We Had Our Midterm Exam: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6600"/>
                </a:solidFill>
              </a:rPr>
              <a:t>What We have Covered To Date: 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- Introduction - Course Overview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History of American Law and Property 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Introduction</a:t>
            </a:r>
          </a:p>
          <a:p>
            <a:pPr>
              <a:defRPr/>
            </a:pPr>
            <a:r>
              <a:rPr lang="en-US" sz="1600" i="1" dirty="0"/>
              <a:t>                  - An Explanation of Terms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</a:t>
            </a:r>
          </a:p>
          <a:p>
            <a:pPr>
              <a:defRPr/>
            </a:pPr>
            <a:r>
              <a:rPr lang="en-US" sz="2000" i="1" dirty="0"/>
              <a:t> </a:t>
            </a:r>
            <a:r>
              <a:rPr lang="en-US" sz="1600" i="1" dirty="0"/>
              <a:t>                 - Ownership, Transfers and Gifts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II</a:t>
            </a:r>
          </a:p>
          <a:p>
            <a:pPr>
              <a:defRPr/>
            </a:pPr>
            <a:r>
              <a:rPr lang="en-US" sz="1600" i="1" dirty="0"/>
              <a:t>                 - Liens, </a:t>
            </a:r>
            <a:r>
              <a:rPr lang="en-US" sz="1600" i="1" dirty="0" err="1"/>
              <a:t>Bailments</a:t>
            </a:r>
            <a:r>
              <a:rPr lang="en-US" sz="1600" i="1" dirty="0"/>
              <a:t> and Special Property Interests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Intellectual Property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Patents, Trademarks &amp; Copyrights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 - The Criminal Law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Principles of Criminal Law and Common Law Felonies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 the early period after the Norman conquest,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holder of an estate in fee simple could not sell it,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but instead could only grant a subordinate fee simple estate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to a third party in the same parcel of land,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 process known as “</a:t>
            </a:r>
            <a:r>
              <a:rPr lang="en-US" sz="2000" dirty="0" err="1"/>
              <a:t>subinfeudation</a:t>
            </a:r>
            <a:r>
              <a:rPr lang="en-US" sz="2000" dirty="0"/>
              <a:t>”. 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Statute of </a:t>
            </a:r>
            <a:r>
              <a:rPr lang="en-US" sz="2000" dirty="0" err="1"/>
              <a:t>Quia</a:t>
            </a:r>
            <a:r>
              <a:rPr lang="en-US" sz="2000" dirty="0"/>
              <a:t> </a:t>
            </a:r>
            <a:r>
              <a:rPr lang="en-US" sz="2000" dirty="0" err="1"/>
              <a:t>Emptores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adopted in 1290, abolished </a:t>
            </a:r>
            <a:r>
              <a:rPr lang="en-US" sz="2000" dirty="0" err="1"/>
              <a:t>subinfeudation</a:t>
            </a:r>
            <a:r>
              <a:rPr lang="en-US" sz="2000" dirty="0"/>
              <a:t>.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Statute, another consequence and offshoot of the freedoms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inspired by the Magna </a:t>
            </a:r>
            <a:r>
              <a:rPr lang="en-US" sz="2000" dirty="0" err="1"/>
              <a:t>Carta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allowed the sale of fee simple estates,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from which modern land transactions are derived.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r>
              <a:rPr lang="en-US" dirty="0"/>
              <a:t>As Deeds became the vehicle to transfer Real Property, the term “Fee” became the primary identifier of the rights in land conveyed.  A transfer will all possible rights was deemed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defRPr/>
            </a:pPr>
            <a:r>
              <a:rPr lang="en-US" dirty="0"/>
              <a:t>According to William Blackstone, the great common law commentator, land held in fee simple:</a:t>
            </a:r>
          </a:p>
          <a:p>
            <a:pPr algn="just">
              <a:defRPr/>
            </a:pPr>
            <a:endParaRPr lang="en-US" dirty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the estate in land held by the owners and their heirs absolutely;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an estate in land without any end or limit;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conveyed by its owner to whomsoever they please;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mortgaged or put up as security; and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reduced to any other type of lesser estate.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The term Fee Is represented in Jack and the Beanstalk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when the Giant expresses the “Castle Doctrine” saying: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Fee </a:t>
            </a:r>
            <a:r>
              <a:rPr lang="en-US" sz="2400" b="1" dirty="0" err="1">
                <a:solidFill>
                  <a:srgbClr val="0033CC"/>
                </a:solidFill>
              </a:rPr>
              <a:t>Fi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Fo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Fum</a:t>
            </a:r>
            <a:r>
              <a:rPr lang="en-US" sz="2400" b="1" dirty="0">
                <a:solidFill>
                  <a:srgbClr val="0033CC"/>
                </a:solidFill>
              </a:rPr>
              <a:t>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 smell the blood of an Englishman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Be he alive, or be he dead …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I’ll grind his bones to make my bread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Fee – Fee Estate – Meaning this is my home,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Fi</a:t>
            </a:r>
            <a:r>
              <a:rPr lang="en-US" dirty="0"/>
              <a:t> – An ancient phrase to express disapproval,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Fo</a:t>
            </a:r>
            <a:r>
              <a:rPr lang="en-US" dirty="0"/>
              <a:t> – A colloquialism used to express disgust of an opponent,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Fum</a:t>
            </a:r>
            <a:r>
              <a:rPr lang="en-US" dirty="0"/>
              <a:t> – Fume, meaning anger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69986" name="Picture 2" descr="http://th03.deviantart.net/fs71/PRE/f/2012/030/2/c/fee_fi_fo_fum_by_bishop2z3z-d4o36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124200"/>
            <a:ext cx="2123531" cy="2035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304800" y="7620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ts val="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As we have seen, like all other property, </a:t>
            </a:r>
            <a:r>
              <a:rPr lang="en-US" b="1" i="1" dirty="0">
                <a:solidFill>
                  <a:srgbClr val="C00000"/>
                </a:solidFill>
              </a:rPr>
              <a:t>interests in land</a:t>
            </a:r>
            <a:r>
              <a:rPr lang="en-US" b="1" i="1" dirty="0"/>
              <a:t>,</a:t>
            </a:r>
          </a:p>
          <a:p>
            <a:pPr marL="609600" indent="-609600">
              <a:spcBef>
                <a:spcPts val="0"/>
              </a:spcBef>
            </a:pPr>
            <a:r>
              <a:rPr lang="en-US" b="1" i="1" dirty="0"/>
              <a:t>	</a:t>
            </a:r>
            <a:r>
              <a:rPr lang="en-US" b="1" dirty="0"/>
              <a:t>are determined through a collection of rights.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Exclusion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Use; and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Transfer; as well as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b="1" dirty="0"/>
              <a:t>The rights maintained and transferred in an </a:t>
            </a:r>
            <a:r>
              <a:rPr lang="en-US" b="1" i="1" dirty="0">
                <a:solidFill>
                  <a:srgbClr val="C00000"/>
                </a:solidFill>
              </a:rPr>
              <a:t>Interest in Land</a:t>
            </a:r>
          </a:p>
          <a:p>
            <a:pPr marL="609600" indent="-609600">
              <a:spcBef>
                <a:spcPts val="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dirty="0"/>
              <a:t>need to be seen through the qualifier of:</a:t>
            </a:r>
          </a:p>
          <a:p>
            <a:pPr marL="990600" lvl="1" indent="-533400">
              <a:spcBef>
                <a:spcPts val="0"/>
              </a:spcBef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990600" lvl="1" indent="-533400">
              <a:spcBef>
                <a:spcPts val="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ts val="0"/>
              </a:spcBef>
            </a:pPr>
            <a:r>
              <a:rPr lang="en-US" b="1" i="1" dirty="0">
                <a:solidFill>
                  <a:schemeClr val="hlink"/>
                </a:solidFill>
              </a:rPr>
              <a:t>        </a:t>
            </a:r>
            <a:r>
              <a:rPr lang="en-US" b="1" i="1" dirty="0"/>
              <a:t>Two Major Questions – Must be asked to determine the Interest</a:t>
            </a:r>
          </a:p>
          <a:p>
            <a:pPr marL="609600" indent="-609600">
              <a:spcBef>
                <a:spcPts val="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Possession</a:t>
            </a:r>
            <a:r>
              <a:rPr lang="en-US" sz="16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5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Time</a:t>
            </a:r>
            <a:r>
              <a:rPr lang="en-US" sz="16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609600" indent="-609600">
              <a:spcBef>
                <a:spcPts val="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The Deed to the property will often answer these two major questions.</a:t>
            </a:r>
          </a:p>
          <a:p>
            <a:pPr marL="990600" lvl="1" indent="-533400">
              <a:spcBef>
                <a:spcPts val="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033CC"/>
                </a:solidFill>
              </a:rPr>
              <a:t>Words of 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</a:rPr>
              <a:t>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>
                <a:solidFill>
                  <a:srgbClr val="FF0000"/>
                </a:solidFill>
              </a:rPr>
              <a:t>who</a:t>
            </a:r>
            <a:r>
              <a:rPr lang="en-US" sz="1600" dirty="0"/>
              <a:t> </a:t>
            </a:r>
            <a:r>
              <a:rPr lang="en-US" sz="2400" dirty="0"/>
              <a:t>takes 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 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by means of grant,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/>
              <a:t>      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Assessing the Words of the Deed is: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        </a:t>
            </a:r>
            <a:r>
              <a:rPr lang="en-US" sz="3600" b="1">
                <a:solidFill>
                  <a:srgbClr val="CC0000"/>
                </a:solidFill>
              </a:rPr>
              <a:t>Livery of Seisen</a:t>
            </a:r>
          </a:p>
        </p:txBody>
      </p:sp>
      <p:pic>
        <p:nvPicPr>
          <p:cNvPr id="16389" name="Picture 4" descr="http://ak2.static.dailymotion.com/static/video/490/631/19136094:jpeg_preview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</a:t>
            </a:r>
            <a:r>
              <a:rPr lang="en-US" sz="2400" b="1" dirty="0" err="1">
                <a:solidFill>
                  <a:srgbClr val="C00000"/>
                </a:solidFill>
              </a:rPr>
              <a:t>Powerpoints</a:t>
            </a:r>
            <a:r>
              <a:rPr lang="en-US" sz="2400" b="1" dirty="0">
                <a:solidFill>
                  <a:srgbClr val="C00000"/>
                </a:solidFill>
              </a:rPr>
              <a:t> and Cases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Questions???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536079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800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The Importance of Real Property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52400" y="1066800"/>
            <a:ext cx="891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- Definitions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2060"/>
                </a:solidFill>
              </a:rPr>
              <a:t>Blacks law Dictionary Defines Real Property as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dirty="0"/>
              <a:t>“</a:t>
            </a:r>
            <a:r>
              <a:rPr lang="en-US" sz="1750" b="1" i="1" dirty="0"/>
              <a:t>Land and generally whatever is erected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i="1" dirty="0"/>
              <a:t>or growing upon or affixed to land.”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“Rights issuing out of, annexed to,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and exercisable within or about land”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“Immovable Property or rights arising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from Immovable property”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i="1" dirty="0">
              <a:solidFill>
                <a:srgbClr val="FF000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But a simple definition is: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600" b="1" i="1" dirty="0">
              <a:solidFill>
                <a:srgbClr val="FF0000"/>
              </a:solidFill>
            </a:endParaRPr>
          </a:p>
          <a:p>
            <a:pPr marL="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 “Property Rights involving Land, its fixtures, structures or production”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743200"/>
            <a:ext cx="21224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has historically meant: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b="1" i="1" dirty="0"/>
              <a:t>1. Wealth,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2. Power, and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3.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needs to be thought of in terms of: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 </a:t>
            </a:r>
            <a:r>
              <a:rPr lang="en-US" b="1" i="1" dirty="0"/>
              <a:t>1. Possession,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2.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Critical concepts include (as expressed in the Deed):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 	</a:t>
            </a:r>
            <a:r>
              <a:rPr lang="en-US" b="1" i="1" dirty="0"/>
              <a:t>1. Titled Ownership,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tx2"/>
                </a:solidFill>
              </a:rPr>
              <a:t>	2. Limitations on Titled Ownership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FF0000"/>
                </a:solidFill>
              </a:rPr>
              <a:t>The value of Real Property has led to complex legal rules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Why is Real Property Important?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Real Property has always represented: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Wealth;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Power; and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  </a:t>
            </a:r>
            <a:r>
              <a:rPr lang="en-US" b="1" i="1" dirty="0">
                <a:solidFill>
                  <a:srgbClr val="C00000"/>
                </a:solidFill>
              </a:rPr>
              <a:t>Why Wealth, Power and Life?</a:t>
            </a:r>
            <a:endParaRPr lang="en-US" sz="1600" dirty="0"/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Special   - Distinct  - Unique and - Valuable (Limited Finite Resource).</a:t>
            </a:r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Sovereignty (governmental power) and its relationships depended on land</a:t>
            </a:r>
          </a:p>
          <a:p>
            <a:pPr>
              <a:lnSpc>
                <a:spcPct val="80000"/>
              </a:lnSpc>
              <a:defRPr/>
            </a:pPr>
            <a:endParaRPr lang="en-US" sz="600" dirty="0"/>
          </a:p>
          <a:p>
            <a:pPr lvl="1">
              <a:defRPr/>
            </a:pPr>
            <a:r>
              <a:rPr lang="en-US" sz="1400" dirty="0">
                <a:solidFill>
                  <a:srgbClr val="0033CC"/>
                </a:solidFill>
              </a:rPr>
              <a:t>	    ➊ </a:t>
            </a:r>
            <a:r>
              <a:rPr lang="en-US" sz="1600" b="1" i="1" dirty="0">
                <a:solidFill>
                  <a:srgbClr val="0033CC"/>
                </a:solidFill>
              </a:rPr>
              <a:t>Real Property granted “Freeman” status after Magna </a:t>
            </a:r>
            <a:r>
              <a:rPr lang="en-US" sz="1600" b="1" i="1" dirty="0" err="1">
                <a:solidFill>
                  <a:srgbClr val="0033CC"/>
                </a:solidFill>
              </a:rPr>
              <a:t>Carta</a:t>
            </a:r>
            <a:r>
              <a:rPr lang="en-US" sz="1600" b="1" i="1" dirty="0">
                <a:solidFill>
                  <a:srgbClr val="0033CC"/>
                </a:solidFill>
              </a:rPr>
              <a:t>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Right to Vote was linked to Ownership of Real Property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Landlord – Tenant Relationship: The Owner had Power (</a:t>
            </a:r>
            <a:r>
              <a:rPr lang="en-US" sz="1600" b="1" dirty="0" err="1">
                <a:solidFill>
                  <a:srgbClr val="0033CC"/>
                </a:solidFill>
              </a:rPr>
              <a:t>Fuedalism</a:t>
            </a:r>
            <a:r>
              <a:rPr lang="en-US" sz="1600" b="1" dirty="0">
                <a:solidFill>
                  <a:srgbClr val="0033CC"/>
                </a:solidFill>
              </a:rPr>
              <a:t>).</a:t>
            </a:r>
          </a:p>
          <a:p>
            <a:pPr>
              <a:lnSpc>
                <a:spcPct val="80000"/>
              </a:lnSpc>
              <a:defRPr/>
            </a:pPr>
            <a:endParaRPr lang="en-US" sz="1000" dirty="0"/>
          </a:p>
          <a:p>
            <a:pPr>
              <a:lnSpc>
                <a:spcPct val="80000"/>
              </a:lnSpc>
              <a:defRPr/>
            </a:pPr>
            <a:r>
              <a:rPr lang="en-US" sz="1600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Was (and still is today) the source of:</a:t>
            </a:r>
            <a:endParaRPr lang="en-US" sz="1600" dirty="0"/>
          </a:p>
          <a:p>
            <a:pPr lvl="1">
              <a:defRPr/>
            </a:pPr>
            <a:r>
              <a:rPr lang="en-US" sz="1900" i="1" dirty="0"/>
              <a:t>	   </a:t>
            </a:r>
            <a:r>
              <a:rPr lang="en-US" sz="1400" dirty="0">
                <a:solidFill>
                  <a:srgbClr val="0033CC"/>
                </a:solidFill>
              </a:rPr>
              <a:t>➊ </a:t>
            </a:r>
            <a:r>
              <a:rPr lang="en-US" sz="1600" b="1" i="1" dirty="0">
                <a:solidFill>
                  <a:srgbClr val="0033CC"/>
                </a:solidFill>
              </a:rPr>
              <a:t>Food (where crops and animals are raised),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Clothing (where material for cloth is harvested), and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Housing (where buildings for shelter are constructed and maintained).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Has always provided the owner with wealth, status, sustenance, and 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Social, political, and economic power.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What does the law recognize as far as rights in land?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Rights in Land, commonly known as real property, consists of: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interests in land;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anything attached to land (e.g., buildings, fixtures, signs, fences, or trees).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2060"/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Just what are interests in land (really another term for rights)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in land can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ownership interests,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leaseholds,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easements,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 estates,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future interests.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further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rights in the land surface,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subsurface (including minerals and groundwater),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airspace above the surface.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Control over land has always provided the basis for political sovereignty. </a:t>
            </a:r>
          </a:p>
          <a:p>
            <a:pPr>
              <a:buFont typeface="Arial" pitchFamily="34" charset="0"/>
              <a:buChar char="•"/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Accordingly, disputes concerning real property were historically resolved in the king's courts.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400" b="1" dirty="0"/>
              <a:t>Indeed, disputes over real property </a:t>
            </a:r>
          </a:p>
          <a:p>
            <a:pPr>
              <a:defRPr/>
            </a:pPr>
            <a:r>
              <a:rPr lang="en-US" sz="2400" b="1" dirty="0"/>
              <a:t>traditionally made up the bulk of all litigation.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Even today, a person’s real estate holdings </a:t>
            </a:r>
          </a:p>
          <a:p>
            <a:pPr>
              <a:defRPr/>
            </a:pPr>
            <a:r>
              <a:rPr lang="en-US" sz="2400" b="1" dirty="0"/>
              <a:t>    typically make up their most important </a:t>
            </a:r>
          </a:p>
          <a:p>
            <a:pPr>
              <a:defRPr/>
            </a:pPr>
            <a:r>
              <a:rPr lang="en-US" sz="2400" b="1" dirty="0"/>
              <a:t>    and most valuable asset.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a result, even today, rights in land remain </a:t>
            </a:r>
          </a:p>
          <a:p>
            <a:pPr>
              <a:defRPr/>
            </a:pPr>
            <a:r>
              <a:rPr lang="en-US" sz="2400" b="1" dirty="0"/>
              <a:t>   the single most important resource for human existence.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our population increases and environmental</a:t>
            </a:r>
          </a:p>
          <a:p>
            <a:pPr>
              <a:defRPr/>
            </a:pPr>
            <a:r>
              <a:rPr lang="en-US" sz="2400" b="1" dirty="0"/>
              <a:t>   concerns continue, disputes about property rights, </a:t>
            </a:r>
          </a:p>
          <a:p>
            <a:pPr>
              <a:defRPr/>
            </a:pPr>
            <a:r>
              <a:rPr lang="en-US" sz="2400" b="1" dirty="0"/>
              <a:t>   due to our finite land supply, will continue to make </a:t>
            </a:r>
          </a:p>
          <a:p>
            <a:pPr>
              <a:defRPr/>
            </a:pPr>
            <a:r>
              <a:rPr lang="en-US" sz="2400" b="1" dirty="0"/>
              <a:t>   interest in real property one of the most important </a:t>
            </a:r>
          </a:p>
          <a:p>
            <a:pPr>
              <a:defRPr/>
            </a:pPr>
            <a:r>
              <a:rPr lang="en-US" sz="2400" b="1" dirty="0"/>
              <a:t>   legal rights.</a:t>
            </a: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3881</TotalTime>
  <Words>1240</Words>
  <Application>Microsoft Office PowerPoint</Application>
  <PresentationFormat>On-screen Show (4:3)</PresentationFormat>
  <Paragraphs>478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199</cp:revision>
  <dcterms:created xsi:type="dcterms:W3CDTF">2007-08-27T19:04:39Z</dcterms:created>
  <dcterms:modified xsi:type="dcterms:W3CDTF">2019-10-17T17:22:55Z</dcterms:modified>
</cp:coreProperties>
</file>