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509" r:id="rId3"/>
    <p:sldId id="510" r:id="rId4"/>
    <p:sldId id="467" r:id="rId5"/>
    <p:sldId id="471" r:id="rId6"/>
    <p:sldId id="472" r:id="rId7"/>
    <p:sldId id="473" r:id="rId8"/>
    <p:sldId id="490" r:id="rId9"/>
    <p:sldId id="40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3300"/>
    <a:srgbClr val="0033CC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6" autoAdjust="0"/>
    <p:restoredTop sz="94664" autoAdjust="0"/>
  </p:normalViewPr>
  <p:slideViewPr>
    <p:cSldViewPr>
      <p:cViewPr varScale="1">
        <p:scale>
          <a:sx n="79" d="100"/>
          <a:sy n="79" d="100"/>
        </p:scale>
        <p:origin x="102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4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4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DFD8465-568A-43F8-BE98-78DCDDCDA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295D08-CC99-443F-95E2-4209197A6F0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DD09-731B-4251-814D-A14A39097E7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83E98-4B3C-4C34-A237-59617F0BE8C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0EC07E-6E3C-4B0D-89E4-68AA42E58D5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C387BA-AD1B-438C-BFA7-624F9572608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50E84F-13D8-414A-8B75-DC528304910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40856-7FB9-4941-9B10-AE76AA4FF0F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DC5AB-1F03-49CC-BA82-34C3EC9264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08A7-0CCD-4C02-8CF3-54DC2D01F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CE995-9E51-4B70-B0C2-B3CBDC3CC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7125C-E2FF-4DB8-A123-D8253C3A7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F6453-5B74-4336-8F35-3CE815809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BC6C9-1076-441A-AA62-BBAA13162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51C83-9A85-46FB-8D1B-B5E8AFFF5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923E5-E821-4ACF-8B10-5CFEEA8B5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1E77A-DE88-4B67-8BDA-8085E08AD1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81CC3-444E-40CB-BF4D-97005676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C1760-2E28-41EF-BBB3-2B213932D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C4E70-BC6A-43E2-9515-3A50934FC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046EE-A2CE-42AC-8CB9-0193968D5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62F5126-A6FE-4D51-994D-56FA6D30A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876800"/>
            <a:ext cx="8077200" cy="17526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FF00"/>
                </a:solidFill>
              </a:rPr>
              <a:t>Slide Set Seventeen:</a:t>
            </a:r>
          </a:p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Real Property: Fixtures</a:t>
            </a: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1336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C5AB-1F03-49CC-BA82-34C3EC92644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106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76400"/>
            <a:ext cx="7696200" cy="45751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Time We Spoke About: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The Following: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Nature, Definitions and Explanation of Estates in Land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Possessory Interests in Land</a:t>
            </a:r>
            <a:endParaRPr lang="en-US" sz="14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	    </a:t>
            </a:r>
            <a:r>
              <a:rPr lang="en-US" sz="1200" b="1" dirty="0">
                <a:solidFill>
                  <a:srgbClr val="003300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	     2. </a:t>
            </a:r>
            <a:r>
              <a:rPr lang="en-US" sz="1200" b="1" dirty="0" err="1">
                <a:solidFill>
                  <a:srgbClr val="003300"/>
                </a:solidFill>
              </a:rPr>
              <a:t>Defeasible</a:t>
            </a:r>
            <a:r>
              <a:rPr lang="en-US" sz="1200" b="1" dirty="0">
                <a:solidFill>
                  <a:srgbClr val="003300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	     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003300"/>
                </a:solidFill>
              </a:rPr>
              <a:t>	            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800" b="1" dirty="0">
                <a:solidFill>
                  <a:srgbClr val="C00000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Non possessory interests in land:</a:t>
            </a:r>
            <a:endParaRPr lang="en-US" sz="1600" b="1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100" b="1" dirty="0">
                <a:solidFill>
                  <a:srgbClr val="003300"/>
                </a:solidFill>
              </a:rPr>
              <a:t>		    1. Easements,  2. Profits,  3. Covenants, and  4. Servitudes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Future Interests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</a:t>
            </a:r>
            <a:r>
              <a:rPr lang="en-US" sz="1600" b="1" i="1" dirty="0">
                <a:solidFill>
                  <a:srgbClr val="CC0000"/>
                </a:solidFill>
              </a:rPr>
              <a:t>Future Interests - Estates in Time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1100" b="1" dirty="0">
                <a:solidFill>
                  <a:srgbClr val="003300"/>
                </a:solidFill>
              </a:rPr>
              <a:t>                              1. Life Estates,  2. Possibility of </a:t>
            </a:r>
            <a:r>
              <a:rPr lang="en-US" sz="1100" b="1" dirty="0" err="1">
                <a:solidFill>
                  <a:srgbClr val="003300"/>
                </a:solidFill>
              </a:rPr>
              <a:t>Reverters</a:t>
            </a:r>
            <a:r>
              <a:rPr lang="en-US" sz="1100" b="1" dirty="0">
                <a:solidFill>
                  <a:srgbClr val="003300"/>
                </a:solidFill>
              </a:rPr>
              <a:t>, and  3. Rights of Re-Entry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Title Limitation Rules</a:t>
            </a:r>
          </a:p>
          <a:p>
            <a:pPr>
              <a:lnSpc>
                <a:spcPct val="80000"/>
              </a:lnSpc>
              <a:defRPr/>
            </a:pPr>
            <a:r>
              <a:rPr lang="en-US" sz="1600" dirty="0">
                <a:solidFill>
                  <a:srgbClr val="0033CC"/>
                </a:solidFill>
              </a:rPr>
              <a:t>	</a:t>
            </a:r>
            <a:r>
              <a:rPr lang="en-US" sz="1600" b="1" i="1" dirty="0">
                <a:solidFill>
                  <a:srgbClr val="C00000"/>
                </a:solidFill>
              </a:rPr>
              <a:t>- Rule in Shelley’s Case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Doctrine of Worthier Title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Rule Against Perpetuities</a:t>
            </a:r>
          </a:p>
          <a:p>
            <a:pPr>
              <a:lnSpc>
                <a:spcPct val="80000"/>
              </a:lnSpc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- Rule Against Restraints on Alienation </a:t>
            </a:r>
            <a:endParaRPr lang="en-US" sz="1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0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8815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 We Will Speak About: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Discuss: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dirty="0" smtClean="0">
              <a:solidFill>
                <a:srgbClr val="0033CC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r>
              <a:rPr lang="en-US" dirty="0">
                <a:solidFill>
                  <a:srgbClr val="0033CC"/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100"/>
              </a:spcBef>
              <a:defRPr/>
            </a:pPr>
            <a:endParaRPr lang="en-US" sz="12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8839200" cy="3352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endParaRPr lang="en-US" sz="4400" b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4400" b="1" dirty="0" smtClean="0">
                <a:solidFill>
                  <a:srgbClr val="C00000"/>
                </a:solidFill>
              </a:rPr>
              <a:t>	               Fixtures</a:t>
            </a:r>
            <a:endParaRPr lang="en-US" sz="4400" b="1" i="1" dirty="0" smtClean="0">
              <a:solidFill>
                <a:srgbClr val="C0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000" b="1" i="1" dirty="0" smtClean="0"/>
              <a:t>	</a:t>
            </a:r>
            <a:endParaRPr lang="en-US" sz="20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  <a:defRPr/>
            </a:pPr>
            <a:endParaRPr lang="en-US" sz="2400" b="1" i="1" dirty="0" smtClean="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2BC6C9-1076-441A-AA62-BBAA13162CB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16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371600"/>
            <a:ext cx="7772400" cy="765175"/>
          </a:xfrm>
        </p:spPr>
        <p:txBody>
          <a:bodyPr/>
          <a:lstStyle/>
          <a:p>
            <a:pPr eaLnBrk="1" hangingPunct="1"/>
            <a:r>
              <a:rPr lang="en-US" sz="4800" b="1" smtClean="0">
                <a:solidFill>
                  <a:srgbClr val="C00000"/>
                </a:solidFill>
              </a:rPr>
              <a:t>Fixtures</a:t>
            </a:r>
          </a:p>
        </p:txBody>
      </p:sp>
      <p:pic>
        <p:nvPicPr>
          <p:cNvPr id="5124" name="Picture 6" descr="curtainro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2286000"/>
            <a:ext cx="41148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DDC5AB-1F03-49CC-BA82-34C3EC92644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7" name="Rectangle 3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dirty="0">
                <a:solidFill>
                  <a:srgbClr val="002060"/>
                </a:solidFill>
              </a:rPr>
              <a:t>General Principles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A. In General: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b="1" dirty="0">
                <a:solidFill>
                  <a:schemeClr val="tx2"/>
                </a:solidFill>
              </a:rPr>
              <a:t>A “fixture” is a chattel: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that has been affixed to land                                         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	and has ceased being personal property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b="1" dirty="0">
                <a:solidFill>
                  <a:schemeClr val="tx2"/>
                </a:solidFill>
              </a:rPr>
              <a:t>     by become part of the realty</a:t>
            </a:r>
            <a:r>
              <a:rPr lang="en-US" dirty="0">
                <a:solidFill>
                  <a:schemeClr val="accent2"/>
                </a:solidFill>
              </a:rPr>
              <a:t>.</a:t>
            </a:r>
            <a:r>
              <a:rPr lang="en-US" b="1" dirty="0">
                <a:solidFill>
                  <a:schemeClr val="accent2"/>
                </a:solidFill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800" b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B. Constructive Affixation: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1600" b="1" dirty="0"/>
              <a:t>Certain items have been deemed to be fixtures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600" b="1" dirty="0"/>
              <a:t>	even if they are NOT specifically affixed.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b="1" dirty="0"/>
              <a:t>Such items include items that were designed to go with the real property in question.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600" dirty="0">
                <a:solidFill>
                  <a:schemeClr val="accent2"/>
                </a:solidFill>
              </a:rPr>
              <a:t>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600" b="1" i="1" dirty="0"/>
              <a:t>	</a:t>
            </a:r>
            <a:r>
              <a:rPr lang="en-US" sz="1600" b="1" i="1" dirty="0">
                <a:solidFill>
                  <a:srgbClr val="002060"/>
                </a:solidFill>
              </a:rPr>
              <a:t>- Classic examples include Keys to doors, garage door opener controllers, area rugs especially cut for odd dimension rooms, and certain custom designed wall units</a:t>
            </a:r>
            <a:r>
              <a:rPr lang="en-US" sz="1600" b="1" i="1" dirty="0"/>
              <a:t>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600" b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003300"/>
                </a:solidFill>
              </a:rPr>
              <a:t>C. Intention Standard: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endParaRPr lang="en-US" sz="600" b="1" dirty="0"/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1700" b="1" dirty="0"/>
              <a:t>The general rule when it is unknown if an item should be classified as a </a:t>
            </a:r>
            <a:r>
              <a:rPr lang="en-US" sz="1700" b="1" dirty="0" smtClean="0"/>
              <a:t>fixture is </a:t>
            </a:r>
            <a:r>
              <a:rPr lang="en-US" sz="1700" b="1" dirty="0"/>
              <a:t>whether a reasonable buyer would expect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700" b="1" dirty="0"/>
              <a:t>	and a reasonable seller would intend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700" b="1" dirty="0"/>
              <a:t>	such item to be a part of the realty.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3" name="Rectangle 3"/>
          <p:cNvSpPr>
            <a:spLocks noChangeArrowheads="1"/>
          </p:cNvSpPr>
          <p:nvPr/>
        </p:nvSpPr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dirty="0">
                <a:solidFill>
                  <a:srgbClr val="002060"/>
                </a:solidFill>
              </a:rPr>
              <a:t>General Principles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800" b="1" i="1" dirty="0">
              <a:solidFill>
                <a:schemeClr val="accent2"/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A. Classification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If a chattel has been categorized as a fixture,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it is a part of the real estate.             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A conveyance of the real estate, in the absence of any specific agreement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to the contrary, passes the fixture with it.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-"/>
              <a:defRPr/>
            </a:pPr>
            <a:r>
              <a:rPr lang="en-US" sz="1700" b="1" dirty="0"/>
              <a:t>As a result, the fixture, as a part of the realty,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passes to the new owner of the real estate.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00"/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B. Mortgage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003300"/>
              </a:solidFill>
            </a:endParaRP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700" b="1" dirty="0"/>
              <a:t>To the extent that the owner of the real estate mortgages the realty,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 in the absence of an agreement to the contrary,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1700" b="1" dirty="0"/>
              <a:t>      the mortgage attaches to all fixtures on the real estate. </a:t>
            </a:r>
            <a:endParaRPr lang="en-US" sz="1700" b="1" i="1" dirty="0"/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2000" b="1" dirty="0">
                <a:solidFill>
                  <a:srgbClr val="003300"/>
                </a:solidFill>
              </a:rPr>
              <a:t>C. Agreement to the Contrary:</a:t>
            </a:r>
          </a:p>
          <a:p>
            <a:pPr marL="342900" indent="-342900">
              <a:lnSpc>
                <a:spcPct val="7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003300"/>
              </a:solidFill>
            </a:endParaRP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Even though the concept of fixtures may apply and a chattel becomes a fixture, an agreement between a buyer and seller (similarly between a mortgagor and a mortgagee) can cause a severance of title.</a:t>
            </a:r>
            <a:endParaRPr lang="en-US" sz="600" b="1" dirty="0"/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600" b="1" dirty="0"/>
              <a:t>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As a result a buyer may agree that a seller may remove certain fixtures,               or a mortgagor that the lien shall not attach to the same.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defRPr/>
            </a:pPr>
            <a:r>
              <a:rPr lang="en-US" sz="600" b="1" dirty="0"/>
              <a:t>  </a:t>
            </a:r>
          </a:p>
          <a:p>
            <a:pPr marL="742950" lvl="1" indent="-285750">
              <a:lnSpc>
                <a:spcPct val="75000"/>
              </a:lnSpc>
              <a:spcBef>
                <a:spcPts val="0"/>
              </a:spcBef>
              <a:buFontTx/>
              <a:buChar char="–"/>
              <a:defRPr/>
            </a:pPr>
            <a:r>
              <a:rPr lang="en-US" sz="1600" b="1" dirty="0"/>
              <a:t>The effect of such an agreement is to de-annex, and to reconvert the fixture back to a chattel.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8600" y="15240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rgbClr val="C00000"/>
                </a:solidFill>
              </a:rPr>
              <a:t>Fixtures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solidFill>
                  <a:srgbClr val="002060"/>
                </a:solidFill>
              </a:rPr>
              <a:t>	</a:t>
            </a:r>
            <a:r>
              <a:rPr lang="en-US" sz="2400" b="1">
                <a:solidFill>
                  <a:srgbClr val="002060"/>
                </a:solidFill>
              </a:rPr>
              <a:t>Challenging Items: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600" b="1" i="1">
              <a:solidFill>
                <a:schemeClr val="accent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Flat Screen TV’s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In Room Air Conditioners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Electrical Generators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Art Collections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Screened Yard Houses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Satellite Dishes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800" b="1"/>
              <a:t>Basketball Units</a:t>
            </a:r>
          </a:p>
        </p:txBody>
      </p:sp>
      <p:sp>
        <p:nvSpPr>
          <p:cNvPr id="8196" name="AutoShape 6" descr="data:image/jpeg;base64,/9j/4AAQSkZJRgABAQAAAQABAAD/2wCEAAkGBhQSEBQUExQWFRUUGBgVFRUYFBgbFxgVFxgYGBkZGBoZGyYgGBkjGhUbIC8gIycpLCwsGB4xNTAqNSYrLCkBCQoKDgwOGg8PGiwkHyQqKiwvLCwqLCkpKSwqLCwsLCwqKSktLCksLywsLCksLCwsLCwpLCwsLCwsLCwsLCkpLP/AABEIALcBEwMBIgACEQEDEQH/xAAcAAABBAMBAAAAAAAAAAAAAAAABAUGBwEDCAL/xABQEAABAwIDAwYGDQkFCQEAAAABAAIRAyEEEjEFQVEGByJhcYETFzKRobEUFjVCUlRykrKzwdHSIyVTc4OTwuHwFTNDYvEkRGOChJSVosMI/8QAGQEBAAMBAQAAAAAAAAAAAAAAAAECAwQF/8QALREAAgEDAgUCBgIDAAAAAAAAAAECAxEhEjEEExRBUSIyYXGBocHwsdFCkfH/2gAMAwEAAhEDEQA/ALxQhCAEITHtDlvgaFR1OriqLHts5heMwMTcbrFAPiFGfGVs347Q+eseMzZnx2j87+SAk6FFzznbM+O0fnH7lg86GzPjlLzu+5ASlCinjS2Z8cp/+34UeNPZnxyn5n/hQErQor40tmfG6fmf+FHjR2Z8bp+Z/wCFASpCi3jP2b8bZ5n/AIUeM7ZvxpnzX/hQEpQov4zdnfGm/Nf+FHjM2d8Zb81/4UBKEKMeMrZ/xlvzH/hWfGTs/wCMD5j/AMKAkyFGfGRgPjA+Y/8ACs+MfAfpx8x/4UBJUKN+MXAfpx8x/wCFHjFwH6cfMqfhQEkQo14xsB8YHzKn4Vpq86mzG2dimj/kqfhQErQoh43NlfHGfNqfgR429lfHKfzan4EBL0KH+N3ZXxxnzan4Fnxt7K+OU/m1PwICXoURHOzsv45T8z/wr2OdTZfxyl/7fhQErQosOdHZnxyj5z9yfNk7ao4qn4ShUbVZJbmaZEjUdt0AtQhCAEIQgBCEIDBXKXOqfzzjf1g+gxdXLlTncbG28ZHw2Hz0qZUEoiQKyCnvkfsmniKzmVASA2bEi/cpj7RMN8B37x33raFCU1dGU60YOzK1BXoKyPaJhvgO/eO+9HtHw3wXfvHLTpZlepiVxK9KxfaRhvgu+e5HtJw/wXfPcnSzHUxK6WZVi+0rD/Bd89yPaVh/gu+e5OlmOpiV4FkFWH7S8P8ABd89yPaZh/gu+e5OlmR1MSvQV7BVge0zD/Bd89y3YfkNReYax1hJ6ZAA4uJMNHWVD4aSy2iVxEXhIrwFbWuVl7B5v8NXrBhD8pmXMeTEcd0TbvCeMZzWYJhhrqpPU6fQB64WTp2drmiqXV7FRMctzSrdPMuyxY8EHi5wPokelYPNFTByiqzMbBpe4EngE0fFE6/gVMCvYKsrHc2RpXdTcW/Ca8uH3jvCaq3JCg4Q5riOGdw9S0VByymijrpborTaG1plrNN549iaZVs+L/Cfoz+8d96z4vsJ+jP7x/3q3TSKdREqQlEq3PF7hP0Z/eO+9Hi9wf6I/vH/AHp00hz4lRysyrc8XmD/AER/eP8AvR4vcJ+jP7x/3p00iOfEqSVkOVt+L7Cfoj89/wB60Y7kHhW0qjhTMtY4jpu1DSRvUPh5EqvEqwOXSHML7lft6nqYua2ldKcwnuT+2qepi5zcsdCEIAQhCAEIQgBcrc7/ALt4z5TPqaa6pXK/O/7t4z5VP6mmhKPPNjTnFuH/AAyrROFVa80rZxzh/wAJ32K4Dh138O7QOKuvUNHsVY9ip3OHXk4ZdGowsNPsVY9jJ1OHWuu1rBLyGjiSAPSmoiw2+xlj2MtWI5SUGgwc0GBG89W+OuEgdykqRIowCcoJm5IkCN9lDmkSotjp7HSXFYllOZMkCYFzH2d60UMBXrt8JXrChR4Rd3U1ghx099C8vwNKS1tR5YSBmIiG9eS095Kz5y7F+U+4lxG13E5WtiY4z6AltDk5iquSQQ15hgIIbJHla5iAN5t1qRcidmUhXBpNNSAQaj2uaA436IImYtM3vZTXbODc6n0SJbcCB5WgJJOgncuOpxLbwdkOHS3KpbjhhHOZTFOtuDnZsuYC9jGfUXkBeKO0mPJY+q65aXZS5tM3gthsiBxAMpXt/ko9pGZoE6HMNOyJ9XamIbNg74BEyRYA6kDQQru0lcqvS7Fucl+UFGswsoghtMBokGN8RvIkHrTftwtpV6eam3wj5PhASA0aWGhJE67+1Gz9mtw7HNawBnQLXA6uPAnU2Gsb92qnbTm1sK4uIloJa7rjyQWkkEi1lwp3wjqaUWmxgxnOe5ga2G54NmuDpjeXfcN6i22+VteuWvJDR/lDZPyiBf8A1SF+DpOxdBhc8ZQScjQdSAA644alSHEbCoONqsGIEtOnY2bLsptJs5JZM7CrmqwS5riTrYHhBA0NwbgTNiU54jC+DMP6JOkkX7OI7E14fC0meDyVoqMBaTTa4gnTpNmNeyUrZyPqVr+EJbJIAAhs6gA1LditGtKLd9iZUoytbcUiis+AWk8hzTkh9QuAnotaL2I99ew0lbqTHUxFSvSzRIbUs/zN+5ariIszdCSDwCPAJwq4dwpio0Gq076QzHTeNQtJqtiSY01BtPG1lpGpGWzM3BoS+ASTa9L/AGet+rf9Ep5DQdCD3hINsub7Gr9JtqbwekNcpEdqOWCEsnOTV0rzCe5P7ar/AArmlq6W5hPcgfrqv8K807yx0IQgBCEIAQhCAFyxzwj894z5VP6mmup1yzzxD894vtp/U00JQp5m4/tB0kAeCfqY4K4q+0qDPKrUx/zt9Uqieb7AirinNcQB4NzruDRbiSrFp+wqMeEqAuHvWuz/AEbK0a6gtNm38DOVFzd7pIkGJ5VYVuj854MaT9wTXieVlRxy0aOuheQe+Gmw71qxHOBh4DRRc8DSW07dkzB603VNq4yu6KNLwYd5MNAt8t8T2jqV+onba3zZXkQ83+SHZuw9o1TDqwZInK0wcvEBomOuU3nY1AkjEYo5mmIh9Qzw6Ojupb8FyQxDnh2IrPEGOi9xInQB24kxYedPmDwFDDVmNY11V4MuLnF/gxE5jJIaSbCwJXPPi2u9/kdMOFW9rfMZ6fJfD0mMfWqvZmMtHg8jnaZcupnvKWYrkzTc0eDNTOIJfUJsBoA0STum6lGNxjGgl72iZguyndoJBJTHX2xRY1zvCO6Yyw2mXRNpIiRx7lzPjJPubdPBbjvsrkThXMBexwqCM14zEe+Db2PDqT3h+TWHbGVgkef+Sj2ztskODG0nFo0qEgRw1JOnUEg5R8sKvSYcG9zBbP8AlLxbNLGix4StKdXmYbMpw05RNWYehh85bkpZzJMgSeN7b0ldyjw7ZzVmndAjXTTX0KmdobaBEGlAO4tcDx1Jk+dNhxQaA8SDfK3MCZ77gXmSOxdSpR7s53VfgujaPK6g4FhYajewgHvNxpwVf8osdRaczaXgr5pDw6SPhB0EjquoY7bVYiBUy8cup7z9kJBVqkmS5znHUkyfOVolGJi5yZOKfLMPtUrOMmekA0ZoiYBO4alPIw1WtTmk8OZqXNBcBItOWY8yq40jE2nrTpsTlvicGCKJbw8nQdlp71nU1x9hpBwfvQ5V8CGY59KtUNN1ml5a4tzaB3WLQO7rTh7XDDiKtVwkTFEhpO6Xl8b+Cih2y51QVHuLqhdnklxhs5oEk2mbXWcdyrrPc7hpZzhI3Zg1wa7zLmhKpfDN3y7ZRM8LsbENfFOtUBMdFtp00BsvbsbTwlQmrNR83D6QDmkgHRr2zbeq7/tCo1xIcAW7wNFgbYrZgc5JbvMHuvu6lf193grzIdlktHDcsn1ZLHVKcDyxTblHAQXkfOlM9etXc7wtbEio2ZyPc1oM8aY7d3nUJdtqtJIc0TrDGgeaI9C0t2hUknwjpNzw83BTpfYc1eC3dnvotpFppuJdbIMQ9gdMG8ukiN10+U9o0Ww1tSroDkq0vCNbbQPEPgdRKpKjygqNcHQ2RpbRO7ecnFhuUOaIMg5BLZ1g6rLRNbGnMg9y1cYzZb3BriGvdB8JTc4MkifKJI7teKadt8lcO/D1n4fEh3g6T3lpANg0u1Edkxqq9HLJzpNZ7yX3fES4xAmQRPdN1rw/K5pa+mZEtcGvFjJBgQBoZj7lZTmiPQyvmrpfmE9yB+uq/wAK5pC6X5hfcgfrqvratihYyEIQAhCEAIQhAC5b54x+e8X20vqaa6kXLfPJ7t4vtpfU0kJQl5u8OH4pzXOLQabpIN+zvVgt5I0S2QcwMwQ08ep25V5zfYkU8UXGfIdoATpwJE+dWWzaBg5KzAANHtDQO4bu9eZxPMU7xdlby/wb04xayjxhdg06Dg9hGY2E0w4a7g4m6cMTXqOkCo3OQRL2kb9Gx73QxvMTKasTia5EB2GM8Dqe4i4lN7Np4zTwVN0aWjdFjmXEpVJO7af1NU4xwkO9ehVBBqVZyHOHZ4h4Ah3k304pFisJUdLmkVKh8qKzc7gBv6W8R515obXxXRFTCAjUE1qc8LZiLT1p3pYg1GH8nleB5LnsDTwGrhB4T9iJzW/8krSyPA4ikQ32NU6UQ7IYZfS0+te3YrEDMTScAA63gyZygd5kypFhS57m5i1pgggvaRFrCCd4SfF8lvCSW1SN4htLUmeGlvQFMbN+tWIccEZrcpMRSdDWPcRNhTJMtub5YjXQbluHLTF5QTScQ4H3htvk+lLqnJp9MAeFqAzMNLGSY4eDvPasMxRpGXOrSRE2cLcbQO5X9DXpSZROUe431+U2Jc535RzYBEtgaGB6j51HMfWcyqBOYkySRM9IDzwZUrr7fJECu2B8MHdpIc688YSMbbpuu+lRqOHvgA075Ilp1sY/ob0pTgnZGc9Mt2MO16mRmZoFnQfR9q1YGKjHOywR6094zalCpZ1BupcZcYnj0DqV5/tKgC5rWFrXXMdKDEG74jzLdVKiilZmTjC4w44BrWOmzhPeI+9IMXVAY073Dd1Et/hnvT1tGtRLGNa97oMBjqLAQ2LkOa83tGg1TNjGhwZGjW5RbrJ+1bxqSl7jNxithEyocycA8U4IEksPZckT5khZTk6aX37t5S4uBbBvprbTgpkweXPyNY7LczPCLAH0JbXwoyNkBuZrpItdoaRPZdZoub4Mtc0kcQdLg8L6elP2ztvUGiHU6hNy2AJAIgwZkdoC5pzkspXNFp7kSFK8C9gZniAV6oYckSASdBAMEW3hS2ntnDtkig4k/CDSNbzIlI9pYvCVA9wpVGvcOjDxkBjXKDx4LaNWbftZRwiu5GcPSc97gAZA3CT6BxXsjI5uZpu4yHAgxpcLfs9vgqgcHQJE2mW7xG9SHE8oKNZgFSmwkWEtNhO4h8iyVJzT2wTHR5Ip4KX5ZNzE7lrFDKR0gbiyf34fDEZg4sPwQ9xPpb9pTfVyg9EujrV4VLlWkiMtXS/ML7kN/XVfWFzQ1dL8wvuO39dV9YWxcsZCEIAQhCAEIQgBcu88nu3i/wBl9TTXUS5e55fdvFfsvqaaEoaORziMRbXKT73cCffAibKaYXaxAPQc6etgt2BnCFCuSGEFTEZSYtPm/wBVP27GpyGh9rknqF+u/VGgXLVoKbuyHUcdjydsOk9FjI3l14PYP6hYdtloDganYRTd2DSDC9jZtIAgkOEjKSCDAABM2zTMntGqzT2Jh6pJzTI0BNpBk2004Wv1LPpaaw0RzpC3ZPKCiWFtStlfliSzhNg5w3nuW/DbYon/AH40nETldSaRN9SAQfPvSOjgKDQB4M5QIcSZEADUTcmJvcTbUrYcLQcWAUqcu0zHeDHbo3TqV6fDU4PH3sOfIdMOx1aTTxmGqQJEsDT13G7uWf8AbWgnJRqBov0ssdclwntTCzEdIFmQXc2DYS7gDwNzpZK6G0yA73ocCc975SBePK1ABi88JWsoNOyS/wBf0SuI8jxg8ViHg5sOOjoWVuoSIdHbYpFisBTqOc0NqtIOuU5m6T0oIdc2iEkbtZ8tAzQ5uZpBGSxvrwiI1nrKz/bjm28ISSYaCDOvXvgyP6C5Xw0pPcPiDTiOR7DcPrd7Xeog8OK01uQ4+G5x7J0Gl6d/OlbNu1HGAXOgmG3J6nGJEb4nS6zSxtV7eicxFiLw2XENzGdd9lMeHqR/zf79DN1YvsJKnN6C25JsY/KBpExc/krjXzrxgeQDW+VTbUiBeu9vXo1nZrrKX1cc7PkJiCQbWaRMkAeVp3JJR2qQSCZzHeRx1nq6rLeNKou9yHUj4NntMaTBw1FsWBFaqbREmXXPYF69p9NrRGFw8g2Jq1DPbmMRqUVdpkEOvvkwHbtCOJA8/UtGKxjmjXNlcLRaXCRusYIso5Mngc7wjeMK6mc1PD4cGYDOgJABm4F560ve6o1ub2FhiTcFpGp7WC90w0cQHuzQJmd4g9IZg3yZ3dRiIW92MeMonVwGUC4mLQRpuAFlD4Km3n8/2SuIf7YWYrGV4j2EwNHB1gQDp0LapEMZjGkHwdJoMDyZjNxJjfNkop7UtadXE5naACDIkHeP9RbyNphrgARuDiAQI1NiNZPDqhaQ4eEcKIddvua24rEvaYbSIaQD+SbZ28Tx4cUkqYXFOkex6RN5BotBF+MDVOeJ2m4A5nCYDhlIIuTrGpgace9aG7WFSei1xaQC+D5MiJjcDcLV0JNXS/knmp9xAdn4otB9jsbNujSjTcQAb9q3f2XiMg/JsdB3QCDr8G3enU7Xk5xUcMty0Oe0OkXEySdZ3WBXqvt8EFp8L0RAOYiCZtBJi/rXM6M3sl9yyqQ+JHMTh3xHgzqbdFzbW0c0R2pFUwANN5LQzK0x+SYR3ENtpr6U+1q7muM16rCHW0aSYndeZgGZnqRjMYTQqk1XHMx4gtY2eiQCSBJnW0X3qyo1ErtfcrriU41dL8ww/M7f11X6QXNDV0xzD+47f1tX6S6C5YiEIQAhCEAIQhAC5f55R+e8V+y+pprqBcwc83u3if2X1NNCUN/N+4DF3yiabxLtB0TeN5iYUwftQBxygmGHo2GWwiQbHeeuOsKBclquWvPBpUv9lgVCZBIN5vmGt53W9CWbRz1dxXicc7wbXZILWhwf/klzQO3oxAI8k2vKMJj3TAY6JzuixDffkgjsM8AvOyHZ67ackFxyyRM2zQLiSY0nXgkNbabjWNMA1C2acAEyJgRlv5uxU0Risv7GbY5msSx8MJgEuLJgAQR0Z0EG86HqWMZVcwh7TlGUBpI6M5ekGmDJLgbjruvGHLZbLSIaA9skEkXIJ4m+5epzw0B7oBymZdEE2EWAEzAXTyVLH79AJawqVX9FojKcsEN6RmHPsRqb9wEWS59MFjXPkAEZmAxBgAgTMXg77iUkrVS0Max4cH8DZrtwLoibzA0XrDYuQHzJaSI3WJEmZnd5lWNGF9GWLjmKkz0SWjI0kOl0NIuZJmQ7sMb0mpOLnulpyzJAbmMGWufYfByntkpHU2nD3Zbkz5Wkb7eZYD6WTOKjsxIaWxqwiLmdx3Rw61nKg4vCGoX1qzJEOfknhaDEgC0yI3jddI6WMs5sFoEFtj0nX1E6RbvSEbXDXsu4x0TABJNwCARHCy9Y7HElhNXOS0NcC0jKACGi+4RFvtWkpJx3t++CBXiKhY/wjT5WY5Y0a4W11BDnA6adaTmoJJMiRoNLuzCOEGBruSdlbOSNIEtgTJtDeokElOLGhzRAFM5QXOcC6TJ0iYEECBw60jF+5O/3KPJltc9ECb3eM1jcxAEQBHXpqtFZjg4gzmPwhebHtm08Lm6xUeSG3i0TeO8gbte5ZxGID6xc4SSMxPwdwIgAD06nVRrgnaX9hK6PDdpZZy3lvSET0vfRHWbZp1Xuptc+GzRnaSDLhFjIE3gECOruWBRoik5wc4OuQOjAmDHkyZO+eK11KBaSWjKIy9GdLa6/0Fa6eV2LOLWGKBtUCq5wDB4IuIa4XcM0BpO90HzBajj89b8pMvcwiCIJfpvgROnnhJ9q4k1K9R7socM73OAJzGBAgWEj+cpqr6AAXJHHfGvdZYurNvYs4pD0A+o8tmchibQGMO6TcC9tVlleBleYE+Ds0TkDtSLE3dYE+9K0NBbYCG7pb0jaJjz+tb6WMzhjXNc/P06t2kvDD0TTcRLeg6Nd6mLlGWlEKxirixlIzEuIu2IBN9ZM5o4C866TjC4zM7IR0jUbfPBgGCJNgL+UVnFbODWtLXEugZpEHMQJA3gCPQsnDtDQcoGUiTvnVxN+PqVuTUkm+24uGIe6rVBpunO53QJ/KDNESAIMk2vNtAk+Oe9rXAixkG0QQ09GYsZJlvV1WUFrBTBJJJgyCA23aSSRGsjTRacdimBjwMxDsxudXXAPVAM8Vsm4x0ydmgnkrhq6Z5h/cdn62r9JczBdM8w/uMz9bW+kuc7CxEIQgBCEIAQhCAFzDzz+7eJ7KX1LF08uYuej3axPZS+pYhKI/wAl3RXm1muieP8ARUzdRkhrSc0dGWmIjM5vboOtQ7kmT7IEfBd5t6lj63TvA+CAY3RprK3pyjFam7fQ56lr5NRoA5Bnh4dZptEC12nyiZGWEsxlFrQadR4eKY6BaGzn1ADhBiZvqvGFxrM7fDE5A6SGmSIkWB32F+rqTfiMRma6Rrdt9Bw84WFZam7SKpirHYwEHe4OlzpvBDYvN96T4TaT21GBnlbmlpMhwjQeUIlDc1VrKTA33xDjDbkXJed0N3lJhSqHK99QnJ0GEPOdgblNhMtaM0DQSsqbatGL/WFuOL8S1zqtR2XMSXsEkAVHG4bYzAzawLTNr6aeIljruL7ZcthxfNiXWIG7vlOL8AxlJoZUFSo/KcjG2kk5oJM300nTcmzAYd76mVklxOgI9EkT2K0a0kkrkWV8mPYZ8G7/AD5TdrjlIm5cDa02MpwwtZtOnWouy1PCGc0/A0trMmZmbdaRuxJaXBoAa+AWDe6LEAD/ADG27MvFPEuDS7L8Ebr3jt1LR3BX1RirXuQ42YpxWCYajcoDWkUz0SZDshzA5oOYuF909Sea+SvADRmIBLi1uaBDWtBEQ1oaDprJ3phpNJe1rSTAc5wbewnh2ylGEaYz5pbJAtwN9+vZ19U6U0pJJrL/AOkWMufkqGlljecgEnt3d5C806k5AWb5niIOvESBf1oO1C0uGTSc1s0brz9u9IKmNcXtLdBO4WnQWAkrpb0JJSXgjZ7ik1BlgmCCWwd2/STNx1dq1U8QwsdIfnFy/MIF9IIkXG4rL2Me8TOZxuQTEmL36uH2LzTxLaLXhwa/Mw0xmM5LzLY8kgcTx1R0p3zbASaHJuLbRNN9CzmBhOcCRUMgxPvbiNdJSd1YGofCOnNuaCBvNhHEj06JifUGbedJ3nWB6ll9cue4jrIJm8xpwgDXqWENEZX3Zb5jlh3APJeARmjKTuGuvEH+rJTTYw1HuawMaSSGagNEGMx1F9epJKOywbudxsJmN0yLJbh+g92UktAkTB1GkxNokf1OcZvWku35KXNlKi32OageM5q5XMkB0RIIvIknh9ySYzGZqrCGNYAGtLQSWwwjNmJuZiSB1pO52Sq8mDYEEHt1Wlwc4Oc7dEmOJ0HmUyqSaavlMnbcW7XxTXYhwDug55yuE5I03yYHWm6lVd5JOhMg6GBO7UHSRbsSfFVIAkyHQbgWMcEm9kaHeLan+tyzjxFS2W/wXaTH/CY2mBVp1GS6oG5D8BwJcYGhBFolNWOdrEkXHdMLxQBzhzNAL8OHaNV4xIc2xuHCe/X+u1TUlOXqtgiJFwul+YT3Hbr/AH1XXTUadX2yuaAF0xzCj8zt/XVd+lx5kOssVCEIAQhCAEIQgBcw89Pu1iOyl9UxdPLmDnuP57xHyaP1TEJRG+Tzvyxv71w9SleBqDNFTyQCQc0HMB0dOvt3KFbI2h4KoXZWO6LmxUzZb2kZb5huSo7aJuch3EZndkkQqS1PCZjODcrksxNJrqTW+TmgOdvi99fQkONYC/oxGUCOwX3azuTHiOUriA3KyBfoz6eK1jlA6ZyjWdf5KmmUXdBwfgl+Jr+FYyq8spuHQFOnTyjKAT4R4uCSbRqe5a8A0Wzglpk9GzpGkSCL/Yo8/lQ5zA0sbMznk5iIHRO7LadNSeKByldLTlBLdJJV0k90Ry3ckeKqgU6pDDfKGFzgSADfyQAZuOrrWNm42k1pNQPdmc0vLCA4Ng5g0m08O+VHvbK7I5ha05vfEdIWiztVvxXKjP8A4FJnRDejmEkCM56V3Ed1hZVnST9pHLkLnvccQ4tJAHTBOuQEAaaG/wDVksxeHqNqMa5rxnGeHNgwbggbweP8kwY/lg55EsaSBE3nL8GZ0tovGJ5cVajml/SyDK0Fx6IkG3mHmWiiov0kuMnglDNrVGuMFzHZSAW2GV1iBA3jvSJ+KAYG9ZN4B1tP8zvUaPKV2WMvfN+yw0Wkbc4tm0Xd/JTGUkRy2SvDY0ClUblbneQ4VAekGt1aL+Sd/ckuMEAOAiAAQJ1jfO9Mo5TENDWsygHN5R1iN+4rFTlJJJLJkyRmtundZRJO1kHTHvCudUe2mwEucYa0Xc5x4E2HetdV5aZc2IMX1kG4O4GZtHFMeH2+adTwjAWuGhDvJ7LLZV5SlwgtJ1JMiSTqTbUlTG+dTI5bJFs8Z3vbShwygyQWi3UdILh/Rumq0nNItlJJMdVuBiZt3b00YLlN4KYZM6gu1tHCFsr8rXPIcWCQZ18w00Vmlo3yHT8Ej8N0m2IkT2g6mTu0W7DYkNAbIm+ZxNo9QUf2pzgVsRHhZcACGiYDZjQRwEJHV5TZiD4MiBHl7vMsoU0m77Ecpj54EufI3i4BAIggkbuEab1qq1QwuEmN3pvIHVCam8qYfm8GdZIzxOusDrWvFcoRUMmnHYQP4brW0FdrcnRLZi4gkGbjWBr1LZSw5IyAmHXBDCT2QN+t0ibymaPJoxaPKnj1Tv77cEUuU4acwp9KCJzNiDY9HJrCrGlC6uyNEh7wWDLmENydCC4OqNaTvsHa6JPWpQ1zjJaWkNJBiRIEHSx9SavbG3KQaUySZkTcgx5OgI0WBygaGlop6g++4z1X1UJWe4VOQyhdM8w/uOzX+9rfS3LmcLpzmL9xaX6yt9Y5SdJYCEIQAhCEAIQhAC5n57dn1Ttiu8U3lpbShwY4tMUmg3iF0wk9fAMf5TZ7yPUgOKXCNbLC7HxPJag/UO73l3ofmHoTXiObXCv1Yw/Kw+GP/wAZ9KE3OTQsgrp6vzPYR3+Dhv8At3N+rrN9Sb63MhhT/gUj8mtiKfrc9QLnOgcvQcr9q8xGGP8AguHyca7+PDpFW5iKG6nih8mvh3fSaxAUjmXh9Y7lc1XmFp7jjW9rMK76NVJH8w7N1fFDtwYP0aqkFPrCth/MVwxVXv2fX/hJWh/Mc4f73HysDih/ChBVywrMfzKP+O0u+hiB/AvHiWf8ew3e2sPWxAQzZ3KR9FgY1lIgEuBfTDjctMXOksHpSk8s6t/ydC8z+RG/NO//AD+gLVt7kw7DYh9HwjKuQBxfTnJdodEuAIInemvD4UvJA1AmN/cN6AzjsWatR1QgAvMkNECTwG5aFNdhc2D8Vh2Vhi8LTD56D3PD25XFtwGkbvSnDxMVPjuE7jVPqpoCukKx/ExU+OUO6niD6qa9DmXf8aaezC4o+qmgK2QrPZzJu34ip3bPxR9bQlNLmPG+tiT2YB4+m8ICqFlXFR5iWHU409lGg36VZK6XMRS3sxp7amEb6nOQFJLMK+6HMRQ30ap+XjWj6vD/AGpdR5jsMNcPT7XYrEP9AaxAc7QswumKHMzhB/g4b91Wd9LEFOeG5rsIz/CpD5OGoD6bHH0oDlVoXTvMc2NjUfl1vrHKRYXkdh2aMHc1jfoNanihQDG5WiAOsn1oDYhCEAIQhACEIQAhCEAIQhACEIQCfHY+nRpuqVXtYxglznGAB1qF4vnnwDCQ01anW2nAPzy31KS8qOTFHH4Z2Hr5sjiDLHZXAtMgg6dxBHUqsxv/AOc4JNDHPaNzalKf/Zjx9FASDx1Uz5GGeflVGj1Ar23nSqu8nDsHbVJ/hChVXmJ2izyK+Hf2uqNP1Z9a1M5qtqMN6QcONPEM9GchAT5vL3FO0pUB2lx/iW0cr8adG4cdzvxKEDkBiwL0ccPkuwjx6KoPoQeRuIHv9ot/6Rr/AKDygJ03lJjj77Dj/kd+NbDtnHQSKlCeHgzfvzKuqnJfFDya+O79mVfsKRV9h47T2RjP/HYgepARzlPylrDG40YloL68sflPkdFrWxuMBot6Ux7G2q3CVvCsmocr2gObkHSESYcSYnT0qR4vkHWqVC99TEFztScBiZNo+DwWnxb1D7/Ef9hifwoCdc0u3cd7DLKRoikHvc0vBcZccxbZ1rk+dTk7ex49/hj+zd+NUzhOR+LptDadXFtaNA3BYkC9zuCdaGwcdABrYz/x1cn0lAWf7aMcNRhj3PH8a8nlvim60qJ7HOH2lQClyXxB8qtj+7ZdX7XpUzkU93v9pu/6JrPp1EBMzzkVG+VhmHsrfexeRzssHl4d4+TUafWAoHjOb3Gn+5oYx3XUfhmf/WUg8Uu13n+7YwcX12n6JKAtBnPHgvfCsztY0/RcVIth8sMLjDFCs17gJLLtfHHK4Ax1hUxh+YTaT/7zE4dg/wApqOP0B61MuRPMm3A4mniamLqVqlOS0NbkZJBBzdJxcIOkiUBZyEIQAhCEAIQhACEIQAhCEAIQhACEIQAhCEAIQhACEIQAhCEAIhCEAQhCEAIQhACEIQBCIQhACEIQAhCEAIQhACEIQAhCEAIQhACEIQH/2Q=="/>
          <p:cNvSpPr>
            <a:spLocks noChangeAspect="1" noChangeArrowheads="1"/>
          </p:cNvSpPr>
          <p:nvPr/>
        </p:nvSpPr>
        <p:spPr bwMode="auto">
          <a:xfrm>
            <a:off x="0" y="-839788"/>
            <a:ext cx="2619375" cy="17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8" descr="data:image/jpeg;base64,/9j/4AAQSkZJRgABAQAAAQABAAD/2wCEAAkGBhQSEBQUExQWFRUUGBgVFRUYFBgbFxgVFxgYGBkZGBoZGyYgGBkjGhUbIC8gIycpLCwsGB4xNTAqNSYrLCkBCQoKDgwOGg8PGiwkHyQqKiwvLCwqLCkpKSwqLCwsLCwqKSktLCksLywsLCksLCwsLCwpLCwsLCwsLCwsLCkpLP/AABEIALcBEwMBIgACEQEDEQH/xAAcAAABBAMBAAAAAAAAAAAAAAAABAUGBwEDCAL/xABQEAABAwIDAwYGDQkFCQEAAAABAAIRAyEEEjEFQVEGByJhcYETFzKRobEUFjVCUlRykrKzwdHSIyVTc4OTwuHwFTNDYvEkRGOChJSVosMI/8QAGQEBAAMBAQAAAAAAAAAAAAAAAAECAwQF/8QALREAAgEDAgUCBgIDAAAAAAAAAAECAxEhEjEEExRBUSIyYXGBocHwsdFCkfH/2gAMAwEAAhEDEQA/ALxQhCAEITHtDlvgaFR1OriqLHts5heMwMTcbrFAPiFGfGVs347Q+eseMzZnx2j87+SAk6FFzznbM+O0fnH7lg86GzPjlLzu+5ASlCinjS2Z8cp/+34UeNPZnxyn5n/hQErQor40tmfG6fmf+FHjR2Z8bp+Z/wCFASpCi3jP2b8bZ5n/AIUeM7ZvxpnzX/hQEpQov4zdnfGm/Nf+FHjM2d8Zb81/4UBKEKMeMrZ/xlvzH/hWfGTs/wCMD5j/AMKAkyFGfGRgPjA+Y/8ACs+MfAfpx8x/4UBJUKN+MXAfpx8x/wCFHjFwH6cfMqfhQEkQo14xsB8YHzKn4Vpq86mzG2dimj/kqfhQErQoh43NlfHGfNqfgR429lfHKfzan4EBL0KH+N3ZXxxnzan4Fnxt7K+OU/m1PwICXoURHOzsv45T8z/wr2OdTZfxyl/7fhQErQosOdHZnxyj5z9yfNk7ao4qn4ShUbVZJbmaZEjUdt0AtQhCAEIQgBCEIDBXKXOqfzzjf1g+gxdXLlTncbG28ZHw2Hz0qZUEoiQKyCnvkfsmniKzmVASA2bEi/cpj7RMN8B37x33raFCU1dGU60YOzK1BXoKyPaJhvgO/eO+9HtHw3wXfvHLTpZlepiVxK9KxfaRhvgu+e5HtJw/wXfPcnSzHUxK6WZVi+0rD/Bd89yPaVh/gu+e5OlmOpiV4FkFWH7S8P8ABd89yPaZh/gu+e5OlmR1MSvQV7BVge0zD/Bd89y3YfkNReYax1hJ6ZAA4uJMNHWVD4aSy2iVxEXhIrwFbWuVl7B5v8NXrBhD8pmXMeTEcd0TbvCeMZzWYJhhrqpPU6fQB64WTp2drmiqXV7FRMctzSrdPMuyxY8EHi5wPokelYPNFTByiqzMbBpe4EngE0fFE6/gVMCvYKsrHc2RpXdTcW/Ca8uH3jvCaq3JCg4Q5riOGdw9S0VByymijrpborTaG1plrNN549iaZVs+L/Cfoz+8d96z4vsJ+jP7x/3q3TSKdREqQlEq3PF7hP0Z/eO+9Hi9wf6I/vH/AHp00hz4lRysyrc8XmD/AER/eP8AvR4vcJ+jP7x/3p00iOfEqSVkOVt+L7Cfoj89/wB60Y7kHhW0qjhTMtY4jpu1DSRvUPh5EqvEqwOXSHML7lft6nqYua2ldKcwnuT+2qepi5zcsdCEIAQhCAEIQgBcrc7/ALt4z5TPqaa6pXK/O/7t4z5VP6mmhKPPNjTnFuH/AAyrROFVa80rZxzh/wAJ32K4Dh138O7QOKuvUNHsVY9ip3OHXk4ZdGowsNPsVY9jJ1OHWuu1rBLyGjiSAPSmoiw2+xlj2MtWI5SUGgwc0GBG89W+OuEgdykqRIowCcoJm5IkCN9lDmkSotjp7HSXFYllOZMkCYFzH2d60UMBXrt8JXrChR4Rd3U1ghx099C8vwNKS1tR5YSBmIiG9eS095Kz5y7F+U+4lxG13E5WtiY4z6AltDk5iquSQQ15hgIIbJHla5iAN5t1qRcidmUhXBpNNSAQaj2uaA436IImYtM3vZTXbODc6n0SJbcCB5WgJJOgncuOpxLbwdkOHS3KpbjhhHOZTFOtuDnZsuYC9jGfUXkBeKO0mPJY+q65aXZS5tM3gthsiBxAMpXt/ko9pGZoE6HMNOyJ9XamIbNg74BEyRYA6kDQQru0lcqvS7Fucl+UFGswsoghtMBokGN8RvIkHrTftwtpV6eam3wj5PhASA0aWGhJE67+1Gz9mtw7HNawBnQLXA6uPAnU2Gsb92qnbTm1sK4uIloJa7rjyQWkkEi1lwp3wjqaUWmxgxnOe5ga2G54NmuDpjeXfcN6i22+VteuWvJDR/lDZPyiBf8A1SF+DpOxdBhc8ZQScjQdSAA644alSHEbCoONqsGIEtOnY2bLsptJs5JZM7CrmqwS5riTrYHhBA0NwbgTNiU54jC+DMP6JOkkX7OI7E14fC0meDyVoqMBaTTa4gnTpNmNeyUrZyPqVr+EJbJIAAhs6gA1LditGtKLd9iZUoytbcUiis+AWk8hzTkh9QuAnotaL2I99ew0lbqTHUxFSvSzRIbUs/zN+5ariIszdCSDwCPAJwq4dwpio0Gq076QzHTeNQtJqtiSY01BtPG1lpGpGWzM3BoS+ASTa9L/AGet+rf9Ep5DQdCD3hINsub7Gr9JtqbwekNcpEdqOWCEsnOTV0rzCe5P7ar/AArmlq6W5hPcgfrqv8K807yx0IQgBCEIAQhCAFyxzwj894z5VP6mmup1yzzxD894vtp/U00JQp5m4/tB0kAeCfqY4K4q+0qDPKrUx/zt9Uqieb7AirinNcQB4NzruDRbiSrFp+wqMeEqAuHvWuz/AEbK0a6gtNm38DOVFzd7pIkGJ5VYVuj854MaT9wTXieVlRxy0aOuheQe+Gmw71qxHOBh4DRRc8DSW07dkzB603VNq4yu6KNLwYd5MNAt8t8T2jqV+onba3zZXkQ83+SHZuw9o1TDqwZInK0wcvEBomOuU3nY1AkjEYo5mmIh9Qzw6Ojupb8FyQxDnh2IrPEGOi9xInQB24kxYedPmDwFDDVmNY11V4MuLnF/gxE5jJIaSbCwJXPPi2u9/kdMOFW9rfMZ6fJfD0mMfWqvZmMtHg8jnaZcupnvKWYrkzTc0eDNTOIJfUJsBoA0STum6lGNxjGgl72iZguyndoJBJTHX2xRY1zvCO6Yyw2mXRNpIiRx7lzPjJPubdPBbjvsrkThXMBexwqCM14zEe+Db2PDqT3h+TWHbGVgkef+Sj2ztskODG0nFo0qEgRw1JOnUEg5R8sKvSYcG9zBbP8AlLxbNLGix4StKdXmYbMpw05RNWYehh85bkpZzJMgSeN7b0ldyjw7ZzVmndAjXTTX0KmdobaBEGlAO4tcDx1Jk+dNhxQaA8SDfK3MCZ77gXmSOxdSpR7s53VfgujaPK6g4FhYajewgHvNxpwVf8osdRaczaXgr5pDw6SPhB0EjquoY7bVYiBUy8cup7z9kJBVqkmS5znHUkyfOVolGJi5yZOKfLMPtUrOMmekA0ZoiYBO4alPIw1WtTmk8OZqXNBcBItOWY8yq40jE2nrTpsTlvicGCKJbw8nQdlp71nU1x9hpBwfvQ5V8CGY59KtUNN1ml5a4tzaB3WLQO7rTh7XDDiKtVwkTFEhpO6Xl8b+Cih2y51QVHuLqhdnklxhs5oEk2mbXWcdyrrPc7hpZzhI3Zg1wa7zLmhKpfDN3y7ZRM8LsbENfFOtUBMdFtp00BsvbsbTwlQmrNR83D6QDmkgHRr2zbeq7/tCo1xIcAW7wNFgbYrZgc5JbvMHuvu6lf193grzIdlktHDcsn1ZLHVKcDyxTblHAQXkfOlM9etXc7wtbEio2ZyPc1oM8aY7d3nUJdtqtJIc0TrDGgeaI9C0t2hUknwjpNzw83BTpfYc1eC3dnvotpFppuJdbIMQ9gdMG8ukiN10+U9o0Ww1tSroDkq0vCNbbQPEPgdRKpKjygqNcHQ2RpbRO7ecnFhuUOaIMg5BLZ1g6rLRNbGnMg9y1cYzZb3BriGvdB8JTc4MkifKJI7teKadt8lcO/D1n4fEh3g6T3lpANg0u1Edkxqq9HLJzpNZ7yX3fES4xAmQRPdN1rw/K5pa+mZEtcGvFjJBgQBoZj7lZTmiPQyvmrpfmE9yB+uq/wAK5pC6X5hfcgfrqvratihYyEIQAhCEAIQhAC5b54x+e8X20vqaa6kXLfPJ7t4vtpfU0kJQl5u8OH4pzXOLQabpIN+zvVgt5I0S2QcwMwQ08ep25V5zfYkU8UXGfIdoATpwJE+dWWzaBg5KzAANHtDQO4bu9eZxPMU7xdlby/wb04xayjxhdg06Dg9hGY2E0w4a7g4m6cMTXqOkCo3OQRL2kb9Gx73QxvMTKasTia5EB2GM8Dqe4i4lN7Np4zTwVN0aWjdFjmXEpVJO7af1NU4xwkO9ehVBBqVZyHOHZ4h4Ah3k304pFisJUdLmkVKh8qKzc7gBv6W8R515obXxXRFTCAjUE1qc8LZiLT1p3pYg1GH8nleB5LnsDTwGrhB4T9iJzW/8krSyPA4ikQ32NU6UQ7IYZfS0+te3YrEDMTScAA63gyZygd5kypFhS57m5i1pgggvaRFrCCd4SfF8lvCSW1SN4htLUmeGlvQFMbN+tWIccEZrcpMRSdDWPcRNhTJMtub5YjXQbluHLTF5QTScQ4H3htvk+lLqnJp9MAeFqAzMNLGSY4eDvPasMxRpGXOrSRE2cLcbQO5X9DXpSZROUe431+U2Jc535RzYBEtgaGB6j51HMfWcyqBOYkySRM9IDzwZUrr7fJECu2B8MHdpIc688YSMbbpuu+lRqOHvgA075Ilp1sY/ob0pTgnZGc9Mt2MO16mRmZoFnQfR9q1YGKjHOywR6094zalCpZ1BupcZcYnj0DqV5/tKgC5rWFrXXMdKDEG74jzLdVKiilZmTjC4w44BrWOmzhPeI+9IMXVAY073Dd1Et/hnvT1tGtRLGNa97oMBjqLAQ2LkOa83tGg1TNjGhwZGjW5RbrJ+1bxqSl7jNxithEyocycA8U4IEksPZckT5khZTk6aX37t5S4uBbBvprbTgpkweXPyNY7LczPCLAH0JbXwoyNkBuZrpItdoaRPZdZoub4Mtc0kcQdLg8L6elP2ztvUGiHU6hNy2AJAIgwZkdoC5pzkspXNFp7kSFK8C9gZniAV6oYckSASdBAMEW3hS2ntnDtkig4k/CDSNbzIlI9pYvCVA9wpVGvcOjDxkBjXKDx4LaNWbftZRwiu5GcPSc97gAZA3CT6BxXsjI5uZpu4yHAgxpcLfs9vgqgcHQJE2mW7xG9SHE8oKNZgFSmwkWEtNhO4h8iyVJzT2wTHR5Ip4KX5ZNzE7lrFDKR0gbiyf34fDEZg4sPwQ9xPpb9pTfVyg9EujrV4VLlWkiMtXS/ML7kN/XVfWFzQ1dL8wvuO39dV9YWxcsZCEIAQhCAEIQgBcu88nu3i/wBl9TTXUS5e55fdvFfsvqaaEoaORziMRbXKT73cCffAibKaYXaxAPQc6etgt2BnCFCuSGEFTEZSYtPm/wBVP27GpyGh9rknqF+u/VGgXLVoKbuyHUcdjydsOk9FjI3l14PYP6hYdtloDganYRTd2DSDC9jZtIAgkOEjKSCDAABM2zTMntGqzT2Jh6pJzTI0BNpBk2004Wv1LPpaaw0RzpC3ZPKCiWFtStlfliSzhNg5w3nuW/DbYon/AH40nETldSaRN9SAQfPvSOjgKDQB4M5QIcSZEADUTcmJvcTbUrYcLQcWAUqcu0zHeDHbo3TqV6fDU4PH3sOfIdMOx1aTTxmGqQJEsDT13G7uWf8AbWgnJRqBov0ssdclwntTCzEdIFmQXc2DYS7gDwNzpZK6G0yA73ocCc975SBePK1ABi88JWsoNOyS/wBf0SuI8jxg8ViHg5sOOjoWVuoSIdHbYpFisBTqOc0NqtIOuU5m6T0oIdc2iEkbtZ8tAzQ5uZpBGSxvrwiI1nrKz/bjm28ISSYaCDOvXvgyP6C5Xw0pPcPiDTiOR7DcPrd7Xeog8OK01uQ4+G5x7J0Gl6d/OlbNu1HGAXOgmG3J6nGJEb4nS6zSxtV7eicxFiLw2XENzGdd9lMeHqR/zf79DN1YvsJKnN6C25JsY/KBpExc/krjXzrxgeQDW+VTbUiBeu9vXo1nZrrKX1cc7PkJiCQbWaRMkAeVp3JJR2qQSCZzHeRx1nq6rLeNKou9yHUj4NntMaTBw1FsWBFaqbREmXXPYF69p9NrRGFw8g2Jq1DPbmMRqUVdpkEOvvkwHbtCOJA8/UtGKxjmjXNlcLRaXCRusYIso5Mngc7wjeMK6mc1PD4cGYDOgJABm4F560ve6o1ub2FhiTcFpGp7WC90w0cQHuzQJmd4g9IZg3yZ3dRiIW92MeMonVwGUC4mLQRpuAFlD4Km3n8/2SuIf7YWYrGV4j2EwNHB1gQDp0LapEMZjGkHwdJoMDyZjNxJjfNkop7UtadXE5naACDIkHeP9RbyNphrgARuDiAQI1NiNZPDqhaQ4eEcKIddvua24rEvaYbSIaQD+SbZ28Tx4cUkqYXFOkex6RN5BotBF+MDVOeJ2m4A5nCYDhlIIuTrGpgace9aG7WFSei1xaQC+D5MiJjcDcLV0JNXS/knmp9xAdn4otB9jsbNujSjTcQAb9q3f2XiMg/JsdB3QCDr8G3enU7Xk5xUcMty0Oe0OkXEySdZ3WBXqvt8EFp8L0RAOYiCZtBJi/rXM6M3sl9yyqQ+JHMTh3xHgzqbdFzbW0c0R2pFUwANN5LQzK0x+SYR3ENtpr6U+1q7muM16rCHW0aSYndeZgGZnqRjMYTQqk1XHMx4gtY2eiQCSBJnW0X3qyo1ErtfcrriU41dL8ww/M7f11X6QXNDV0xzD+47f1tX6S6C5YiEIQAhCEAIQhAC5f55R+e8V+y+pprqBcwc83u3if2X1NNCUN/N+4DF3yiabxLtB0TeN5iYUwftQBxygmGHo2GWwiQbHeeuOsKBclquWvPBpUv9lgVCZBIN5vmGt53W9CWbRz1dxXicc7wbXZILWhwf/klzQO3oxAI8k2vKMJj3TAY6JzuixDffkgjsM8AvOyHZ67ackFxyyRM2zQLiSY0nXgkNbabjWNMA1C2acAEyJgRlv5uxU0Risv7GbY5msSx8MJgEuLJgAQR0Z0EG86HqWMZVcwh7TlGUBpI6M5ekGmDJLgbjruvGHLZbLSIaA9skEkXIJ4m+5epzw0B7oBymZdEE2EWAEzAXTyVLH79AJawqVX9FojKcsEN6RmHPsRqb9wEWS59MFjXPkAEZmAxBgAgTMXg77iUkrVS0Max4cH8DZrtwLoibzA0XrDYuQHzJaSI3WJEmZnd5lWNGF9GWLjmKkz0SWjI0kOl0NIuZJmQ7sMb0mpOLnulpyzJAbmMGWufYfByntkpHU2nD3Zbkz5Wkb7eZYD6WTOKjsxIaWxqwiLmdx3Rw61nKg4vCGoX1qzJEOfknhaDEgC0yI3jddI6WMs5sFoEFtj0nX1E6RbvSEbXDXsu4x0TABJNwCARHCy9Y7HElhNXOS0NcC0jKACGi+4RFvtWkpJx3t++CBXiKhY/wjT5WY5Y0a4W11BDnA6adaTmoJJMiRoNLuzCOEGBruSdlbOSNIEtgTJtDeokElOLGhzRAFM5QXOcC6TJ0iYEECBw60jF+5O/3KPJltc9ECb3eM1jcxAEQBHXpqtFZjg4gzmPwhebHtm08Lm6xUeSG3i0TeO8gbte5ZxGID6xc4SSMxPwdwIgAD06nVRrgnaX9hK6PDdpZZy3lvSET0vfRHWbZp1Xuptc+GzRnaSDLhFjIE3gECOruWBRoik5wc4OuQOjAmDHkyZO+eK11KBaSWjKIy9GdLa6/0Fa6eV2LOLWGKBtUCq5wDB4IuIa4XcM0BpO90HzBajj89b8pMvcwiCIJfpvgROnnhJ9q4k1K9R7socM73OAJzGBAgWEj+cpqr6AAXJHHfGvdZYurNvYs4pD0A+o8tmchibQGMO6TcC9tVlleBleYE+Ds0TkDtSLE3dYE+9K0NBbYCG7pb0jaJjz+tb6WMzhjXNc/P06t2kvDD0TTcRLeg6Nd6mLlGWlEKxirixlIzEuIu2IBN9ZM5o4C866TjC4zM7IR0jUbfPBgGCJNgL+UVnFbODWtLXEugZpEHMQJA3gCPQsnDtDQcoGUiTvnVxN+PqVuTUkm+24uGIe6rVBpunO53QJ/KDNESAIMk2vNtAk+Oe9rXAixkG0QQ09GYsZJlvV1WUFrBTBJJJgyCA23aSSRGsjTRacdimBjwMxDsxudXXAPVAM8Vsm4x0ydmgnkrhq6Z5h/cdn62r9JczBdM8w/uMz9bW+kuc7CxEIQgBCEIAQhCAFzDzz+7eJ7KX1LF08uYuej3axPZS+pYhKI/wAl3RXm1muieP8ARUzdRkhrSc0dGWmIjM5vboOtQ7kmT7IEfBd5t6lj63TvA+CAY3RprK3pyjFam7fQ56lr5NRoA5Bnh4dZptEC12nyiZGWEsxlFrQadR4eKY6BaGzn1ADhBiZvqvGFxrM7fDE5A6SGmSIkWB32F+rqTfiMRma6Rrdt9Bw84WFZam7SKpirHYwEHe4OlzpvBDYvN96T4TaT21GBnlbmlpMhwjQeUIlDc1VrKTA33xDjDbkXJed0N3lJhSqHK99QnJ0GEPOdgblNhMtaM0DQSsqbatGL/WFuOL8S1zqtR2XMSXsEkAVHG4bYzAzawLTNr6aeIljruL7ZcthxfNiXWIG7vlOL8AxlJoZUFSo/KcjG2kk5oJM300nTcmzAYd76mVklxOgI9EkT2K0a0kkrkWV8mPYZ8G7/AD5TdrjlIm5cDa02MpwwtZtOnWouy1PCGc0/A0trMmZmbdaRuxJaXBoAa+AWDe6LEAD/ADG27MvFPEuDS7L8Ebr3jt1LR3BX1RirXuQ42YpxWCYajcoDWkUz0SZDshzA5oOYuF909Sea+SvADRmIBLi1uaBDWtBEQ1oaDprJ3phpNJe1rSTAc5wbewnh2ylGEaYz5pbJAtwN9+vZ19U6U0pJJrL/AOkWMufkqGlljecgEnt3d5C806k5AWb5niIOvESBf1oO1C0uGTSc1s0brz9u9IKmNcXtLdBO4WnQWAkrpb0JJSXgjZ7ik1BlgmCCWwd2/STNx1dq1U8QwsdIfnFy/MIF9IIkXG4rL2Me8TOZxuQTEmL36uH2LzTxLaLXhwa/Mw0xmM5LzLY8kgcTx1R0p3zbASaHJuLbRNN9CzmBhOcCRUMgxPvbiNdJSd1YGofCOnNuaCBvNhHEj06JifUGbedJ3nWB6ll9cue4jrIJm8xpwgDXqWENEZX3Zb5jlh3APJeARmjKTuGuvEH+rJTTYw1HuawMaSSGagNEGMx1F9epJKOywbudxsJmN0yLJbh+g92UktAkTB1GkxNokf1OcZvWku35KXNlKi32OageM5q5XMkB0RIIvIknh9ySYzGZqrCGNYAGtLQSWwwjNmJuZiSB1pO52Sq8mDYEEHt1Wlwc4Oc7dEmOJ0HmUyqSaavlMnbcW7XxTXYhwDug55yuE5I03yYHWm6lVd5JOhMg6GBO7UHSRbsSfFVIAkyHQbgWMcEm9kaHeLan+tyzjxFS2W/wXaTH/CY2mBVp1GS6oG5D8BwJcYGhBFolNWOdrEkXHdMLxQBzhzNAL8OHaNV4xIc2xuHCe/X+u1TUlOXqtgiJFwul+YT3Hbr/AH1XXTUadX2yuaAF0xzCj8zt/XVd+lx5kOssVCEIAQhCAEIQgBcw89Pu1iOyl9UxdPLmDnuP57xHyaP1TEJRG+Tzvyxv71w9SleBqDNFTyQCQc0HMB0dOvt3KFbI2h4KoXZWO6LmxUzZb2kZb5huSo7aJuch3EZndkkQqS1PCZjODcrksxNJrqTW+TmgOdvi99fQkONYC/oxGUCOwX3azuTHiOUriA3KyBfoz6eK1jlA6ZyjWdf5KmmUXdBwfgl+Jr+FYyq8spuHQFOnTyjKAT4R4uCSbRqe5a8A0Wzglpk9GzpGkSCL/Yo8/lQ5zA0sbMznk5iIHRO7LadNSeKByldLTlBLdJJV0k90Ry3ckeKqgU6pDDfKGFzgSADfyQAZuOrrWNm42k1pNQPdmc0vLCA4Ng5g0m08O+VHvbK7I5ha05vfEdIWiztVvxXKjP8A4FJnRDejmEkCM56V3Ed1hZVnST9pHLkLnvccQ4tJAHTBOuQEAaaG/wDVksxeHqNqMa5rxnGeHNgwbggbweP8kwY/lg55EsaSBE3nL8GZ0tovGJ5cVajml/SyDK0Fx6IkG3mHmWiiov0kuMnglDNrVGuMFzHZSAW2GV1iBA3jvSJ+KAYG9ZN4B1tP8zvUaPKV2WMvfN+yw0Wkbc4tm0Xd/JTGUkRy2SvDY0ClUblbneQ4VAekGt1aL+Sd/ckuMEAOAiAAQJ1jfO9Mo5TENDWsygHN5R1iN+4rFTlJJJLJkyRmtundZRJO1kHTHvCudUe2mwEucYa0Xc5x4E2HetdV5aZc2IMX1kG4O4GZtHFMeH2+adTwjAWuGhDvJ7LLZV5SlwgtJ1JMiSTqTbUlTG+dTI5bJFs8Z3vbShwygyQWi3UdILh/Rumq0nNItlJJMdVuBiZt3b00YLlN4KYZM6gu1tHCFsr8rXPIcWCQZ18w00Vmlo3yHT8Ej8N0m2IkT2g6mTu0W7DYkNAbIm+ZxNo9QUf2pzgVsRHhZcACGiYDZjQRwEJHV5TZiD4MiBHl7vMsoU0m77Ecpj54EufI3i4BAIggkbuEab1qq1QwuEmN3pvIHVCam8qYfm8GdZIzxOusDrWvFcoRUMmnHYQP4brW0FdrcnRLZi4gkGbjWBr1LZSw5IyAmHXBDCT2QN+t0ibymaPJoxaPKnj1Tv77cEUuU4acwp9KCJzNiDY9HJrCrGlC6uyNEh7wWDLmENydCC4OqNaTvsHa6JPWpQ1zjJaWkNJBiRIEHSx9SavbG3KQaUySZkTcgx5OgI0WBygaGlop6g++4z1X1UJWe4VOQyhdM8w/uOzX+9rfS3LmcLpzmL9xaX6yt9Y5SdJYCEIQAhCEAIQhAC5n57dn1Ttiu8U3lpbShwY4tMUmg3iF0wk9fAMf5TZ7yPUgOKXCNbLC7HxPJag/UO73l3ofmHoTXiObXCv1Yw/Kw+GP/wAZ9KE3OTQsgrp6vzPYR3+Dhv8At3N+rrN9Sb63MhhT/gUj8mtiKfrc9QLnOgcvQcr9q8xGGP8AguHyca7+PDpFW5iKG6nih8mvh3fSaxAUjmXh9Y7lc1XmFp7jjW9rMK76NVJH8w7N1fFDtwYP0aqkFPrCth/MVwxVXv2fX/hJWh/Mc4f73HysDih/ChBVywrMfzKP+O0u+hiB/AvHiWf8ew3e2sPWxAQzZ3KR9FgY1lIgEuBfTDjctMXOksHpSk8s6t/ydC8z+RG/NO//AD+gLVt7kw7DYh9HwjKuQBxfTnJdodEuAIInemvD4UvJA1AmN/cN6AzjsWatR1QgAvMkNECTwG5aFNdhc2D8Vh2Vhi8LTD56D3PD25XFtwGkbvSnDxMVPjuE7jVPqpoCukKx/ExU+OUO6niD6qa9DmXf8aaezC4o+qmgK2QrPZzJu34ip3bPxR9bQlNLmPG+tiT2YB4+m8ICqFlXFR5iWHU409lGg36VZK6XMRS3sxp7amEb6nOQFJLMK+6HMRQ30ap+XjWj6vD/AGpdR5jsMNcPT7XYrEP9AaxAc7QswumKHMzhB/g4b91Wd9LEFOeG5rsIz/CpD5OGoD6bHH0oDlVoXTvMc2NjUfl1vrHKRYXkdh2aMHc1jfoNanihQDG5WiAOsn1oDYhCEAIQhACEIQAhCEAIQhACEIQCfHY+nRpuqVXtYxglznGAB1qF4vnnwDCQ01anW2nAPzy31KS8qOTFHH4Z2Hr5sjiDLHZXAtMgg6dxBHUqsxv/AOc4JNDHPaNzalKf/Zjx9FASDx1Uz5GGeflVGj1Ar23nSqu8nDsHbVJ/hChVXmJ2izyK+Hf2uqNP1Z9a1M5qtqMN6QcONPEM9GchAT5vL3FO0pUB2lx/iW0cr8adG4cdzvxKEDkBiwL0ccPkuwjx6KoPoQeRuIHv9ot/6Rr/AKDygJ03lJjj77Dj/kd+NbDtnHQSKlCeHgzfvzKuqnJfFDya+O79mVfsKRV9h47T2RjP/HYgepARzlPylrDG40YloL68sflPkdFrWxuMBot6Ux7G2q3CVvCsmocr2gObkHSESYcSYnT0qR4vkHWqVC99TEFztScBiZNo+DwWnxb1D7/Ef9hifwoCdc0u3cd7DLKRoikHvc0vBcZccxbZ1rk+dTk7ex49/hj+zd+NUzhOR+LptDadXFtaNA3BYkC9zuCdaGwcdABrYz/x1cn0lAWf7aMcNRhj3PH8a8nlvim60qJ7HOH2lQClyXxB8qtj+7ZdX7XpUzkU93v9pu/6JrPp1EBMzzkVG+VhmHsrfexeRzssHl4d4+TUafWAoHjOb3Gn+5oYx3XUfhmf/WUg8Uu13n+7YwcX12n6JKAtBnPHgvfCsztY0/RcVIth8sMLjDFCs17gJLLtfHHK4Ax1hUxh+YTaT/7zE4dg/wApqOP0B61MuRPMm3A4mniamLqVqlOS0NbkZJBBzdJxcIOkiUBZyEIQAhCEAIQhACEIQAhCEAIQhACEIQAhCEAIQhACEIQAhCEAIhCEAQhCEAIQhACEIQBCIQhACEIQAhCEAIQhACEIQAhCEAIQhACEIQH/2Q=="/>
          <p:cNvSpPr>
            <a:spLocks noChangeAspect="1" noChangeArrowheads="1"/>
          </p:cNvSpPr>
          <p:nvPr/>
        </p:nvSpPr>
        <p:spPr bwMode="auto">
          <a:xfrm>
            <a:off x="0" y="-839788"/>
            <a:ext cx="2619375" cy="174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8198" name="Picture 10" descr="http://homeasnika.com/wp-content/uploads/2012/09/samsung-flat-screen-t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371600"/>
            <a:ext cx="28606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2" descr="http://www.robbinssports.com/images/gared-sports-mini-ez-portable-basketball-go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3505200"/>
            <a:ext cx="12573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4" descr="http://www.thedailygreen.com/cm/thedailygreen/images/aU/energy-star-ACMiami-m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3962400"/>
            <a:ext cx="1689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9F6453-5B74-4336-8F35-3CE81580969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1000" y="1371600"/>
            <a:ext cx="8229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  <a:r>
              <a:rPr lang="en-US" sz="2400" b="1" dirty="0" smtClean="0">
                <a:solidFill>
                  <a:srgbClr val="C00000"/>
                </a:solidFill>
              </a:rPr>
              <a:t>on </a:t>
            </a:r>
            <a:r>
              <a:rPr lang="en-US" sz="2400" b="1" dirty="0">
                <a:solidFill>
                  <a:srgbClr val="C00000"/>
                </a:solidFill>
              </a:rPr>
              <a:t>the Webpage.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C1760-2E28-41EF-BBB3-2B213932DA0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5302</TotalTime>
  <Words>47</Words>
  <Application>Microsoft Office PowerPoint</Application>
  <PresentationFormat>On-screen Show (4:3)</PresentationFormat>
  <Paragraphs>122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Fixtures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244</cp:revision>
  <dcterms:created xsi:type="dcterms:W3CDTF">2007-08-27T19:04:39Z</dcterms:created>
  <dcterms:modified xsi:type="dcterms:W3CDTF">2019-10-31T16:55:56Z</dcterms:modified>
</cp:coreProperties>
</file>